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  <Override PartName="/ppt/media/image2.jpeg" ContentType="image/jpeg"/>
  <Override PartName="/ppt/media/image3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5.jpeg" ContentType="image/jpeg"/>
  <Override PartName="/ppt/notesSlides/notesSlide9.xml" ContentType="application/vnd.openxmlformats-officedocument.presentationml.notesSlide+xml"/>
  <Override PartName="/ppt/media/image6.jpe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7.jpeg" ContentType="image/jpeg"/>
  <Override PartName="/ppt/notesSlides/notesSlide17.xml" ContentType="application/vnd.openxmlformats-officedocument.presentationml.notesSlide+xml"/>
  <Override PartName="/ppt/media/image8.jpeg" ContentType="image/jpeg"/>
  <Override PartName="/ppt/media/image9.jpeg" ContentType="image/jpeg"/>
  <Override PartName="/ppt/notesSlides/notesSlide18.xml" ContentType="application/vnd.openxmlformats-officedocument.presentationml.notesSlide+xml"/>
  <Override PartName="/ppt/media/image10.jpeg" ContentType="image/jpeg"/>
  <Override PartName="/ppt/media/image11.jpeg" ContentType="image/jpeg"/>
  <Override PartName="/ppt/notesSlides/notesSlide19.xml" ContentType="application/vnd.openxmlformats-officedocument.presentationml.notesSlide+xml"/>
  <Override PartName="/ppt/media/image12.jpeg" ContentType="image/jpeg"/>
  <Override PartName="/ppt/media/image13.jpeg" ContentType="image/jpe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14.jpeg" ContentType="image/jpeg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 problem instance to smaller instance of the same problem.</a:t>
            </a:r>
          </a:p>
          <a:p>
            <a:pPr/>
            <a:r>
              <a:t>Solve smaller instance</a:t>
            </a:r>
          </a:p>
          <a:p>
            <a:pPr/>
            <a:r>
              <a:t>Extend solution of smaller instance to obtain solution to original instance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Number of orders (sequences) of a selection of n distinct objects.</a:t>
            </a:r>
          </a:p>
          <a:p>
            <a:pPr defTabSz="457200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Number of permutations of n distinct objects = n!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Number of permutations of n distinct objects </a:t>
            </a:r>
          </a:p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r>
              <a:t>taken k at the time  = n!/(n-k)! = Pn,k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1400"/>
            </a:pPr>
            <a:r>
              <a:t>1. 25*24 = 600</a:t>
            </a:r>
          </a:p>
          <a:p>
            <a:pPr defTabSz="457200">
              <a:defRPr sz="1400"/>
            </a:pPr>
            <a:r>
              <a:t>2. 30*29*28 = 24360</a:t>
            </a:r>
          </a:p>
          <a:p>
            <a:pPr defTabSz="457200">
              <a:defRPr sz="1400"/>
            </a:pPr>
            <a:r>
              <a:t>3. P_{n,k}/n^k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Number of combinations of n objects </a:t>
            </a:r>
          </a:p>
          <a:p>
            <a:pPr defTabSz="457200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taken k at the time  = Cn,k = Pn,k/k! = n!/(n-k)!k!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4! = 4*3*2*1 = 24 patterns.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3,&lt;1,2&gt; —&gt; 3,2,1</a:t>
            </a:r>
          </a:p>
          <a:p>
            <a:pPr>
              <a:defRPr sz="1300"/>
            </a:pPr>
            <a:r>
              <a:t>&lt;3,2&gt;,1 —&gt; 2,3,1</a:t>
            </a:r>
          </a:p>
          <a:p>
            <a:pPr>
              <a:defRPr sz="1300"/>
            </a:pPr>
            <a:r>
              <a:t>2,&lt;3,1&gt; —&gt; 2,1,3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3,&lt;1,2&gt; —&gt; 3,2,1</a:t>
            </a:r>
          </a:p>
          <a:p>
            <a:pPr>
              <a:defRPr sz="1300"/>
            </a:pPr>
            <a:r>
              <a:t>&lt;3,2&gt;,1 —&gt; 2,3,1</a:t>
            </a:r>
          </a:p>
          <a:p>
            <a:pPr>
              <a:defRPr sz="1300"/>
            </a:pPr>
            <a:r>
              <a:t>2,&lt;3,1&gt; —&gt; 2,1,3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Still need to generate all power set of smaller sets. </a:t>
            </a:r>
          </a:p>
          <a:p>
            <a:pPr>
              <a:defRPr sz="1600"/>
            </a:pPr>
            <a:r>
              <a:t>Starting from an empty, successively add one element to all the former set.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for K = 70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C(2^k) = C(2^{k-1}) + 1</a:t>
            </a:r>
          </a:p>
          <a:p>
            <a:pPr>
              <a:defRPr sz="1500"/>
            </a:pPr>
            <a:r>
              <a:t>           = (C(2^{k-2}) + 1) +  1</a:t>
            </a:r>
          </a:p>
          <a:p>
            <a:pPr>
              <a:defRPr sz="1500"/>
            </a:pPr>
            <a:r>
              <a:t>           = (C(2^{k-3}) + 1) + 1 +  1</a:t>
            </a:r>
          </a:p>
          <a:p>
            <a:pPr>
              <a:defRPr sz="1500"/>
            </a:pPr>
            <a:r>
              <a:t>           = (C(2^{k-k}) + k = 1+k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Reduce problem instance to smaller instance of the same problem.</a:t>
            </a:r>
          </a:p>
          <a:p>
            <a:pPr>
              <a:defRPr sz="1500"/>
            </a:pPr>
            <a:r>
              <a:t>Solve smaller instance</a:t>
            </a:r>
          </a:p>
          <a:p>
            <a:pPr>
              <a:defRPr sz="1500"/>
            </a:pPr>
            <a:r>
              <a:t>Extend solution of smaller instance to obtain solution to original instance</a:t>
            </a:r>
          </a:p>
          <a:p>
            <a:pPr>
              <a:defRPr sz="1500"/>
            </a:pPr>
            <a:r>
              <a:t>Find the relationship between problem size n-1 and problem size n</a:t>
            </a:r>
          </a:p>
          <a:p>
            <a:pPr>
              <a:defRPr sz="1500"/>
            </a:pPr>
            <a:r>
              <a:t>and explore the relationship bottom-up or top-down.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/>
            <a:r>
              <a:t>Not the most efficient algorithm as we can divide the coins into three piles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Log2(n) for two piles</a:t>
            </a:r>
          </a:p>
          <a:p>
            <a:pPr>
              <a:defRPr sz="1500"/>
            </a:pPr>
            <a:r>
              <a:t>Log3(n) for three piles</a:t>
            </a:r>
          </a:p>
          <a:p>
            <a:pPr>
              <a:defRPr sz="1500"/>
            </a:pPr>
            <a:r>
              <a:t>Not the most efficient algorithm as we can divide the coins into three piles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0" name="Shape 3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1 = Weighting to compare two piles</a:t>
            </a:r>
          </a:p>
          <a:p>
            <a:pPr>
              <a:defRPr sz="1500"/>
            </a:pPr>
            <a:r>
              <a:t>W[n/2] = Weighting for individual piles of n/2</a:t>
            </a:r>
          </a:p>
          <a:p>
            <a:pPr>
              <a:defRPr sz="1500"/>
            </a:pPr>
            <a:r>
              <a:t>floor[Log2(n)) for two piles</a:t>
            </a:r>
          </a:p>
          <a:p>
            <a:pPr>
              <a:defRPr sz="1500"/>
            </a:pPr>
            <a:r>
              <a:t>floor(Log3(n)) for three piles</a:t>
            </a:r>
          </a:p>
          <a:p>
            <a:pPr>
              <a:defRPr sz="1500"/>
            </a:pPr>
            <a:r>
              <a:t>Not the most efficient algorithm as we can divide the coins into three piles</a:t>
            </a:r>
          </a:p>
          <a:p>
            <a:pPr>
              <a:defRPr sz="1500"/>
            </a:pPr>
            <a:r>
              <a:t>- 1 = 2 means 3 has fake coin</a:t>
            </a:r>
          </a:p>
          <a:p>
            <a:pPr>
              <a:defRPr sz="1500"/>
            </a:pPr>
            <a:r>
              <a:t>- 1 &gt; 2 means 2 has fake coin</a:t>
            </a:r>
          </a:p>
          <a:p>
            <a:pPr>
              <a:defRPr sz="1500"/>
            </a:pPr>
            <a:r>
              <a:t>- 1 &lt; 2 means 1 has fake coin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/>
            <a:r>
              <a:t>Sorting is overkill b/c we are asked to find the kth smallest, not sort the list.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</a:t>
            </a:r>
          </a:p>
          <a:p>
            <a:pPr/>
            <a:r>
              <a:t>k-(s+1) = 5-(2+1)= 2-th order statistic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Right</a:t>
            </a:r>
          </a:p>
          <a:p>
            <a:pPr/>
            <a:r>
              <a:t>k-(s+1) = 5-(2+1)= 2-th order statistic </a:t>
            </a:r>
          </a:p>
          <a:p>
            <a:pPr/>
            <a:r>
              <a:t>                      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3" name="Shape 3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</a:t>
            </a:r>
          </a:p>
          <a:p>
            <a:pPr/>
            <a:r>
              <a:t>5-th order statistic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1st case: p is the kth-order statistic</a:t>
            </a:r>
          </a:p>
          <a:p>
            <a:pPr>
              <a:defRPr sz="1500"/>
            </a:pPr>
            <a:r>
              <a:t>2nd case: kth-order statistics must be in the left segment (&lt;= p)</a:t>
            </a:r>
          </a:p>
          <a:p>
            <a:pPr>
              <a:defRPr sz="1500"/>
            </a:pPr>
            <a:r>
              <a:t>3rd case: kth-order statistics must be in the right segment (&gt;= p) as the (k-s-1)th order statistic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4" name="Shape 4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 = last position containing element &lt; p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9" name="Shape 5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Find relationship between a solution to a problem instance and that of a smaller instance.</a:t>
            </a:r>
          </a:p>
          <a:p>
            <a:pPr>
              <a:defRPr sz="1400"/>
            </a:pPr>
            <a:r>
              <a:t>Exploit the relationship top-down or bottom-up </a:t>
            </a:r>
          </a:p>
          <a:p>
            <a:pPr>
              <a:defRPr sz="1400"/>
            </a:pPr>
            <a:r>
              <a:t>Three variations</a:t>
            </a:r>
          </a:p>
          <a:p>
            <a:pPr>
              <a:defRPr sz="1400"/>
            </a:pPr>
            <a:r>
              <a:t>Decrease-by-one</a:t>
            </a:r>
          </a:p>
          <a:p>
            <a:pPr>
              <a:defRPr sz="1400"/>
            </a:pPr>
            <a:r>
              <a:t>Decrease-by-constant-factor</a:t>
            </a:r>
          </a:p>
          <a:p>
            <a:pPr>
              <a:defRPr sz="1400"/>
            </a:pPr>
            <a:r>
              <a:t>Variable-size-decrease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Size of each instance reduced by one in each iteration (normally one)</a:t>
            </a:r>
          </a:p>
          <a:p>
            <a:pPr>
              <a:defRPr sz="1600"/>
            </a:pPr>
            <a:r>
              <a:t>Assume that A[0 to n-2] has already been sorted. </a:t>
            </a:r>
          </a:p>
          <a:p>
            <a:pPr>
              <a:defRPr sz="1600"/>
            </a:pPr>
            <a:r>
              <a:t>We just find a place to insert A[n-1]</a:t>
            </a:r>
          </a:p>
          <a:p>
            <a:pPr>
              <a:defRPr sz="1600"/>
            </a:pPr>
            <a:r>
              <a:t>Explore this relationship bottom-up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5" name="Shape 5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based on exploiting a relationship between a solution to a given instance of a problem and a solution to a smaller instance of the same problem. Once such a relationship is established, it can be exploited either top down (usually recursively) or bottom up. 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Can be implemented either top-down or bottom-up</a:t>
            </a:r>
          </a:p>
          <a:p>
            <a:pPr>
              <a:defRPr sz="1500"/>
            </a:pPr>
            <a:r>
              <a:t>Also referred to as inductive or incremental approach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Best case is Theta(n)</a:t>
            </a:r>
          </a:p>
          <a:p>
            <a:pPr>
              <a:defRPr sz="1400"/>
            </a:pPr>
            <a:r>
              <a:t>Average case C(n) ~ n^2/4</a:t>
            </a:r>
          </a:p>
          <a:p>
            <a:pPr>
              <a:defRPr sz="1400"/>
            </a:pPr>
            <a:r>
              <a:t>Standout among selection sort and bubble sort.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 edge = Edge connecting to one of its predecessor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Other forms of problem.</a:t>
            </a:r>
          </a:p>
          <a:p>
            <a:pPr marL="361576" indent="-361576">
              <a:buSzPct val="100000"/>
              <a:buChar char="-"/>
              <a:defRPr sz="1400"/>
            </a:pPr>
            <a:r>
              <a:t>Construction/software project planning with lots of tasks</a:t>
            </a:r>
          </a:p>
          <a:p>
            <a:pPr marL="361576" indent="-361576">
              <a:buSzPct val="100000"/>
              <a:buChar char="-"/>
              <a:defRPr sz="1400"/>
            </a:pPr>
            <a:r>
              <a:t>Manufacturing process</a:t>
            </a:r>
          </a:p>
          <a:p>
            <a:pPr>
              <a:defRPr sz="1400"/>
            </a:pPr>
            <a:r>
              <a:t>Allow for checking if the set of tasks have no conflict.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Ex: C3 must not come before C1 and C2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Why does it work?</a:t>
            </a:r>
          </a:p>
          <a:p>
            <a:pPr marL="312270" indent="-312270">
              <a:buSzPct val="100000"/>
              <a:buChar char="-"/>
              <a:defRPr sz="1400"/>
            </a:pPr>
            <a:r>
              <a:t>When v popped off from the stack, no u with an edge from u to v can be among the vertices popped off before v. Or else (u,v) would have been a back edge. </a:t>
            </a:r>
          </a:p>
          <a:p>
            <a:pPr marL="312270" indent="-312270">
              <a:buSzPct val="100000"/>
              <a:buChar char="-"/>
              <a:defRPr sz="1400"/>
            </a:pPr>
            <a:r>
              <a:t>So, any such vertex u will be listed after v in the pop-off order list, and before v in the reversed list.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500"/>
            </a:pPr>
            <a:r>
              <a:t>Repeatedly delete a vertex with no incoming edge. Break-tie arbitraily.</a:t>
            </a:r>
          </a:p>
          <a:p>
            <a:pPr>
              <a:defRPr sz="1500"/>
            </a:pPr>
            <a:r>
              <a:t>Stop when no such vertex exists.</a:t>
            </a:r>
          </a:p>
          <a:p>
            <a:pPr>
              <a:defRPr sz="1500"/>
            </a:pPr>
            <a:r>
              <a:t>If algorithm terminates with no vertex left, a solution exists.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effectLst>
            <a:outerShdw sx="100000" sy="100000" kx="0" ky="0" algn="b" rotWithShape="0" blurRad="38100" dist="25400" dir="2700000">
              <a:srgbClr val="000000">
                <a:alpha val="75000"/>
              </a:srgbClr>
            </a:outerShdw>
          </a:effectLst>
        </p:spPr>
        <p:txBody>
          <a:bodyPr lIns="50800" tIns="50800" rIns="50800" bIns="50800"/>
          <a:lstStyle>
            <a:lvl1pPr>
              <a:defRPr spc="59"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half" idx="1"/>
          </p:nvPr>
        </p:nvSpPr>
        <p:spPr>
          <a:xfrm>
            <a:off x="571500" y="5016500"/>
            <a:ext cx="11861800" cy="3492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>
              <a:lnSpc>
                <a:spcPct val="140000"/>
              </a:lnSpc>
              <a:spcBef>
                <a:spcPts val="0"/>
              </a:spcBef>
              <a:buSzTx/>
              <a:buNone/>
              <a:defRPr spc="0" sz="34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0">
              <a:lnSpc>
                <a:spcPct val="140000"/>
              </a:lnSpc>
              <a:buSzTx/>
              <a:buNone/>
              <a:defRPr spc="0">
                <a:latin typeface="Helvetica"/>
                <a:ea typeface="Helvetica"/>
                <a:cs typeface="Helvetica"/>
                <a:sym typeface="Helvetica"/>
              </a:defRPr>
            </a:lvl2pPr>
            <a:lvl3pPr marL="0" indent="0">
              <a:lnSpc>
                <a:spcPct val="140000"/>
              </a:lnSpc>
              <a:buSzTx/>
              <a:buNone/>
              <a:defRPr spc="0" sz="34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0">
              <a:lnSpc>
                <a:spcPct val="140000"/>
              </a:lnSpc>
              <a:buSzTx/>
              <a:buNone/>
              <a:defRPr spc="0" sz="34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0">
              <a:lnSpc>
                <a:spcPct val="140000"/>
              </a:lnSpc>
              <a:buSzTx/>
              <a:buNone/>
              <a:defRPr spc="0" sz="34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/>
          <p:nvPr>
            <p:ph type="body" idx="1"/>
          </p:nvPr>
        </p:nvSpPr>
        <p:spPr>
          <a:xfrm>
            <a:off x="393700" y="715098"/>
            <a:ext cx="12255500" cy="8632102"/>
          </a:xfrm>
          <a:prstGeom prst="rect">
            <a:avLst/>
          </a:prstGeom>
        </p:spPr>
        <p:txBody>
          <a:bodyPr/>
          <a:lstStyle>
            <a:lvl1pPr marL="533400" indent="-533400"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81000" y="254000"/>
            <a:ext cx="12255500" cy="14732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1270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93700" y="2324100"/>
            <a:ext cx="12255500" cy="702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2"/>
              </a:buBlip>
            </a:lvl1pPr>
            <a:lvl2pPr marL="1193800" indent="-406400">
              <a:spcBef>
                <a:spcPts val="0"/>
              </a:spcBef>
              <a:buSzPct val="50000"/>
              <a:buBlip>
                <a:blip r:embed="rId3"/>
              </a:buBlip>
              <a:defRPr spc="34" sz="3400"/>
            </a:lvl2pPr>
            <a:lvl3pPr marL="1727200" indent="-381000">
              <a:spcBef>
                <a:spcPts val="0"/>
              </a:spcBef>
              <a:buSzPct val="100000"/>
              <a:buChar char="•"/>
              <a:defRPr spc="29" sz="3000"/>
            </a:lvl3pPr>
            <a:lvl4pPr marL="2044700" indent="-266700">
              <a:spcBef>
                <a:spcPts val="0"/>
              </a:spcBef>
              <a:buSzPct val="100000"/>
              <a:buChar char="•"/>
              <a:defRPr spc="31" sz="3100"/>
            </a:lvl4pPr>
            <a:lvl5pPr marL="2311400" indent="-279400">
              <a:spcBef>
                <a:spcPts val="0"/>
              </a:spcBef>
              <a:buSzPct val="100000"/>
              <a:buChar char="•"/>
              <a:defRPr spc="29" sz="2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56" strike="noStrike" sz="5600" u="none">
          <a:ln>
            <a:noFill/>
          </a:ln>
          <a:solidFill>
            <a:srgbClr val="831100"/>
          </a:solidFill>
          <a:effectLst>
            <a:outerShdw sx="100000" sy="100000" kx="0" ky="0" algn="b" rotWithShape="0" blurRad="12700" dist="12700" dir="2700000">
              <a:srgbClr val="000000"/>
            </a:outerShdw>
          </a:effectLst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08000" marR="0" indent="-508000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5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1158875" marR="0" indent="-371475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803400" marR="0" indent="-457200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2087716" marR="0" indent="-309716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78841" marR="0" indent="-346841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632841" marR="0" indent="-346841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2886841" marR="0" indent="-346841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140841" marR="0" indent="-346841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3394841" marR="0" indent="-346841" algn="l" defTabSz="584200" latinLnBrk="0">
        <a:lnSpc>
          <a:spcPct val="120000"/>
        </a:lnSpc>
        <a:spcBef>
          <a:spcPts val="1500"/>
        </a:spcBef>
        <a:spcAft>
          <a:spcPts val="0"/>
        </a:spcAft>
        <a:buClrTx/>
        <a:buSzPct val="60000"/>
        <a:buFontTx/>
        <a:buBlip>
          <a:blip r:embed="rId2"/>
        </a:buBlip>
        <a:tabLst/>
        <a:defRPr b="0" baseline="0" cap="none" i="0" spc="36" strike="noStrike" sz="3600" u="none">
          <a:ln>
            <a:noFill/>
          </a:ln>
          <a:solidFill>
            <a:srgbClr val="53585F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7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8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eg"/><Relationship Id="rId4" Type="http://schemas.openxmlformats.org/officeDocument/2006/relationships/image" Target="../media/image1.tif"/><Relationship Id="rId5" Type="http://schemas.openxmlformats.org/officeDocument/2006/relationships/image" Target="../media/image11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tif"/><Relationship Id="rId4" Type="http://schemas.openxmlformats.org/officeDocument/2006/relationships/image" Target="../media/image12.jpeg"/><Relationship Id="rId5" Type="http://schemas.openxmlformats.org/officeDocument/2006/relationships/image" Target="../media/image13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image" Target="../media/image3.tif"/><Relationship Id="rId6" Type="http://schemas.openxmlformats.org/officeDocument/2006/relationships/image" Target="../media/image4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7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Relationship Id="rId4" Type="http://schemas.openxmlformats.org/officeDocument/2006/relationships/image" Target="../media/image1.jpeg"/><Relationship Id="rId5" Type="http://schemas.openxmlformats.org/officeDocument/2006/relationships/image" Target="../media/image2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tif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14.jpe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tif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tif"/><Relationship Id="rId4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Relationship Id="rId4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ecrease-and-Conqu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Decrease-and-Conquer</a:t>
            </a:r>
          </a:p>
        </p:txBody>
      </p:sp>
      <p:sp>
        <p:nvSpPr>
          <p:cNvPr id="49" name="Natasha Dejdumrong.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Natasha Dejdumrong.</a:t>
            </a:r>
          </a:p>
          <a:p>
            <a:pPr/>
            <a:r>
              <a:t>CPE 212 Algorithm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833" y="749567"/>
            <a:ext cx="4165601" cy="342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C1"/>
          <p:cNvSpPr/>
          <p:nvPr/>
        </p:nvSpPr>
        <p:spPr>
          <a:xfrm>
            <a:off x="7715450" y="982044"/>
            <a:ext cx="907049" cy="91476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C1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7753550" y="1900531"/>
            <a:ext cx="907049" cy="2032960"/>
            <a:chOff x="0" y="0"/>
            <a:chExt cx="907047" cy="2032959"/>
          </a:xfrm>
        </p:grpSpPr>
        <p:sp>
          <p:nvSpPr>
            <p:cNvPr id="148" name="C3"/>
            <p:cNvSpPr/>
            <p:nvPr/>
          </p:nvSpPr>
          <p:spPr>
            <a:xfrm>
              <a:off x="0" y="1118191"/>
              <a:ext cx="907048" cy="91476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C3</a:t>
              </a:r>
            </a:p>
          </p:txBody>
        </p:sp>
        <p:sp>
          <p:nvSpPr>
            <p:cNvPr id="149" name="Line"/>
            <p:cNvSpPr/>
            <p:nvPr/>
          </p:nvSpPr>
          <p:spPr>
            <a:xfrm flipH="1">
              <a:off x="449579" y="0"/>
              <a:ext cx="1" cy="11270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7753550" y="3930910"/>
            <a:ext cx="907049" cy="2026560"/>
            <a:chOff x="0" y="0"/>
            <a:chExt cx="907047" cy="2026559"/>
          </a:xfrm>
        </p:grpSpPr>
        <p:sp>
          <p:nvSpPr>
            <p:cNvPr id="151" name="C4"/>
            <p:cNvSpPr/>
            <p:nvPr/>
          </p:nvSpPr>
          <p:spPr>
            <a:xfrm>
              <a:off x="0" y="1111791"/>
              <a:ext cx="907048" cy="91476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C4</a:t>
              </a:r>
            </a:p>
          </p:txBody>
        </p:sp>
        <p:sp>
          <p:nvSpPr>
            <p:cNvPr id="152" name="Line"/>
            <p:cNvSpPr/>
            <p:nvPr/>
          </p:nvSpPr>
          <p:spPr>
            <a:xfrm flipH="1">
              <a:off x="453523" y="0"/>
              <a:ext cx="1" cy="11270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56" name="Group"/>
          <p:cNvGrpSpPr/>
          <p:nvPr/>
        </p:nvGrpSpPr>
        <p:grpSpPr>
          <a:xfrm>
            <a:off x="7753550" y="5961289"/>
            <a:ext cx="907049" cy="2032860"/>
            <a:chOff x="0" y="0"/>
            <a:chExt cx="907047" cy="2032858"/>
          </a:xfrm>
        </p:grpSpPr>
        <p:sp>
          <p:nvSpPr>
            <p:cNvPr id="154" name="C5"/>
            <p:cNvSpPr/>
            <p:nvPr/>
          </p:nvSpPr>
          <p:spPr>
            <a:xfrm>
              <a:off x="0" y="1118091"/>
              <a:ext cx="907048" cy="91476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C5</a:t>
              </a:r>
            </a:p>
          </p:txBody>
        </p:sp>
        <p:sp>
          <p:nvSpPr>
            <p:cNvPr id="155" name="Line"/>
            <p:cNvSpPr/>
            <p:nvPr/>
          </p:nvSpPr>
          <p:spPr>
            <a:xfrm flipH="1">
              <a:off x="453523" y="0"/>
              <a:ext cx="1" cy="112707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59" name="Group"/>
          <p:cNvGrpSpPr/>
          <p:nvPr/>
        </p:nvGrpSpPr>
        <p:grpSpPr>
          <a:xfrm>
            <a:off x="5822632" y="3409393"/>
            <a:ext cx="1926686" cy="3932489"/>
            <a:chOff x="0" y="0"/>
            <a:chExt cx="1926684" cy="3932488"/>
          </a:xfrm>
        </p:grpSpPr>
        <p:sp>
          <p:nvSpPr>
            <p:cNvPr id="166" name="Connection Line"/>
            <p:cNvSpPr/>
            <p:nvPr/>
          </p:nvSpPr>
          <p:spPr>
            <a:xfrm>
              <a:off x="1352995" y="0"/>
              <a:ext cx="573690" cy="3932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6" h="21600" fill="norm" stroke="1" extrusionOk="0">
                  <a:moveTo>
                    <a:pt x="16216" y="21600"/>
                  </a:moveTo>
                  <a:cubicBezTo>
                    <a:pt x="-4736" y="14469"/>
                    <a:pt x="-5384" y="7269"/>
                    <a:pt x="14271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custDash>
                <a:ds d="600000" sp="600000"/>
              </a:custDash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8" name="Forward…"/>
            <p:cNvSpPr txBox="1"/>
            <p:nvPr/>
          </p:nvSpPr>
          <p:spPr>
            <a:xfrm>
              <a:off x="0" y="1776651"/>
              <a:ext cx="1372236" cy="854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Forward</a:t>
              </a:r>
            </a:p>
            <a:p>
              <a:pPr>
                <a:defRPr sz="2500"/>
              </a:pPr>
              <a:r>
                <a:t>edge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8616414" y="1572393"/>
            <a:ext cx="2289144" cy="2029695"/>
            <a:chOff x="0" y="0"/>
            <a:chExt cx="2289142" cy="2029693"/>
          </a:xfrm>
        </p:grpSpPr>
        <p:sp>
          <p:nvSpPr>
            <p:cNvPr id="160" name="C2"/>
            <p:cNvSpPr/>
            <p:nvPr/>
          </p:nvSpPr>
          <p:spPr>
            <a:xfrm>
              <a:off x="1382095" y="0"/>
              <a:ext cx="907048" cy="91476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4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C2</a:t>
              </a:r>
            </a:p>
          </p:txBody>
        </p:sp>
        <p:sp>
          <p:nvSpPr>
            <p:cNvPr id="161" name="Line"/>
            <p:cNvSpPr/>
            <p:nvPr/>
          </p:nvSpPr>
          <p:spPr>
            <a:xfrm flipH="1">
              <a:off x="-1" y="631219"/>
              <a:ext cx="1364517" cy="110765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62" name="Cross…"/>
            <p:cNvSpPr txBox="1"/>
            <p:nvPr/>
          </p:nvSpPr>
          <p:spPr>
            <a:xfrm>
              <a:off x="610911" y="1174983"/>
              <a:ext cx="1031559" cy="854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Cross</a:t>
              </a:r>
            </a:p>
            <a:p>
              <a:pPr>
                <a:defRPr sz="2500"/>
              </a:pPr>
              <a:r>
                <a:t>edge</a:t>
              </a:r>
            </a:p>
          </p:txBody>
        </p:sp>
      </p:grpSp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54024" y="6539965"/>
            <a:ext cx="4724401" cy="144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DFS traversal…"/>
          <p:cNvSpPr txBox="1"/>
          <p:nvPr/>
        </p:nvSpPr>
        <p:spPr>
          <a:xfrm>
            <a:off x="6602242" y="8232832"/>
            <a:ext cx="5404867" cy="101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DFS traversal</a:t>
            </a:r>
          </a:p>
          <a:p>
            <a:pPr>
              <a:defRPr sz="3000"/>
            </a:pPr>
            <a:r>
              <a:rPr b="1"/>
              <a:t>Directed Acyclic Graph</a:t>
            </a:r>
            <a:r>
              <a:t> (DAG)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4"/>
      <p:bldP build="whole" bldLvl="1" animBg="1" rev="0" advAuto="0" spid="156" grpId="3"/>
      <p:bldP build="whole" bldLvl="1" animBg="1" rev="0" advAuto="0" spid="163" grpId="5"/>
      <p:bldP build="whole" bldLvl="1" animBg="1" rev="0" advAuto="0" spid="153" grpId="2"/>
      <p:bldP build="whole" bldLvl="1" animBg="1" rev="0" advAuto="0" spid="1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ource Removal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Removal Algorithm</a:t>
            </a:r>
          </a:p>
        </p:txBody>
      </p:sp>
      <p:sp>
        <p:nvSpPr>
          <p:cNvPr id="171" name="Decrease(by one)-and-Conquer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>
              <a:buBlip>
                <a:blip r:embed="rId3"/>
              </a:buBlip>
            </a:pPr>
            <a:r>
              <a:t>Decrease(by one)-and-Conquer approach</a:t>
            </a:r>
          </a:p>
          <a:p>
            <a:pPr lvl="1">
              <a:buBlip>
                <a:blip r:embed="rId4"/>
              </a:buBlip>
            </a:pPr>
            <a:r>
              <a:t>Repeatedly delete a vertex with no incoming edge and its outgoing edges.</a:t>
            </a:r>
          </a:p>
          <a:p>
            <a:pPr lvl="1">
              <a:buBlip>
                <a:blip r:embed="rId4"/>
              </a:buBlip>
            </a:pPr>
            <a:r>
              <a:t>The order in which the vertices are deleted yields a solution to the problem.</a:t>
            </a:r>
          </a:p>
          <a:p>
            <a:pPr>
              <a:buBlip>
                <a:blip r:embed="rId3"/>
              </a:buBlip>
            </a:pPr>
            <a:r>
              <a:t>May yield different solution than DFS.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8" y="1731334"/>
            <a:ext cx="11997020" cy="540563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Rectangle"/>
          <p:cNvSpPr/>
          <p:nvPr/>
        </p:nvSpPr>
        <p:spPr>
          <a:xfrm>
            <a:off x="2875778" y="1811171"/>
            <a:ext cx="9320450" cy="246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77" name="Rectangle"/>
          <p:cNvSpPr/>
          <p:nvPr/>
        </p:nvSpPr>
        <p:spPr>
          <a:xfrm>
            <a:off x="8251697" y="1811171"/>
            <a:ext cx="4177927" cy="2463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3048250" y="4316046"/>
            <a:ext cx="9320450" cy="21768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5779461" y="4379546"/>
            <a:ext cx="6601939" cy="21768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80" name="Rectangle"/>
          <p:cNvSpPr/>
          <p:nvPr/>
        </p:nvSpPr>
        <p:spPr>
          <a:xfrm>
            <a:off x="9724809" y="4341446"/>
            <a:ext cx="2681991" cy="21768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2"/>
      <p:bldP build="whole" bldLvl="1" animBg="1" rev="0" advAuto="0" spid="179" grpId="4"/>
      <p:bldP build="whole" bldLvl="1" animBg="1" rev="0" advAuto="0" spid="178" grpId="3"/>
      <p:bldP build="whole" bldLvl="1" animBg="1" rev="0" advAuto="0" spid="176" grpId="1"/>
      <p:bldP build="whole" bldLvl="1" animBg="1" rev="0" advAuto="0" spid="180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78" y="1731334"/>
            <a:ext cx="11997020" cy="5405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nerating Combinatorial 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Generating Combinatorial Objects</a:t>
            </a:r>
          </a:p>
        </p:txBody>
      </p:sp>
      <p:sp>
        <p:nvSpPr>
          <p:cNvPr id="185" name="Mostly used for brute-force and exhaustive search algorith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Mostly used for brute-force and exhaustive search algorithms.</a:t>
            </a:r>
          </a:p>
          <a:p>
            <a:pPr lvl="1">
              <a:buBlip>
                <a:blip r:embed="rId3"/>
              </a:buBlip>
            </a:pPr>
            <a:r>
              <a:t>All sequences of cities in TSP</a:t>
            </a:r>
          </a:p>
          <a:p>
            <a:pPr lvl="1">
              <a:buBlip>
                <a:blip r:embed="rId3"/>
              </a:buBlip>
            </a:pPr>
            <a:r>
              <a:t>All combinations of objects in knapsack problem.</a:t>
            </a:r>
          </a:p>
          <a:p>
            <a:pPr>
              <a:buBlip>
                <a:blip r:embed="rId2"/>
              </a:buBlip>
            </a:pPr>
            <a:r>
              <a:t>Three types</a:t>
            </a:r>
          </a:p>
          <a:p>
            <a:pPr lvl="1">
              <a:buBlip>
                <a:blip r:embed="rId3"/>
              </a:buBlip>
            </a:pPr>
            <a:r>
              <a:t>Permutations</a:t>
            </a:r>
          </a:p>
          <a:p>
            <a:pPr lvl="1">
              <a:buBlip>
                <a:blip r:embed="rId3"/>
              </a:buBlip>
            </a:pPr>
            <a:r>
              <a:t>Combinations </a:t>
            </a:r>
          </a:p>
          <a:p>
            <a:pPr lvl="1">
              <a:buBlip>
                <a:blip r:embed="rId3"/>
              </a:buBlip>
            </a:pPr>
            <a:r>
              <a:t>Subsets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er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Permutation</a:t>
            </a:r>
          </a:p>
        </p:txBody>
      </p:sp>
      <p:sp>
        <p:nvSpPr>
          <p:cNvPr id="189" name="Ex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Ex:</a:t>
            </a:r>
          </a:p>
          <a:p>
            <a:pPr lvl="1">
              <a:buBlip>
                <a:blip r:embed="rId4"/>
              </a:buBlip>
            </a:pPr>
            <a:r>
              <a:t>How many ways to arrange letters a, b, c ?</a:t>
            </a:r>
          </a:p>
          <a:p>
            <a:pPr lvl="1">
              <a:buBlip>
                <a:blip r:embed="rId4"/>
              </a:buBlip>
            </a:pPr>
            <a:r>
              <a:t>How many ways to arrange six books on a shelf ?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Number of orders (sequences) of a selection of n distinct objects.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Called “</a:t>
            </a:r>
            <a:r>
              <a:rPr>
                <a:solidFill>
                  <a:srgbClr val="0056D6"/>
                </a:solidFill>
                <a:effectLst>
                  <a:outerShdw sx="100000" sy="100000" kx="0" ky="0" algn="b" rotWithShape="0" blurRad="38100" dist="50800" dir="2700000">
                    <a:srgbClr val="282828">
                      <a:alpha val="50000"/>
                    </a:srgbClr>
                  </a:outerShdw>
                </a:effectLst>
              </a:rPr>
              <a:t>Sampling without Replacement</a:t>
            </a:r>
            <a:r>
              <a:t>”</a:t>
            </a:r>
          </a:p>
        </p:txBody>
      </p:sp>
      <p:sp>
        <p:nvSpPr>
          <p:cNvPr id="1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k-Per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k-Permutation</a:t>
            </a:r>
          </a:p>
        </p:txBody>
      </p:sp>
      <p:sp>
        <p:nvSpPr>
          <p:cNvPr id="195" name="Ex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Ex:</a:t>
            </a:r>
          </a:p>
          <a:p>
            <a:pPr lvl="1">
              <a:buBlip>
                <a:blip r:embed="rId4"/>
              </a:buBlip>
            </a:pPr>
            <a:r>
              <a:t>Select three cards in succession from a deck of N cards. Each card is removed after being selected.</a:t>
            </a:r>
          </a:p>
          <a:p>
            <a:pPr lvl="1">
              <a:buBlip>
                <a:blip r:embed="rId4"/>
              </a:buBlip>
            </a:pPr>
            <a:r>
              <a:t>How many possible outcomes (a sequence of 3 distinct cards) ?</a:t>
            </a:r>
          </a:p>
          <a:p>
            <a:pPr>
              <a:buBlip>
                <a:blip r:embed="rId3"/>
              </a:buBlip>
            </a:pPr>
            <a:r>
              <a:t>Number of</a:t>
            </a:r>
            <a:r>
              <a:t> sequences of </a:t>
            </a:r>
            <a:r>
              <a:rPr i="1"/>
              <a:t>k</a:t>
            </a:r>
            <a:r>
              <a:t> out of </a:t>
            </a:r>
            <a:r>
              <a:rPr i="1"/>
              <a:t>n</a:t>
            </a:r>
            <a:r>
              <a:t> distinct objects (1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·</a:t>
            </a:r>
            <a:r>
              <a:t> </a:t>
            </a:r>
            <a:r>
              <a:rPr i="1"/>
              <a:t>k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·</a:t>
            </a:r>
            <a:r>
              <a:t> </a:t>
            </a:r>
            <a:r>
              <a:rPr i="1"/>
              <a:t>n</a:t>
            </a:r>
            <a:r>
              <a:t>).</a:t>
            </a:r>
          </a:p>
          <a:p>
            <a:pPr>
              <a:buBlip>
                <a:blip r:embed="rId3"/>
              </a:buBlip>
            </a:pPr>
            <a:r>
              <a:t>Called “</a:t>
            </a:r>
            <a:r>
              <a:rPr>
                <a:solidFill>
                  <a:srgbClr val="0061FF"/>
                </a:solidFill>
                <a:effectLst>
                  <a:outerShdw sx="100000" sy="100000" kx="0" ky="0" algn="b" rotWithShape="0" blurRad="38100" dist="50800" dir="2700000">
                    <a:srgbClr val="121212">
                      <a:alpha val="50000"/>
                    </a:srgbClr>
                  </a:outerShdw>
                </a:effectLst>
              </a:rPr>
              <a:t>Ordered Sampling with Replacement</a:t>
            </a:r>
            <a:r>
              <a:t>”</a:t>
            </a: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201" name="A club has 25 members. The president and the secretary are to be chosen from the members. What is the total number of ways these two positions can be filled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A club has </a:t>
            </a:r>
            <a:r>
              <a:t>25</a:t>
            </a:r>
            <a:r>
              <a:t> members. The president and the secretary are to be chosen from the members. What is the total number of ways these two positions can be filled ?</a:t>
            </a:r>
          </a:p>
          <a:p>
            <a:pPr>
              <a:buBlip>
                <a:blip r:embed="rId3"/>
              </a:buBlip>
            </a:pPr>
            <a:r>
              <a:t>Three awards (research, teaching, service) will be given one year for a class of </a:t>
            </a:r>
            <a:r>
              <a:t>30</a:t>
            </a:r>
            <a:r>
              <a:t> students. Each student can receive at most one award. How many possible selections ?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mb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Combination</a:t>
            </a:r>
          </a:p>
        </p:txBody>
      </p:sp>
      <p:sp>
        <p:nvSpPr>
          <p:cNvPr id="207" name="How many ways to choose two letters from {a,b,c,d} (order doesn’t matter)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How many ways to </a:t>
            </a:r>
            <a:r>
              <a:t>c</a:t>
            </a:r>
            <a:r>
              <a:t>hoose two letters from {a,b,c,d} </a:t>
            </a:r>
            <a:r>
              <a:t>(order doesn’t matter) ?</a:t>
            </a:r>
          </a:p>
          <a:p>
            <a:pPr>
              <a:buBlip>
                <a:blip r:embed="rId3"/>
              </a:buBlip>
            </a:pPr>
            <a:r>
              <a:t># different selections (groups) of k objects from a set of n distinct objects</a:t>
            </a:r>
          </a:p>
          <a:p>
            <a:pPr>
              <a:buBlip>
                <a:blip r:embed="rId3"/>
              </a:buBlip>
            </a:pPr>
            <a:r>
              <a:t>Called “</a:t>
            </a:r>
            <a:r>
              <a:rPr>
                <a:solidFill>
                  <a:srgbClr val="0061FF"/>
                </a:solidFill>
                <a:effectLst>
                  <a:outerShdw sx="100000" sy="100000" kx="0" ky="0" algn="b" rotWithShape="0" blurRad="38100" dist="50800" dir="2700000">
                    <a:srgbClr val="040404">
                      <a:alpha val="50000"/>
                    </a:srgbClr>
                  </a:outerShdw>
                </a:effectLst>
              </a:rPr>
              <a:t>Unordered sampling without replacement</a:t>
            </a:r>
            <a:r>
              <a:t>”</a:t>
            </a:r>
            <a:endParaRPr b="1"/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Form a group of 8 committees from 20 people. How many different groups can be formed ?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enerating Permu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Generating Permutations</a:t>
            </a:r>
          </a:p>
        </p:txBody>
      </p:sp>
      <p:sp>
        <p:nvSpPr>
          <p:cNvPr id="213" name="Ex: Consider a set of {a, b, c, d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Ex: Consider a set of {a, b, c, d}</a:t>
            </a:r>
          </a:p>
          <a:p>
            <a:pPr lvl="1">
              <a:buBlip>
                <a:blip r:embed="rId4"/>
              </a:buBlip>
            </a:pPr>
            <a:r>
              <a:t>Generate all permutations of {a, b, c}</a:t>
            </a:r>
          </a:p>
          <a:p>
            <a:pPr lvl="1">
              <a:buBlip>
                <a:blip r:embed="rId4"/>
              </a:buBlip>
            </a:pPr>
            <a:r>
              <a:t>For each pattern, insert d at different positions to obtain the required patterns.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a b c…"/>
          <p:cNvSpPr txBox="1"/>
          <p:nvPr/>
        </p:nvSpPr>
        <p:spPr>
          <a:xfrm>
            <a:off x="6862088" y="5518902"/>
            <a:ext cx="1365683" cy="354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a b c</a:t>
            </a:r>
          </a:p>
          <a:p>
            <a:pPr/>
            <a:r>
              <a:t>b c a</a:t>
            </a:r>
          </a:p>
          <a:p>
            <a:pPr/>
            <a:r>
              <a:t>c a b</a:t>
            </a:r>
          </a:p>
          <a:p>
            <a:pPr/>
            <a:r>
              <a:t>b a c</a:t>
            </a:r>
          </a:p>
          <a:p>
            <a:pPr/>
            <a:r>
              <a:t>a c b</a:t>
            </a:r>
          </a:p>
          <a:p>
            <a:pPr>
              <a:defRPr b="1"/>
            </a:pPr>
            <a:r>
              <a:t>c b a</a:t>
            </a:r>
          </a:p>
        </p:txBody>
      </p:sp>
      <p:sp>
        <p:nvSpPr>
          <p:cNvPr id="216" name="d a b c…"/>
          <p:cNvSpPr txBox="1"/>
          <p:nvPr/>
        </p:nvSpPr>
        <p:spPr>
          <a:xfrm>
            <a:off x="10166966" y="4791625"/>
            <a:ext cx="1875791" cy="237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/>
              <a:t>d</a:t>
            </a:r>
            <a:r>
              <a:t> a b c</a:t>
            </a:r>
          </a:p>
          <a:p>
            <a:pPr/>
            <a:r>
              <a:t>a </a:t>
            </a:r>
            <a:r>
              <a:rPr u="sng"/>
              <a:t>d</a:t>
            </a:r>
            <a:r>
              <a:t> b c </a:t>
            </a:r>
          </a:p>
          <a:p>
            <a:pPr/>
            <a:r>
              <a:t>a b </a:t>
            </a:r>
            <a:r>
              <a:rPr u="sng"/>
              <a:t>d</a:t>
            </a:r>
            <a:r>
              <a:t> c</a:t>
            </a:r>
          </a:p>
          <a:p>
            <a:pPr/>
            <a:r>
              <a:t>a b c </a:t>
            </a:r>
            <a:r>
              <a:rPr u="sng"/>
              <a:t>d</a:t>
            </a:r>
          </a:p>
        </p:txBody>
      </p:sp>
      <p:sp>
        <p:nvSpPr>
          <p:cNvPr id="217" name="d c b a…"/>
          <p:cNvSpPr txBox="1"/>
          <p:nvPr/>
        </p:nvSpPr>
        <p:spPr>
          <a:xfrm>
            <a:off x="10166966" y="7256233"/>
            <a:ext cx="1875791" cy="237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/>
              <a:t>d</a:t>
            </a:r>
            <a:r>
              <a:t> c b a</a:t>
            </a:r>
          </a:p>
          <a:p>
            <a:pPr/>
            <a:r>
              <a:t>c </a:t>
            </a:r>
            <a:r>
              <a:rPr u="sng"/>
              <a:t>d</a:t>
            </a:r>
            <a:r>
              <a:t> b a </a:t>
            </a:r>
          </a:p>
          <a:p>
            <a:pPr/>
            <a:r>
              <a:t>c b </a:t>
            </a:r>
            <a:r>
              <a:rPr u="sng"/>
              <a:t>d</a:t>
            </a:r>
            <a:r>
              <a:t> a</a:t>
            </a:r>
          </a:p>
          <a:p>
            <a:pPr/>
            <a:r>
              <a:t>c b a </a:t>
            </a:r>
            <a:r>
              <a:rPr u="sng"/>
              <a:t>d</a:t>
            </a:r>
          </a:p>
        </p:txBody>
      </p:sp>
      <p:sp>
        <p:nvSpPr>
          <p:cNvPr id="218" name="Oval"/>
          <p:cNvSpPr/>
          <p:nvPr/>
        </p:nvSpPr>
        <p:spPr>
          <a:xfrm>
            <a:off x="6730258" y="8418222"/>
            <a:ext cx="1629344" cy="789941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19" name="Oval"/>
          <p:cNvSpPr/>
          <p:nvPr/>
        </p:nvSpPr>
        <p:spPr>
          <a:xfrm>
            <a:off x="6730258" y="5440679"/>
            <a:ext cx="1629344" cy="789941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8450116" y="5978668"/>
            <a:ext cx="163796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8456159" y="8864734"/>
            <a:ext cx="162588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54" name="Decrase-by-a-consta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Decrase-by-a-constant</a:t>
            </a:r>
          </a:p>
          <a:p>
            <a:pPr lvl="1">
              <a:buBlip>
                <a:blip r:embed="rId3"/>
              </a:buBlip>
            </a:pPr>
            <a:r>
              <a:t>Insertion sort</a:t>
            </a:r>
          </a:p>
          <a:p>
            <a:pPr lvl="1">
              <a:buBlip>
                <a:blip r:embed="rId3"/>
              </a:buBlip>
            </a:pPr>
            <a:r>
              <a:t>Topological sorting</a:t>
            </a:r>
          </a:p>
          <a:p>
            <a:pPr lvl="1">
              <a:buBlip>
                <a:blip r:embed="rId3"/>
              </a:buBlip>
            </a:pPr>
            <a:r>
              <a:t>Generating permutations</a:t>
            </a:r>
          </a:p>
          <a:p>
            <a:pPr>
              <a:buBlip>
                <a:blip r:embed="rId2"/>
              </a:buBlip>
            </a:pPr>
            <a:r>
              <a:t>Decrease-by-a-constant-factor</a:t>
            </a:r>
          </a:p>
          <a:p>
            <a:pPr lvl="1">
              <a:buBlip>
                <a:blip r:embed="rId3"/>
              </a:buBlip>
            </a:pPr>
            <a:r>
              <a:t>Binary search</a:t>
            </a:r>
          </a:p>
          <a:p>
            <a:pPr lvl="1">
              <a:buBlip>
                <a:blip r:embed="rId3"/>
              </a:buBlip>
            </a:pPr>
            <a:r>
              <a:t>Fake-coin problem</a:t>
            </a:r>
          </a:p>
          <a:p>
            <a:pPr>
              <a:buBlip>
                <a:blip r:embed="rId2"/>
              </a:buBlip>
            </a:pPr>
            <a:r>
              <a:t>Variable-size decrease</a:t>
            </a:r>
          </a:p>
          <a:p>
            <a:pPr lvl="1">
              <a:buBlip>
                <a:blip r:embed="rId3"/>
              </a:buBlip>
            </a:pPr>
            <a:r>
              <a:t>Selection problem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ssume a set of integers {1, 2, 3, …, n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Assume a set of integers {1, 2, 3, …, n}</a:t>
            </a:r>
          </a:p>
          <a:p>
            <a:pPr lvl="1">
              <a:buBlip>
                <a:blip r:embed="rId3"/>
              </a:buBlip>
            </a:pPr>
            <a:r>
              <a:t>Can be interpreted as indices of an n-element set {a</a:t>
            </a:r>
            <a:r>
              <a:rPr baseline="-5999"/>
              <a:t>1</a:t>
            </a:r>
            <a:r>
              <a:t>, a</a:t>
            </a:r>
            <a:r>
              <a:rPr baseline="-5999"/>
              <a:t>2</a:t>
            </a:r>
            <a:r>
              <a:t>, …, a</a:t>
            </a:r>
            <a:r>
              <a:rPr baseline="-5999"/>
              <a:t>n</a:t>
            </a:r>
            <a:r>
              <a:t>)</a:t>
            </a:r>
          </a:p>
          <a:p>
            <a:pPr lvl="1">
              <a:buBlip>
                <a:blip r:embed="rId3"/>
              </a:buBlip>
            </a:pPr>
            <a:r>
              <a:t>Totally n! permutations</a:t>
            </a:r>
          </a:p>
          <a:p>
            <a:pPr>
              <a:buBlip>
                <a:blip r:embed="rId2"/>
              </a:buBlip>
            </a:pPr>
            <a:r>
              <a:t>Suppose we already have a pattern of single element {1}</a:t>
            </a:r>
          </a:p>
          <a:p>
            <a:pPr lvl="1">
              <a:buBlip>
                <a:blip r:embed="rId3"/>
              </a:buBlip>
            </a:pPr>
            <a:r>
              <a:t>How do we generate patterns with two elements 1 and 2?</a:t>
            </a:r>
          </a:p>
          <a:p>
            <a:pPr>
              <a:buBlip>
                <a:blip r:embed="rId2"/>
              </a:buBlip>
            </a:pPr>
            <a:r>
              <a:t>Suppose we already have patterns of two elements {1, 2}, {2, 1}.</a:t>
            </a:r>
          </a:p>
          <a:p>
            <a:pPr lvl="1">
              <a:buBlip>
                <a:blip r:embed="rId3"/>
              </a:buBlip>
            </a:pPr>
            <a:r>
              <a:t>How do we generate patterns with three elements 1, 2, 3 ?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ecrease-by-One Techn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Decrease-by-One Technique </a:t>
            </a:r>
          </a:p>
        </p:txBody>
      </p:sp>
      <p:sp>
        <p:nvSpPr>
          <p:cNvPr id="229" name="Remove one element and generate (n-1)! permu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Remove one element and generate (n-1)! permutations</a:t>
            </a:r>
          </a:p>
          <a:p>
            <a:pPr>
              <a:buBlip>
                <a:blip r:embed="rId2"/>
              </a:buBlip>
            </a:pPr>
            <a:r>
              <a:t>Inserting the removed element in all n possible positions of every permutations of n-1 elements.</a:t>
            </a:r>
          </a:p>
          <a:p>
            <a:pPr>
              <a:buBlip>
                <a:blip r:embed="rId2"/>
              </a:buBlip>
            </a:pPr>
            <a:r>
              <a:t>Total permutations = n*(n-1)! = n!</a:t>
            </a:r>
          </a:p>
          <a:p>
            <a:pPr>
              <a:buBlip>
                <a:blip r:embed="rId2"/>
              </a:buBlip>
            </a:pPr>
            <a:r>
              <a:t>(n-1)! permutations can be generated from (n-1)*(n-2)!  and so on.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3" name="Table"/>
          <p:cNvGraphicFramePr/>
          <p:nvPr/>
        </p:nvGraphicFramePr>
        <p:xfrm>
          <a:off x="490286" y="1824242"/>
          <a:ext cx="12049628" cy="24674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5629848"/>
                <a:gridCol w="1635443"/>
                <a:gridCol w="1621087"/>
                <a:gridCol w="1604137"/>
                <a:gridCol w="1533710"/>
              </a:tblGrid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Start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2 into 1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1,2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,1,2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2,1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1,2,3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1,2,3,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,2,3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,1,2,3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1,3,2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1,3,2,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3,1,2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3,1,2,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3,2,1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2E5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2,1,3,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2,3,1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2E5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2,3,1,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2,1,3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2E5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3,2,1,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nsert new item from right to left and switch direction every time a new permutation needs to be processed.…"/>
          <p:cNvSpPr txBox="1"/>
          <p:nvPr>
            <p:ph type="body" idx="1"/>
          </p:nvPr>
        </p:nvSpPr>
        <p:spPr>
          <a:xfrm>
            <a:off x="393700" y="3861757"/>
            <a:ext cx="12255500" cy="548544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Insert new item from right to left and switch direction every time a new permutation needs to be processed.</a:t>
            </a:r>
          </a:p>
          <a:p>
            <a:pPr>
              <a:buBlip>
                <a:blip r:embed="rId3"/>
              </a:buBlip>
            </a:pPr>
            <a:r>
              <a:t>Same as swapping two adjacent elements from right to left of the predecessor.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12357277" y="9194800"/>
            <a:ext cx="22293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39" name="Table"/>
          <p:cNvGraphicFramePr/>
          <p:nvPr/>
        </p:nvGraphicFramePr>
        <p:xfrm>
          <a:off x="242603" y="913508"/>
          <a:ext cx="12049627" cy="24674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454835"/>
                <a:gridCol w="1944227"/>
                <a:gridCol w="1877251"/>
                <a:gridCol w="1747912"/>
              </a:tblGrid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Start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2 into 1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1,2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,1,2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2,1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,2,1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40" name="Table"/>
          <p:cNvGraphicFramePr/>
          <p:nvPr/>
        </p:nvGraphicFramePr>
        <p:xfrm>
          <a:off x="242603" y="7149341"/>
          <a:ext cx="12049627" cy="24674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6452930"/>
                <a:gridCol w="1874544"/>
                <a:gridCol w="1938813"/>
                <a:gridCol w="1757938"/>
              </a:tblGrid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Start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2 into 1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1,2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,1,2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2,1 left to right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Table"/>
          <p:cNvGraphicFramePr/>
          <p:nvPr/>
        </p:nvGraphicFramePr>
        <p:xfrm>
          <a:off x="576279" y="2554883"/>
          <a:ext cx="12049627" cy="24674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5629848"/>
                <a:gridCol w="1635443"/>
                <a:gridCol w="1691514"/>
                <a:gridCol w="1533710"/>
                <a:gridCol w="1533710"/>
              </a:tblGrid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Start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2 into 1 right to left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1,2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2,1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1,2 right to left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3 into 2,1 left to right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2,1,3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1,2,3 right to left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,2,3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4,1,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1,3,2 left to right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,3,2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1,3,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,2,4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3,1,2 right to left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0EDD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,1,2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4,3,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3,2,1 left to right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2E5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,2,1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3,2,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,1,4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2,3,1 right to left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2E5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2,3,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,3,1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4,2,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0511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Insert 4 into 2,1,3 left to right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2E5E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2</a:t>
                      </a:r>
                      <a:r>
                        <a:t>,1,3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</a:t>
                      </a:r>
                      <a:r>
                        <a:t>,3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3200">
                          <a:sym typeface="Helvetica Neue Light"/>
                        </a:defRPr>
                      </a:pPr>
                      <a:r>
                        <a:t>2,1,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4</a:t>
                      </a:r>
                      <a:r>
                        <a:t>,</a:t>
                      </a:r>
                      <a:r>
                        <a:rPr b="1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3200">
                          <a:sym typeface="Helvetica Neue Light"/>
                        </a:rPr>
                        <a:t>2,1,3,4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5" name="Oval"/>
          <p:cNvSpPr/>
          <p:nvPr/>
        </p:nvSpPr>
        <p:spPr>
          <a:xfrm>
            <a:off x="5923246" y="5550835"/>
            <a:ext cx="1979664" cy="768184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6" name="Oval"/>
          <p:cNvSpPr/>
          <p:nvPr/>
        </p:nvSpPr>
        <p:spPr>
          <a:xfrm>
            <a:off x="10973869" y="5550835"/>
            <a:ext cx="1979664" cy="768184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7" name="Oval"/>
          <p:cNvSpPr/>
          <p:nvPr/>
        </p:nvSpPr>
        <p:spPr>
          <a:xfrm>
            <a:off x="11012771" y="4819984"/>
            <a:ext cx="1979664" cy="768183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8" name="Oval"/>
          <p:cNvSpPr/>
          <p:nvPr/>
        </p:nvSpPr>
        <p:spPr>
          <a:xfrm>
            <a:off x="5923246" y="6161087"/>
            <a:ext cx="1979664" cy="768184"/>
          </a:xfrm>
          <a:prstGeom prst="ellips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49" name="Line"/>
          <p:cNvSpPr/>
          <p:nvPr/>
        </p:nvSpPr>
        <p:spPr>
          <a:xfrm flipH="1">
            <a:off x="7897707" y="5192690"/>
            <a:ext cx="3181692" cy="801813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0" name="Line"/>
          <p:cNvSpPr/>
          <p:nvPr/>
        </p:nvSpPr>
        <p:spPr>
          <a:xfrm flipH="1">
            <a:off x="7885007" y="5929290"/>
            <a:ext cx="3181692" cy="801812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51" name="Satisfy the minimum-change requirement"/>
          <p:cNvSpPr txBox="1"/>
          <p:nvPr/>
        </p:nvSpPr>
        <p:spPr>
          <a:xfrm>
            <a:off x="547933" y="8756583"/>
            <a:ext cx="908552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Satisfy the minimum-change requirement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ossible to generate n-element permutations without explicitly generating permutations for smaller values of 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Possible to generate n-element permutations without explicitly generating permutations for smaller values of n.</a:t>
            </a:r>
          </a:p>
          <a:p>
            <a:pPr>
              <a:buBlip>
                <a:blip r:embed="rId2"/>
              </a:buBlip>
            </a:pPr>
            <a:r>
              <a:t>Consider one of the 4-element permutations:</a:t>
            </a:r>
          </a:p>
          <a:p>
            <a:pPr>
              <a:buBlip>
                <a:blip r:embed="rId2"/>
              </a:buBlip>
            </a:pPr>
          </a:p>
          <a:p>
            <a:pPr lvl="1">
              <a:buBlip>
                <a:blip r:embed="rId3"/>
              </a:buBlip>
            </a:pPr>
          </a:p>
          <a:p>
            <a:pPr lvl="1">
              <a:buBlip>
                <a:blip r:embed="rId3"/>
              </a:buBlip>
            </a:pPr>
            <a:r>
              <a:t>An element said to be "</a:t>
            </a:r>
            <a:r>
              <a:rPr b="1"/>
              <a:t>mobile</a:t>
            </a:r>
            <a:r>
              <a:t>" if its arrow points to a smaller number adjacent to it.</a:t>
            </a:r>
          </a:p>
          <a:p>
            <a:pPr lvl="1">
              <a:buBlip>
                <a:blip r:embed="rId3"/>
              </a:buBlip>
            </a:pPr>
            <a:r>
              <a:t>4 is mobile while 3, 2, 1 are not.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41129" y="4379697"/>
            <a:ext cx="1574801" cy="55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02" y="365824"/>
            <a:ext cx="12632196" cy="5773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0" y="6879323"/>
            <a:ext cx="10363200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ectangle"/>
          <p:cNvSpPr/>
          <p:nvPr/>
        </p:nvSpPr>
        <p:spPr>
          <a:xfrm>
            <a:off x="3161856" y="6686780"/>
            <a:ext cx="873875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4679728" y="6953480"/>
            <a:ext cx="6839794" cy="1041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1" name="Rectangle"/>
          <p:cNvSpPr/>
          <p:nvPr/>
        </p:nvSpPr>
        <p:spPr>
          <a:xfrm>
            <a:off x="6420960" y="6953480"/>
            <a:ext cx="5162772" cy="1041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2" name="Rectangle"/>
          <p:cNvSpPr/>
          <p:nvPr/>
        </p:nvSpPr>
        <p:spPr>
          <a:xfrm>
            <a:off x="8162192" y="6953480"/>
            <a:ext cx="3447385" cy="1041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63" name="Rectangle"/>
          <p:cNvSpPr/>
          <p:nvPr/>
        </p:nvSpPr>
        <p:spPr>
          <a:xfrm>
            <a:off x="9880689" y="6953480"/>
            <a:ext cx="1748160" cy="1041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3"/>
      <p:bldP build="whole" bldLvl="1" animBg="1" rev="0" advAuto="0" spid="260" grpId="2"/>
      <p:bldP build="whole" bldLvl="1" animBg="1" rev="0" advAuto="0" spid="259" grpId="1"/>
      <p:bldP build="whole" bldLvl="1" animBg="1" rev="0" advAuto="0" spid="263" grpId="5"/>
      <p:bldP build="whole" bldLvl="1" animBg="1" rev="0" advAuto="0" spid="262" grpId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enerating All Subsets (Power Se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Generating All Subsets (Power Set)</a:t>
            </a:r>
          </a:p>
        </p:txBody>
      </p:sp>
      <p:sp>
        <p:nvSpPr>
          <p:cNvPr id="266" name="Want to find all subsets of A = {a1, a2, …, an}, e.g., knapsack probl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Want to find all subsets of A = {a</a:t>
            </a:r>
            <a:r>
              <a:rPr baseline="-5999"/>
              <a:t>1</a:t>
            </a:r>
            <a:r>
              <a:t>, a</a:t>
            </a:r>
            <a:r>
              <a:rPr baseline="-5999"/>
              <a:t>2</a:t>
            </a:r>
            <a:r>
              <a:t>, …, a</a:t>
            </a:r>
            <a:r>
              <a:rPr baseline="-5999"/>
              <a:t>n</a:t>
            </a:r>
            <a:r>
              <a:t>}, e.g., knapsack problem.</a:t>
            </a:r>
          </a:p>
          <a:p>
            <a:pPr>
              <a:buBlip>
                <a:blip r:embed="rId3"/>
              </a:buBlip>
            </a:pPr>
            <a:r>
              <a:t>Subset of A = Set of whose all its members are also elements of A.</a:t>
            </a:r>
          </a:p>
          <a:p>
            <a:pPr>
              <a:buBlip>
                <a:blip r:embed="rId3"/>
              </a:buBlip>
            </a:pPr>
            <a:r>
              <a:t>What are the subsets of A = {x, y, z} ?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Decrease-by-one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>
              <a:buBlip>
                <a:blip r:embed="rId2"/>
              </a:buBlip>
            </a:pPr>
            <a:r>
              <a:t>Decrease-by-one approach</a:t>
            </a:r>
          </a:p>
          <a:p>
            <a:pPr lvl="1">
              <a:buBlip>
                <a:blip r:embed="rId3"/>
              </a:buBlip>
            </a:pPr>
            <a:r>
              <a:t>All subsets of A = {those without a</a:t>
            </a:r>
            <a:r>
              <a:rPr baseline="-5999"/>
              <a:t>n</a:t>
            </a:r>
            <a:r>
              <a:t>} ∪ {those with a</a:t>
            </a:r>
            <a:r>
              <a:rPr baseline="-5999"/>
              <a:t>n</a:t>
            </a:r>
            <a:r>
              <a:t>}</a:t>
            </a:r>
          </a:p>
          <a:p>
            <a:pPr lvl="1">
              <a:buBlip>
                <a:blip r:embed="rId3"/>
              </a:buBlip>
            </a:pPr>
            <a:r>
              <a:t>The former group is all subsets of A = {a</a:t>
            </a:r>
            <a:r>
              <a:rPr baseline="-5999"/>
              <a:t>1</a:t>
            </a:r>
            <a:r>
              <a:t>, a</a:t>
            </a:r>
            <a:r>
              <a:rPr baseline="-5999"/>
              <a:t>2</a:t>
            </a:r>
            <a:r>
              <a:t>, …, a</a:t>
            </a:r>
            <a:r>
              <a:rPr baseline="-5999"/>
              <a:t>n-1</a:t>
            </a:r>
            <a:r>
              <a:t>}</a:t>
            </a:r>
          </a:p>
          <a:p>
            <a:pPr lvl="1">
              <a:buBlip>
                <a:blip r:embed="rId3"/>
              </a:buBlip>
            </a:pPr>
            <a:r>
              <a:t>The latter group is the former added by {a</a:t>
            </a:r>
            <a:r>
              <a:rPr baseline="-5999"/>
              <a:t>n</a:t>
            </a:r>
            <a:r>
              <a:t>}</a:t>
            </a: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101" y="4406046"/>
            <a:ext cx="12451033" cy="3387920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Rectangle"/>
          <p:cNvSpPr/>
          <p:nvPr/>
        </p:nvSpPr>
        <p:spPr>
          <a:xfrm>
            <a:off x="1047439" y="6176374"/>
            <a:ext cx="11956611" cy="12743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5" name="Rectangle"/>
          <p:cNvSpPr/>
          <p:nvPr/>
        </p:nvSpPr>
        <p:spPr>
          <a:xfrm>
            <a:off x="1070175" y="6589257"/>
            <a:ext cx="11911140" cy="8501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76" name="Rectangle"/>
          <p:cNvSpPr/>
          <p:nvPr/>
        </p:nvSpPr>
        <p:spPr>
          <a:xfrm>
            <a:off x="1047439" y="6997470"/>
            <a:ext cx="11956611" cy="4331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2"/>
      <p:bldP build="whole" bldLvl="1" animBg="1" rev="0" advAuto="0" spid="274" grpId="1"/>
      <p:bldP build="whole" bldLvl="1" animBg="1" rev="0" advAuto="0" spid="276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Easier way is to use an n-bit bit string to represent presence or absence of individual element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Easier way is to use an n-bit bit string to represent presence or absence of individual elements</a:t>
            </a:r>
          </a:p>
        </p:txBody>
      </p:sp>
      <p:sp>
        <p:nvSpPr>
          <p:cNvPr id="2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0701" y="3155565"/>
            <a:ext cx="13184302" cy="127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"/>
          <p:cNvGrpSpPr/>
          <p:nvPr/>
        </p:nvGrpSpPr>
        <p:grpSpPr>
          <a:xfrm>
            <a:off x="75037" y="2942839"/>
            <a:ext cx="4661297" cy="4106330"/>
            <a:chOff x="0" y="0"/>
            <a:chExt cx="4661296" cy="4106329"/>
          </a:xfrm>
        </p:grpSpPr>
        <p:sp>
          <p:nvSpPr>
            <p:cNvPr id="57" name="Decrease by a constant"/>
            <p:cNvSpPr/>
            <p:nvPr/>
          </p:nvSpPr>
          <p:spPr>
            <a:xfrm>
              <a:off x="163533" y="0"/>
              <a:ext cx="3870593" cy="1499046"/>
            </a:xfrm>
            <a:prstGeom prst="roundRect">
              <a:avLst>
                <a:gd name="adj" fmla="val 15290"/>
              </a:avLst>
            </a:prstGeom>
            <a:solidFill>
              <a:srgbClr val="E0EDD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Decrease by a constant</a:t>
              </a:r>
            </a:p>
          </p:txBody>
        </p:sp>
        <p:sp>
          <p:nvSpPr>
            <p:cNvPr id="58" name="Insertion sort…"/>
            <p:cNvSpPr txBox="1"/>
            <p:nvPr/>
          </p:nvSpPr>
          <p:spPr>
            <a:xfrm>
              <a:off x="0" y="2328329"/>
              <a:ext cx="4661297" cy="177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Insertion sort</a:t>
              </a:r>
            </a:p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Topological sorting</a:t>
              </a:r>
            </a:p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Generating permutations</a:t>
              </a:r>
            </a:p>
          </p:txBody>
        </p:sp>
      </p:grpSp>
      <p:grpSp>
        <p:nvGrpSpPr>
          <p:cNvPr id="62" name="Group"/>
          <p:cNvGrpSpPr/>
          <p:nvPr/>
        </p:nvGrpSpPr>
        <p:grpSpPr>
          <a:xfrm>
            <a:off x="4567104" y="2942839"/>
            <a:ext cx="3870593" cy="4106330"/>
            <a:chOff x="0" y="0"/>
            <a:chExt cx="3870592" cy="4106329"/>
          </a:xfrm>
        </p:grpSpPr>
        <p:sp>
          <p:nvSpPr>
            <p:cNvPr id="60" name="Decrease by a constant factor"/>
            <p:cNvSpPr/>
            <p:nvPr/>
          </p:nvSpPr>
          <p:spPr>
            <a:xfrm>
              <a:off x="0" y="0"/>
              <a:ext cx="3870593" cy="1499046"/>
            </a:xfrm>
            <a:prstGeom prst="roundRect">
              <a:avLst>
                <a:gd name="adj" fmla="val 15290"/>
              </a:avLst>
            </a:prstGeom>
            <a:solidFill>
              <a:srgbClr val="CCA1A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Decrease by a constant factor</a:t>
              </a:r>
            </a:p>
          </p:txBody>
        </p:sp>
        <p:sp>
          <p:nvSpPr>
            <p:cNvPr id="61" name="Binary search…"/>
            <p:cNvSpPr txBox="1"/>
            <p:nvPr/>
          </p:nvSpPr>
          <p:spPr>
            <a:xfrm>
              <a:off x="371409" y="2328329"/>
              <a:ext cx="3127773" cy="177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Binary search</a:t>
              </a:r>
            </a:p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Exponentiation </a:t>
              </a:r>
            </a:p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Multiplication</a:t>
              </a:r>
            </a:p>
          </p:txBody>
        </p:sp>
      </p:grpSp>
      <p:grpSp>
        <p:nvGrpSpPr>
          <p:cNvPr id="65" name="Group"/>
          <p:cNvGrpSpPr/>
          <p:nvPr/>
        </p:nvGrpSpPr>
        <p:grpSpPr>
          <a:xfrm>
            <a:off x="8774814" y="2942839"/>
            <a:ext cx="3984825" cy="3599573"/>
            <a:chOff x="0" y="0"/>
            <a:chExt cx="3984823" cy="3599572"/>
          </a:xfrm>
        </p:grpSpPr>
        <p:sp>
          <p:nvSpPr>
            <p:cNvPr id="63" name="Variable-size…"/>
            <p:cNvSpPr/>
            <p:nvPr/>
          </p:nvSpPr>
          <p:spPr>
            <a:xfrm>
              <a:off x="57115" y="0"/>
              <a:ext cx="3870593" cy="1499046"/>
            </a:xfrm>
            <a:prstGeom prst="roundRect">
              <a:avLst>
                <a:gd name="adj" fmla="val 15290"/>
              </a:avLst>
            </a:prstGeom>
            <a:solidFill>
              <a:srgbClr val="F2E5E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Variable-size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decrease</a:t>
              </a:r>
            </a:p>
          </p:txBody>
        </p:sp>
        <p:sp>
          <p:nvSpPr>
            <p:cNvPr id="64" name="Euclid's…"/>
            <p:cNvSpPr txBox="1"/>
            <p:nvPr/>
          </p:nvSpPr>
          <p:spPr>
            <a:xfrm>
              <a:off x="0" y="2380372"/>
              <a:ext cx="3984824" cy="121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Euclid's </a:t>
              </a:r>
            </a:p>
            <a:p>
              <a:pPr algn="l">
                <a:defRPr sz="32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Selection by partition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" grpId="1"/>
      <p:bldP build="whole" bldLvl="1" animBg="1" rev="0" advAuto="0" spid="65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4343" y="3253539"/>
            <a:ext cx="9135841" cy="280616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Binary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284" name="Decrease-by-a-constant factor search algorithm operated on a sorted lis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</a:lstStyle>
          <a:p>
            <a:pPr/>
            <a:r>
              <a:t>Decrease-by-a-constant factor search algorithm operated on a sorted list.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332" y="6066618"/>
            <a:ext cx="11544462" cy="3508085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Rectangle"/>
          <p:cNvSpPr/>
          <p:nvPr/>
        </p:nvSpPr>
        <p:spPr>
          <a:xfrm>
            <a:off x="501783" y="7464638"/>
            <a:ext cx="11282929" cy="18543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8" name="Rectangle"/>
          <p:cNvSpPr/>
          <p:nvPr/>
        </p:nvSpPr>
        <p:spPr>
          <a:xfrm>
            <a:off x="501783" y="8048838"/>
            <a:ext cx="11282929" cy="12828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89" name="Rectangle"/>
          <p:cNvSpPr/>
          <p:nvPr/>
        </p:nvSpPr>
        <p:spPr>
          <a:xfrm>
            <a:off x="501783" y="8649558"/>
            <a:ext cx="11282929" cy="6948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2"/>
      <p:bldP build="whole" bldLvl="1" animBg="1" rev="0" advAuto="0" spid="287" grpId="1"/>
      <p:bldP build="whole" bldLvl="1" animBg="1" rev="0" advAuto="0" spid="289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08" y="365986"/>
            <a:ext cx="12745760" cy="8916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fficiency of Binary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Binary Search</a:t>
            </a:r>
          </a:p>
        </p:txBody>
      </p:sp>
      <p:sp>
        <p:nvSpPr>
          <p:cNvPr id="296" name="Worst case when the search key is not in the li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Worst case when the search key is not in the list.</a:t>
            </a:r>
          </a:p>
          <a:p>
            <a:pPr>
              <a:buBlip>
                <a:blip r:embed="rId3"/>
              </a:buBlip>
            </a:pPr>
            <a:r>
              <a:t>After one comparison, the array size to search is reduced by half. So, 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Assume that </a:t>
            </a:r>
            <a:r>
              <a:rPr i="1"/>
              <a:t>n</a:t>
            </a:r>
            <a:r>
              <a:t> = </a:t>
            </a:r>
            <a:r>
              <a:rPr i="1"/>
              <a:t>2</a:t>
            </a:r>
            <a:r>
              <a:rPr baseline="31999" i="1"/>
              <a:t>k</a:t>
            </a:r>
            <a:r>
              <a:t>, solving the above recurrence equation with backward substitution results in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150" y="5118100"/>
            <a:ext cx="12296951" cy="9610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76625" y="8168640"/>
            <a:ext cx="71120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3"/>
      <p:bldP build="p" bldLvl="5" animBg="1" rev="0" advAuto="0" spid="296" grpId="1"/>
      <p:bldP build="whole" bldLvl="1" animBg="1" rev="0" advAuto="0" spid="298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ake-Coi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Fake-Coin Problem</a:t>
            </a:r>
          </a:p>
        </p:txBody>
      </p:sp>
      <p:sp>
        <p:nvSpPr>
          <p:cNvPr id="304" name="A set of n identical-looking coins, one of which is fak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A set of n identical-looking coins, one of which is fake.</a:t>
            </a:r>
          </a:p>
          <a:p>
            <a:pPr>
              <a:buBlip>
                <a:blip r:embed="rId3"/>
              </a:buBlip>
            </a:pPr>
            <a:r>
              <a:t>How to find it?</a:t>
            </a:r>
          </a:p>
          <a:p>
            <a:pPr lvl="1">
              <a:buBlip>
                <a:blip r:embed="rId4"/>
              </a:buBlip>
            </a:pPr>
            <a:r>
              <a:t>Assume the fake one is lighter.</a:t>
            </a:r>
          </a:p>
          <a:p>
            <a:pPr lvl="1">
              <a:buBlip>
                <a:blip r:embed="rId4"/>
              </a:buBlip>
            </a:pPr>
            <a:r>
              <a:t>Fake coin has unknown weight for the harder version </a:t>
            </a: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47180" y="6363657"/>
            <a:ext cx="3078258" cy="3175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62742" y="7401493"/>
            <a:ext cx="2540001" cy="156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Inefficient solution: Compare two coins one by on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Inefficient solution: Compare two coins one by one.</a:t>
            </a:r>
          </a:p>
          <a:p>
            <a:pPr>
              <a:buBlip>
                <a:blip r:embed="rId3"/>
              </a:buBlip>
            </a:pPr>
            <a:r>
              <a:t>More efficient solution</a:t>
            </a:r>
          </a:p>
          <a:p>
            <a:pPr lvl="1">
              <a:buBlip>
                <a:blip r:embed="rId4"/>
              </a:buBlip>
            </a:pPr>
            <a:r>
              <a:t>Divide n coin into two halfs (leave extra one aside if not even) </a:t>
            </a:r>
          </a:p>
          <a:p>
            <a:pPr lvl="1">
              <a:buBlip>
                <a:blip r:embed="rId4"/>
              </a:buBlip>
            </a:pPr>
            <a:r>
              <a:t>Put two piles on the balance scale. The lighter one contains the fake coin. What if two piles weight equal?</a:t>
            </a:r>
          </a:p>
          <a:p>
            <a:pPr lvl="1">
              <a:buBlip>
                <a:blip r:embed="rId4"/>
              </a:buBlip>
            </a:pPr>
            <a:r>
              <a:t>Repeat the division into half like binary search.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Number of weightings W(n) needed by the algorithm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Number of weightings </a:t>
            </a:r>
            <a:r>
              <a:rPr i="1"/>
              <a:t>W(n)</a:t>
            </a:r>
            <a:r>
              <a:t> needed by the algorithm is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What is the efficiency of this algorithm?</a:t>
            </a:r>
          </a:p>
          <a:p>
            <a:pPr>
              <a:buBlip>
                <a:blip r:embed="rId3"/>
              </a:buBlip>
            </a:pPr>
            <a:r>
              <a:t>Can we do it by dividing into three piles instead of two</a:t>
            </a:r>
          </a:p>
          <a:p>
            <a:pPr lvl="1">
              <a:buBlip>
                <a:blip r:embed="rId4"/>
              </a:buBlip>
            </a:pPr>
            <a:r>
              <a:t>What if Pile 1 = Pile 2?</a:t>
            </a:r>
          </a:p>
          <a:p>
            <a:pPr lvl="1">
              <a:buBlip>
                <a:blip r:embed="rId4"/>
              </a:buBlip>
            </a:pPr>
            <a:r>
              <a:t>What if Pile 1 &gt; Pile 2?</a:t>
            </a:r>
          </a:p>
          <a:p>
            <a:pPr lvl="1">
              <a:buBlip>
                <a:blip r:embed="rId4"/>
              </a:buBlip>
            </a:pPr>
            <a:r>
              <a:t>What if Pile 1 &lt; Pile 2?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5600" y="2160065"/>
            <a:ext cx="9753600" cy="457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6" grpId="1"/>
      <p:bldP build="whole" bldLvl="1" animBg="1" rev="0" advAuto="0" spid="318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Josephus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Josephus Problem</a:t>
            </a:r>
          </a:p>
        </p:txBody>
      </p:sp>
      <p:sp>
        <p:nvSpPr>
          <p:cNvPr id="32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xfrm>
            <a:off x="12357277" y="9194800"/>
            <a:ext cx="22293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0990" y="1038291"/>
            <a:ext cx="4250195" cy="319216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Fortress of Jotapata"/>
          <p:cNvSpPr txBox="1"/>
          <p:nvPr/>
        </p:nvSpPr>
        <p:spPr>
          <a:xfrm>
            <a:off x="8029028" y="475056"/>
            <a:ext cx="3767444" cy="573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Fortress of Jotapata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he Selection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Selection Problem</a:t>
            </a:r>
          </a:p>
        </p:txBody>
      </p:sp>
      <p:sp>
        <p:nvSpPr>
          <p:cNvPr id="329" name="Find kth smallest element in a list of n numbers (kth order statisti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Find k</a:t>
            </a:r>
            <a:r>
              <a:rPr baseline="31999"/>
              <a:t>th</a:t>
            </a:r>
            <a:r>
              <a:t> smallest element in a list of n numbers (k</a:t>
            </a:r>
            <a:r>
              <a:rPr baseline="31999"/>
              <a:t>th</a:t>
            </a:r>
            <a:r>
              <a:t> order statistic)</a:t>
            </a:r>
          </a:p>
          <a:p>
            <a:pPr lvl="1">
              <a:buBlip>
                <a:blip r:embed="rId4"/>
              </a:buBlip>
            </a:pPr>
            <a:r>
              <a:t>k = 1: Smallest element</a:t>
            </a:r>
          </a:p>
          <a:p>
            <a:pPr lvl="1">
              <a:buBlip>
                <a:blip r:embed="rId4"/>
              </a:buBlip>
            </a:pPr>
            <a:r>
              <a:t>k = n: Largest element</a:t>
            </a:r>
          </a:p>
          <a:p>
            <a:pPr lvl="1">
              <a:buBlip>
                <a:blip r:embed="rId4"/>
              </a:buBlip>
            </a:pPr>
            <a:r>
              <a:t>k = ceil(n/2): Median (most of interest)</a:t>
            </a:r>
          </a:p>
          <a:p>
            <a:pPr>
              <a:buBlip>
                <a:blip r:embed="rId3"/>
              </a:buBlip>
            </a:pPr>
            <a:r>
              <a:t>What is the median of the list {4,1,10,8,7,12,9,2,15}?</a:t>
            </a:r>
          </a:p>
          <a:p>
            <a:pPr>
              <a:buBlip>
                <a:blip r:embed="rId3"/>
              </a:buBlip>
            </a:pPr>
            <a:r>
              <a:t>Straightforward approach with sorting but overkill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2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uppose we have a list {4, 1, 10, 8, 7, 12, 9, 2, 15} that we want to find the 5th-order statisti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Suppose we have a list {4, 1, 10, 8, 7, 12, 9, 2, 15} that we want to find the 5th-order statistic.</a:t>
            </a:r>
          </a:p>
          <a:p>
            <a:pPr>
              <a:buBlip>
                <a:blip r:embed="rId3"/>
              </a:buBlip>
            </a:pPr>
            <a:r>
              <a:t>Choose "4" as the pivot element to partition the list into three segments: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The 5th-order statistic of the original list must be in the ________ segment as the _____ -order statistic.</a:t>
            </a: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7" name="Group"/>
          <p:cNvGrpSpPr/>
          <p:nvPr/>
        </p:nvGrpSpPr>
        <p:grpSpPr>
          <a:xfrm>
            <a:off x="1230706" y="3972486"/>
            <a:ext cx="11113563" cy="3381525"/>
            <a:chOff x="0" y="0"/>
            <a:chExt cx="11113561" cy="3381524"/>
          </a:xfrm>
        </p:grpSpPr>
        <p:sp>
          <p:nvSpPr>
            <p:cNvPr id="336" name="4"/>
            <p:cNvSpPr/>
            <p:nvPr/>
          </p:nvSpPr>
          <p:spPr>
            <a:xfrm>
              <a:off x="4942914" y="553420"/>
              <a:ext cx="589707" cy="701787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37" name="all values &lt; 4"/>
            <p:cNvSpPr/>
            <p:nvPr/>
          </p:nvSpPr>
          <p:spPr>
            <a:xfrm>
              <a:off x="1314977" y="553420"/>
              <a:ext cx="3599074" cy="701787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all values &lt; 4</a:t>
              </a:r>
            </a:p>
          </p:txBody>
        </p:sp>
        <p:sp>
          <p:nvSpPr>
            <p:cNvPr id="338" name="all values ≥ 4"/>
            <p:cNvSpPr/>
            <p:nvPr/>
          </p:nvSpPr>
          <p:spPr>
            <a:xfrm>
              <a:off x="5541590" y="553420"/>
              <a:ext cx="3850678" cy="701787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all values ≥ 4</a:t>
              </a:r>
            </a:p>
          </p:txBody>
        </p:sp>
        <p:sp>
          <p:nvSpPr>
            <p:cNvPr id="339" name="position…"/>
            <p:cNvSpPr txBox="1"/>
            <p:nvPr/>
          </p:nvSpPr>
          <p:spPr>
            <a:xfrm>
              <a:off x="4254936" y="2035324"/>
              <a:ext cx="2033514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position 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s=2</a:t>
              </a: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5133769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flipV="1">
              <a:off x="2214190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7775015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43" name="Two values in here…"/>
            <p:cNvSpPr txBox="1"/>
            <p:nvPr/>
          </p:nvSpPr>
          <p:spPr>
            <a:xfrm>
              <a:off x="-1" y="2035324"/>
              <a:ext cx="4014789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Two values in here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(positions 0,1}</a:t>
              </a:r>
            </a:p>
          </p:txBody>
        </p:sp>
        <p:sp>
          <p:nvSpPr>
            <p:cNvPr id="344" name="Six values in here…"/>
            <p:cNvSpPr txBox="1"/>
            <p:nvPr/>
          </p:nvSpPr>
          <p:spPr>
            <a:xfrm>
              <a:off x="6460748" y="2035324"/>
              <a:ext cx="4652814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Six values in here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(positions 3,4,5,6,7,8}</a:t>
              </a:r>
            </a:p>
          </p:txBody>
        </p:sp>
        <p:sp>
          <p:nvSpPr>
            <p:cNvPr id="345" name="Left segment"/>
            <p:cNvSpPr txBox="1"/>
            <p:nvPr/>
          </p:nvSpPr>
          <p:spPr>
            <a:xfrm>
              <a:off x="1916826" y="0"/>
              <a:ext cx="2395377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Left segment</a:t>
              </a:r>
            </a:p>
          </p:txBody>
        </p:sp>
        <p:sp>
          <p:nvSpPr>
            <p:cNvPr id="346" name="Right segment"/>
            <p:cNvSpPr txBox="1"/>
            <p:nvPr/>
          </p:nvSpPr>
          <p:spPr>
            <a:xfrm>
              <a:off x="6130638" y="0"/>
              <a:ext cx="2672582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Right segment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7" grpId="2"/>
      <p:bldP build="p" bldLvl="1" animBg="1" rev="0" advAuto="0" spid="33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uppose we have a list {8, 1, 10, 4, 7, 12, 9, 2, 15} that we want to find the 5th-order statisti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Suppose we have a list {8, 1, 10, 4, 7, 12, 9, 2, 15} that we want to find the 5th-order statistic.</a:t>
            </a:r>
          </a:p>
          <a:p>
            <a:pPr>
              <a:buBlip>
                <a:blip r:embed="rId3"/>
              </a:buBlip>
            </a:pPr>
            <a:r>
              <a:t>Choose "8" as the pivot element to partition the list into three segments: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The 5th-order statistic of the original list must be ____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4" name="Group"/>
          <p:cNvGrpSpPr/>
          <p:nvPr/>
        </p:nvGrpSpPr>
        <p:grpSpPr>
          <a:xfrm>
            <a:off x="1168198" y="3972486"/>
            <a:ext cx="10919565" cy="3381525"/>
            <a:chOff x="0" y="0"/>
            <a:chExt cx="10919563" cy="3381524"/>
          </a:xfrm>
        </p:grpSpPr>
        <p:sp>
          <p:nvSpPr>
            <p:cNvPr id="353" name="8"/>
            <p:cNvSpPr/>
            <p:nvPr/>
          </p:nvSpPr>
          <p:spPr>
            <a:xfrm>
              <a:off x="5005422" y="553420"/>
              <a:ext cx="589707" cy="701787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54" name="all values &lt; 8"/>
            <p:cNvSpPr/>
            <p:nvPr/>
          </p:nvSpPr>
          <p:spPr>
            <a:xfrm>
              <a:off x="1377485" y="553420"/>
              <a:ext cx="3599074" cy="701787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all values &lt; 8</a:t>
              </a:r>
            </a:p>
          </p:txBody>
        </p:sp>
        <p:sp>
          <p:nvSpPr>
            <p:cNvPr id="355" name="all values ≥ 8"/>
            <p:cNvSpPr/>
            <p:nvPr/>
          </p:nvSpPr>
          <p:spPr>
            <a:xfrm>
              <a:off x="5604098" y="553420"/>
              <a:ext cx="3850677" cy="701787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all values ≥ 8</a:t>
              </a:r>
            </a:p>
          </p:txBody>
        </p:sp>
        <p:sp>
          <p:nvSpPr>
            <p:cNvPr id="356" name="position…"/>
            <p:cNvSpPr txBox="1"/>
            <p:nvPr/>
          </p:nvSpPr>
          <p:spPr>
            <a:xfrm>
              <a:off x="4317444" y="2035324"/>
              <a:ext cx="2033514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position 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s=4</a:t>
              </a:r>
            </a:p>
          </p:txBody>
        </p:sp>
        <p:sp>
          <p:nvSpPr>
            <p:cNvPr id="357" name="Line"/>
            <p:cNvSpPr/>
            <p:nvPr/>
          </p:nvSpPr>
          <p:spPr>
            <a:xfrm flipV="1">
              <a:off x="5196277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 flipV="1">
              <a:off x="2276698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 flipV="1">
              <a:off x="7837522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60" name="Four values in here…"/>
            <p:cNvSpPr txBox="1"/>
            <p:nvPr/>
          </p:nvSpPr>
          <p:spPr>
            <a:xfrm>
              <a:off x="0" y="2035324"/>
              <a:ext cx="4139804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Four values in here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(positions 0,1,2,3}</a:t>
              </a:r>
            </a:p>
          </p:txBody>
        </p:sp>
        <p:sp>
          <p:nvSpPr>
            <p:cNvPr id="361" name="Four values in here…"/>
            <p:cNvSpPr txBox="1"/>
            <p:nvPr/>
          </p:nvSpPr>
          <p:spPr>
            <a:xfrm>
              <a:off x="6779760" y="2035324"/>
              <a:ext cx="4139804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Four values in here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(positions 5,6,7,8}</a:t>
              </a:r>
            </a:p>
          </p:txBody>
        </p:sp>
        <p:sp>
          <p:nvSpPr>
            <p:cNvPr id="362" name="Left segment"/>
            <p:cNvSpPr txBox="1"/>
            <p:nvPr/>
          </p:nvSpPr>
          <p:spPr>
            <a:xfrm>
              <a:off x="1979333" y="0"/>
              <a:ext cx="239537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Left segment</a:t>
              </a:r>
            </a:p>
          </p:txBody>
        </p:sp>
        <p:sp>
          <p:nvSpPr>
            <p:cNvPr id="363" name="Right segment"/>
            <p:cNvSpPr txBox="1"/>
            <p:nvPr/>
          </p:nvSpPr>
          <p:spPr>
            <a:xfrm>
              <a:off x="6193145" y="0"/>
              <a:ext cx="2672582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Right segment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51" grpId="1"/>
      <p:bldP build="whole" bldLvl="1" animBg="1" rev="0" advAuto="0" spid="36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er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70" name="Take the leftmost item as already sorted…"/>
          <p:cNvSpPr txBox="1"/>
          <p:nvPr>
            <p:ph type="body" sz="half" idx="1"/>
          </p:nvPr>
        </p:nvSpPr>
        <p:spPr>
          <a:xfrm>
            <a:off x="393700" y="5834448"/>
            <a:ext cx="12255500" cy="37895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Blip>
                <a:blip r:embed="rId3"/>
              </a:buBlip>
            </a:pPr>
            <a:r>
              <a:t>Take the leftmost item as already sorted</a:t>
            </a:r>
          </a:p>
          <a:p>
            <a:pPr>
              <a:lnSpc>
                <a:spcPct val="110000"/>
              </a:lnSpc>
              <a:buBlip>
                <a:blip r:embed="rId3"/>
              </a:buBlip>
            </a:pPr>
            <a:r>
              <a:t>Successively put the leftmost item of the remaining portion to the sorted portion. </a:t>
            </a:r>
          </a:p>
          <a:p>
            <a:pPr>
              <a:lnSpc>
                <a:spcPct val="110000"/>
              </a:lnSpc>
              <a:buBlip>
                <a:blip r:embed="rId3"/>
              </a:buBlip>
            </a:pPr>
            <a:r>
              <a:t>So, size of an instance decreased by a constant in each iteration. 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0104" y="2084836"/>
            <a:ext cx="6480535" cy="3639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496" y="2574639"/>
            <a:ext cx="3724206" cy="266014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Rectangle"/>
          <p:cNvSpPr/>
          <p:nvPr/>
        </p:nvSpPr>
        <p:spPr>
          <a:xfrm>
            <a:off x="5867400" y="2741246"/>
            <a:ext cx="6455135" cy="30990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5" name="Rectangle"/>
          <p:cNvSpPr/>
          <p:nvPr/>
        </p:nvSpPr>
        <p:spPr>
          <a:xfrm>
            <a:off x="5854700" y="3202901"/>
            <a:ext cx="6480535" cy="26601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6" name="Rectangle"/>
          <p:cNvSpPr/>
          <p:nvPr/>
        </p:nvSpPr>
        <p:spPr>
          <a:xfrm>
            <a:off x="5895731" y="3752091"/>
            <a:ext cx="6480535" cy="19724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7" name="Rectangle"/>
          <p:cNvSpPr/>
          <p:nvPr/>
        </p:nvSpPr>
        <p:spPr>
          <a:xfrm>
            <a:off x="5857631" y="4165780"/>
            <a:ext cx="6480535" cy="15842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8" name="Rectangle"/>
          <p:cNvSpPr/>
          <p:nvPr/>
        </p:nvSpPr>
        <p:spPr>
          <a:xfrm>
            <a:off x="5908431" y="4715433"/>
            <a:ext cx="6480535" cy="10472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79" name="Rectangle"/>
          <p:cNvSpPr/>
          <p:nvPr/>
        </p:nvSpPr>
        <p:spPr>
          <a:xfrm>
            <a:off x="5781431" y="5259668"/>
            <a:ext cx="6480535" cy="5284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" grpId="1"/>
      <p:bldP build="whole" bldLvl="1" animBg="1" rev="0" advAuto="0" spid="79" grpId="6"/>
      <p:bldP build="whole" bldLvl="1" animBg="1" rev="0" advAuto="0" spid="77" grpId="4"/>
      <p:bldP build="whole" bldLvl="1" animBg="1" rev="0" advAuto="0" spid="76" grpId="3"/>
      <p:bldP build="whole" bldLvl="1" animBg="1" rev="0" advAuto="0" spid="75" grpId="2"/>
      <p:bldP build="whole" bldLvl="1" animBg="1" rev="0" advAuto="0" spid="78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uppose we have a list {12, 1, 10, 8, 7, 4, 9, 2, 15} that we want to find the 5th-order statisti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Suppose we have a list {12, 1, 10, 8, 7, 4, 9, 2, 15} that we want to find the 5th-order statistic.</a:t>
            </a:r>
          </a:p>
          <a:p>
            <a:pPr>
              <a:buBlip>
                <a:blip r:embed="rId3"/>
              </a:buBlip>
            </a:pPr>
            <a:r>
              <a:t>Choose "12" as the pivot element to partition the list into three segments: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The 5th-order statistic of the original list must in the ________ segment as the _____ -order statistic.</a:t>
            </a:r>
          </a:p>
        </p:txBody>
      </p:sp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81" name="Group"/>
          <p:cNvGrpSpPr/>
          <p:nvPr/>
        </p:nvGrpSpPr>
        <p:grpSpPr>
          <a:xfrm>
            <a:off x="721044" y="3972486"/>
            <a:ext cx="11218710" cy="3381525"/>
            <a:chOff x="0" y="0"/>
            <a:chExt cx="11218709" cy="3381524"/>
          </a:xfrm>
        </p:grpSpPr>
        <p:sp>
          <p:nvSpPr>
            <p:cNvPr id="370" name="12"/>
            <p:cNvSpPr/>
            <p:nvPr/>
          </p:nvSpPr>
          <p:spPr>
            <a:xfrm>
              <a:off x="5452576" y="553420"/>
              <a:ext cx="589707" cy="701787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371" name="all values &lt; 12"/>
            <p:cNvSpPr/>
            <p:nvPr/>
          </p:nvSpPr>
          <p:spPr>
            <a:xfrm>
              <a:off x="1824639" y="553420"/>
              <a:ext cx="3599074" cy="701787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all values &lt; 12</a:t>
              </a:r>
            </a:p>
          </p:txBody>
        </p:sp>
        <p:sp>
          <p:nvSpPr>
            <p:cNvPr id="372" name="all values ≥ 12"/>
            <p:cNvSpPr/>
            <p:nvPr/>
          </p:nvSpPr>
          <p:spPr>
            <a:xfrm>
              <a:off x="6051252" y="553420"/>
              <a:ext cx="3850677" cy="701787"/>
            </a:xfrm>
            <a:prstGeom prst="rect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all values ≥ 12</a:t>
              </a:r>
            </a:p>
          </p:txBody>
        </p:sp>
        <p:sp>
          <p:nvSpPr>
            <p:cNvPr id="373" name="position…"/>
            <p:cNvSpPr txBox="1"/>
            <p:nvPr/>
          </p:nvSpPr>
          <p:spPr>
            <a:xfrm>
              <a:off x="4764598" y="2035324"/>
              <a:ext cx="2033514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position 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s=7</a:t>
              </a:r>
            </a:p>
          </p:txBody>
        </p:sp>
        <p:sp>
          <p:nvSpPr>
            <p:cNvPr id="374" name="Line"/>
            <p:cNvSpPr/>
            <p:nvPr/>
          </p:nvSpPr>
          <p:spPr>
            <a:xfrm flipV="1">
              <a:off x="5643431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 flipV="1">
              <a:off x="2723852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 flipV="1">
              <a:off x="8284676" y="1388689"/>
              <a:ext cx="1" cy="72718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377" name="Seven values in here…"/>
            <p:cNvSpPr txBox="1"/>
            <p:nvPr/>
          </p:nvSpPr>
          <p:spPr>
            <a:xfrm>
              <a:off x="0" y="2035324"/>
              <a:ext cx="5034112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Seven values in here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(positions 0,1,2,3,4,5,6}</a:t>
              </a:r>
            </a:p>
          </p:txBody>
        </p:sp>
        <p:sp>
          <p:nvSpPr>
            <p:cNvPr id="378" name="One value in here…"/>
            <p:cNvSpPr txBox="1"/>
            <p:nvPr/>
          </p:nvSpPr>
          <p:spPr>
            <a:xfrm>
              <a:off x="7374925" y="2035324"/>
              <a:ext cx="3843785" cy="1346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One value in here</a:t>
              </a:r>
            </a:p>
            <a:p>
              <a:pPr>
                <a:defRPr sz="36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t>(position 8}</a:t>
              </a:r>
            </a:p>
          </p:txBody>
        </p:sp>
        <p:sp>
          <p:nvSpPr>
            <p:cNvPr id="379" name="Left segment"/>
            <p:cNvSpPr txBox="1"/>
            <p:nvPr/>
          </p:nvSpPr>
          <p:spPr>
            <a:xfrm>
              <a:off x="2426487" y="0"/>
              <a:ext cx="239537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Left segment</a:t>
              </a:r>
            </a:p>
          </p:txBody>
        </p:sp>
        <p:sp>
          <p:nvSpPr>
            <p:cNvPr id="380" name="Right segment"/>
            <p:cNvSpPr txBox="1"/>
            <p:nvPr/>
          </p:nvSpPr>
          <p:spPr>
            <a:xfrm>
              <a:off x="6640300" y="0"/>
              <a:ext cx="2672582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Right segment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1" grpId="2"/>
      <p:bldP build="p" bldLvl="1" animBg="1" rev="0" advAuto="0" spid="36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uppose we can partition an original list in three segments based on a pivot value p shown bel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Suppose we can partition an original list in three segments based on a pivot value </a:t>
            </a:r>
            <a:r>
              <a:rPr i="1"/>
              <a:t>p</a:t>
            </a:r>
            <a:r>
              <a:t> shown below:</a:t>
            </a: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</a:p>
          <a:p>
            <a:pPr>
              <a:buBlip>
                <a:blip r:embed="rId3"/>
              </a:buBlip>
            </a:pPr>
            <a:r>
              <a:t>Three scenarios can happen</a:t>
            </a:r>
          </a:p>
          <a:p>
            <a:pPr lvl="1">
              <a:buBlip>
                <a:blip r:embed="rId4"/>
              </a:buBlip>
            </a:pPr>
            <a:r>
              <a:t>p is at position s = k-1</a:t>
            </a:r>
          </a:p>
          <a:p>
            <a:pPr lvl="1">
              <a:buBlip>
                <a:blip r:embed="rId4"/>
              </a:buBlip>
            </a:pPr>
          </a:p>
          <a:p>
            <a:pPr lvl="1">
              <a:buBlip>
                <a:blip r:embed="rId4"/>
              </a:buBlip>
            </a:pPr>
            <a:r>
              <a:t>p is in the position s &gt; k-1</a:t>
            </a:r>
          </a:p>
          <a:p>
            <a:pPr lvl="1">
              <a:buBlip>
                <a:blip r:embed="rId4"/>
              </a:buBlip>
            </a:pPr>
          </a:p>
          <a:p>
            <a:pPr lvl="1">
              <a:buBlip>
                <a:blip r:embed="rId4"/>
              </a:buBlip>
            </a:pPr>
            <a:r>
              <a:t>p is in the position s &lt; k-1</a:t>
            </a:r>
          </a:p>
        </p:txBody>
      </p:sp>
      <p:sp>
        <p:nvSpPr>
          <p:cNvPr id="3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9" name="Group"/>
          <p:cNvGrpSpPr/>
          <p:nvPr/>
        </p:nvGrpSpPr>
        <p:grpSpPr>
          <a:xfrm>
            <a:off x="572743" y="2490754"/>
            <a:ext cx="11761262" cy="1322399"/>
            <a:chOff x="0" y="0"/>
            <a:chExt cx="11761261" cy="1322398"/>
          </a:xfrm>
        </p:grpSpPr>
        <p:sp>
          <p:nvSpPr>
            <p:cNvPr id="387" name="0 1 2 3 …                  n-1"/>
            <p:cNvSpPr txBox="1"/>
            <p:nvPr/>
          </p:nvSpPr>
          <p:spPr>
            <a:xfrm>
              <a:off x="256822" y="0"/>
              <a:ext cx="5103919" cy="80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i="1" sz="41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rPr i="0"/>
                <a:t>0 1 2 3</a:t>
              </a:r>
              <a:r>
                <a:t> …                  n-1</a:t>
              </a:r>
            </a:p>
          </p:txBody>
        </p:sp>
        <p:grpSp>
          <p:nvGrpSpPr>
            <p:cNvPr id="394" name="Group"/>
            <p:cNvGrpSpPr/>
            <p:nvPr/>
          </p:nvGrpSpPr>
          <p:grpSpPr>
            <a:xfrm>
              <a:off x="0" y="649298"/>
              <a:ext cx="5729299" cy="673101"/>
              <a:chOff x="0" y="0"/>
              <a:chExt cx="5729298" cy="673100"/>
            </a:xfrm>
          </p:grpSpPr>
          <p:pic>
            <p:nvPicPr>
              <p:cNvPr id="388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46166" b="0"/>
              <a:stretch>
                <a:fillRect/>
              </a:stretch>
            </p:blipFill>
            <p:spPr>
              <a:xfrm>
                <a:off x="0" y="0"/>
                <a:ext cx="5729299" cy="673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9" name="Line"/>
              <p:cNvSpPr/>
              <p:nvPr/>
            </p:nvSpPr>
            <p:spPr>
              <a:xfrm flipV="1">
                <a:off x="1094153" y="158394"/>
                <a:ext cx="1" cy="3563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1513253" y="145694"/>
                <a:ext cx="1" cy="3563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1919653" y="158394"/>
                <a:ext cx="1" cy="3563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4479370" y="145694"/>
                <a:ext cx="1" cy="3563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  <p:sp>
            <p:nvSpPr>
              <p:cNvPr id="393" name="Line"/>
              <p:cNvSpPr/>
              <p:nvPr/>
            </p:nvSpPr>
            <p:spPr>
              <a:xfrm flipV="1">
                <a:off x="4123770" y="158394"/>
                <a:ext cx="1" cy="3563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600"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pPr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6325940" y="571677"/>
              <a:ext cx="5435322" cy="660401"/>
              <a:chOff x="0" y="0"/>
              <a:chExt cx="5435320" cy="660400"/>
            </a:xfrm>
          </p:grpSpPr>
          <p:sp>
            <p:nvSpPr>
              <p:cNvPr id="395" name="p"/>
              <p:cNvSpPr txBox="1"/>
              <p:nvPr/>
            </p:nvSpPr>
            <p:spPr>
              <a:xfrm>
                <a:off x="2652006" y="0"/>
                <a:ext cx="360196" cy="660401"/>
              </a:xfrm>
              <a:prstGeom prst="rect">
                <a:avLst/>
              </a:prstGeom>
              <a:solidFill>
                <a:schemeClr val="accent4">
                  <a:hueOff val="384618"/>
                  <a:satOff val="3869"/>
                  <a:lumOff val="580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396" name="all are &lt; p"/>
              <p:cNvSpPr txBox="1"/>
              <p:nvPr/>
            </p:nvSpPr>
            <p:spPr>
              <a:xfrm>
                <a:off x="-1" y="0"/>
                <a:ext cx="2626855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&lt; p    </a:t>
                </a:r>
              </a:p>
            </p:txBody>
          </p:sp>
          <p:sp>
            <p:nvSpPr>
              <p:cNvPr id="397" name="all are ≥ p"/>
              <p:cNvSpPr txBox="1"/>
              <p:nvPr/>
            </p:nvSpPr>
            <p:spPr>
              <a:xfrm>
                <a:off x="3027232" y="0"/>
                <a:ext cx="2408089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≥ p  </a:t>
                </a:r>
              </a:p>
            </p:txBody>
          </p:sp>
        </p:grpSp>
      </p:grpSp>
      <p:grpSp>
        <p:nvGrpSpPr>
          <p:cNvPr id="405" name="Group"/>
          <p:cNvGrpSpPr/>
          <p:nvPr/>
        </p:nvGrpSpPr>
        <p:grpSpPr>
          <a:xfrm>
            <a:off x="7261962" y="4464049"/>
            <a:ext cx="5443623" cy="1255015"/>
            <a:chOff x="0" y="0"/>
            <a:chExt cx="5443621" cy="1255013"/>
          </a:xfrm>
        </p:grpSpPr>
        <p:sp>
          <p:nvSpPr>
            <p:cNvPr id="400" name="0 1 2       …     k-1"/>
            <p:cNvSpPr txBox="1"/>
            <p:nvPr/>
          </p:nvSpPr>
          <p:spPr>
            <a:xfrm>
              <a:off x="-1" y="-1"/>
              <a:ext cx="3180607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i="1" sz="33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rPr i="0"/>
                <a:t>0 1 2  </a:t>
              </a:r>
              <a:r>
                <a:t>     …     k-1</a:t>
              </a:r>
            </a:p>
          </p:txBody>
        </p:sp>
        <p:grpSp>
          <p:nvGrpSpPr>
            <p:cNvPr id="404" name="Group"/>
            <p:cNvGrpSpPr/>
            <p:nvPr/>
          </p:nvGrpSpPr>
          <p:grpSpPr>
            <a:xfrm>
              <a:off x="8300" y="594613"/>
              <a:ext cx="5435322" cy="660401"/>
              <a:chOff x="0" y="0"/>
              <a:chExt cx="5435320" cy="660400"/>
            </a:xfrm>
          </p:grpSpPr>
          <p:sp>
            <p:nvSpPr>
              <p:cNvPr id="401" name="p"/>
              <p:cNvSpPr txBox="1"/>
              <p:nvPr/>
            </p:nvSpPr>
            <p:spPr>
              <a:xfrm>
                <a:off x="2652006" y="0"/>
                <a:ext cx="360196" cy="660401"/>
              </a:xfrm>
              <a:prstGeom prst="rect">
                <a:avLst/>
              </a:prstGeom>
              <a:solidFill>
                <a:schemeClr val="accent4">
                  <a:hueOff val="384618"/>
                  <a:satOff val="3869"/>
                  <a:lumOff val="580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402" name="all are &lt; p"/>
              <p:cNvSpPr txBox="1"/>
              <p:nvPr/>
            </p:nvSpPr>
            <p:spPr>
              <a:xfrm>
                <a:off x="-1" y="0"/>
                <a:ext cx="2626855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&lt; p    </a:t>
                </a:r>
              </a:p>
            </p:txBody>
          </p:sp>
          <p:sp>
            <p:nvSpPr>
              <p:cNvPr id="403" name="all are ≥ p"/>
              <p:cNvSpPr txBox="1"/>
              <p:nvPr/>
            </p:nvSpPr>
            <p:spPr>
              <a:xfrm>
                <a:off x="3027232" y="0"/>
                <a:ext cx="2408089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≥ p  </a:t>
                </a:r>
              </a:p>
            </p:txBody>
          </p:sp>
        </p:grpSp>
      </p:grpSp>
      <p:grpSp>
        <p:nvGrpSpPr>
          <p:cNvPr id="411" name="Group"/>
          <p:cNvGrpSpPr/>
          <p:nvPr/>
        </p:nvGrpSpPr>
        <p:grpSpPr>
          <a:xfrm>
            <a:off x="7263755" y="5946797"/>
            <a:ext cx="5441830" cy="1220983"/>
            <a:chOff x="0" y="0"/>
            <a:chExt cx="5441829" cy="1220982"/>
          </a:xfrm>
        </p:grpSpPr>
        <p:sp>
          <p:nvSpPr>
            <p:cNvPr id="406" name="0 1 2 … k-1"/>
            <p:cNvSpPr txBox="1"/>
            <p:nvPr/>
          </p:nvSpPr>
          <p:spPr>
            <a:xfrm>
              <a:off x="0" y="-1"/>
              <a:ext cx="2237222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i="1" sz="33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rPr i="0"/>
                <a:t>0 1 2 </a:t>
              </a:r>
              <a:r>
                <a:t>… k-1</a:t>
              </a:r>
            </a:p>
          </p:txBody>
        </p:sp>
        <p:grpSp>
          <p:nvGrpSpPr>
            <p:cNvPr id="410" name="Group"/>
            <p:cNvGrpSpPr/>
            <p:nvPr/>
          </p:nvGrpSpPr>
          <p:grpSpPr>
            <a:xfrm>
              <a:off x="6508" y="560582"/>
              <a:ext cx="5435322" cy="660401"/>
              <a:chOff x="0" y="0"/>
              <a:chExt cx="5435320" cy="660400"/>
            </a:xfrm>
          </p:grpSpPr>
          <p:sp>
            <p:nvSpPr>
              <p:cNvPr id="407" name="p"/>
              <p:cNvSpPr txBox="1"/>
              <p:nvPr/>
            </p:nvSpPr>
            <p:spPr>
              <a:xfrm>
                <a:off x="2652006" y="0"/>
                <a:ext cx="360196" cy="660401"/>
              </a:xfrm>
              <a:prstGeom prst="rect">
                <a:avLst/>
              </a:prstGeom>
              <a:solidFill>
                <a:schemeClr val="accent4">
                  <a:hueOff val="384618"/>
                  <a:satOff val="3869"/>
                  <a:lumOff val="580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408" name="all are &lt; p"/>
              <p:cNvSpPr txBox="1"/>
              <p:nvPr/>
            </p:nvSpPr>
            <p:spPr>
              <a:xfrm>
                <a:off x="-1" y="0"/>
                <a:ext cx="2626855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&lt; p    </a:t>
                </a:r>
              </a:p>
            </p:txBody>
          </p:sp>
          <p:sp>
            <p:nvSpPr>
              <p:cNvPr id="409" name="all are ≥ p"/>
              <p:cNvSpPr txBox="1"/>
              <p:nvPr/>
            </p:nvSpPr>
            <p:spPr>
              <a:xfrm>
                <a:off x="3027232" y="0"/>
                <a:ext cx="2408089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≥ p  </a:t>
                </a:r>
              </a:p>
            </p:txBody>
          </p:sp>
        </p:grpSp>
      </p:grpSp>
      <p:grpSp>
        <p:nvGrpSpPr>
          <p:cNvPr id="417" name="Group"/>
          <p:cNvGrpSpPr/>
          <p:nvPr/>
        </p:nvGrpSpPr>
        <p:grpSpPr>
          <a:xfrm>
            <a:off x="7271472" y="7340644"/>
            <a:ext cx="5446813" cy="1199652"/>
            <a:chOff x="0" y="0"/>
            <a:chExt cx="5446811" cy="1199650"/>
          </a:xfrm>
        </p:grpSpPr>
        <p:sp>
          <p:nvSpPr>
            <p:cNvPr id="412" name="0 1 2             …..…           k-1"/>
            <p:cNvSpPr txBox="1"/>
            <p:nvPr/>
          </p:nvSpPr>
          <p:spPr>
            <a:xfrm>
              <a:off x="-1" y="-1"/>
              <a:ext cx="4694115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i="1" sz="3000">
                  <a:latin typeface="Iowan Old Style"/>
                  <a:ea typeface="Iowan Old Style"/>
                  <a:cs typeface="Iowan Old Style"/>
                  <a:sym typeface="Iowan Old Style"/>
                </a:defRPr>
              </a:pPr>
              <a:r>
                <a:rPr i="0"/>
                <a:t>0 1 2           </a:t>
              </a:r>
              <a:r>
                <a:t>  …..…           k-1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11490" y="539250"/>
              <a:ext cx="5435322" cy="660401"/>
              <a:chOff x="0" y="0"/>
              <a:chExt cx="5435320" cy="660400"/>
            </a:xfrm>
          </p:grpSpPr>
          <p:sp>
            <p:nvSpPr>
              <p:cNvPr id="413" name="p"/>
              <p:cNvSpPr txBox="1"/>
              <p:nvPr/>
            </p:nvSpPr>
            <p:spPr>
              <a:xfrm>
                <a:off x="2652006" y="0"/>
                <a:ext cx="360196" cy="660401"/>
              </a:xfrm>
              <a:prstGeom prst="rect">
                <a:avLst/>
              </a:prstGeom>
              <a:solidFill>
                <a:schemeClr val="accent4">
                  <a:hueOff val="384618"/>
                  <a:satOff val="3869"/>
                  <a:lumOff val="5802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414" name="all are &lt; p"/>
              <p:cNvSpPr txBox="1"/>
              <p:nvPr/>
            </p:nvSpPr>
            <p:spPr>
              <a:xfrm>
                <a:off x="-1" y="0"/>
                <a:ext cx="2626855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&lt; p    </a:t>
                </a:r>
              </a:p>
            </p:txBody>
          </p:sp>
          <p:sp>
            <p:nvSpPr>
              <p:cNvPr id="415" name="all are ≥ p"/>
              <p:cNvSpPr txBox="1"/>
              <p:nvPr/>
            </p:nvSpPr>
            <p:spPr>
              <a:xfrm>
                <a:off x="3027232" y="0"/>
                <a:ext cx="2408089" cy="660401"/>
              </a:xfrm>
              <a:prstGeom prst="rect">
                <a:avLst/>
              </a:prstGeom>
              <a:solidFill>
                <a:srgbClr val="DCDEE0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100">
                    <a:latin typeface="Iowan Old Style"/>
                    <a:ea typeface="Iowan Old Style"/>
                    <a:cs typeface="Iowan Old Style"/>
                    <a:sym typeface="Iowan Old Style"/>
                  </a:defRPr>
                </a:lvl1pPr>
              </a:lstStyle>
              <a:p>
                <a:pPr/>
                <a:r>
                  <a:t>  all are ≥ p 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5" grpId="1"/>
      <p:bldP build="whole" bldLvl="1" animBg="1" rev="0" advAuto="0" spid="417" grpId="5"/>
      <p:bldP build="whole" bldLvl="1" animBg="1" rev="0" advAuto="0" spid="399" grpId="2"/>
      <p:bldP build="whole" bldLvl="1" animBg="1" rev="0" advAuto="0" spid="405" grpId="3"/>
      <p:bldP build="whole" bldLvl="1" animBg="1" rev="0" advAuto="0" spid="411" grpId="4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Lomuto Partitio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Lomuto Partitioning</a:t>
            </a:r>
          </a:p>
        </p:txBody>
      </p:sp>
      <p:sp>
        <p:nvSpPr>
          <p:cNvPr id="422" name="Take a pivot value p…"/>
          <p:cNvSpPr txBox="1"/>
          <p:nvPr>
            <p:ph type="body" sz="half" idx="1"/>
          </p:nvPr>
        </p:nvSpPr>
        <p:spPr>
          <a:xfrm>
            <a:off x="393700" y="2324100"/>
            <a:ext cx="12255500" cy="324058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Take a pivot value p</a:t>
            </a:r>
          </a:p>
          <a:p>
            <a:pPr>
              <a:buBlip>
                <a:blip r:embed="rId2"/>
              </a:buBlip>
            </a:pPr>
            <a:r>
              <a:t>Partition the list so that</a:t>
            </a:r>
          </a:p>
          <a:p>
            <a:pPr lvl="1">
              <a:buBlip>
                <a:blip r:embed="rId3"/>
              </a:buBlip>
            </a:pPr>
            <a:r>
              <a:t>Left part contains all elements less than p.</a:t>
            </a:r>
          </a:p>
          <a:p>
            <a:pPr lvl="1">
              <a:buBlip>
                <a:blip r:embed="rId3"/>
              </a:buBlip>
            </a:pPr>
            <a:r>
              <a:t>Right part contains all elements greater than equal to p.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30" name="Group"/>
          <p:cNvGrpSpPr/>
          <p:nvPr/>
        </p:nvGrpSpPr>
        <p:grpSpPr>
          <a:xfrm>
            <a:off x="800100" y="5913804"/>
            <a:ext cx="5729299" cy="673101"/>
            <a:chOff x="0" y="0"/>
            <a:chExt cx="5729298" cy="673100"/>
          </a:xfrm>
        </p:grpSpPr>
        <p:pic>
          <p:nvPicPr>
            <p:cNvPr id="42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46166" b="0"/>
            <a:stretch>
              <a:fillRect/>
            </a:stretch>
          </p:blipFill>
          <p:spPr>
            <a:xfrm>
              <a:off x="0" y="0"/>
              <a:ext cx="5729299" cy="673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5" name="Line"/>
            <p:cNvSpPr/>
            <p:nvPr/>
          </p:nvSpPr>
          <p:spPr>
            <a:xfrm flipV="1">
              <a:off x="1094153" y="158394"/>
              <a:ext cx="1" cy="356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 flipV="1">
              <a:off x="1513253" y="145694"/>
              <a:ext cx="1" cy="356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 flipV="1">
              <a:off x="1919653" y="158394"/>
              <a:ext cx="1" cy="356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 flipV="1">
              <a:off x="4479370" y="145694"/>
              <a:ext cx="1" cy="356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4123770" y="158394"/>
              <a:ext cx="1" cy="3563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7126040" y="5836183"/>
            <a:ext cx="5435322" cy="660401"/>
            <a:chOff x="0" y="0"/>
            <a:chExt cx="5435320" cy="660400"/>
          </a:xfrm>
        </p:grpSpPr>
        <p:sp>
          <p:nvSpPr>
            <p:cNvPr id="431" name="p"/>
            <p:cNvSpPr txBox="1"/>
            <p:nvPr/>
          </p:nvSpPr>
          <p:spPr>
            <a:xfrm>
              <a:off x="2652006" y="0"/>
              <a:ext cx="360196" cy="6604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432" name="all are &lt; p"/>
            <p:cNvSpPr txBox="1"/>
            <p:nvPr/>
          </p:nvSpPr>
          <p:spPr>
            <a:xfrm>
              <a:off x="-1" y="0"/>
              <a:ext cx="2626855" cy="660401"/>
            </a:xfrm>
            <a:prstGeom prst="rect">
              <a:avLst/>
            </a:prstGeom>
            <a:solidFill>
              <a:srgbClr val="DCDEE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  all are &lt; p    </a:t>
              </a:r>
            </a:p>
          </p:txBody>
        </p:sp>
        <p:sp>
          <p:nvSpPr>
            <p:cNvPr id="433" name="all are ≥ p"/>
            <p:cNvSpPr txBox="1"/>
            <p:nvPr/>
          </p:nvSpPr>
          <p:spPr>
            <a:xfrm>
              <a:off x="3027232" y="0"/>
              <a:ext cx="2408089" cy="660401"/>
            </a:xfrm>
            <a:prstGeom prst="rect">
              <a:avLst/>
            </a:prstGeom>
            <a:solidFill>
              <a:srgbClr val="DCDEE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  all are ≥ p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If A[i] ≥ p, just increment i, which will expand the ≥ p segment."/>
          <p:cNvSpPr txBox="1"/>
          <p:nvPr>
            <p:ph type="body" idx="1"/>
          </p:nvPr>
        </p:nvSpPr>
        <p:spPr>
          <a:xfrm>
            <a:off x="393700" y="2972501"/>
            <a:ext cx="12255500" cy="6374699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pPr/>
            <a:r>
              <a:t>If A[i] ≥ p, just increment i, which will expand the ≥ p segment.</a:t>
            </a:r>
          </a:p>
        </p:txBody>
      </p:sp>
      <p:sp>
        <p:nvSpPr>
          <p:cNvPr id="4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8" name="&lt; p"/>
          <p:cNvSpPr txBox="1"/>
          <p:nvPr/>
        </p:nvSpPr>
        <p:spPr>
          <a:xfrm>
            <a:off x="1793090" y="1592124"/>
            <a:ext cx="2547653" cy="660401"/>
          </a:xfrm>
          <a:prstGeom prst="rect">
            <a:avLst/>
          </a:prstGeom>
          <a:solidFill>
            <a:srgbClr val="E0EDD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&lt; p               </a:t>
            </a:r>
          </a:p>
        </p:txBody>
      </p:sp>
      <p:sp>
        <p:nvSpPr>
          <p:cNvPr id="439" name="≥ p"/>
          <p:cNvSpPr txBox="1"/>
          <p:nvPr/>
        </p:nvSpPr>
        <p:spPr>
          <a:xfrm>
            <a:off x="4361096" y="1592124"/>
            <a:ext cx="2438271" cy="660401"/>
          </a:xfrm>
          <a:prstGeom prst="rect">
            <a:avLst/>
          </a:prstGeom>
          <a:solidFill>
            <a:srgbClr val="F0A5B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≥ p             </a:t>
            </a:r>
          </a:p>
        </p:txBody>
      </p:sp>
      <p:sp>
        <p:nvSpPr>
          <p:cNvPr id="440" name="p"/>
          <p:cNvSpPr txBox="1"/>
          <p:nvPr/>
        </p:nvSpPr>
        <p:spPr>
          <a:xfrm>
            <a:off x="1435738" y="1592124"/>
            <a:ext cx="360196" cy="6604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41" name="Unexplored"/>
          <p:cNvSpPr txBox="1"/>
          <p:nvPr/>
        </p:nvSpPr>
        <p:spPr>
          <a:xfrm>
            <a:off x="6822579" y="1592124"/>
            <a:ext cx="4548706" cy="660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Unexplored</a:t>
            </a:r>
          </a:p>
        </p:txBody>
      </p:sp>
      <p:sp>
        <p:nvSpPr>
          <p:cNvPr id="442" name="s"/>
          <p:cNvSpPr txBox="1"/>
          <p:nvPr/>
        </p:nvSpPr>
        <p:spPr>
          <a:xfrm>
            <a:off x="4016398" y="931366"/>
            <a:ext cx="28561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43" name="i"/>
          <p:cNvSpPr txBox="1"/>
          <p:nvPr/>
        </p:nvSpPr>
        <p:spPr>
          <a:xfrm>
            <a:off x="6879143" y="931366"/>
            <a:ext cx="24696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44" name="List explored from left to right"/>
          <p:cNvSpPr txBox="1"/>
          <p:nvPr/>
        </p:nvSpPr>
        <p:spPr>
          <a:xfrm>
            <a:off x="1379848" y="236859"/>
            <a:ext cx="597079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List explored from left to right</a:t>
            </a:r>
          </a:p>
        </p:txBody>
      </p:sp>
      <p:sp>
        <p:nvSpPr>
          <p:cNvPr id="445" name="&lt; p"/>
          <p:cNvSpPr txBox="1"/>
          <p:nvPr/>
        </p:nvSpPr>
        <p:spPr>
          <a:xfrm>
            <a:off x="1715469" y="5089952"/>
            <a:ext cx="2547653" cy="660401"/>
          </a:xfrm>
          <a:prstGeom prst="rect">
            <a:avLst/>
          </a:prstGeom>
          <a:solidFill>
            <a:srgbClr val="E0EDD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&lt; p               </a:t>
            </a:r>
          </a:p>
        </p:txBody>
      </p:sp>
      <p:sp>
        <p:nvSpPr>
          <p:cNvPr id="446" name="≥ p"/>
          <p:cNvSpPr txBox="1"/>
          <p:nvPr/>
        </p:nvSpPr>
        <p:spPr>
          <a:xfrm>
            <a:off x="4283475" y="5089952"/>
            <a:ext cx="3049558" cy="660401"/>
          </a:xfrm>
          <a:prstGeom prst="rect">
            <a:avLst/>
          </a:prstGeom>
          <a:solidFill>
            <a:srgbClr val="F0A5B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≥ p             </a:t>
            </a:r>
          </a:p>
        </p:txBody>
      </p:sp>
      <p:sp>
        <p:nvSpPr>
          <p:cNvPr id="447" name="p"/>
          <p:cNvSpPr txBox="1"/>
          <p:nvPr/>
        </p:nvSpPr>
        <p:spPr>
          <a:xfrm>
            <a:off x="1358117" y="5089952"/>
            <a:ext cx="360196" cy="6604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48" name="Unexplored"/>
          <p:cNvSpPr txBox="1"/>
          <p:nvPr/>
        </p:nvSpPr>
        <p:spPr>
          <a:xfrm>
            <a:off x="7297453" y="5089952"/>
            <a:ext cx="3996212" cy="660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Unexplored</a:t>
            </a:r>
          </a:p>
        </p:txBody>
      </p:sp>
      <p:sp>
        <p:nvSpPr>
          <p:cNvPr id="449" name="s"/>
          <p:cNvSpPr txBox="1"/>
          <p:nvPr/>
        </p:nvSpPr>
        <p:spPr>
          <a:xfrm>
            <a:off x="3938777" y="4429194"/>
            <a:ext cx="28561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50" name="i"/>
          <p:cNvSpPr txBox="1"/>
          <p:nvPr/>
        </p:nvSpPr>
        <p:spPr>
          <a:xfrm>
            <a:off x="7392117" y="4429194"/>
            <a:ext cx="24696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51" name="x"/>
          <p:cNvSpPr txBox="1"/>
          <p:nvPr/>
        </p:nvSpPr>
        <p:spPr>
          <a:xfrm>
            <a:off x="6833406" y="1591980"/>
            <a:ext cx="396070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  </a:t>
            </a:r>
          </a:p>
        </p:txBody>
      </p:sp>
      <p:sp>
        <p:nvSpPr>
          <p:cNvPr id="452" name="x"/>
          <p:cNvSpPr txBox="1"/>
          <p:nvPr/>
        </p:nvSpPr>
        <p:spPr>
          <a:xfrm>
            <a:off x="6914850" y="5089952"/>
            <a:ext cx="396069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f A[i] &lt; p,…"/>
          <p:cNvSpPr txBox="1"/>
          <p:nvPr>
            <p:ph type="body" idx="1"/>
          </p:nvPr>
        </p:nvSpPr>
        <p:spPr>
          <a:xfrm>
            <a:off x="393700" y="2972501"/>
            <a:ext cx="12255500" cy="637469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If A[i] &lt; p, </a:t>
            </a:r>
          </a:p>
          <a:p>
            <a:pPr lvl="1">
              <a:buBlip>
                <a:blip r:embed="rId3"/>
              </a:buBlip>
            </a:pPr>
            <a:r>
              <a:t>increment s and swap A[s] with A[i], which will expand the &lt;p segment. </a:t>
            </a:r>
          </a:p>
          <a:p>
            <a:pPr lvl="1">
              <a:buBlip>
                <a:blip r:embed="rId3"/>
              </a:buBlip>
            </a:pPr>
            <a:r>
              <a:t>increment i</a:t>
            </a: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8" name="&lt; p"/>
          <p:cNvSpPr txBox="1"/>
          <p:nvPr/>
        </p:nvSpPr>
        <p:spPr>
          <a:xfrm>
            <a:off x="1793090" y="1592124"/>
            <a:ext cx="2547653" cy="660401"/>
          </a:xfrm>
          <a:prstGeom prst="rect">
            <a:avLst/>
          </a:prstGeom>
          <a:solidFill>
            <a:srgbClr val="E0EDD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&lt; p               </a:t>
            </a:r>
          </a:p>
        </p:txBody>
      </p:sp>
      <p:sp>
        <p:nvSpPr>
          <p:cNvPr id="459" name="≥ p"/>
          <p:cNvSpPr txBox="1"/>
          <p:nvPr/>
        </p:nvSpPr>
        <p:spPr>
          <a:xfrm>
            <a:off x="4361096" y="1592124"/>
            <a:ext cx="2438271" cy="660401"/>
          </a:xfrm>
          <a:prstGeom prst="rect">
            <a:avLst/>
          </a:prstGeom>
          <a:solidFill>
            <a:srgbClr val="F0A5B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≥ p             </a:t>
            </a:r>
          </a:p>
        </p:txBody>
      </p:sp>
      <p:sp>
        <p:nvSpPr>
          <p:cNvPr id="460" name="p"/>
          <p:cNvSpPr txBox="1"/>
          <p:nvPr/>
        </p:nvSpPr>
        <p:spPr>
          <a:xfrm>
            <a:off x="1435738" y="1592124"/>
            <a:ext cx="360196" cy="6604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61" name="Unexplored"/>
          <p:cNvSpPr txBox="1"/>
          <p:nvPr/>
        </p:nvSpPr>
        <p:spPr>
          <a:xfrm>
            <a:off x="6822579" y="1592124"/>
            <a:ext cx="4548706" cy="660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Unexplored</a:t>
            </a:r>
          </a:p>
        </p:txBody>
      </p:sp>
      <p:sp>
        <p:nvSpPr>
          <p:cNvPr id="462" name="s"/>
          <p:cNvSpPr txBox="1"/>
          <p:nvPr/>
        </p:nvSpPr>
        <p:spPr>
          <a:xfrm>
            <a:off x="4016398" y="931366"/>
            <a:ext cx="28561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63" name="i"/>
          <p:cNvSpPr txBox="1"/>
          <p:nvPr/>
        </p:nvSpPr>
        <p:spPr>
          <a:xfrm>
            <a:off x="6879143" y="931366"/>
            <a:ext cx="24696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4" name="List explored from left to right"/>
          <p:cNvSpPr txBox="1"/>
          <p:nvPr/>
        </p:nvSpPr>
        <p:spPr>
          <a:xfrm>
            <a:off x="1379848" y="236859"/>
            <a:ext cx="597079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List explored from left to right</a:t>
            </a:r>
          </a:p>
        </p:txBody>
      </p:sp>
      <p:sp>
        <p:nvSpPr>
          <p:cNvPr id="465" name="&lt; p"/>
          <p:cNvSpPr txBox="1"/>
          <p:nvPr/>
        </p:nvSpPr>
        <p:spPr>
          <a:xfrm>
            <a:off x="1672040" y="8228185"/>
            <a:ext cx="3062492" cy="660401"/>
          </a:xfrm>
          <a:prstGeom prst="rect">
            <a:avLst/>
          </a:prstGeom>
          <a:solidFill>
            <a:srgbClr val="E0EDD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&lt; p               </a:t>
            </a:r>
          </a:p>
        </p:txBody>
      </p:sp>
      <p:sp>
        <p:nvSpPr>
          <p:cNvPr id="466" name="≥ p"/>
          <p:cNvSpPr txBox="1"/>
          <p:nvPr/>
        </p:nvSpPr>
        <p:spPr>
          <a:xfrm>
            <a:off x="4666345" y="8228185"/>
            <a:ext cx="2515897" cy="660401"/>
          </a:xfrm>
          <a:prstGeom prst="rect">
            <a:avLst/>
          </a:prstGeom>
          <a:solidFill>
            <a:srgbClr val="F0A5B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≥ p             </a:t>
            </a:r>
          </a:p>
        </p:txBody>
      </p:sp>
      <p:sp>
        <p:nvSpPr>
          <p:cNvPr id="467" name="p"/>
          <p:cNvSpPr txBox="1"/>
          <p:nvPr/>
        </p:nvSpPr>
        <p:spPr>
          <a:xfrm>
            <a:off x="1314689" y="8228185"/>
            <a:ext cx="360196" cy="6604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68" name="Unexplored"/>
          <p:cNvSpPr txBox="1"/>
          <p:nvPr/>
        </p:nvSpPr>
        <p:spPr>
          <a:xfrm>
            <a:off x="7149582" y="8228185"/>
            <a:ext cx="4100654" cy="660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Unexplored</a:t>
            </a:r>
          </a:p>
        </p:txBody>
      </p:sp>
      <p:sp>
        <p:nvSpPr>
          <p:cNvPr id="469" name="s"/>
          <p:cNvSpPr txBox="1"/>
          <p:nvPr/>
        </p:nvSpPr>
        <p:spPr>
          <a:xfrm>
            <a:off x="4321647" y="7542027"/>
            <a:ext cx="28561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70" name="i"/>
          <p:cNvSpPr txBox="1"/>
          <p:nvPr/>
        </p:nvSpPr>
        <p:spPr>
          <a:xfrm>
            <a:off x="7348688" y="7542027"/>
            <a:ext cx="24696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71" name="x"/>
          <p:cNvSpPr txBox="1"/>
          <p:nvPr/>
        </p:nvSpPr>
        <p:spPr>
          <a:xfrm>
            <a:off x="6833406" y="1591980"/>
            <a:ext cx="396070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  </a:t>
            </a:r>
          </a:p>
        </p:txBody>
      </p:sp>
      <p:sp>
        <p:nvSpPr>
          <p:cNvPr id="472" name="x"/>
          <p:cNvSpPr txBox="1"/>
          <p:nvPr/>
        </p:nvSpPr>
        <p:spPr>
          <a:xfrm>
            <a:off x="4266420" y="8228185"/>
            <a:ext cx="396070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  </a:t>
            </a:r>
          </a:p>
        </p:txBody>
      </p:sp>
      <p:sp>
        <p:nvSpPr>
          <p:cNvPr id="473" name="&lt; p"/>
          <p:cNvSpPr txBox="1"/>
          <p:nvPr/>
        </p:nvSpPr>
        <p:spPr>
          <a:xfrm>
            <a:off x="1692733" y="6630027"/>
            <a:ext cx="2547654" cy="660401"/>
          </a:xfrm>
          <a:prstGeom prst="rect">
            <a:avLst/>
          </a:prstGeom>
          <a:solidFill>
            <a:srgbClr val="E0EDD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&lt; p               </a:t>
            </a:r>
          </a:p>
        </p:txBody>
      </p:sp>
      <p:sp>
        <p:nvSpPr>
          <p:cNvPr id="474" name="≥ p"/>
          <p:cNvSpPr txBox="1"/>
          <p:nvPr/>
        </p:nvSpPr>
        <p:spPr>
          <a:xfrm>
            <a:off x="4260739" y="6630027"/>
            <a:ext cx="2438271" cy="660401"/>
          </a:xfrm>
          <a:prstGeom prst="rect">
            <a:avLst/>
          </a:prstGeom>
          <a:solidFill>
            <a:srgbClr val="F0A5B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≥ p             </a:t>
            </a:r>
          </a:p>
        </p:txBody>
      </p:sp>
      <p:sp>
        <p:nvSpPr>
          <p:cNvPr id="475" name="p"/>
          <p:cNvSpPr txBox="1"/>
          <p:nvPr/>
        </p:nvSpPr>
        <p:spPr>
          <a:xfrm>
            <a:off x="1335382" y="6630027"/>
            <a:ext cx="360196" cy="6604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76" name="Unexplored"/>
          <p:cNvSpPr txBox="1"/>
          <p:nvPr/>
        </p:nvSpPr>
        <p:spPr>
          <a:xfrm>
            <a:off x="6722223" y="6630027"/>
            <a:ext cx="4548705" cy="660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Unexplored</a:t>
            </a:r>
          </a:p>
        </p:txBody>
      </p:sp>
      <p:sp>
        <p:nvSpPr>
          <p:cNvPr id="477" name="s"/>
          <p:cNvSpPr txBox="1"/>
          <p:nvPr/>
        </p:nvSpPr>
        <p:spPr>
          <a:xfrm>
            <a:off x="3916041" y="5969269"/>
            <a:ext cx="28561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78" name="i"/>
          <p:cNvSpPr txBox="1"/>
          <p:nvPr/>
        </p:nvSpPr>
        <p:spPr>
          <a:xfrm>
            <a:off x="6778787" y="5969269"/>
            <a:ext cx="24696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79" name="x"/>
          <p:cNvSpPr txBox="1"/>
          <p:nvPr/>
        </p:nvSpPr>
        <p:spPr>
          <a:xfrm>
            <a:off x="6733050" y="6629883"/>
            <a:ext cx="396069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x  </a:t>
            </a:r>
          </a:p>
        </p:txBody>
      </p:sp>
      <p:cxnSp>
        <p:nvCxnSpPr>
          <p:cNvPr id="480" name="Connection Line"/>
          <p:cNvCxnSpPr>
            <a:stCxn id="481" idx="0"/>
            <a:endCxn id="479" idx="0"/>
          </p:cNvCxnSpPr>
          <p:nvPr/>
        </p:nvCxnSpPr>
        <p:spPr>
          <a:xfrm flipV="1">
            <a:off x="4464454" y="6960083"/>
            <a:ext cx="2466631" cy="145"/>
          </a:xfrm>
          <a:prstGeom prst="straightConnector1">
            <a:avLst/>
          </a:pr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stealth"/>
            <a:tailEnd type="stealth"/>
          </a:ln>
        </p:spPr>
      </p:cxnSp>
      <p:sp>
        <p:nvSpPr>
          <p:cNvPr id="481" name="Text"/>
          <p:cNvSpPr txBox="1"/>
          <p:nvPr/>
        </p:nvSpPr>
        <p:spPr>
          <a:xfrm>
            <a:off x="4266420" y="6630027"/>
            <a:ext cx="396070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When all elements are explored,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When all elements are explored, </a:t>
            </a:r>
          </a:p>
        </p:txBody>
      </p:sp>
      <p:sp>
        <p:nvSpPr>
          <p:cNvPr id="4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&lt; p"/>
          <p:cNvSpPr txBox="1"/>
          <p:nvPr/>
        </p:nvSpPr>
        <p:spPr>
          <a:xfrm>
            <a:off x="1665997" y="3400710"/>
            <a:ext cx="4388135" cy="660401"/>
          </a:xfrm>
          <a:prstGeom prst="rect">
            <a:avLst/>
          </a:prstGeom>
          <a:solidFill>
            <a:srgbClr val="E0EDD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&lt; p               </a:t>
            </a:r>
          </a:p>
        </p:txBody>
      </p:sp>
      <p:sp>
        <p:nvSpPr>
          <p:cNvPr id="486" name="≥ p"/>
          <p:cNvSpPr txBox="1"/>
          <p:nvPr/>
        </p:nvSpPr>
        <p:spPr>
          <a:xfrm>
            <a:off x="6062808" y="3400710"/>
            <a:ext cx="5178633" cy="660401"/>
          </a:xfrm>
          <a:prstGeom prst="rect">
            <a:avLst/>
          </a:prstGeom>
          <a:solidFill>
            <a:srgbClr val="F0A5B3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≥ p             </a:t>
            </a:r>
          </a:p>
        </p:txBody>
      </p:sp>
      <p:sp>
        <p:nvSpPr>
          <p:cNvPr id="487" name="p"/>
          <p:cNvSpPr txBox="1"/>
          <p:nvPr/>
        </p:nvSpPr>
        <p:spPr>
          <a:xfrm>
            <a:off x="1308645" y="3400710"/>
            <a:ext cx="360196" cy="660401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488" name="s"/>
          <p:cNvSpPr txBox="1"/>
          <p:nvPr/>
        </p:nvSpPr>
        <p:spPr>
          <a:xfrm>
            <a:off x="5747951" y="2714552"/>
            <a:ext cx="28561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489" name="i"/>
          <p:cNvSpPr txBox="1"/>
          <p:nvPr/>
        </p:nvSpPr>
        <p:spPr>
          <a:xfrm>
            <a:off x="10957615" y="2714552"/>
            <a:ext cx="24696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90" name="Text"/>
          <p:cNvSpPr txBox="1"/>
          <p:nvPr/>
        </p:nvSpPr>
        <p:spPr>
          <a:xfrm>
            <a:off x="5692723" y="3400710"/>
            <a:ext cx="396070" cy="660401"/>
          </a:xfrm>
          <a:prstGeom prst="rect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  </a:t>
            </a:r>
          </a:p>
        </p:txBody>
      </p:sp>
      <p:grpSp>
        <p:nvGrpSpPr>
          <p:cNvPr id="493" name="Group"/>
          <p:cNvGrpSpPr/>
          <p:nvPr/>
        </p:nvGrpSpPr>
        <p:grpSpPr>
          <a:xfrm>
            <a:off x="1488743" y="2176762"/>
            <a:ext cx="4402015" cy="1554149"/>
            <a:chOff x="0" y="0"/>
            <a:chExt cx="4402014" cy="1554148"/>
          </a:xfrm>
        </p:grpSpPr>
        <p:sp>
          <p:nvSpPr>
            <p:cNvPr id="499" name="Connection Line"/>
            <p:cNvSpPr/>
            <p:nvPr/>
          </p:nvSpPr>
          <p:spPr>
            <a:xfrm>
              <a:off x="0" y="722611"/>
              <a:ext cx="4402015" cy="83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7199" y="-5400"/>
                    <a:pt x="14399" y="-5400"/>
                    <a:pt x="21600" y="16200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2" name="swap"/>
            <p:cNvSpPr txBox="1"/>
            <p:nvPr/>
          </p:nvSpPr>
          <p:spPr>
            <a:xfrm>
              <a:off x="1524031" y="0"/>
              <a:ext cx="1204393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swap</a:t>
              </a: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1290708" y="5209217"/>
            <a:ext cx="9973469" cy="660401"/>
            <a:chOff x="0" y="0"/>
            <a:chExt cx="9973467" cy="660400"/>
          </a:xfrm>
        </p:grpSpPr>
        <p:sp>
          <p:nvSpPr>
            <p:cNvPr id="494" name="&lt; p"/>
            <p:cNvSpPr txBox="1"/>
            <p:nvPr/>
          </p:nvSpPr>
          <p:spPr>
            <a:xfrm>
              <a:off x="18089" y="0"/>
              <a:ext cx="4768070" cy="660401"/>
            </a:xfrm>
            <a:prstGeom prst="rect">
              <a:avLst/>
            </a:prstGeom>
            <a:solidFill>
              <a:srgbClr val="E0EDD4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 &lt; p               </a:t>
              </a:r>
            </a:p>
          </p:txBody>
        </p:sp>
        <p:sp>
          <p:nvSpPr>
            <p:cNvPr id="495" name="≥ p"/>
            <p:cNvSpPr txBox="1"/>
            <p:nvPr/>
          </p:nvSpPr>
          <p:spPr>
            <a:xfrm>
              <a:off x="4794835" y="0"/>
              <a:ext cx="5178633" cy="660401"/>
            </a:xfrm>
            <a:prstGeom prst="rect">
              <a:avLst/>
            </a:prstGeom>
            <a:solidFill>
              <a:srgbClr val="F0A5B3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  ≥ p             </a:t>
              </a:r>
            </a:p>
          </p:txBody>
        </p:sp>
        <p:sp>
          <p:nvSpPr>
            <p:cNvPr id="496" name="p"/>
            <p:cNvSpPr txBox="1"/>
            <p:nvPr/>
          </p:nvSpPr>
          <p:spPr>
            <a:xfrm>
              <a:off x="4418096" y="0"/>
              <a:ext cx="360196" cy="660401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497" name="Text"/>
            <p:cNvSpPr txBox="1"/>
            <p:nvPr/>
          </p:nvSpPr>
          <p:spPr>
            <a:xfrm>
              <a:off x="0" y="0"/>
              <a:ext cx="396069" cy="6604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100">
                  <a:latin typeface="Iowan Old Style"/>
                  <a:ea typeface="Iowan Old Style"/>
                  <a:cs typeface="Iowan Old Style"/>
                  <a:sym typeface="Iowan Old Style"/>
                </a:defRPr>
              </a:lvl1pPr>
            </a:lstStyle>
            <a:p>
              <a:pPr/>
              <a:r>
                <a:t> 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8" grpId="2"/>
      <p:bldP build="whole" bldLvl="1" animBg="1" rev="0" advAuto="0" spid="49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006" y="1847808"/>
            <a:ext cx="13182513" cy="6057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039" y="892952"/>
            <a:ext cx="11173927" cy="8354174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`"/>
          <p:cNvSpPr/>
          <p:nvPr/>
        </p:nvSpPr>
        <p:spPr>
          <a:xfrm>
            <a:off x="2205063" y="3463458"/>
            <a:ext cx="10160178" cy="566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`</a:t>
            </a:r>
          </a:p>
        </p:txBody>
      </p:sp>
      <p:sp>
        <p:nvSpPr>
          <p:cNvPr id="505" name="`"/>
          <p:cNvSpPr/>
          <p:nvPr/>
        </p:nvSpPr>
        <p:spPr>
          <a:xfrm>
            <a:off x="2230463" y="4696868"/>
            <a:ext cx="10160178" cy="4445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`</a:t>
            </a:r>
          </a:p>
        </p:txBody>
      </p:sp>
      <p:sp>
        <p:nvSpPr>
          <p:cNvPr id="506" name="`"/>
          <p:cNvSpPr/>
          <p:nvPr/>
        </p:nvSpPr>
        <p:spPr>
          <a:xfrm>
            <a:off x="2205063" y="5888359"/>
            <a:ext cx="10160178" cy="32543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`</a:t>
            </a:r>
          </a:p>
        </p:txBody>
      </p:sp>
      <p:sp>
        <p:nvSpPr>
          <p:cNvPr id="507" name="Rectangle"/>
          <p:cNvSpPr/>
          <p:nvPr/>
        </p:nvSpPr>
        <p:spPr>
          <a:xfrm>
            <a:off x="2205063" y="7059512"/>
            <a:ext cx="10160178" cy="20831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2205063" y="8238303"/>
            <a:ext cx="10160178" cy="9043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09" name="Find the 5th order statistic"/>
          <p:cNvSpPr txBox="1"/>
          <p:nvPr/>
        </p:nvSpPr>
        <p:spPr>
          <a:xfrm>
            <a:off x="467084" y="139699"/>
            <a:ext cx="526343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Find the 5th order statistic</a:t>
            </a:r>
          </a:p>
        </p:txBody>
      </p:sp>
      <p:sp>
        <p:nvSpPr>
          <p:cNvPr id="510" name="New order is k - (s+1) = 5 - (2+1) = 2"/>
          <p:cNvSpPr txBox="1"/>
          <p:nvPr/>
        </p:nvSpPr>
        <p:spPr>
          <a:xfrm>
            <a:off x="1046138" y="8971930"/>
            <a:ext cx="77679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New order is k - (s+1) = 5 - (2+1) = 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4"/>
      <p:bldP build="whole" bldLvl="1" animBg="1" rev="0" advAuto="0" spid="506" grpId="3"/>
      <p:bldP build="whole" bldLvl="1" animBg="1" rev="0" advAuto="0" spid="504" grpId="1"/>
      <p:bldP build="whole" bldLvl="1" animBg="1" rev="0" advAuto="0" spid="508" grpId="5"/>
      <p:bldP build="whole" bldLvl="1" animBg="1" rev="0" advAuto="0" spid="505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8145" y="1343224"/>
            <a:ext cx="10634986" cy="5632404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Rectangle"/>
          <p:cNvSpPr/>
          <p:nvPr/>
        </p:nvSpPr>
        <p:spPr>
          <a:xfrm>
            <a:off x="4920308" y="3846543"/>
            <a:ext cx="7000804" cy="32438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4920308" y="5074807"/>
            <a:ext cx="7000804" cy="20431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4920308" y="6292425"/>
            <a:ext cx="7000804" cy="8255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3" grpId="1"/>
      <p:bldP build="whole" bldLvl="1" animBg="1" rev="0" advAuto="0" spid="514" grpId="2"/>
      <p:bldP build="whole" bldLvl="1" animBg="1" rev="0" advAuto="0" spid="515" grpId="3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34" y="913128"/>
            <a:ext cx="12712332" cy="480928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Also identify k smallest…"/>
          <p:cNvSpPr txBox="1"/>
          <p:nvPr/>
        </p:nvSpPr>
        <p:spPr>
          <a:xfrm>
            <a:off x="275244" y="7962455"/>
            <a:ext cx="8543778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Also identify k smallest </a:t>
            </a:r>
          </a:p>
          <a:p>
            <a:pPr algn="l">
              <a:defRPr>
                <a:latin typeface="Iowan Old Style"/>
                <a:ea typeface="Iowan Old Style"/>
                <a:cs typeface="Iowan Old Style"/>
                <a:sym typeface="Iowan Old Style"/>
              </a:defRPr>
            </a:pPr>
            <a:r>
              <a:t>and n-k largest elements as by product.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328" y="388039"/>
            <a:ext cx="12612227" cy="6451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9891" y="7531233"/>
            <a:ext cx="10126818" cy="18624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Efficiency of Quick Sel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Efficiency of Quick Select</a:t>
            </a:r>
          </a:p>
        </p:txBody>
      </p:sp>
      <p:sp>
        <p:nvSpPr>
          <p:cNvPr id="521" name="Partition an n-element array requires n-1 key comparis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Partition an n-element array requires n-1 key comparisons.</a:t>
            </a:r>
          </a:p>
          <a:p>
            <a:pPr lvl="1">
              <a:buBlip>
                <a:blip r:embed="rId3"/>
              </a:buBlip>
            </a:pPr>
            <a:r>
              <a:t>Best case if the split solves the problem or </a:t>
            </a:r>
            <a:r>
              <a:rPr i="1"/>
              <a:t>C</a:t>
            </a:r>
            <a:r>
              <a:rPr baseline="-5999" i="1"/>
              <a:t>best</a:t>
            </a:r>
            <a:r>
              <a:rPr i="1"/>
              <a:t>(n) = n-1 ∈ Θ(n)</a:t>
            </a:r>
          </a:p>
          <a:p>
            <a:pPr lvl="1">
              <a:buBlip>
                <a:blip r:embed="rId3"/>
              </a:buBlip>
            </a:pPr>
            <a:r>
              <a:t>Worst-case if k = n and the array is strictly increasing</a:t>
            </a:r>
          </a:p>
          <a:p>
            <a:pPr lvl="1">
              <a:buBlip>
                <a:blip r:embed="rId3"/>
              </a:buBlip>
            </a:pPr>
            <a:r>
              <a:t>Ex: Finding 9th-order statistic in {1,2,4,7,8,9,10,12,15} needs n-1 partitions</a:t>
            </a:r>
          </a:p>
          <a:p>
            <a:pPr lvl="1">
              <a:buBlip>
                <a:blip r:embed="rId3"/>
              </a:buBlip>
            </a:pPr>
          </a:p>
          <a:p>
            <a:pPr>
              <a:buBlip>
                <a:blip r:embed="rId2"/>
              </a:buBlip>
            </a:pPr>
            <a:r>
              <a:t>Average case about log</a:t>
            </a:r>
            <a:r>
              <a:rPr baseline="-5999"/>
              <a:t>2</a:t>
            </a:r>
            <a:r>
              <a:t>(n) like binary search.</a:t>
            </a: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94" y="7408629"/>
            <a:ext cx="11823512" cy="762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26" name="Reduce problem instance to smaller instance of the same proble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Reduce problem instance to smaller instance of the same problem. </a:t>
            </a:r>
          </a:p>
          <a:p>
            <a:pPr>
              <a:buBlip>
                <a:blip r:embed="rId3"/>
              </a:buBlip>
            </a:pPr>
            <a:r>
              <a:t>Solve smaller instance </a:t>
            </a:r>
          </a:p>
          <a:p>
            <a:pPr>
              <a:buBlip>
                <a:blip r:embed="rId3"/>
              </a:buBlip>
            </a:pPr>
            <a:r>
              <a:t>Extend solution of smaller instance to obtain solution to original instance </a:t>
            </a:r>
          </a:p>
        </p:txBody>
      </p:sp>
      <p:sp>
        <p:nvSpPr>
          <p:cNvPr id="5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32" name="Find relationship between a solution to a problem instance and that of a smaller instanc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Find relationship between a solution to a problem instance and that of a smaller instance.</a:t>
            </a:r>
          </a:p>
          <a:p>
            <a:pPr>
              <a:buBlip>
                <a:blip r:embed="rId3"/>
              </a:buBlip>
            </a:pPr>
            <a:r>
              <a:t>Exploit the relationship top-down or bottom-up </a:t>
            </a:r>
          </a:p>
          <a:p>
            <a:pPr>
              <a:buBlip>
                <a:blip r:embed="rId3"/>
              </a:buBlip>
            </a:pPr>
            <a:r>
              <a:t>Three variations</a:t>
            </a:r>
          </a:p>
          <a:p>
            <a:pPr lvl="1">
              <a:buBlip>
                <a:blip r:embed="rId4"/>
              </a:buBlip>
            </a:pPr>
            <a:r>
              <a:t>Decrease-by-one</a:t>
            </a:r>
          </a:p>
          <a:p>
            <a:pPr lvl="1">
              <a:buBlip>
                <a:blip r:embed="rId4"/>
              </a:buBlip>
            </a:pPr>
            <a:r>
              <a:t>Decrease-by-constant-factor</a:t>
            </a:r>
          </a:p>
          <a:p>
            <a:pPr lvl="1">
              <a:buBlip>
                <a:blip r:embed="rId4"/>
              </a:buBlip>
            </a:pPr>
            <a:r>
              <a:t>Variable-size-decrease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irected Graph (Digrap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Graph (Digraph)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12357277" y="9194800"/>
            <a:ext cx="222937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218" y="2536888"/>
            <a:ext cx="11108652" cy="6597524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Result from DFS traversal…"/>
          <p:cNvSpPr txBox="1"/>
          <p:nvPr/>
        </p:nvSpPr>
        <p:spPr>
          <a:xfrm>
            <a:off x="4692131" y="7720244"/>
            <a:ext cx="7727316" cy="124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 from DFS traversal</a:t>
            </a:r>
          </a:p>
          <a:p>
            <a:pPr/>
            <a:r>
              <a:t>Not </a:t>
            </a:r>
            <a:r>
              <a:rPr b="1"/>
              <a:t>Directed Acyclic Graph</a:t>
            </a:r>
            <a:r>
              <a:t> (DAG)</a:t>
            </a:r>
          </a:p>
        </p:txBody>
      </p:sp>
      <p:sp>
        <p:nvSpPr>
          <p:cNvPr id="92" name="Forward…"/>
          <p:cNvSpPr txBox="1"/>
          <p:nvPr/>
        </p:nvSpPr>
        <p:spPr>
          <a:xfrm>
            <a:off x="5822632" y="5186044"/>
            <a:ext cx="1372236" cy="85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Forward</a:t>
            </a:r>
          </a:p>
          <a:p>
            <a:pPr>
              <a:defRPr sz="2500"/>
            </a:pPr>
            <a:r>
              <a:t>edge</a:t>
            </a:r>
          </a:p>
        </p:txBody>
      </p:sp>
      <p:sp>
        <p:nvSpPr>
          <p:cNvPr id="93" name="Cross…"/>
          <p:cNvSpPr txBox="1"/>
          <p:nvPr/>
        </p:nvSpPr>
        <p:spPr>
          <a:xfrm>
            <a:off x="9148720" y="5621053"/>
            <a:ext cx="1031558" cy="85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Cross</a:t>
            </a:r>
          </a:p>
          <a:p>
            <a:pPr>
              <a:defRPr sz="2500"/>
            </a:pPr>
            <a:r>
              <a:t>edge</a:t>
            </a:r>
          </a:p>
        </p:txBody>
      </p:sp>
      <p:sp>
        <p:nvSpPr>
          <p:cNvPr id="94" name="Tree edge"/>
          <p:cNvSpPr txBox="1"/>
          <p:nvPr/>
        </p:nvSpPr>
        <p:spPr>
          <a:xfrm>
            <a:off x="10911154" y="4255860"/>
            <a:ext cx="150812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Tree edge</a:t>
            </a:r>
          </a:p>
        </p:txBody>
      </p:sp>
      <p:sp>
        <p:nvSpPr>
          <p:cNvPr id="95" name="Back…"/>
          <p:cNvSpPr txBox="1"/>
          <p:nvPr/>
        </p:nvSpPr>
        <p:spPr>
          <a:xfrm>
            <a:off x="7171188" y="4065360"/>
            <a:ext cx="925831" cy="85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Back</a:t>
            </a:r>
          </a:p>
          <a:p>
            <a:pPr>
              <a:defRPr sz="2500"/>
            </a:pPr>
            <a:r>
              <a:t>edge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Directed Graph (Digrap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Graph (Digraph)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9013" b="0"/>
          <a:stretch>
            <a:fillRect/>
          </a:stretch>
        </p:blipFill>
        <p:spPr>
          <a:xfrm>
            <a:off x="341069" y="2209926"/>
            <a:ext cx="4228171" cy="612675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a"/>
          <p:cNvSpPr/>
          <p:nvPr/>
        </p:nvSpPr>
        <p:spPr>
          <a:xfrm>
            <a:off x="7481632" y="2991338"/>
            <a:ext cx="681804" cy="637754"/>
          </a:xfrm>
          <a:prstGeom prst="ellipse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7481632" y="3652421"/>
            <a:ext cx="681804" cy="1543256"/>
            <a:chOff x="0" y="0"/>
            <a:chExt cx="681803" cy="1543254"/>
          </a:xfrm>
        </p:grpSpPr>
        <p:sp>
          <p:nvSpPr>
            <p:cNvPr id="101" name="b"/>
            <p:cNvSpPr/>
            <p:nvPr/>
          </p:nvSpPr>
          <p:spPr>
            <a:xfrm>
              <a:off x="0" y="905501"/>
              <a:ext cx="681804" cy="637754"/>
            </a:xfrm>
            <a:prstGeom prst="ellipse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2" name="Line"/>
            <p:cNvSpPr/>
            <p:nvPr/>
          </p:nvSpPr>
          <p:spPr>
            <a:xfrm flipH="1">
              <a:off x="338370" y="0"/>
              <a:ext cx="1" cy="88217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sp>
        <p:nvSpPr>
          <p:cNvPr id="104" name="Oval"/>
          <p:cNvSpPr/>
          <p:nvPr/>
        </p:nvSpPr>
        <p:spPr>
          <a:xfrm>
            <a:off x="856140" y="2991338"/>
            <a:ext cx="681804" cy="637754"/>
          </a:xfrm>
          <a:prstGeom prst="ellipse">
            <a:avLst/>
          </a:prstGeom>
          <a:solidFill>
            <a:schemeClr val="accent5">
              <a:alpha val="70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5" name="Oval"/>
          <p:cNvSpPr/>
          <p:nvPr/>
        </p:nvSpPr>
        <p:spPr>
          <a:xfrm>
            <a:off x="3711419" y="2991338"/>
            <a:ext cx="681805" cy="637754"/>
          </a:xfrm>
          <a:prstGeom prst="ellipse">
            <a:avLst/>
          </a:prstGeom>
          <a:solidFill>
            <a:schemeClr val="accent5">
              <a:alpha val="70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6" name="Oval"/>
          <p:cNvSpPr/>
          <p:nvPr/>
        </p:nvSpPr>
        <p:spPr>
          <a:xfrm>
            <a:off x="2177820" y="4557923"/>
            <a:ext cx="681805" cy="637754"/>
          </a:xfrm>
          <a:prstGeom prst="ellipse">
            <a:avLst/>
          </a:prstGeom>
          <a:solidFill>
            <a:schemeClr val="accent5">
              <a:alpha val="70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7" name="Oval"/>
          <p:cNvSpPr/>
          <p:nvPr/>
        </p:nvSpPr>
        <p:spPr>
          <a:xfrm>
            <a:off x="2177820" y="6028503"/>
            <a:ext cx="681805" cy="637754"/>
          </a:xfrm>
          <a:prstGeom prst="ellipse">
            <a:avLst/>
          </a:prstGeom>
          <a:solidFill>
            <a:schemeClr val="accent5">
              <a:alpha val="70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108" name="Oval"/>
          <p:cNvSpPr/>
          <p:nvPr/>
        </p:nvSpPr>
        <p:spPr>
          <a:xfrm>
            <a:off x="2177820" y="7466800"/>
            <a:ext cx="681805" cy="637754"/>
          </a:xfrm>
          <a:prstGeom prst="ellipse">
            <a:avLst/>
          </a:prstGeom>
          <a:solidFill>
            <a:schemeClr val="accent5">
              <a:alpha val="70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grpSp>
        <p:nvGrpSpPr>
          <p:cNvPr id="111" name="Group"/>
          <p:cNvGrpSpPr/>
          <p:nvPr/>
        </p:nvGrpSpPr>
        <p:grpSpPr>
          <a:xfrm>
            <a:off x="7481632" y="5189032"/>
            <a:ext cx="681804" cy="1543256"/>
            <a:chOff x="0" y="0"/>
            <a:chExt cx="681803" cy="1543254"/>
          </a:xfrm>
        </p:grpSpPr>
        <p:sp>
          <p:nvSpPr>
            <p:cNvPr id="109" name="c"/>
            <p:cNvSpPr/>
            <p:nvPr/>
          </p:nvSpPr>
          <p:spPr>
            <a:xfrm>
              <a:off x="0" y="905501"/>
              <a:ext cx="681804" cy="637754"/>
            </a:xfrm>
            <a:prstGeom prst="ellipse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10" name="Line"/>
            <p:cNvSpPr/>
            <p:nvPr/>
          </p:nvSpPr>
          <p:spPr>
            <a:xfrm flipH="1">
              <a:off x="338370" y="0"/>
              <a:ext cx="1" cy="88217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14" name="Group"/>
          <p:cNvGrpSpPr/>
          <p:nvPr/>
        </p:nvGrpSpPr>
        <p:grpSpPr>
          <a:xfrm>
            <a:off x="5167936" y="3078180"/>
            <a:ext cx="2357554" cy="3346294"/>
            <a:chOff x="0" y="0"/>
            <a:chExt cx="2357552" cy="3346293"/>
          </a:xfrm>
        </p:grpSpPr>
        <p:sp>
          <p:nvSpPr>
            <p:cNvPr id="127" name="Connection Line"/>
            <p:cNvSpPr/>
            <p:nvPr/>
          </p:nvSpPr>
          <p:spPr>
            <a:xfrm>
              <a:off x="1379526" y="0"/>
              <a:ext cx="978027" cy="334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0" h="21600" fill="norm" stroke="1" extrusionOk="0">
                  <a:moveTo>
                    <a:pt x="16210" y="0"/>
                  </a:moveTo>
                  <a:cubicBezTo>
                    <a:pt x="-4876" y="5653"/>
                    <a:pt x="-5390" y="12853"/>
                    <a:pt x="14667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custDash>
                <a:ds d="600000" sp="600000"/>
              </a:custDash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3" name="Forward…"/>
            <p:cNvSpPr txBox="1"/>
            <p:nvPr/>
          </p:nvSpPr>
          <p:spPr>
            <a:xfrm>
              <a:off x="0" y="1500970"/>
              <a:ext cx="1372236" cy="854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Forward</a:t>
              </a:r>
            </a:p>
            <a:p>
              <a:pPr>
                <a:defRPr sz="2500"/>
              </a:pPr>
              <a:r>
                <a:t>edge</a:t>
              </a:r>
            </a:p>
          </p:txBody>
        </p:sp>
      </p:grpSp>
      <p:grpSp>
        <p:nvGrpSpPr>
          <p:cNvPr id="117" name="Group"/>
          <p:cNvGrpSpPr/>
          <p:nvPr/>
        </p:nvGrpSpPr>
        <p:grpSpPr>
          <a:xfrm>
            <a:off x="6817054" y="3302495"/>
            <a:ext cx="925831" cy="1499134"/>
            <a:chOff x="0" y="0"/>
            <a:chExt cx="925830" cy="1499132"/>
          </a:xfrm>
        </p:grpSpPr>
        <p:sp>
          <p:nvSpPr>
            <p:cNvPr id="128" name="Connection Line"/>
            <p:cNvSpPr/>
            <p:nvPr/>
          </p:nvSpPr>
          <p:spPr>
            <a:xfrm>
              <a:off x="288331" y="0"/>
              <a:ext cx="354895" cy="149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16200" y="0"/>
                  </a:moveTo>
                  <a:cubicBezTo>
                    <a:pt x="-5393" y="7369"/>
                    <a:pt x="-5400" y="14569"/>
                    <a:pt x="16180" y="2160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16" name="Back…"/>
            <p:cNvSpPr txBox="1"/>
            <p:nvPr/>
          </p:nvSpPr>
          <p:spPr>
            <a:xfrm>
              <a:off x="-1" y="490037"/>
              <a:ext cx="925831" cy="854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Back</a:t>
              </a:r>
            </a:p>
            <a:p>
              <a:pPr>
                <a:defRPr sz="2500"/>
              </a:pPr>
              <a:r>
                <a:t>edge</a:t>
              </a:r>
            </a:p>
          </p:txBody>
        </p:sp>
      </p:grpSp>
      <p:sp>
        <p:nvSpPr>
          <p:cNvPr id="118" name="d"/>
          <p:cNvSpPr/>
          <p:nvPr/>
        </p:nvSpPr>
        <p:spPr>
          <a:xfrm>
            <a:off x="10496061" y="3075189"/>
            <a:ext cx="681805" cy="637754"/>
          </a:xfrm>
          <a:prstGeom prst="ellipse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</a:t>
            </a:r>
          </a:p>
        </p:txBody>
      </p:sp>
      <p:grpSp>
        <p:nvGrpSpPr>
          <p:cNvPr id="121" name="Group"/>
          <p:cNvGrpSpPr/>
          <p:nvPr/>
        </p:nvGrpSpPr>
        <p:grpSpPr>
          <a:xfrm>
            <a:off x="10496061" y="3690521"/>
            <a:ext cx="681805" cy="1543256"/>
            <a:chOff x="0" y="0"/>
            <a:chExt cx="681803" cy="1543254"/>
          </a:xfrm>
        </p:grpSpPr>
        <p:sp>
          <p:nvSpPr>
            <p:cNvPr id="119" name="e"/>
            <p:cNvSpPr/>
            <p:nvPr/>
          </p:nvSpPr>
          <p:spPr>
            <a:xfrm>
              <a:off x="0" y="905501"/>
              <a:ext cx="681804" cy="637754"/>
            </a:xfrm>
            <a:prstGeom prst="ellipse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0" name="Line"/>
            <p:cNvSpPr/>
            <p:nvPr/>
          </p:nvSpPr>
          <p:spPr>
            <a:xfrm flipH="1">
              <a:off x="338370" y="0"/>
              <a:ext cx="1" cy="88217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8019768" y="3580787"/>
            <a:ext cx="2504669" cy="2600616"/>
            <a:chOff x="0" y="0"/>
            <a:chExt cx="2504667" cy="2600615"/>
          </a:xfrm>
        </p:grpSpPr>
        <p:sp>
          <p:nvSpPr>
            <p:cNvPr id="122" name="Line"/>
            <p:cNvSpPr/>
            <p:nvPr/>
          </p:nvSpPr>
          <p:spPr>
            <a:xfrm flipH="1">
              <a:off x="0" y="-1"/>
              <a:ext cx="2504668" cy="26006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23" name="Cross…"/>
            <p:cNvSpPr txBox="1"/>
            <p:nvPr/>
          </p:nvSpPr>
          <p:spPr>
            <a:xfrm>
              <a:off x="827628" y="1680961"/>
              <a:ext cx="1031559" cy="854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Cross</a:t>
              </a:r>
            </a:p>
            <a:p>
              <a:pPr>
                <a:defRPr sz="2500"/>
              </a:pPr>
              <a:r>
                <a:t>edge</a:t>
              </a:r>
            </a:p>
          </p:txBody>
        </p:sp>
      </p:grpSp>
      <p:sp>
        <p:nvSpPr>
          <p:cNvPr id="125" name="Tree edge"/>
          <p:cNvSpPr txBox="1"/>
          <p:nvPr/>
        </p:nvSpPr>
        <p:spPr>
          <a:xfrm>
            <a:off x="11079833" y="3821834"/>
            <a:ext cx="150812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Tree edge</a:t>
            </a:r>
          </a:p>
        </p:txBody>
      </p:sp>
      <p:sp>
        <p:nvSpPr>
          <p:cNvPr id="126" name="Result from DFS traversal…"/>
          <p:cNvSpPr txBox="1"/>
          <p:nvPr/>
        </p:nvSpPr>
        <p:spPr>
          <a:xfrm>
            <a:off x="4919488" y="7511987"/>
            <a:ext cx="7727316" cy="1243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 from DFS traversal</a:t>
            </a:r>
          </a:p>
          <a:p>
            <a:pPr/>
            <a:r>
              <a:t>Not </a:t>
            </a:r>
            <a:r>
              <a:rPr b="1"/>
              <a:t>Directed Acyclic Graph</a:t>
            </a:r>
            <a:r>
              <a:t> (DAG)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1"/>
      <p:bldP build="whole" bldLvl="1" animBg="1" rev="0" advAuto="0" spid="114" grpId="8"/>
      <p:bldP build="whole" bldLvl="1" animBg="1" rev="0" advAuto="0" spid="103" grpId="4"/>
      <p:bldP build="whole" bldLvl="1" animBg="1" rev="0" advAuto="0" spid="118" grpId="10"/>
      <p:bldP build="whole" bldLvl="1" animBg="1" rev="0" advAuto="0" spid="117" grpId="5"/>
      <p:bldP build="whole" bldLvl="1" animBg="1" rev="0" advAuto="0" spid="107" grpId="9"/>
      <p:bldP build="whole" bldLvl="1" animBg="1" rev="0" advAuto="0" spid="108" grpId="12"/>
      <p:bldP build="whole" bldLvl="1" animBg="1" rev="0" advAuto="0" spid="121" grpId="13"/>
      <p:bldP build="whole" bldLvl="1" animBg="1" rev="0" advAuto="0" spid="106" grpId="6"/>
      <p:bldP build="whole" bldLvl="1" animBg="1" rev="0" advAuto="0" spid="105" grpId="3"/>
      <p:bldP build="whole" bldLvl="1" animBg="1" rev="0" advAuto="0" spid="111" grpId="7"/>
      <p:bldP build="whole" bldLvl="1" animBg="1" rev="0" advAuto="0" spid="100" grpId="2"/>
      <p:bldP build="whole" bldLvl="1" animBg="1" rev="0" advAuto="0" spid="1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opological Sorting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Sorting Problem</a:t>
            </a:r>
          </a:p>
        </p:txBody>
      </p:sp>
      <p:sp>
        <p:nvSpPr>
          <p:cNvPr id="133" name="Five courses {C1, C2, C3, C4, C5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Five courses {C1, C2, C3, C4, C5}</a:t>
            </a:r>
          </a:p>
          <a:p>
            <a:pPr lvl="1">
              <a:buBlip>
                <a:blip r:embed="rId4"/>
              </a:buBlip>
            </a:pPr>
            <a:r>
              <a:t>C3 requires C1 and C2 as prerequisites</a:t>
            </a:r>
          </a:p>
          <a:p>
            <a:pPr lvl="1">
              <a:buBlip>
                <a:blip r:embed="rId4"/>
              </a:buBlip>
            </a:pPr>
            <a:r>
              <a:t>C4 requires C3 as prerequisite</a:t>
            </a:r>
          </a:p>
          <a:p>
            <a:pPr lvl="1">
              <a:buBlip>
                <a:blip r:embed="rId4"/>
              </a:buBlip>
            </a:pPr>
            <a:r>
              <a:t>C5 requires C3 and C4 as prerequisites</a:t>
            </a:r>
          </a:p>
          <a:p>
            <a:pPr>
              <a:buBlip>
                <a:blip r:embed="rId3"/>
              </a:buBlip>
            </a:pPr>
            <a:r>
              <a:t>Student can only take one course per semester.</a:t>
            </a:r>
          </a:p>
          <a:p>
            <a:pPr>
              <a:buBlip>
                <a:blip r:embed="rId3"/>
              </a:buBlip>
            </a:pPr>
            <a:r>
              <a:t>What is the order to take the courses? 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05526" y="6165382"/>
            <a:ext cx="41656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olution to Topological Sor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to Topological Sorting</a:t>
            </a:r>
          </a:p>
        </p:txBody>
      </p:sp>
      <p:sp>
        <p:nvSpPr>
          <p:cNvPr id="140" name="Can we list all the vertices such that, for every edge, the vertex where the edge starts is listed before the vertex where the edge end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Can we list all the vertices such that, for every edge, the vertex where the edge starts is listed before the vertex where the edge ends?</a:t>
            </a:r>
          </a:p>
          <a:p>
            <a:pPr>
              <a:buBlip>
                <a:blip r:embed="rId3"/>
              </a:buBlip>
            </a:pPr>
            <a:r>
              <a:t>First solution: Amount to checking if DFS traveral yields DAG (No back edge).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12367056" y="9194800"/>
            <a:ext cx="213158" cy="299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7227" y="6028968"/>
            <a:ext cx="416560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