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4" r:id="rId3"/>
    <p:sldId id="285" r:id="rId4"/>
    <p:sldId id="288" r:id="rId5"/>
    <p:sldId id="289" r:id="rId6"/>
    <p:sldId id="292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8AE"/>
    <a:srgbClr val="D82033"/>
    <a:srgbClr val="FFCF01"/>
    <a:srgbClr val="ED1C24"/>
    <a:srgbClr val="F03C45"/>
    <a:srgbClr val="D93256"/>
    <a:srgbClr val="62A5F2"/>
    <a:srgbClr val="8B454D"/>
    <a:srgbClr val="424947"/>
    <a:srgbClr val="5633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E60DA-D7B9-41D4-90EF-45253F65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9F603AF-149E-4969-9176-6AD0338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25B881-429F-4EF6-B0D2-0E1DD606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28B1E-A9B2-45C9-AF5E-ECC959DB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A5FCD4-A6A9-4C80-A863-BDFAC17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DF9CF3-6AAD-469A-AB24-9FFC145A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2A8AAD8-C95D-45CD-9796-1993F78E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6F38EB-37A3-4498-93BB-066E57B4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FE6AAC-65E8-43FA-9E0D-803D1AB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DAC58D-A473-4C34-936B-3BCEBFAA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AFF133-F7E2-46CE-BF5E-9D481034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DE9F30-7AE6-4AC6-8BD4-97894D2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1563D2B-2CD8-4967-9308-A55484B8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8ED5AB1-597B-4C5D-97A9-9BC7E81F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B7C76D-5969-4E1F-816E-8C4DCEBC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36D540-D916-4EBA-89D1-F72444C9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9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DE215BA-257D-417C-9576-FF7B6A85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1051FBC-11F9-47EC-ABE8-197B41C4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AD7764-55D0-4AED-AAD7-5EC586B1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4D7D03-C7D8-4BB8-8DB9-E1860FE5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701B56-010A-47F8-BEC3-5597FFD0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4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F85739-29B9-4C3D-84FE-464CA17D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DD1A78-CE49-4097-BCE5-CD9BA646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876E12-7545-4C04-B7BF-317E9131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67BAC5-C6D2-4127-8E99-1B2AD889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87AEA7-3E78-4725-ADFB-7AF478A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F425C5-8E68-48C6-9A21-26B88D82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FE31FF5-4605-47C7-BFE8-6E9E1ADF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B43E25-F114-40F7-82D0-48E38848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BC4056-5807-40C9-991E-2AACB0F0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1CBB19-9FF7-4A6F-A1B6-824C91E1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35153B-46A5-4454-BCC7-3F7627BF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8FF01D-1817-455F-8DAE-7721E0F8F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2F0488A-4F7F-41BA-860A-C6DE7E314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42113A-8045-4A7A-8B1B-2386A3D8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1D38BFB-16AB-41F2-80BD-8C5B9245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29E94EC-648C-40EA-881C-B1846A2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017C5E-C631-45B2-9E7D-893B0034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79CD60-9152-4952-8BDE-12C3DBA8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2FBA54-63A1-40D5-BD40-B2F88CAA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DCF30FA-C43A-4B43-A911-B1D2A493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9D8BD2E-F965-45E4-87ED-7FCE5819B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27806F3-DA19-4B58-8380-CD7CBEE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D3736DB-4E36-4E01-B58C-387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DE18178-A908-4412-AD75-1A6C2CE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EF4A3-A485-42C8-B92E-7D0A2BE4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DBBDEBA-8020-4E66-BC30-04795C30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4F8E85-2508-47AF-8356-D963BAF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968CC5-F152-4019-A105-0E72248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1575124-7098-4E53-A2CD-BE5D12F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F2BD61C-36FB-49D6-977B-BB96D526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E2DD5B4-7174-498E-98C4-99AA073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74F94D-F3F8-4AEF-BE62-CC650D62C569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1575124-7098-4E53-A2CD-BE5D12F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F2BD61C-36FB-49D6-977B-BB96D526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E2DD5B4-7174-498E-98C4-99AA073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F62F73-3AD1-46AF-92C3-A688AE4B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C9B26A-F646-430B-B6CD-66755A9A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016DC6B-7F49-42E8-BFA3-8D23E908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95626CF-0664-4CC4-ABBE-A579D1EF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322671B-616A-4937-8B8C-AD061B7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9AA8BCA-C8ED-4B64-991D-83E2F723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3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31BA661-7A1F-4FA7-92DC-F330419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DC94E3-B887-41C7-9C39-4DB4A90E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AA8D56-AFFD-44E0-8538-535DBD1F1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E20D-498A-4AE1-BA37-B7F942AA22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D8950E-7FA3-49C7-BF63-D2059B1C0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9395EC2-4AF7-4CA4-A989-AFFA8C1F9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41A7-68E7-4EBC-BBA9-E81C635C8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2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anmi.co.kr/hanmi/handler/Home-Star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naver.com/keyword/trendResult.naver?hashKey=N_6a971f0a931579493c34ce6e98764fe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naver.com/keyword/trendResult.naver?hashKey=N_6a971f0a931579493c34ce6e98764fe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0F38B4-EFC1-4DA4-BC75-BD1F4F70A6F8}"/>
              </a:ext>
            </a:extLst>
          </p:cNvPr>
          <p:cNvSpPr txBox="1"/>
          <p:nvPr/>
        </p:nvSpPr>
        <p:spPr>
          <a:xfrm>
            <a:off x="2975776" y="2986206"/>
            <a:ext cx="6202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</a:rPr>
              <a:t>동화약품 </a:t>
            </a:r>
            <a:r>
              <a:rPr lang="ko-KR" altLang="en-US" sz="4400" dirty="0" err="1" smtClean="0">
                <a:solidFill>
                  <a:schemeClr val="bg1"/>
                </a:solidFill>
              </a:rPr>
              <a:t>웹페이지</a:t>
            </a:r>
            <a:r>
              <a:rPr lang="ko-KR" altLang="en-US" sz="4400" dirty="0" smtClean="0">
                <a:solidFill>
                  <a:schemeClr val="bg1"/>
                </a:solidFill>
              </a:rPr>
              <a:t> </a:t>
            </a:r>
            <a:r>
              <a:rPr lang="ko-KR" altLang="en-US" sz="4400" dirty="0" err="1" smtClean="0">
                <a:solidFill>
                  <a:schemeClr val="bg1"/>
                </a:solidFill>
              </a:rPr>
              <a:t>리뉴얼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pPr algn="ctr"/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08" y="247366"/>
            <a:ext cx="2021676" cy="18727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9484" y="3894147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시장 환경조사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94" y="6128276"/>
            <a:ext cx="1154904" cy="291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0874" y="5896991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박종</a:t>
            </a:r>
            <a:r>
              <a:rPr lang="ko-KR" altLang="en-US" sz="2800" dirty="0">
                <a:solidFill>
                  <a:schemeClr val="bg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21983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조사 분석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3429" y="669219"/>
            <a:ext cx="3729543" cy="27207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+mj-ea"/>
              </a:rPr>
              <a:t>페르소나</a:t>
            </a:r>
            <a:endParaRPr lang="ko-KR" altLang="en-US" sz="1600" spc="-15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9" y="1219796"/>
            <a:ext cx="4605230" cy="5432898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5591150" y="1162727"/>
            <a:ext cx="4038803" cy="4564865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조광연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은퇴를 앞둔 기업 부장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정년 퇴직을 앞둔 조광연 부장은 미래가 걱정이다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경제적으로 안정되며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남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녀의 자녀들에게 부담을 주지 않는 노후 생활을 꿈꾸고 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주식 투자를 통해 노후 자금을 모으려고 하고 있으며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장기적으로 문제 없이 성장할 기업을 투자처로 찾고 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57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세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MBTI: ENTJ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직업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세무관련 중견기업 부장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거주지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경기도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사용목적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주식 투자를 위한 정보 획득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요구사항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</a:rPr>
              <a:t>웹페이지에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 접속하여 회사의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</a:rPr>
              <a:t>재무재표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경영인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경영구조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회사의 비전과 목적 등을 편리하게 찾아보고 싶습니다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7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조사 분석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3429" y="669219"/>
            <a:ext cx="3729543" cy="27207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+mj-ea"/>
              </a:rPr>
              <a:t>페르소나</a:t>
            </a:r>
            <a:endParaRPr lang="ko-KR" altLang="en-US" sz="1600" spc="-15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1" y="1094531"/>
            <a:ext cx="2509931" cy="501986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039627" y="941289"/>
            <a:ext cx="4491551" cy="5314068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강서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연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평범한 맞벌이 엄마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강서연씨는 동네 카페를 운영하며 남편과 함께 맞벌이를 하고 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그녀에게는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6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살된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딸이 있는데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자녀를 기르는 엄마로서 육아에 정성을 쏟고 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화목한 가정을 만들기 위해 살림에 신경을 쓰고 있으며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가족을 위한 의약품을 구매할 때 건강 관련 정확한 지식을 얻고 싶어한다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또한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어린 아이에게 진통제와 같은 약물을 먹일 때 약품 정보를 확인하여 부작용과 같은 상세 정보를 찾고 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37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세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MBTI: ISFJ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직업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카페 경영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거주지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충청남도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j-ea"/>
              </a:rPr>
            </a:b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사용목적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의약품 정보 획득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요구사항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</a:rPr>
              <a:t>웹페이지에</a:t>
            </a: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 접속하여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의약품 상세 정보를 보고 싶습니다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다른 제약회사에서는 설명이 어렵고 복잡하게 나와있어 한 눈에 쏙쏙 들어오는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쉬운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설명란을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보고 싶습니다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7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83D8C3C-128D-424E-BA29-EA0DE7F6D0F2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D620877-DE81-4969-8B88-A256B2FC7FE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3611357-909E-421F-88B8-1D1FCF3C6564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ACAE5A-1B61-4E7C-A564-695DC1300428}"/>
              </a:ext>
            </a:extLst>
          </p:cNvPr>
          <p:cNvSpPr txBox="1"/>
          <p:nvPr/>
        </p:nvSpPr>
        <p:spPr>
          <a:xfrm>
            <a:off x="3655053" y="2914766"/>
            <a:ext cx="4865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solidFill>
                  <a:schemeClr val="bg1"/>
                </a:solidFill>
              </a:rPr>
              <a:t>Part 3. </a:t>
            </a:r>
            <a:r>
              <a:rPr lang="ko-KR" altLang="en-US" sz="4400" i="1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sz="4400" i="1" dirty="0" smtClean="0">
                <a:solidFill>
                  <a:schemeClr val="bg1"/>
                </a:solidFill>
              </a:rPr>
              <a:t> 조사</a:t>
            </a:r>
            <a:endParaRPr lang="ko-KR" altLang="en-US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트렌드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4926" y="1260389"/>
            <a:ext cx="4550943" cy="376887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latin typeface="+mj-ea"/>
              </a:rPr>
              <a:t>   </a:t>
            </a:r>
            <a:r>
              <a:rPr lang="ko-KR" altLang="en-US" sz="2000" spc="-150" dirty="0" err="1" smtClean="0">
                <a:latin typeface="+mj-ea"/>
              </a:rPr>
              <a:t>뉴모피즘</a:t>
            </a:r>
            <a:r>
              <a:rPr lang="ko-KR" altLang="en-US" sz="2000" spc="-150" dirty="0" smtClean="0">
                <a:latin typeface="+mj-ea"/>
              </a:rPr>
              <a:t> </a:t>
            </a:r>
            <a:r>
              <a:rPr lang="en-US" altLang="ko-KR" sz="2000" spc="-150" dirty="0">
                <a:latin typeface="+mj-ea"/>
              </a:rPr>
              <a:t> </a:t>
            </a:r>
            <a:r>
              <a:rPr lang="en-US" altLang="ko-KR" sz="2000" spc="-150" dirty="0" smtClean="0">
                <a:latin typeface="+mj-ea"/>
              </a:rPr>
              <a:t>-  </a:t>
            </a:r>
            <a:r>
              <a:rPr lang="ko-KR" altLang="en-US" sz="2000" spc="-150" dirty="0" smtClean="0">
                <a:latin typeface="+mj-ea"/>
              </a:rPr>
              <a:t>현실주의와  미니멀리즘의  균형</a:t>
            </a:r>
            <a:endParaRPr lang="ko-KR" altLang="en-US" sz="2000" spc="-15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" y="1853512"/>
            <a:ext cx="5188738" cy="3884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모서리가 둥근 직사각형 17"/>
          <p:cNvSpPr/>
          <p:nvPr/>
        </p:nvSpPr>
        <p:spPr>
          <a:xfrm>
            <a:off x="6777810" y="2054146"/>
            <a:ext cx="4491551" cy="3482872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2010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년대 후반부터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스큐어모피즘과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미니멀리즘의 적절한 중간 타협점인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뉴모피즘이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주목을 받고 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그러나 아직까지는 기존의 미니멀리즘에서 그림자로 살짝 입체감을 주는 디자인이 대세이다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뉴모피즘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디자인이란 객체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(Object)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와 배경간의 구분을 오직 그림자로 함으로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볼륨감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있고 생생하게 살아있는 듯한 느낌을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받게하는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디자인 언어이다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뉴모피즘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스타일에 배경색이 사용된다면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UI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요소는 동일 계열 색의 명도 차이로만 디자인된다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이러한 구분에도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'Drop Shadow'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'Inner Shadow'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가 꼭 필요하다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714" y="669219"/>
            <a:ext cx="10599900" cy="266863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738" y="5972432"/>
            <a:ext cx="681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나무위키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뉴모피즘</a:t>
            </a:r>
            <a:r>
              <a:rPr lang="en-US" altLang="ko-KR" sz="1100" b="1" dirty="0"/>
              <a:t>) - https://</a:t>
            </a:r>
            <a:r>
              <a:rPr lang="en-US" altLang="ko-KR" sz="1100" b="1" dirty="0" smtClean="0"/>
              <a:t>namu.wiki/</a:t>
            </a:r>
            <a:r>
              <a:rPr lang="ko-KR" altLang="en-US" sz="1100" b="1" dirty="0" err="1" smtClean="0"/>
              <a:t>뉴모피즘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945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트렌드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12783" y="1260389"/>
            <a:ext cx="4964453" cy="376887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latin typeface="+mj-ea"/>
              </a:rPr>
              <a:t>   </a:t>
            </a:r>
            <a:r>
              <a:rPr lang="ko-KR" altLang="en-US" sz="2000" spc="-150" dirty="0" err="1" smtClean="0">
                <a:latin typeface="+mj-ea"/>
              </a:rPr>
              <a:t>글래</a:t>
            </a:r>
            <a:r>
              <a:rPr lang="ko-KR" altLang="en-US" sz="2000" spc="-150" dirty="0" err="1">
                <a:latin typeface="+mj-ea"/>
              </a:rPr>
              <a:t>스</a:t>
            </a:r>
            <a:r>
              <a:rPr lang="ko-KR" altLang="en-US" sz="2000" spc="-150" dirty="0" err="1" smtClean="0">
                <a:latin typeface="+mj-ea"/>
              </a:rPr>
              <a:t>모피즘</a:t>
            </a:r>
            <a:r>
              <a:rPr lang="ko-KR" altLang="en-US" sz="2000" spc="-150" dirty="0" smtClean="0">
                <a:latin typeface="+mj-ea"/>
              </a:rPr>
              <a:t> </a:t>
            </a:r>
            <a:r>
              <a:rPr lang="en-US" altLang="ko-KR" sz="2000" spc="-150" dirty="0" smtClean="0">
                <a:latin typeface="+mj-ea"/>
              </a:rPr>
              <a:t> -  </a:t>
            </a:r>
            <a:r>
              <a:rPr lang="ko-KR" altLang="en-US" sz="2000" spc="-150" dirty="0" smtClean="0">
                <a:latin typeface="+mj-ea"/>
              </a:rPr>
              <a:t>세련되며 몽환적인 분위기</a:t>
            </a:r>
            <a:endParaRPr lang="ko-KR" altLang="en-US" sz="2000" spc="-150" dirty="0">
              <a:latin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60188" y="2433087"/>
            <a:ext cx="4491551" cy="2583757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반투명 재질을 사용하여 오브젝트 간의 시각적 계층을 표현하는 그래픽 스타일입니다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/>
            </a:r>
            <a:br>
              <a:rPr lang="ko-KR" altLang="en-US" sz="1600" dirty="0">
                <a:solidFill>
                  <a:schemeClr val="bg1"/>
                </a:solidFill>
              </a:rPr>
            </a:br>
            <a:r>
              <a:rPr lang="ko-KR" altLang="en-US" sz="1600" dirty="0" err="1">
                <a:solidFill>
                  <a:schemeClr val="bg1"/>
                </a:solidFill>
              </a:rPr>
              <a:t>뉴모피즘의</a:t>
            </a:r>
            <a:r>
              <a:rPr lang="ko-KR" altLang="en-US" sz="1600" dirty="0">
                <a:solidFill>
                  <a:schemeClr val="bg1"/>
                </a:solidFill>
              </a:rPr>
              <a:t> 플라스틱 질감과는 또 다르게 </a:t>
            </a:r>
            <a:r>
              <a:rPr lang="en-US" altLang="ko-KR" sz="1600" b="1" dirty="0">
                <a:solidFill>
                  <a:schemeClr val="bg1"/>
                </a:solidFill>
              </a:rPr>
              <a:t>'</a:t>
            </a:r>
            <a:r>
              <a:rPr lang="ko-KR" altLang="en-US" sz="1600" b="1" dirty="0">
                <a:solidFill>
                  <a:schemeClr val="bg1"/>
                </a:solidFill>
              </a:rPr>
              <a:t>유리를 통해 들여다보는 것 같은 흐릿한 배경</a:t>
            </a:r>
            <a:r>
              <a:rPr lang="en-US" altLang="ko-KR" sz="1600" b="1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을 특징으로 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이러한 반투명 재질 스타일은 마치 배경 위에 오브젝트가 떠있는 듯한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차원적 효과를 표현할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3714" y="669219"/>
            <a:ext cx="10599900" cy="266863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-15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4" y="2054146"/>
            <a:ext cx="5379270" cy="3992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05374" y="6319962"/>
            <a:ext cx="420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</a:t>
            </a:r>
            <a:r>
              <a:rPr lang="ko-KR" altLang="en-US" sz="1200" b="1" dirty="0" smtClean="0"/>
              <a:t>속 </a:t>
            </a:r>
            <a:r>
              <a:rPr lang="ko-KR" altLang="en-US" sz="1200" b="1" dirty="0" err="1" smtClean="0"/>
              <a:t>글래스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모피즘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 https</a:t>
            </a:r>
            <a:r>
              <a:rPr lang="en-US" altLang="ko-KR" sz="1200" b="1" dirty="0"/>
              <a:t>://brunch.co.kr/@everiwon/10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29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31"/>
            <a:ext cx="12192000" cy="5778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트렌드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900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4434" y="637195"/>
            <a:ext cx="4964453" cy="376887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err="1" smtClean="0">
                <a:latin typeface="+mj-ea"/>
              </a:rPr>
              <a:t>풀페이지</a:t>
            </a:r>
            <a:r>
              <a:rPr lang="ko-KR" altLang="en-US" sz="2000" spc="-150" dirty="0" smtClean="0">
                <a:latin typeface="+mj-ea"/>
              </a:rPr>
              <a:t> 헤더 </a:t>
            </a:r>
            <a:endParaRPr lang="ko-KR" altLang="en-US" sz="2000" spc="-15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1489" y="286758"/>
            <a:ext cx="639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2022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ko-KR" altLang="en-US" sz="1200" b="1" dirty="0" err="1">
                <a:latin typeface="+mn-ea"/>
              </a:rPr>
              <a:t>웹디자인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트렌드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10</a:t>
            </a:r>
            <a:r>
              <a:rPr lang="ko-KR" altLang="en-US" sz="1200" b="1" dirty="0" smtClean="0">
                <a:latin typeface="+mn-ea"/>
              </a:rPr>
              <a:t>가지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https://www.thedigitalmkt.com/modern-web-design_2022/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9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15900" y="-276225"/>
            <a:ext cx="12407900" cy="741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1957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bg1"/>
                </a:solidFill>
              </a:rPr>
              <a:t>트렌드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조사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429" y="669219"/>
            <a:ext cx="3729543" cy="27207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+mj-ea"/>
              </a:rPr>
              <a:t>무드보드</a:t>
            </a:r>
            <a:endParaRPr lang="ko-KR" altLang="en-US" sz="1600" spc="-150" dirty="0">
              <a:latin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 rot="14149709">
            <a:off x="-484795" y="3217048"/>
            <a:ext cx="5328781" cy="1326845"/>
          </a:xfrm>
          <a:prstGeom prst="roundRect">
            <a:avLst/>
          </a:prstGeom>
          <a:solidFill>
            <a:srgbClr val="ED1C2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69029" y="1099722"/>
            <a:ext cx="4402614" cy="5826132"/>
            <a:chOff x="1269029" y="1099722"/>
            <a:chExt cx="4402614" cy="5826132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897323" y="3278832"/>
              <a:ext cx="5328781" cy="970561"/>
            </a:xfrm>
            <a:prstGeom prst="roundRect">
              <a:avLst/>
            </a:prstGeom>
            <a:solidFill>
              <a:srgbClr val="ECF8AE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" prstMaterial="plastic">
              <a:bevelT w="25400" h="38100"/>
              <a:bevelB w="127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CF8A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3198363">
              <a:off x="13910" y="2593686"/>
              <a:ext cx="34643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RED from </a:t>
              </a:r>
              <a:r>
                <a:rPr lang="ko-KR" altLang="en-US" sz="2800" dirty="0" err="1" smtClean="0">
                  <a:latin typeface="배달의민족 을지로체" pitchFamily="34" charset="-127"/>
                  <a:ea typeface="배달의민족 을지로체" pitchFamily="34" charset="-127"/>
                </a:rPr>
                <a:t>부채표</a:t>
              </a:r>
              <a:r>
                <a:rPr lang="ko-KR" altLang="en-US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 로고</a:t>
              </a:r>
              <a:endParaRPr lang="en-US" altLang="ko-KR" sz="2800" dirty="0" smtClean="0">
                <a:latin typeface="배달의민족 을지로체" pitchFamily="34" charset="-127"/>
                <a:ea typeface="배달의민족 을지로체" pitchFamily="34" charset="-127"/>
              </a:endParaRPr>
            </a:p>
            <a:p>
              <a:r>
                <a:rPr lang="en-US" altLang="ko-KR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#ed1224</a:t>
              </a:r>
              <a:endParaRPr lang="ko-KR" altLang="en-US" sz="2800" dirty="0">
                <a:latin typeface="배달의민족 을지로체" pitchFamily="34" charset="-127"/>
                <a:ea typeface="배달의민족 을지로체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3529426" y="1820371"/>
              <a:ext cx="19879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배달의민족 을지로체" pitchFamily="34" charset="-127"/>
                  <a:ea typeface="배달의민족 을지로체" pitchFamily="34" charset="-127"/>
                </a:rPr>
                <a:t>Beige from</a:t>
              </a:r>
            </a:p>
            <a:p>
              <a:r>
                <a:rPr lang="en-US" altLang="ko-KR" sz="2800" dirty="0" smtClean="0">
                  <a:solidFill>
                    <a:schemeClr val="bg1"/>
                  </a:solidFill>
                  <a:latin typeface="배달의민족 을지로체" pitchFamily="34" charset="-127"/>
                  <a:ea typeface="배달의민족 을지로체" pitchFamily="34" charset="-127"/>
                </a:rPr>
                <a:t>#ecf8ae</a:t>
              </a:r>
              <a:endParaRPr lang="ko-KR" altLang="en-US" sz="2800" dirty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22327" y="1381002"/>
              <a:ext cx="1124667" cy="1972335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ko-KR" altLang="en-US" sz="2800" dirty="0" err="1" smtClean="0">
                  <a:latin typeface="배달의민족 을지로체" pitchFamily="34" charset="-127"/>
                  <a:ea typeface="배달의민족 을지로체" pitchFamily="34" charset="-127"/>
                </a:rPr>
                <a:t>활명수</a:t>
              </a:r>
              <a:endParaRPr lang="en-US" altLang="ko-KR" sz="2800" dirty="0" smtClean="0">
                <a:latin typeface="배달의민족 을지로체" pitchFamily="34" charset="-127"/>
                <a:ea typeface="배달의민족 을지로체" pitchFamily="34" charset="-127"/>
              </a:endParaRPr>
            </a:p>
            <a:p>
              <a:r>
                <a:rPr lang="ko-KR" altLang="en-US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라벨배경</a:t>
              </a:r>
              <a:endParaRPr lang="ko-KR" altLang="en-US" sz="28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7995809">
              <a:off x="2192800" y="4049724"/>
              <a:ext cx="5328781" cy="423479"/>
            </a:xfrm>
            <a:prstGeom prst="roundRect">
              <a:avLst/>
            </a:prstGeom>
            <a:solidFill>
              <a:srgbClr val="FFCF0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plastic">
              <a:bevelT w="12700" h="38100"/>
              <a:bevelB w="127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8142492">
              <a:off x="3553531" y="3531535"/>
              <a:ext cx="32821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latin typeface="배달의민족 을지로체" pitchFamily="34" charset="-127"/>
                  <a:ea typeface="배달의민족 을지로체" pitchFamily="34" charset="-127"/>
                </a:rPr>
                <a:t>Yello</a:t>
              </a:r>
              <a:r>
                <a:rPr lang="en-US" altLang="ko-KR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 from</a:t>
              </a:r>
              <a:r>
                <a:rPr lang="ko-KR" altLang="en-US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 </a:t>
              </a:r>
              <a:r>
                <a:rPr lang="ko-KR" altLang="en-US" sz="2800" dirty="0" err="1" smtClean="0">
                  <a:latin typeface="배달의민족 을지로체" pitchFamily="34" charset="-127"/>
                  <a:ea typeface="배달의민족 을지로체" pitchFamily="34" charset="-127"/>
                </a:rPr>
                <a:t>판콜에이</a:t>
              </a:r>
              <a:r>
                <a:rPr lang="ko-KR" altLang="en-US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 </a:t>
              </a:r>
              <a:endParaRPr lang="en-US" altLang="ko-KR" sz="2800" dirty="0" smtClean="0">
                <a:latin typeface="배달의민족 을지로체" pitchFamily="34" charset="-127"/>
                <a:ea typeface="배달의민족 을지로체" pitchFamily="34" charset="-127"/>
              </a:endParaRPr>
            </a:p>
            <a:p>
              <a:r>
                <a:rPr lang="en-US" altLang="ko-KR" sz="2800" dirty="0" smtClean="0">
                  <a:latin typeface="배달의민족 을지로체" pitchFamily="34" charset="-127"/>
                  <a:ea typeface="배달의민족 을지로체" pitchFamily="34" charset="-127"/>
                </a:rPr>
                <a:t>#ffcf01</a:t>
              </a:r>
              <a:endParaRPr lang="ko-KR" altLang="en-US" sz="2800" dirty="0">
                <a:latin typeface="배달의민족 을지로체" pitchFamily="34" charset="-127"/>
                <a:ea typeface="배달의민족 을지로체" pitchFamily="34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678424" y="4508026"/>
            <a:ext cx="5772722" cy="1844318"/>
          </a:xfrm>
          <a:prstGeom prst="rect">
            <a:avLst/>
          </a:prstGeom>
          <a:solidFill>
            <a:srgbClr val="ECF8AE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1897</a:t>
            </a:r>
            <a:r>
              <a:rPr lang="en-US" altLang="ko-KR" sz="2400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 </a:t>
            </a:r>
            <a:r>
              <a:rPr lang="ko-KR" altLang="en-US" sz="2400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왕들도 마시던 소화제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활명수는</a:t>
            </a:r>
            <a:r>
              <a:rPr lang="ko-KR" altLang="en-US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 조선왕조 고종임금께서 대한제국 황제로 즉위하시던 </a:t>
            </a:r>
            <a:r>
              <a:rPr lang="en-US" altLang="ko-KR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1897</a:t>
            </a:r>
            <a:r>
              <a:rPr lang="ko-KR" altLang="en-US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년 당시 궁중 </a:t>
            </a:r>
            <a:r>
              <a:rPr lang="ko-KR" altLang="en-US" dirty="0" err="1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선전관으로</a:t>
            </a:r>
            <a:r>
              <a:rPr lang="ko-KR" altLang="en-US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 있던 민병호 </a:t>
            </a:r>
            <a:r>
              <a:rPr lang="ko-KR" altLang="en-US" dirty="0" smtClean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선생께서 </a:t>
            </a:r>
            <a:r>
              <a:rPr lang="ko-KR" altLang="en-US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궁중에서만 복용되던 생약의 비방을 일반 국민에까지 널리 보급 하고자 서양의학을 접목하여 개발한 우리나라 최초의 신약이며</a:t>
            </a:r>
            <a:r>
              <a:rPr lang="en-US" altLang="ko-KR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양약이다</a:t>
            </a:r>
            <a:r>
              <a:rPr lang="en-US" altLang="ko-KR" dirty="0">
                <a:solidFill>
                  <a:schemeClr val="tx1"/>
                </a:solidFill>
                <a:latin typeface="배달의민족 을지로체" pitchFamily="34" charset="-127"/>
                <a:ea typeface="배달의민족 을지로체" pitchFamily="34" charset="-127"/>
              </a:rPr>
              <a:t>.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83224" y="570633"/>
            <a:ext cx="4491551" cy="2671706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정체</a:t>
            </a:r>
            <a:r>
              <a:rPr lang="ko-KR" altLang="en-US" sz="3600" dirty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성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 텍스트</a:t>
            </a:r>
            <a:endParaRPr lang="en-US" altLang="ko-KR" sz="3600" dirty="0" smtClean="0">
              <a:solidFill>
                <a:schemeClr val="bg1"/>
              </a:solidFill>
              <a:latin typeface="배달의민족 을지로체" pitchFamily="34" charset="-127"/>
              <a:ea typeface="배달의민족 을지로체" pitchFamily="34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배달의 </a:t>
            </a:r>
            <a:r>
              <a:rPr lang="ko-KR" altLang="en-US" sz="3600" dirty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민족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을지로체" pitchFamily="34" charset="-127"/>
                <a:ea typeface="배달의민족 을지로체" pitchFamily="34" charset="-127"/>
              </a:rPr>
              <a:t>을지로체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정보전달</a:t>
            </a:r>
            <a:endParaRPr lang="en-US" altLang="ko-KR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+mj-ea"/>
                <a:ea typeface="+mj-ea"/>
              </a:rPr>
              <a:t>나눔스퀘어</a:t>
            </a:r>
            <a:endParaRPr lang="en-US" altLang="ko-KR" sz="3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622667" y="53114"/>
            <a:ext cx="1369307" cy="1324414"/>
            <a:chOff x="6930575" y="669219"/>
            <a:chExt cx="3496527" cy="338189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930575" y="669219"/>
              <a:ext cx="3496527" cy="3381892"/>
            </a:xfrm>
            <a:prstGeom prst="roundRect">
              <a:avLst/>
            </a:prstGeom>
            <a:solidFill>
              <a:srgbClr val="ED1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600" y="957131"/>
              <a:ext cx="2898473" cy="2684901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10622667" y="1550119"/>
            <a:ext cx="1402366" cy="1356389"/>
            <a:chOff x="152551" y="3051799"/>
            <a:chExt cx="1750307" cy="169292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52551" y="3051799"/>
              <a:ext cx="1750307" cy="1692923"/>
            </a:xfrm>
            <a:prstGeom prst="roundRect">
              <a:avLst/>
            </a:prstGeom>
            <a:solidFill>
              <a:srgbClr val="ECF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19" y="3159777"/>
              <a:ext cx="1459281" cy="1348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9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623D87-FD48-485C-9FCC-E40FD51C5F6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2C7DB5-751A-4660-901F-07742318D1C1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5CA9FC-5E37-4EE2-B6C0-BF0FB88EDCBF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환경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4DE8B9-01D0-48C3-8F15-BA3A0B4E92EF}"/>
              </a:ext>
            </a:extLst>
          </p:cNvPr>
          <p:cNvSpPr txBox="1"/>
          <p:nvPr/>
        </p:nvSpPr>
        <p:spPr>
          <a:xfrm>
            <a:off x="729707" y="673343"/>
            <a:ext cx="5532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한미약품</a:t>
            </a:r>
            <a:r>
              <a:rPr lang="en-US" altLang="ko-KR" sz="1400" spc="-15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400" spc="-150" dirty="0">
                <a:solidFill>
                  <a:schemeClr val="accent6">
                    <a:lumMod val="75000"/>
                  </a:schemeClr>
                </a:solidFill>
                <a:latin typeface="+mn-ea"/>
                <a:hlinkClick r:id="rId2"/>
              </a:rPr>
              <a:t>https://</a:t>
            </a:r>
            <a:r>
              <a:rPr lang="en-US" altLang="ko-KR" sz="1400" spc="-150" dirty="0" smtClean="0">
                <a:solidFill>
                  <a:schemeClr val="accent6">
                    <a:lumMod val="75000"/>
                  </a:schemeClr>
                </a:solidFill>
                <a:latin typeface="+mn-ea"/>
                <a:hlinkClick r:id="rId2"/>
              </a:rPr>
              <a:t>www.hanmi.co.kr/hanmi/handler/Home-Start</a:t>
            </a:r>
            <a:r>
              <a:rPr lang="en-US" altLang="ko-KR" sz="1400" spc="-1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) – </a:t>
            </a:r>
            <a:r>
              <a:rPr lang="ko-KR" altLang="en-US" sz="1400" spc="-15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모바일</a:t>
            </a:r>
            <a:r>
              <a:rPr lang="ko-KR" altLang="en-US" sz="1400" spc="-1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sz="1400" spc="-15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웹페이지</a:t>
            </a:r>
            <a:r>
              <a:rPr lang="ko-KR" altLang="en-US" sz="1400" spc="-1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조사</a:t>
            </a:r>
            <a:endParaRPr lang="en-US" altLang="ko-KR" sz="1400" spc="-15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67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67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15" y="1156723"/>
            <a:ext cx="2628200" cy="545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00" y="1132642"/>
            <a:ext cx="2638798" cy="5453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41" y="1132642"/>
            <a:ext cx="2643344" cy="5477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04975" y="1771650"/>
            <a:ext cx="4312444" cy="21907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환경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4DE8B9-01D0-48C3-8F15-BA3A0B4E92EF}"/>
              </a:ext>
            </a:extLst>
          </p:cNvPr>
          <p:cNvSpPr txBox="1"/>
          <p:nvPr/>
        </p:nvSpPr>
        <p:spPr>
          <a:xfrm>
            <a:off x="729707" y="654293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+mj-ea"/>
                <a:ea typeface="+mj-ea"/>
              </a:rPr>
              <a:t>한미약품 </a:t>
            </a:r>
            <a:r>
              <a:rPr lang="ko-KR" altLang="en-US" spc="-150" dirty="0" err="1" smtClean="0">
                <a:latin typeface="+mj-ea"/>
                <a:ea typeface="+mj-ea"/>
              </a:rPr>
              <a:t>웹디자인</a:t>
            </a:r>
            <a:r>
              <a:rPr lang="ko-KR" altLang="en-US" spc="-150" dirty="0" smtClean="0"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rgbClr val="FF0000"/>
                </a:solidFill>
                <a:latin typeface="+mj-ea"/>
                <a:ea typeface="+mj-ea"/>
              </a:rPr>
              <a:t>장점</a:t>
            </a:r>
            <a:r>
              <a:rPr lang="ko-KR" altLang="en-US" spc="-150" dirty="0" smtClean="0">
                <a:latin typeface="+mj-ea"/>
                <a:ea typeface="+mj-ea"/>
              </a:rPr>
              <a:t>  분석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67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67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347788" y="3233737"/>
            <a:ext cx="2050256" cy="21907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025" y="3486148"/>
            <a:ext cx="4152900" cy="21907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62025" y="5429248"/>
            <a:ext cx="4267200" cy="21907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2025" y="5700710"/>
            <a:ext cx="2266950" cy="21907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5699" y="1390650"/>
            <a:ext cx="6797121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명료한 기업 이미지 전달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사용자의 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브라우저 화면을 가득 채우는 기업 이미지와 기업 </a:t>
            </a:r>
            <a:r>
              <a:rPr lang="ko-KR" altLang="en-US" sz="1400" dirty="0" err="1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설명란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은</a:t>
            </a:r>
            <a:r>
              <a:rPr lang="en-US" altLang="ko-KR" sz="1400" dirty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기업의 정체성과 철학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, 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고객을 위한 메시지를 사용자에게 분명하게 전달합니다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endParaRPr lang="en-US" altLang="ko-KR" sz="1600" dirty="0">
              <a:latin typeface="마루 부리 중간" pitchFamily="50" charset="-127"/>
              <a:ea typeface="마루 부리 중간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ko-KR" sz="1600" dirty="0" smtClean="0">
              <a:latin typeface="마루 부리 중간" pitchFamily="50" charset="-127"/>
              <a:ea typeface="마루 부리 중간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간편한 정보 </a:t>
            </a:r>
            <a:r>
              <a:rPr lang="ko-KR" altLang="en-US" sz="1600" dirty="0" err="1" smtClean="0">
                <a:latin typeface="+mj-ea"/>
                <a:ea typeface="+mj-ea"/>
              </a:rPr>
              <a:t>접근성</a:t>
            </a:r>
            <a:r>
              <a:rPr lang="en-US" altLang="ko-KR" sz="1600" dirty="0">
                <a:latin typeface="+mj-ea"/>
                <a:ea typeface="+mj-ea"/>
              </a:rPr>
              <a:t/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초기 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화면 중앙에 배치된 </a:t>
            </a:r>
            <a:r>
              <a:rPr lang="ko-KR" altLang="en-US" sz="1400" dirty="0" err="1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검색창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을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통해 간단하게 정보에 접근할 수 있습니다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우측 상단 메뉴버튼이 </a:t>
            </a:r>
            <a:r>
              <a:rPr lang="ko-KR" altLang="en-US" sz="1400" dirty="0" err="1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스크롤시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 화면 우측 상단에 고정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되기 때문에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사용자가 세부페이지로 간편하게 이동하도록 돕습니다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endParaRPr lang="en-US" altLang="ko-KR" sz="1400" dirty="0">
              <a:latin typeface="마루 부리 중간" pitchFamily="50" charset="-127"/>
              <a:ea typeface="마루 부리 중간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타겟층</a:t>
            </a:r>
            <a:r>
              <a:rPr lang="ko-KR" altLang="en-US" sz="1600" dirty="0" smtClean="0">
                <a:latin typeface="+mj-ea"/>
                <a:ea typeface="+mj-ea"/>
              </a:rPr>
              <a:t> 맞춤형 디자인 요소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기업 웹사이트의 주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타켓층은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투자자 및 관련 업계 종사자일 것입니다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 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en-US" altLang="ko-KR" sz="1050" dirty="0" smtClean="0">
                <a:latin typeface="마루 부리 중간" pitchFamily="50" charset="-127"/>
                <a:ea typeface="마루 부리 중간" pitchFamily="50" charset="-127"/>
              </a:rPr>
              <a:t>(Part 2. </a:t>
            </a:r>
            <a:r>
              <a:rPr lang="ko-KR" altLang="en-US" sz="1050" dirty="0" smtClean="0">
                <a:latin typeface="마루 부리 중간" pitchFamily="50" charset="-127"/>
                <a:ea typeface="마루 부리 중간" pitchFamily="50" charset="-127"/>
              </a:rPr>
              <a:t>사용자 조사 분석</a:t>
            </a:r>
            <a:r>
              <a:rPr lang="en-US" altLang="ko-KR" sz="1050" dirty="0" smtClean="0">
                <a:latin typeface="마루 부리 중간" pitchFamily="50" charset="-127"/>
                <a:ea typeface="마루 부리 중간" pitchFamily="50" charset="-127"/>
              </a:rPr>
              <a:t> </a:t>
            </a:r>
            <a:r>
              <a:rPr lang="ko-KR" altLang="en-US" sz="1050" dirty="0" smtClean="0">
                <a:latin typeface="마루 부리 중간" pitchFamily="50" charset="-127"/>
                <a:ea typeface="마루 부리 중간" pitchFamily="50" charset="-127"/>
              </a:rPr>
              <a:t>참조</a:t>
            </a:r>
            <a:r>
              <a:rPr lang="en-US" altLang="ko-KR" sz="1050" dirty="0" smtClean="0">
                <a:latin typeface="마루 부리 중간" pitchFamily="50" charset="-127"/>
                <a:ea typeface="마루 부리 중간" pitchFamily="50" charset="-127"/>
              </a:rPr>
              <a:t>)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 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주 </a:t>
            </a:r>
            <a:r>
              <a:rPr lang="ko-KR" altLang="en-US" sz="1400" dirty="0" err="1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타겟층의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 편의를 고려하여 보도자료가 </a:t>
            </a:r>
            <a:r>
              <a:rPr lang="ko-KR" altLang="en-US" sz="1400" dirty="0" err="1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홈화면에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 배치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되었습니다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footer 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부분의 </a:t>
            </a:r>
            <a:r>
              <a:rPr lang="ko-KR" altLang="en-US" sz="1400" dirty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기업 주식 </a:t>
            </a:r>
            <a:r>
              <a:rPr lang="ko-KR" altLang="en-US" sz="1400" dirty="0" smtClean="0">
                <a:solidFill>
                  <a:schemeClr val="bg1"/>
                </a:solidFill>
                <a:latin typeface="마루 부리 중간" pitchFamily="50" charset="-127"/>
                <a:ea typeface="마루 부리 중간" pitchFamily="50" charset="-127"/>
              </a:rPr>
              <a:t>정보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는 작은 </a:t>
            </a:r>
            <a:r>
              <a:rPr lang="ko-KR" altLang="en-US" sz="1400" dirty="0">
                <a:latin typeface="마루 부리 중간" pitchFamily="50" charset="-127"/>
                <a:ea typeface="마루 부리 중간" pitchFamily="50" charset="-127"/>
              </a:rPr>
              <a:t>부분을 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알차게 채우는 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디테일하게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설계된 디자인 요소를 보여줍니다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endParaRPr lang="en-US" altLang="ko-KR" sz="1400" dirty="0">
              <a:latin typeface="마루 부리 중간" pitchFamily="50" charset="-127"/>
              <a:ea typeface="마루 부리 중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0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환경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4DE8B9-01D0-48C3-8F15-BA3A0B4E92EF}"/>
              </a:ext>
            </a:extLst>
          </p:cNvPr>
          <p:cNvSpPr txBox="1"/>
          <p:nvPr/>
        </p:nvSpPr>
        <p:spPr>
          <a:xfrm>
            <a:off x="729707" y="654293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+mj-ea"/>
                <a:ea typeface="+mj-ea"/>
              </a:rPr>
              <a:t>한미약품 </a:t>
            </a:r>
            <a:r>
              <a:rPr lang="ko-KR" altLang="en-US" spc="-150" dirty="0" err="1" smtClean="0">
                <a:latin typeface="+mj-ea"/>
                <a:ea typeface="+mj-ea"/>
              </a:rPr>
              <a:t>웹디자인</a:t>
            </a:r>
            <a:r>
              <a:rPr lang="ko-KR" altLang="en-US" spc="-150" dirty="0" smtClean="0"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rgbClr val="00B0F0"/>
                </a:solidFill>
                <a:latin typeface="+mj-ea"/>
                <a:ea typeface="+mj-ea"/>
              </a:rPr>
              <a:t>단점</a:t>
            </a:r>
            <a:r>
              <a:rPr lang="ko-KR" altLang="en-US" spc="-150" dirty="0" smtClean="0">
                <a:latin typeface="+mj-ea"/>
                <a:ea typeface="+mj-ea"/>
              </a:rPr>
              <a:t>  분석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67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67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5699" y="1390650"/>
            <a:ext cx="729242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메뉴 레이아웃의 </a:t>
            </a:r>
            <a:r>
              <a:rPr lang="ko-KR" altLang="en-US" sz="1600" dirty="0" err="1" smtClean="0">
                <a:latin typeface="+mj-ea"/>
                <a:ea typeface="+mj-ea"/>
              </a:rPr>
              <a:t>접근성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&amp; </a:t>
            </a:r>
            <a:r>
              <a:rPr lang="ko-KR" altLang="en-US" sz="1600" dirty="0" smtClean="0">
                <a:latin typeface="+mj-ea"/>
                <a:ea typeface="+mj-ea"/>
              </a:rPr>
              <a:t>심미성 부족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메뉴 레이아웃은 직관적이지 않아 원하는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웹페이지로의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접근성을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저하시킵니다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 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부족한 심미성은 밋밋하다는 인상을 주어 화려한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홈화면과의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이질감을 느끼게 만듭니다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endParaRPr lang="en-US" altLang="ko-KR" sz="1400" dirty="0">
              <a:latin typeface="마루 부리 중간" pitchFamily="50" charset="-127"/>
              <a:ea typeface="마루 부리 중간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리뉴얼</a:t>
            </a:r>
            <a:r>
              <a:rPr lang="ko-KR" altLang="en-US" sz="1600" dirty="0" smtClean="0">
                <a:latin typeface="+mj-ea"/>
                <a:ea typeface="+mj-ea"/>
              </a:rPr>
              <a:t> 되지 않은 세부페이지 디자인</a:t>
            </a:r>
            <a:r>
              <a:rPr lang="en-US" altLang="ko-KR" sz="1600" dirty="0">
                <a:latin typeface="+mj-ea"/>
                <a:ea typeface="+mj-ea"/>
              </a:rPr>
              <a:t/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세부페이지는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리뉴얼되지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않고 수년전의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웹페이지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형식을 유지하고 있습니다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 </a:t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이는 사용자에게 촌스러운 인상을 주며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, 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세련된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홈화면과는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상반된 디자인은 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웹사이트의 전체적인 통일성을 저하시킵니다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세부페이지의 </a:t>
            </a:r>
            <a:r>
              <a:rPr lang="ko-KR" altLang="en-US" sz="1600" dirty="0" err="1" smtClean="0">
                <a:latin typeface="+mj-ea"/>
                <a:ea typeface="+mj-ea"/>
              </a:rPr>
              <a:t>가독성</a:t>
            </a:r>
            <a:r>
              <a:rPr lang="ko-KR" altLang="en-US" sz="1600" dirty="0" smtClean="0">
                <a:latin typeface="+mj-ea"/>
                <a:ea typeface="+mj-ea"/>
              </a:rPr>
              <a:t> 부</a:t>
            </a:r>
            <a:r>
              <a:rPr lang="ko-KR" altLang="en-US" sz="1600" dirty="0">
                <a:latin typeface="+mj-ea"/>
                <a:ea typeface="+mj-ea"/>
              </a:rPr>
              <a:t>족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문단 레이아웃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, CSS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로 디자인된 글 맵시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, </a:t>
            </a:r>
            <a:r>
              <a:rPr lang="ko-KR" altLang="en-US" sz="1400" dirty="0">
                <a:latin typeface="마루 부리 중간" pitchFamily="50" charset="-127"/>
                <a:ea typeface="마루 부리 중간" pitchFamily="50" charset="-127"/>
              </a:rPr>
              <a:t>이미지 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요소가 실종된 세부페이지 </a:t>
            </a: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설명란은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</a:t>
            </a:r>
            <a:r>
              <a:rPr lang="en-US" altLang="ko-KR" sz="1400" dirty="0">
                <a:latin typeface="마루 부리 중간" pitchFamily="50" charset="-127"/>
                <a:ea typeface="마루 부리 중간" pitchFamily="50" charset="-127"/>
              </a:rPr>
              <a:t/>
            </a:r>
            <a:br>
              <a:rPr lang="en-US" altLang="ko-KR" sz="1400" dirty="0">
                <a:latin typeface="마루 부리 중간" pitchFamily="50" charset="-127"/>
                <a:ea typeface="마루 부리 중간" pitchFamily="50" charset="-127"/>
              </a:rPr>
            </a:br>
            <a:r>
              <a:rPr lang="ko-KR" altLang="en-US" sz="1400" dirty="0" err="1" smtClean="0">
                <a:latin typeface="마루 부리 중간" pitchFamily="50" charset="-127"/>
                <a:ea typeface="마루 부리 중간" pitchFamily="50" charset="-127"/>
              </a:rPr>
              <a:t>가독성을</a:t>
            </a:r>
            <a:r>
              <a:rPr lang="ko-KR" altLang="en-US" sz="1400" dirty="0" smtClean="0">
                <a:latin typeface="마루 부리 중간" pitchFamily="50" charset="-127"/>
                <a:ea typeface="마루 부리 중간" pitchFamily="50" charset="-127"/>
              </a:rPr>
              <a:t> 떨어뜨려 사용자의 집중을 방해하며 정보전달력을 감소시킵니다</a:t>
            </a:r>
            <a:r>
              <a:rPr lang="en-US" altLang="ko-KR" sz="1400" dirty="0" smtClean="0">
                <a:latin typeface="마루 부리 중간" pitchFamily="50" charset="-127"/>
                <a:ea typeface="마루 부리 중간" pitchFamily="50" charset="-127"/>
              </a:rPr>
              <a:t>.</a:t>
            </a:r>
            <a:endParaRPr lang="en-US" altLang="ko-KR" sz="1400" dirty="0">
              <a:latin typeface="마루 부리 중간" pitchFamily="50" charset="-127"/>
              <a:ea typeface="마루 부리 중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2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시장 환경 조사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4DE8B9-01D0-48C3-8F15-BA3A0B4E92EF}"/>
              </a:ext>
            </a:extLst>
          </p:cNvPr>
          <p:cNvSpPr txBox="1"/>
          <p:nvPr/>
        </p:nvSpPr>
        <p:spPr>
          <a:xfrm>
            <a:off x="729707" y="65429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+mj-ea"/>
                <a:ea typeface="+mj-ea"/>
              </a:rPr>
              <a:t>체크리스트</a:t>
            </a:r>
            <a:endParaRPr lang="ko-KR" altLang="en-US" spc="-15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67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67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8537"/>
              </p:ext>
            </p:extLst>
          </p:nvPr>
        </p:nvGraphicFramePr>
        <p:xfrm>
          <a:off x="981075" y="1104900"/>
          <a:ext cx="9886950" cy="544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454"/>
                <a:gridCol w="1309249"/>
                <a:gridCol w="6268172"/>
                <a:gridCol w="1062075"/>
              </a:tblGrid>
              <a:tr h="447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우선순위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체크리스트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O/X</a:t>
                      </a:r>
                      <a:endParaRPr lang="ko-KR" altLang="en-US" sz="1600" dirty="0"/>
                    </a:p>
                  </a:txBody>
                  <a:tcPr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가독성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웹사이트의 홈페이지는 기업의 정체성을 명료하게 전달하는가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검색창의 크기와 배치는 사용자의 정보 </a:t>
                      </a:r>
                      <a:r>
                        <a:rPr lang="ko-KR" altLang="en-US" sz="1600" dirty="0" err="1" smtClean="0"/>
                        <a:t>접근성을</a:t>
                      </a:r>
                      <a:r>
                        <a:rPr lang="ko-KR" altLang="en-US" sz="1600" dirty="0" smtClean="0"/>
                        <a:t> 편리하게 만드는가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메뉴 레이아웃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디자인은 세부페이지의 원활한 접근에 도움을 주는가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가독성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디자인 요소 및 페이지</a:t>
                      </a:r>
                      <a:r>
                        <a:rPr lang="ko-KR" altLang="en-US" sz="1600" baseline="0" dirty="0" smtClean="0"/>
                        <a:t> 내 텍스트는 주 </a:t>
                      </a:r>
                      <a:r>
                        <a:rPr lang="ko-KR" altLang="en-US" sz="1600" baseline="0" dirty="0" err="1" smtClean="0"/>
                        <a:t>타켓</a:t>
                      </a:r>
                      <a:r>
                        <a:rPr lang="ko-KR" altLang="en-US" sz="1600" baseline="0" dirty="0" smtClean="0"/>
                        <a:t> 사용자가 원하는 정보를 효과적으로 전달하는가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심미성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사이트 속 다양한 페이지들의 디자인은 사용자가 안정적인 통일감을 느끼게 하는가</a:t>
                      </a:r>
                      <a:r>
                        <a:rPr lang="en-US" altLang="ko-KR" sz="1600" baseline="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가독성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세부페이지의 정보전달 텍스트는 </a:t>
                      </a:r>
                      <a:r>
                        <a:rPr lang="ko-KR" altLang="en-US" sz="1600" dirty="0" err="1" smtClean="0"/>
                        <a:t>가독성이</a:t>
                      </a:r>
                      <a:r>
                        <a:rPr lang="ko-KR" altLang="en-US" sz="1600" dirty="0" smtClean="0"/>
                        <a:t> 높도록 디자인되었는가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메뉴페이지의 사이트 </a:t>
                      </a:r>
                      <a:r>
                        <a:rPr lang="ko-KR" altLang="en-US" sz="1600" dirty="0" err="1" smtClean="0"/>
                        <a:t>네비게이션</a:t>
                      </a:r>
                      <a:r>
                        <a:rPr lang="ko-KR" altLang="en-US" sz="1600" dirty="0" smtClean="0"/>
                        <a:t> 구성은 사용자가 원하는 페이지에 신속한</a:t>
                      </a:r>
                      <a:r>
                        <a:rPr lang="ko-KR" altLang="en-US" sz="1600" baseline="0" dirty="0" smtClean="0"/>
                        <a:t> 접근을 가능하게 하는가</a:t>
                      </a:r>
                      <a:r>
                        <a:rPr lang="en-US" altLang="ko-KR" sz="1600" baseline="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심미성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사이트의 전체적인 분위기는 </a:t>
                      </a:r>
                      <a:r>
                        <a:rPr lang="en-US" altLang="ko-KR" sz="1600" dirty="0" smtClean="0"/>
                        <a:t>‘</a:t>
                      </a:r>
                      <a:r>
                        <a:rPr lang="ko-KR" altLang="en-US" sz="1600" dirty="0" smtClean="0"/>
                        <a:t>최초 제약사</a:t>
                      </a:r>
                      <a:r>
                        <a:rPr lang="en-US" altLang="ko-KR" sz="1600" dirty="0" smtClean="0"/>
                        <a:t>’</a:t>
                      </a:r>
                      <a:r>
                        <a:rPr lang="ko-KR" altLang="en-US" sz="1600" dirty="0" smtClean="0"/>
                        <a:t>라는 슬로건을 지닌 동화약품의 브랜드 이미지를 반영하는가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가독성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홈화면의</a:t>
                      </a:r>
                      <a:r>
                        <a:rPr lang="ko-KR" altLang="en-US" sz="1600" dirty="0" smtClean="0"/>
                        <a:t> 배너 디자인은 동화약품의 대표 상품을 효과적으로 홍보하는가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4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심미성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디자인의 메인 색상은 동화약품의 정체성을 표현하는가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83D8C3C-128D-424E-BA29-EA0DE7F6D0F2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D620877-DE81-4969-8B88-A256B2FC7FE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3611357-909E-421F-88B8-1D1FCF3C6564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ACAE5A-1B61-4E7C-A564-695DC1300428}"/>
              </a:ext>
            </a:extLst>
          </p:cNvPr>
          <p:cNvSpPr txBox="1"/>
          <p:nvPr/>
        </p:nvSpPr>
        <p:spPr>
          <a:xfrm>
            <a:off x="3048316" y="2692340"/>
            <a:ext cx="6078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solidFill>
                  <a:schemeClr val="bg1"/>
                </a:solidFill>
              </a:rPr>
              <a:t>Part 2. </a:t>
            </a:r>
            <a:r>
              <a:rPr lang="ko-KR" altLang="en-US" sz="4400" i="1" dirty="0" smtClean="0">
                <a:solidFill>
                  <a:schemeClr val="bg1"/>
                </a:solidFill>
              </a:rPr>
              <a:t>사용자 조사 분석</a:t>
            </a:r>
            <a:endParaRPr lang="ko-KR" altLang="en-US" sz="44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676" y="3575222"/>
            <a:ext cx="382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사용자의 동화약품 브랜드 인지도 조사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조사 분석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274" y="6083206"/>
            <a:ext cx="8133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네이버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트렌드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datalab.naver.com/keyword/trendResult.naver?hashKey=N_6a971f0a931579493c34ce6e98764fef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                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https://</a:t>
            </a:r>
            <a:r>
              <a:rPr lang="en-US" altLang="ko-KR" sz="1100" dirty="0" smtClean="0"/>
              <a:t>datalab.naver.com/keyword/trendResult.naver?hashKey=N_28e9648fe64e6c36a225fef47a243346)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665164" y="1899895"/>
            <a:ext cx="4038803" cy="2437167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활명수의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우수한 인지도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동화약품의 대표 제품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활명수의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인지도는 타 제품과 비교했을 때 높은 경쟁력을 지닌 것으로 확인되었습니다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TV CF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를 통해 정기적으로 노출되는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박카스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마데카솔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안티푸라민과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비교했을 때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활명수의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검색량은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1,2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위를 기록하였으며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2023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년 기준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위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박카스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와 높은 격차로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위를 유지하였습니다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429" y="669219"/>
            <a:ext cx="3729543" cy="27207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+mj-ea"/>
              </a:rPr>
              <a:t>   제약회사별  </a:t>
            </a:r>
            <a:r>
              <a:rPr lang="ko-KR" altLang="en-US" sz="1600" spc="-150" dirty="0">
                <a:latin typeface="+mj-ea"/>
              </a:rPr>
              <a:t>대표상품 </a:t>
            </a:r>
            <a:r>
              <a:rPr lang="ko-KR" altLang="en-US" sz="1600" spc="-150" dirty="0" smtClean="0">
                <a:latin typeface="+mj-ea"/>
              </a:rPr>
              <a:t> </a:t>
            </a:r>
            <a:r>
              <a:rPr lang="ko-KR" altLang="en-US" sz="1600" spc="-150" dirty="0" err="1" smtClean="0">
                <a:latin typeface="+mj-ea"/>
              </a:rPr>
              <a:t>검색어</a:t>
            </a:r>
            <a:r>
              <a:rPr lang="ko-KR" altLang="en-US" sz="1600" spc="-150" dirty="0" smtClean="0">
                <a:latin typeface="+mj-ea"/>
              </a:rPr>
              <a:t>  </a:t>
            </a:r>
            <a:r>
              <a:rPr lang="ko-KR" altLang="en-US" sz="1600" spc="-150" dirty="0" err="1" smtClean="0">
                <a:latin typeface="+mj-ea"/>
              </a:rPr>
              <a:t>트렌드</a:t>
            </a:r>
            <a:r>
              <a:rPr lang="ko-KR" altLang="en-US" sz="1600" spc="-150" dirty="0" smtClean="0">
                <a:latin typeface="+mj-ea"/>
              </a:rPr>
              <a:t>  </a:t>
            </a:r>
            <a:r>
              <a:rPr lang="ko-KR" altLang="en-US" sz="1600" spc="-150" dirty="0">
                <a:latin typeface="+mj-ea"/>
              </a:rPr>
              <a:t>비교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72274" y="1094531"/>
            <a:ext cx="6799147" cy="4853811"/>
            <a:chOff x="472274" y="1094531"/>
            <a:chExt cx="6392562" cy="4563556"/>
          </a:xfrm>
        </p:grpSpPr>
        <p:grpSp>
          <p:nvGrpSpPr>
            <p:cNvPr id="4" name="그룹 3"/>
            <p:cNvGrpSpPr/>
            <p:nvPr/>
          </p:nvGrpSpPr>
          <p:grpSpPr>
            <a:xfrm>
              <a:off x="472274" y="1094531"/>
              <a:ext cx="6392562" cy="3954823"/>
              <a:chOff x="71120" y="1688755"/>
              <a:chExt cx="6234524" cy="3955242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1120" y="1942210"/>
                <a:ext cx="6234524" cy="37017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868" y="1688755"/>
                <a:ext cx="2050214" cy="109566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545218" y="5196422"/>
              <a:ext cx="4246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동화약품의 대표제품 </a:t>
              </a:r>
              <a:r>
                <a:rPr lang="ko-KR" altLang="en-US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활명수를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경쟁사의 대표제품과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비교조사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유한양행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안티푸라민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/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동국제약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마데카솔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/ </a:t>
              </a:r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동아제약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박카</a:t>
              </a:r>
              <a:r>
                <a:rPr lang="ko-KR" altLang="en-US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스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8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조사 분석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82264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274" y="6083206"/>
            <a:ext cx="8133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네이버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트렌드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3"/>
              </a:rPr>
              <a:t>https://</a:t>
            </a:r>
            <a:r>
              <a:rPr lang="en-US" altLang="ko-KR" sz="1100" dirty="0" smtClean="0">
                <a:hlinkClick r:id="rId3"/>
              </a:rPr>
              <a:t>datalab.naver.com/keyword/trendResult.naver?hashKey=N_6a971f0a931579493c34ce6e98764fef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                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https://</a:t>
            </a:r>
            <a:r>
              <a:rPr lang="en-US" altLang="ko-KR" sz="1100" dirty="0" smtClean="0"/>
              <a:t>datalab.naver.com/keyword/trendResult.naver?hashKey=N_28e9648fe64e6c36a225fef47a243346)</a:t>
            </a:r>
            <a:endParaRPr lang="ko-KR" altLang="en-US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22827" y="1899894"/>
            <a:ext cx="4038803" cy="2437167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동화약품의 부족한 인지도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동화약품의 대표 제품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활명수의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인지도는 높지만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동화약품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 대한 브랜드 인지도는 비교적 미흡합니다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동화약품의 경쟁사와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검색량을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비교했을 때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박카스의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제조회사인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동아제약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보다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검색량이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많지만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위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한미약품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 2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위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유한양행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과 비교했을 때 큰 격차로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검색량이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떨어짐을 확인할 수 있습니다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429" y="669219"/>
            <a:ext cx="3729543" cy="27207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150" dirty="0" smtClean="0">
                <a:latin typeface="+mj-ea"/>
              </a:rPr>
              <a:t>   제약회사별   자사 명  </a:t>
            </a:r>
            <a:r>
              <a:rPr lang="ko-KR" altLang="en-US" sz="1600" spc="-150" dirty="0" err="1" smtClean="0">
                <a:latin typeface="+mj-ea"/>
              </a:rPr>
              <a:t>검색어</a:t>
            </a:r>
            <a:r>
              <a:rPr lang="ko-KR" altLang="en-US" sz="1600" spc="-150" dirty="0" smtClean="0">
                <a:latin typeface="+mj-ea"/>
              </a:rPr>
              <a:t>  </a:t>
            </a:r>
            <a:r>
              <a:rPr lang="ko-KR" altLang="en-US" sz="1600" spc="-150" dirty="0" err="1" smtClean="0">
                <a:latin typeface="+mj-ea"/>
              </a:rPr>
              <a:t>트렌드</a:t>
            </a:r>
            <a:r>
              <a:rPr lang="ko-KR" altLang="en-US" sz="1600" spc="-150" dirty="0" smtClean="0">
                <a:latin typeface="+mj-ea"/>
              </a:rPr>
              <a:t>  </a:t>
            </a:r>
            <a:r>
              <a:rPr lang="ko-KR" altLang="en-US" sz="1600" spc="-150" dirty="0">
                <a:latin typeface="+mj-ea"/>
              </a:rPr>
              <a:t>비교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64331" y="1308109"/>
            <a:ext cx="7147635" cy="4046485"/>
            <a:chOff x="6129674" y="1873107"/>
            <a:chExt cx="6062326" cy="343206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129674" y="1873107"/>
              <a:ext cx="6062326" cy="34320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445" y="1942210"/>
              <a:ext cx="1495425" cy="12096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21" name="TextBox 20"/>
          <p:cNvSpPr txBox="1"/>
          <p:nvPr/>
        </p:nvSpPr>
        <p:spPr>
          <a:xfrm>
            <a:off x="2447425" y="5457314"/>
            <a:ext cx="284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제약회사별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자사명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검색어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순위 비교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동화약품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유한양행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한미약품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동아제약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1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92C533C-1A1E-44C8-8CCA-43D4996F66AC}"/>
              </a:ext>
            </a:extLst>
          </p:cNvPr>
          <p:cNvSpPr txBox="1"/>
          <p:nvPr/>
        </p:nvSpPr>
        <p:spPr>
          <a:xfrm>
            <a:off x="719074" y="84444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조사 분석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1810082-6285-48F5-9B3A-84BDC5855D29}"/>
              </a:ext>
            </a:extLst>
          </p:cNvPr>
          <p:cNvSpPr/>
          <p:nvPr/>
        </p:nvSpPr>
        <p:spPr>
          <a:xfrm>
            <a:off x="0" y="113433"/>
            <a:ext cx="142240" cy="7185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B783916-2312-4EB4-8602-29B034231769}"/>
              </a:ext>
            </a:extLst>
          </p:cNvPr>
          <p:cNvSpPr txBox="1"/>
          <p:nvPr/>
        </p:nvSpPr>
        <p:spPr>
          <a:xfrm>
            <a:off x="190190" y="14809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14" y="768073"/>
            <a:ext cx="5824569" cy="5789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3" name="모서리가 둥근 직사각형 22"/>
          <p:cNvSpPr/>
          <p:nvPr/>
        </p:nvSpPr>
        <p:spPr>
          <a:xfrm>
            <a:off x="706112" y="1094531"/>
            <a:ext cx="4038803" cy="2227263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대표 제품에 밀리는 동화약품 인지도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사용자의 관점에서 바라봤을 때 대표 제품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활명수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 대한 인지도가 높아 강력한 브랜드 파워를 가지고 있습니다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소화제하면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까스활명수가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그려질 만큼의 인지도를 갖고 있지만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br>
              <a:rPr lang="en-US" altLang="ko-KR" sz="1400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정작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동화약품하면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어떤 회사인지 잘 알고 있는 사용자가 타 제약회사에 비해 미약합니다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70" y="243907"/>
            <a:ext cx="920675" cy="850624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706111" y="4014435"/>
            <a:ext cx="4038803" cy="2141838"/>
          </a:xfrm>
          <a:prstGeom prst="roundRect">
            <a:avLst/>
          </a:prstGeom>
          <a:solidFill>
            <a:srgbClr val="ED1C24">
              <a:alpha val="90000"/>
            </a:srgb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동화약품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웹페이지를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방문했을 때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까스활명수와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동화약품을 연계하여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웹디자인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요소로 제품과 기업이미지를 사용자에게 각인시키는  디자인 전략이 필요합니다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7" name="직선 화살표 연결선 6"/>
          <p:cNvCxnSpPr>
            <a:stCxn id="23" idx="2"/>
            <a:endCxn id="24" idx="0"/>
          </p:cNvCxnSpPr>
          <p:nvPr/>
        </p:nvCxnSpPr>
        <p:spPr>
          <a:xfrm flipH="1">
            <a:off x="2725513" y="3321794"/>
            <a:ext cx="1" cy="692641"/>
          </a:xfrm>
          <a:prstGeom prst="straightConnector1">
            <a:avLst/>
          </a:prstGeom>
          <a:ln w="762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2033"/>
      </a:accent1>
      <a:accent2>
        <a:srgbClr val="F3CFA4"/>
      </a:accent2>
      <a:accent3>
        <a:srgbClr val="BACECD"/>
      </a:accent3>
      <a:accent4>
        <a:srgbClr val="F8F8F8"/>
      </a:accent4>
      <a:accent5>
        <a:srgbClr val="AEAB97"/>
      </a:accent5>
      <a:accent6>
        <a:srgbClr val="7ABDFE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430</Words>
  <Application>Microsoft Office PowerPoint</Application>
  <PresentationFormat>사용자 지정</PresentationFormat>
  <Paragraphs>143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3</cp:lastModifiedBy>
  <cp:revision>63</cp:revision>
  <dcterms:created xsi:type="dcterms:W3CDTF">2021-01-11T07:12:11Z</dcterms:created>
  <dcterms:modified xsi:type="dcterms:W3CDTF">2023-02-07T09:12:46Z</dcterms:modified>
</cp:coreProperties>
</file>