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0.jpg" ContentType="image/jpeg"/>
  <Override PartName="/ppt/notesSlides/notesSlide9.xml" ContentType="application/vnd.openxmlformats-officedocument.presentationml.notesSlide+xml"/>
  <Override PartName="/ppt/media/image13.jpg" ContentType="image/jpeg"/>
  <Override PartName="/ppt/media/image14.jpg" ContentType="image/jpeg"/>
  <Override PartName="/ppt/media/image15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260" r:id="rId5"/>
    <p:sldId id="313" r:id="rId6"/>
    <p:sldId id="315" r:id="rId7"/>
    <p:sldId id="314" r:id="rId8"/>
    <p:sldId id="264" r:id="rId9"/>
    <p:sldId id="261" r:id="rId10"/>
    <p:sldId id="268" r:id="rId11"/>
    <p:sldId id="298" r:id="rId12"/>
    <p:sldId id="311" r:id="rId13"/>
    <p:sldId id="300" r:id="rId14"/>
    <p:sldId id="269" r:id="rId15"/>
    <p:sldId id="312" r:id="rId16"/>
    <p:sldId id="278" r:id="rId17"/>
    <p:sldId id="27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A5CDC-2208-4C3C-8DC3-7DD17EA1E8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C71D00-9FA3-419F-B252-B3AFDBC15AA8}">
      <dgm:prSet/>
      <dgm:spPr/>
      <dgm:t>
        <a:bodyPr/>
        <a:lstStyle/>
        <a:p>
          <a:pPr algn="just"/>
          <a:r>
            <a:rPr lang="en-US" dirty="0"/>
            <a:t>Sistema de cadastro de doadores ativos, que contribuam de forma mensal e consistente. </a:t>
          </a:r>
        </a:p>
      </dgm:t>
    </dgm:pt>
    <dgm:pt modelId="{5CB2C9F4-AE8E-477A-91A6-7CA1B0A64E57}" type="parTrans" cxnId="{16C40463-A3FD-4A8C-9EAC-B883D63AE827}">
      <dgm:prSet/>
      <dgm:spPr/>
      <dgm:t>
        <a:bodyPr/>
        <a:lstStyle/>
        <a:p>
          <a:endParaRPr lang="en-US"/>
        </a:p>
      </dgm:t>
    </dgm:pt>
    <dgm:pt modelId="{B3D02C47-19A7-4BC0-A4B9-AC8E71644DDE}" type="sibTrans" cxnId="{16C40463-A3FD-4A8C-9EAC-B883D63AE827}">
      <dgm:prSet/>
      <dgm:spPr/>
      <dgm:t>
        <a:bodyPr/>
        <a:lstStyle/>
        <a:p>
          <a:endParaRPr lang="en-US"/>
        </a:p>
      </dgm:t>
    </dgm:pt>
    <dgm:pt modelId="{7CD5D83D-C2D7-4CDF-832A-80CB12728396}">
      <dgm:prSet/>
      <dgm:spPr/>
      <dgm:t>
        <a:bodyPr/>
        <a:lstStyle/>
        <a:p>
          <a:pPr algn="just"/>
          <a:r>
            <a:rPr lang="en-US" dirty="0"/>
            <a:t>Aba de apoio para pessoas com vícios em geral, que consiste no cadastro de pacientes que estão em busca de atendimento pela Casa de Saúde. </a:t>
          </a:r>
        </a:p>
      </dgm:t>
    </dgm:pt>
    <dgm:pt modelId="{4D7A706C-8915-4933-A12D-0B02A8A521B2}" type="parTrans" cxnId="{CF5251A5-1AEB-459F-AEC3-007E493974F6}">
      <dgm:prSet/>
      <dgm:spPr/>
      <dgm:t>
        <a:bodyPr/>
        <a:lstStyle/>
        <a:p>
          <a:endParaRPr lang="en-US"/>
        </a:p>
      </dgm:t>
    </dgm:pt>
    <dgm:pt modelId="{B82F22CC-36A8-4D57-A2E4-A6C22A466BEB}" type="sibTrans" cxnId="{CF5251A5-1AEB-459F-AEC3-007E493974F6}">
      <dgm:prSet/>
      <dgm:spPr/>
      <dgm:t>
        <a:bodyPr/>
        <a:lstStyle/>
        <a:p>
          <a:endParaRPr lang="en-US"/>
        </a:p>
      </dgm:t>
    </dgm:pt>
    <dgm:pt modelId="{8FA74FE4-17A0-4D7B-A3D0-415F642F8069}">
      <dgm:prSet/>
      <dgm:spPr/>
      <dgm:t>
        <a:bodyPr/>
        <a:lstStyle/>
        <a:p>
          <a:pPr algn="just"/>
          <a:r>
            <a:rPr lang="en-US" dirty="0"/>
            <a:t>Sistema de compra e venda de artigos no próprio website. </a:t>
          </a:r>
        </a:p>
      </dgm:t>
    </dgm:pt>
    <dgm:pt modelId="{06C404AF-7032-4888-82A1-915E1E2AA1A2}" type="parTrans" cxnId="{7F4AF6D0-913D-46D4-9E4A-7271B18722FE}">
      <dgm:prSet/>
      <dgm:spPr/>
      <dgm:t>
        <a:bodyPr/>
        <a:lstStyle/>
        <a:p>
          <a:endParaRPr lang="en-US"/>
        </a:p>
      </dgm:t>
    </dgm:pt>
    <dgm:pt modelId="{857B1691-BBDF-4857-93F1-A7B1171062B9}" type="sibTrans" cxnId="{7F4AF6D0-913D-46D4-9E4A-7271B18722FE}">
      <dgm:prSet/>
      <dgm:spPr/>
      <dgm:t>
        <a:bodyPr/>
        <a:lstStyle/>
        <a:p>
          <a:endParaRPr lang="en-US"/>
        </a:p>
      </dgm:t>
    </dgm:pt>
    <dgm:pt modelId="{367FE9B7-60AD-482E-A653-A74E3121DA1E}" type="pres">
      <dgm:prSet presAssocID="{A2FA5CDC-2208-4C3C-8DC3-7DD17EA1E8F3}" presName="linear" presStyleCnt="0">
        <dgm:presLayoutVars>
          <dgm:animLvl val="lvl"/>
          <dgm:resizeHandles val="exact"/>
        </dgm:presLayoutVars>
      </dgm:prSet>
      <dgm:spPr/>
    </dgm:pt>
    <dgm:pt modelId="{CE17DB3A-4BBE-42F1-821C-7D371A38BD03}" type="pres">
      <dgm:prSet presAssocID="{9BC71D00-9FA3-419F-B252-B3AFDBC15A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7B7BBE-6847-484D-9206-11FF720AA320}" type="pres">
      <dgm:prSet presAssocID="{B3D02C47-19A7-4BC0-A4B9-AC8E71644DDE}" presName="spacer" presStyleCnt="0"/>
      <dgm:spPr/>
    </dgm:pt>
    <dgm:pt modelId="{7FE5C5CE-A249-46E4-BEA4-7449717DAAB7}" type="pres">
      <dgm:prSet presAssocID="{7CD5D83D-C2D7-4CDF-832A-80CB127283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878B5A-D12D-416C-AF35-3CCA34C2C12D}" type="pres">
      <dgm:prSet presAssocID="{B82F22CC-36A8-4D57-A2E4-A6C22A466BEB}" presName="spacer" presStyleCnt="0"/>
      <dgm:spPr/>
    </dgm:pt>
    <dgm:pt modelId="{7F073FFD-392F-4E6F-83E9-425E75BFB4F9}" type="pres">
      <dgm:prSet presAssocID="{8FA74FE4-17A0-4D7B-A3D0-415F642F80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4A7628-782E-458A-8299-5698F84947D1}" type="presOf" srcId="{9BC71D00-9FA3-419F-B252-B3AFDBC15AA8}" destId="{CE17DB3A-4BBE-42F1-821C-7D371A38BD03}" srcOrd="0" destOrd="0" presId="urn:microsoft.com/office/officeart/2005/8/layout/vList2"/>
    <dgm:cxn modelId="{16C40463-A3FD-4A8C-9EAC-B883D63AE827}" srcId="{A2FA5CDC-2208-4C3C-8DC3-7DD17EA1E8F3}" destId="{9BC71D00-9FA3-419F-B252-B3AFDBC15AA8}" srcOrd="0" destOrd="0" parTransId="{5CB2C9F4-AE8E-477A-91A6-7CA1B0A64E57}" sibTransId="{B3D02C47-19A7-4BC0-A4B9-AC8E71644DDE}"/>
    <dgm:cxn modelId="{6B861E9C-FE1E-4011-A479-B4F9E19498AB}" type="presOf" srcId="{7CD5D83D-C2D7-4CDF-832A-80CB12728396}" destId="{7FE5C5CE-A249-46E4-BEA4-7449717DAAB7}" srcOrd="0" destOrd="0" presId="urn:microsoft.com/office/officeart/2005/8/layout/vList2"/>
    <dgm:cxn modelId="{CF5251A5-1AEB-459F-AEC3-007E493974F6}" srcId="{A2FA5CDC-2208-4C3C-8DC3-7DD17EA1E8F3}" destId="{7CD5D83D-C2D7-4CDF-832A-80CB12728396}" srcOrd="1" destOrd="0" parTransId="{4D7A706C-8915-4933-A12D-0B02A8A521B2}" sibTransId="{B82F22CC-36A8-4D57-A2E4-A6C22A466BEB}"/>
    <dgm:cxn modelId="{FD87ADCF-8FE0-4E72-BD6C-B1993A4F954A}" type="presOf" srcId="{A2FA5CDC-2208-4C3C-8DC3-7DD17EA1E8F3}" destId="{367FE9B7-60AD-482E-A653-A74E3121DA1E}" srcOrd="0" destOrd="0" presId="urn:microsoft.com/office/officeart/2005/8/layout/vList2"/>
    <dgm:cxn modelId="{7F4AF6D0-913D-46D4-9E4A-7271B18722FE}" srcId="{A2FA5CDC-2208-4C3C-8DC3-7DD17EA1E8F3}" destId="{8FA74FE4-17A0-4D7B-A3D0-415F642F8069}" srcOrd="2" destOrd="0" parTransId="{06C404AF-7032-4888-82A1-915E1E2AA1A2}" sibTransId="{857B1691-BBDF-4857-93F1-A7B1171062B9}"/>
    <dgm:cxn modelId="{F331FBF7-FF6E-452E-875E-9C59D4115ABB}" type="presOf" srcId="{8FA74FE4-17A0-4D7B-A3D0-415F642F8069}" destId="{7F073FFD-392F-4E6F-83E9-425E75BFB4F9}" srcOrd="0" destOrd="0" presId="urn:microsoft.com/office/officeart/2005/8/layout/vList2"/>
    <dgm:cxn modelId="{D7BB331E-ACED-4D85-89AD-3E5B5ADE920E}" type="presParOf" srcId="{367FE9B7-60AD-482E-A653-A74E3121DA1E}" destId="{CE17DB3A-4BBE-42F1-821C-7D371A38BD03}" srcOrd="0" destOrd="0" presId="urn:microsoft.com/office/officeart/2005/8/layout/vList2"/>
    <dgm:cxn modelId="{2F02CA34-A5AB-4C95-B811-9539FC5928E5}" type="presParOf" srcId="{367FE9B7-60AD-482E-A653-A74E3121DA1E}" destId="{C77B7BBE-6847-484D-9206-11FF720AA320}" srcOrd="1" destOrd="0" presId="urn:microsoft.com/office/officeart/2005/8/layout/vList2"/>
    <dgm:cxn modelId="{B232B6C2-F110-4A1E-B5ED-B51D2C69ED99}" type="presParOf" srcId="{367FE9B7-60AD-482E-A653-A74E3121DA1E}" destId="{7FE5C5CE-A249-46E4-BEA4-7449717DAAB7}" srcOrd="2" destOrd="0" presId="urn:microsoft.com/office/officeart/2005/8/layout/vList2"/>
    <dgm:cxn modelId="{F3F173AC-B8B0-4D48-95AA-ECE519AAF540}" type="presParOf" srcId="{367FE9B7-60AD-482E-A653-A74E3121DA1E}" destId="{C3878B5A-D12D-416C-AF35-3CCA34C2C12D}" srcOrd="3" destOrd="0" presId="urn:microsoft.com/office/officeart/2005/8/layout/vList2"/>
    <dgm:cxn modelId="{0EB53AA0-3AE9-4E53-93FE-BA741768C6AB}" type="presParOf" srcId="{367FE9B7-60AD-482E-A653-A74E3121DA1E}" destId="{7F073FFD-392F-4E6F-83E9-425E75BFB4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7DB3A-4BBE-42F1-821C-7D371A38BD03}">
      <dsp:nvSpPr>
        <dsp:cNvPr id="0" name=""/>
        <dsp:cNvSpPr/>
      </dsp:nvSpPr>
      <dsp:spPr>
        <a:xfrm>
          <a:off x="0" y="16094"/>
          <a:ext cx="4795584" cy="1346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Sistema de cadastro de doadores ativos, que contribuam de forma mensal e consistente. </a:t>
          </a:r>
        </a:p>
      </dsp:txBody>
      <dsp:txXfrm>
        <a:off x="65721" y="81815"/>
        <a:ext cx="4664142" cy="1214862"/>
      </dsp:txXfrm>
    </dsp:sp>
    <dsp:sp modelId="{7FE5C5CE-A249-46E4-BEA4-7449717DAAB7}">
      <dsp:nvSpPr>
        <dsp:cNvPr id="0" name=""/>
        <dsp:cNvSpPr/>
      </dsp:nvSpPr>
      <dsp:spPr>
        <a:xfrm>
          <a:off x="0" y="1417118"/>
          <a:ext cx="4795584" cy="1346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Aba de apoio para pessoas com vícios em geral, que consiste no cadastro de pacientes que estão em busca de atendimento pela Casa de Saúde. </a:t>
          </a:r>
        </a:p>
      </dsp:txBody>
      <dsp:txXfrm>
        <a:off x="65721" y="1482839"/>
        <a:ext cx="4664142" cy="1214862"/>
      </dsp:txXfrm>
    </dsp:sp>
    <dsp:sp modelId="{7F073FFD-392F-4E6F-83E9-425E75BFB4F9}">
      <dsp:nvSpPr>
        <dsp:cNvPr id="0" name=""/>
        <dsp:cNvSpPr/>
      </dsp:nvSpPr>
      <dsp:spPr>
        <a:xfrm>
          <a:off x="0" y="2818143"/>
          <a:ext cx="4795584" cy="1346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Sistema de compra e venda de artigos no próprio website. </a:t>
          </a:r>
        </a:p>
      </dsp:txBody>
      <dsp:txXfrm>
        <a:off x="65721" y="2883864"/>
        <a:ext cx="4664142" cy="1214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97490-F6D8-49F7-AB80-7032D4407692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A0440-AC07-4CD3-9FCE-1F6BED8A7E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40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88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0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38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86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46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34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871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9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E3741-F12E-436A-8EE9-6A021F55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6B4E72-9C76-4457-9287-B12898EA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9E490-D743-4431-9926-17EC7BC9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3FE8F-A2C5-426F-87C9-32DEEF48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60F15-DEC4-4330-BBEF-47775F58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0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68AE7-10AD-4F51-A6A6-48B2DECA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E43A08-0498-41CF-973A-C9E03A4D0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567EB-3C26-4671-8165-54ADC210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E783A-74B0-405C-AC07-6D37A44D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A156E-72B2-4A9D-9749-2AA9D542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1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2C0DB-68BC-4E95-B3E4-3391A7D24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1051F-18FA-474F-B10E-9150FD03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8BAC7-6774-41AF-A3C3-37CFBAC3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B84BFE-718E-41EE-B8BE-3E2F1D30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737A9D-ED4A-427E-B4A4-F7B97B3E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05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32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00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69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7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84CE6-D732-4730-9C51-A8C81F16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57B3E-8A4D-4854-9EAD-0AD4A248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09CF3-0E50-4048-B21B-A58ACFEB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90289D-1A13-475D-8675-71D03E35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E43D10-69B6-4B82-BFD5-31FFA9C0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9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ADDC4-BE47-4B1C-806E-3EBC0174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C025C0-57C6-4EA1-B5FF-5C4E56ED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86AB9-7EAC-4C5C-84DC-DF7B2256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D2B20-4268-4612-B5C9-6F5279B6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FDD42-322D-4B3C-A1BD-DCBE5AC5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4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7FC8-B644-4BBE-8971-249137B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4C7BA-3CC3-4604-955E-E5087BC25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AD9790-4A99-4586-82E5-427BD7A8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B3EE3-F3F7-4D14-B5D7-F709E5E1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A78BB-A557-4F44-ACDA-9DB7198C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D278E-9889-412B-8CB3-15C0E1EC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88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5940A-AE41-4068-A623-C240C73E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235D50-5D99-44A5-B4CC-C17E2EB7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E31D6A-8B61-4AC2-BB99-8C98C5AAA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A52527-4A42-4F64-B5AF-EFF12E56F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E5BD5D-D3A2-4032-8CF9-62683685F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60ED6-9116-4112-AD8D-36D520CE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028FA1-39FC-4324-B8C2-6939D53D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8DAA1D-3548-46D5-A9D4-D738E569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94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EB16-0700-47D0-8076-ED1E3CB0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D055F8-9C1B-44D1-81DB-FBE92A5D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41497F-8079-4F9B-840C-FC98EC11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51B794-ACB5-4F96-BFD6-76525A8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7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A29D4D-412A-4227-A391-C158EF6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20A8EC-9925-454A-9B03-E3D463EC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2961CE-8637-4102-B48C-42F1DE38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71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733CD-E81D-43E9-BE24-2E5A3178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BAB12-648E-4EA3-9D4E-21BCA8B6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F69622-9FDD-4C03-B126-D5DF8E2D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761A5-6A83-44D7-89D9-FB704485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E83E25-52CE-4CE5-AA1A-8714C3D2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A3445-48BA-4145-8A7D-7EA648B7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8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3DDAC-77F2-4374-84F8-3A1BE9B8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644ED0-20BA-4343-82E4-5FE44E2FC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7393E5-070D-4431-8D1D-E2169757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51476C-3677-4973-AB32-5EB92622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A8A230-6D15-4733-95F4-8542688C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79EA92-B820-4FB2-90B5-D23BA97B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85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0C45FE-83A5-4D34-B2F4-9445FEFE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BF59A-F5AC-460E-8B50-7D2F5567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4A26C0-9E8C-4F49-8532-2248555A6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F968-8D87-45BC-B788-BBD1FD2AA7AA}" type="datetimeFigureOut">
              <a:rPr lang="pt-BR" smtClean="0"/>
              <a:t>06/12/2021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1FD9E-8DB6-4CC4-94D9-7AFD4BD64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B5E4A-4876-42B8-B453-80DAF84F2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213F-18ED-4DFC-A1DD-9D72E9C1DCA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7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lotomaster.com.br/pi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RafaelRosaSP/Fatec_Projeto_Interdisciplinar_DSM2_2Semestre_Grupo5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E71D4-E2CE-42D1-8A75-99CDA5CB1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824" y="556592"/>
            <a:ext cx="5599176" cy="1871809"/>
          </a:xfrm>
        </p:spPr>
        <p:txBody>
          <a:bodyPr anchor="t">
            <a:normAutofit/>
          </a:bodyPr>
          <a:lstStyle/>
          <a:p>
            <a:pPr algn="l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Projeto Interdisciplinar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88;p12">
            <a:extLst>
              <a:ext uri="{FF2B5EF4-FFF2-40B4-BE49-F238E27FC236}">
                <a16:creationId xmlns:a16="http://schemas.microsoft.com/office/drawing/2014/main" id="{C0AAC44F-1168-4655-A028-33BFEEA697A7}"/>
              </a:ext>
            </a:extLst>
          </p:cNvPr>
          <p:cNvSpPr txBox="1">
            <a:spLocks/>
          </p:cNvSpPr>
          <p:nvPr/>
        </p:nvSpPr>
        <p:spPr>
          <a:xfrm>
            <a:off x="819471" y="3931822"/>
            <a:ext cx="4538269" cy="22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• Antônio Luis Pereira Candioto</a:t>
            </a:r>
            <a:br>
              <a:rPr lang="pt-B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• Danielle da Conceição Ferreira</a:t>
            </a:r>
            <a:br>
              <a:rPr lang="pt-B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• Gleison Rodrigo Moura da Silva</a:t>
            </a:r>
            <a:br>
              <a:rPr lang="pt-B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• Marcel De Menezes Araújo</a:t>
            </a:r>
            <a:br>
              <a:rPr lang="pt-B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• Rafael Rosa de Oliveira</a:t>
            </a:r>
            <a:br>
              <a:rPr lang="pt-B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• Rubens Dirceu Ortega Junior</a:t>
            </a:r>
            <a:br>
              <a:rPr lang="pt-B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• Thaina Helen Ceccatto</a:t>
            </a:r>
            <a:br>
              <a:rPr lang="pt-BR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• William Fortes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7AE4BD-DA24-4419-BBD7-D257AFC520F6}"/>
              </a:ext>
            </a:extLst>
          </p:cNvPr>
          <p:cNvSpPr txBox="1"/>
          <p:nvPr/>
        </p:nvSpPr>
        <p:spPr>
          <a:xfrm>
            <a:off x="891902" y="3091929"/>
            <a:ext cx="42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</a:schemeClr>
                </a:solidFill>
              </a:rPr>
              <a:t>TEMA: SAÚDE E BEM-ESTAR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C8273D17-937C-4F40-B98D-0D0CD8DA8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00" y="638544"/>
            <a:ext cx="5715000" cy="5715000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330C835F-A6A4-468E-9640-6EA121432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20" y="5977343"/>
            <a:ext cx="1493326" cy="6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ight Triangle 1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9683496" y="4892040"/>
            <a:ext cx="1673352" cy="10058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61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6100" dirty="0">
              <a:solidFill>
                <a:srgbClr val="FFFFFF"/>
              </a:solidFill>
            </a:endParaRPr>
          </a:p>
        </p:txBody>
      </p:sp>
      <p:sp>
        <p:nvSpPr>
          <p:cNvPr id="11" name="Google Shape;152;p20">
            <a:extLst>
              <a:ext uri="{FF2B5EF4-FFF2-40B4-BE49-F238E27FC236}">
                <a16:creationId xmlns:a16="http://schemas.microsoft.com/office/drawing/2014/main" id="{A5E1EA98-7BF9-4CAD-B8A8-1BC4785BD9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4700" y="967665"/>
            <a:ext cx="6462600" cy="5870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Cores</a:t>
            </a:r>
          </a:p>
        </p:txBody>
      </p:sp>
      <p:sp>
        <p:nvSpPr>
          <p:cNvPr id="14" name="Marcador de Posição do Texto 6">
            <a:extLst>
              <a:ext uri="{FF2B5EF4-FFF2-40B4-BE49-F238E27FC236}">
                <a16:creationId xmlns:a16="http://schemas.microsoft.com/office/drawing/2014/main" id="{ECCBD0BE-ECE5-497F-A9C4-C316E483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0185" y="2141432"/>
            <a:ext cx="4924926" cy="1978551"/>
          </a:xfrm>
        </p:spPr>
        <p:txBody>
          <a:bodyPr/>
          <a:lstStyle/>
          <a:p>
            <a:pPr marL="139700" indent="0">
              <a:buNone/>
            </a:pP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Escolhemos essa paleta de cores para acompanhar o logotipo criado pelo grupo e  procuramos criar um contraste nas cores, como no cabeçalho e rodapé. Essa paleta esta aplicada em todas as páginas do site.</a:t>
            </a:r>
          </a:p>
          <a:p>
            <a:pPr marL="139700" indent="0">
              <a:buNone/>
            </a:pPr>
            <a:endParaRPr lang="pt-BR" sz="2000" dirty="0"/>
          </a:p>
          <a:p>
            <a:pPr marL="139700" indent="0">
              <a:buNone/>
            </a:pPr>
            <a:endParaRPr lang="pt-BR" sz="20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644DE99-5B48-4369-8AAE-481C81F7F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67" b="18240"/>
          <a:stretch/>
        </p:blipFill>
        <p:spPr>
          <a:xfrm>
            <a:off x="2309811" y="1965960"/>
            <a:ext cx="2934146" cy="194807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298E17F-2676-4DF8-BF34-941A326E5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919" y="4149846"/>
            <a:ext cx="6820162" cy="13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1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Fonte: Open Sans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189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É adequada para usar em dispositivos móveis</a:t>
            </a:r>
          </a:p>
          <a:p>
            <a:pPr marL="457189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Fácil para ler</a:t>
            </a:r>
          </a:p>
          <a:p>
            <a:pPr marL="457189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Estilos diferentes</a:t>
            </a:r>
          </a:p>
          <a:p>
            <a:pPr marL="457189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Fonte sem Serifa passa impressão de importância nos textos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ree font &amp;quot;Open Sans&amp;quot; by Ascender Fonts">
            <a:extLst>
              <a:ext uri="{FF2B5EF4-FFF2-40B4-BE49-F238E27FC236}">
                <a16:creationId xmlns:a16="http://schemas.microsoft.com/office/drawing/2014/main" id="{7C5F33BF-641A-4777-8F61-DE3F615E6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45778"/>
            <a:ext cx="5628018" cy="43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6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33120" y="1122363"/>
            <a:ext cx="3200400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Logotipo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8565460C-52BA-461C-9E7C-621F3B77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46" y="321733"/>
            <a:ext cx="1682607" cy="1539586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70DC55C-3714-4247-A6C0-8362853C0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169" y="2622301"/>
            <a:ext cx="1545844" cy="1545844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D69C76D1-45F6-4AAF-AE74-86E412FB6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739" y="372291"/>
            <a:ext cx="3015654" cy="2638698"/>
          </a:xfrm>
          <a:prstGeom prst="rect">
            <a:avLst/>
          </a:prstGeom>
        </p:spPr>
      </p:pic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7798455F-2D43-4A5A-925E-43B662F8A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078" y="4934736"/>
            <a:ext cx="1545336" cy="1545336"/>
          </a:xfrm>
          <a:prstGeom prst="rect">
            <a:avLst/>
          </a:prstGeom>
        </p:spPr>
      </p:pic>
      <p:cxnSp>
        <p:nvCxnSpPr>
          <p:cNvPr id="368" name="Straight Connector 114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2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1" y="3429000"/>
            <a:ext cx="46634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4568202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10850880" y="6356350"/>
            <a:ext cx="50292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m 8" descr="Forma, Seta&#10;&#10;Descrição gerada automaticamente">
            <a:extLst>
              <a:ext uri="{FF2B5EF4-FFF2-40B4-BE49-F238E27FC236}">
                <a16:creationId xmlns:a16="http://schemas.microsoft.com/office/drawing/2014/main" id="{44E5CDCD-0251-4D9D-ACF5-743C1198A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3569" y="3847013"/>
            <a:ext cx="3207993" cy="25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787600" y="294482"/>
            <a:ext cx="8616800" cy="8188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pt-BR" dirty="0"/>
              <a:t>Cores – Base de logos pesquisados</a:t>
            </a: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36E9715-219D-46E3-820D-31403DCF3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" y="3955312"/>
            <a:ext cx="4837813" cy="2902688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94E8260C-200F-4DC1-B77D-3A0687F1A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1337823"/>
            <a:ext cx="4618863" cy="2453771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D93AD0FB-9C4A-4736-8AC0-56F7FB6B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406" y="1658399"/>
            <a:ext cx="3835684" cy="3835684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D37A0A75-8300-4901-A3E8-31D0A5891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996" y="1337823"/>
            <a:ext cx="2140501" cy="2396084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AEAAA55B-80E0-4062-AF1C-D1331C946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6533" y="4103767"/>
            <a:ext cx="3575427" cy="21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3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C4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26A535C-9A10-4ADD-8BB6-F1241A0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Apresentação do site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9EB6624-0AF9-493B-B1BA-BB2C0C1B1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06" y="-101600"/>
            <a:ext cx="5715000" cy="5715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8344FF-5EE5-49ED-9EB1-A579F5C56266}"/>
              </a:ext>
            </a:extLst>
          </p:cNvPr>
          <p:cNvSpPr txBox="1"/>
          <p:nvPr/>
        </p:nvSpPr>
        <p:spPr>
          <a:xfrm>
            <a:off x="6096000" y="5067300"/>
            <a:ext cx="5459413" cy="10922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hlinkClick r:id="rId3"/>
              </a:rPr>
              <a:t>Link</a:t>
            </a:r>
            <a:endParaRPr lang="pt-BR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7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1B3EC5-0360-47E1-9FE4-2685D11D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2765" y="2438401"/>
            <a:ext cx="4059346" cy="1200361"/>
          </a:xfrm>
        </p:spPr>
        <p:txBody>
          <a:bodyPr vert="horz" lIns="91440" tIns="45720" rIns="91440" bIns="45720" rtlCol="0">
            <a:normAutofit/>
          </a:bodyPr>
          <a:lstStyle/>
          <a:p>
            <a:pPr marL="380985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/>
              </a:rPr>
              <a:t>Link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52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tipo do github - ícones de mídia social grátis">
            <a:extLst>
              <a:ext uri="{FF2B5EF4-FFF2-40B4-BE49-F238E27FC236}">
                <a16:creationId xmlns:a16="http://schemas.microsoft.com/office/drawing/2014/main" id="{06A15737-8C24-4398-A6DE-CC412AB9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743" y="807593"/>
            <a:ext cx="523956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364;p35">
            <a:extLst>
              <a:ext uri="{FF2B5EF4-FFF2-40B4-BE49-F238E27FC236}">
                <a16:creationId xmlns:a16="http://schemas.microsoft.com/office/drawing/2014/main" id="{F2EDD66F-EA14-4B37-9860-999BB2AB2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230" y="807593"/>
            <a:ext cx="4282983" cy="120036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Repositório no G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itHub</a:t>
            </a:r>
          </a:p>
        </p:txBody>
      </p:sp>
    </p:spTree>
    <p:extLst>
      <p:ext uri="{BB962C8B-B14F-4D97-AF65-F5344CB8AC3E}">
        <p14:creationId xmlns:p14="http://schemas.microsoft.com/office/powerpoint/2010/main" val="413542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1" name="Rectangle 10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Rectangle 10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Rectangle 1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/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Agradecimento</a:t>
            </a:r>
            <a:endParaRPr lang="en-US" sz="4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Referências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793660" y="2516379"/>
            <a:ext cx="10143668" cy="34355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-2286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https://stringfixer.com/pt/Open_Sans</a:t>
            </a:r>
          </a:p>
          <a:p>
            <a:pPr marL="0" indent="-2286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https://www.br.undp.org/content/brazil/pt/home/sustainable-development-goals/goal-3-good-health-and-well-being.html</a:t>
            </a:r>
          </a:p>
          <a:p>
            <a:pPr marL="0" indent="-2286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https://www.chiefofdesign.com.br/grid-design/</a:t>
            </a:r>
          </a:p>
          <a:p>
            <a:pPr marL="0" indent="-2286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https://webframe.com.br/entendendo-a-tipografia-na-web/</a:t>
            </a:r>
          </a:p>
          <a:p>
            <a:pPr marL="0" indent="-2286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https://voaa.me/</a:t>
            </a:r>
          </a:p>
          <a:p>
            <a:pPr marL="0" indent="-2286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https://www.vakinha.com.br/</a:t>
            </a:r>
          </a:p>
          <a:p>
            <a:pPr marL="0" indent="-2286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https://brasil.un.org/pt-br/sdgs/3.</a:t>
            </a:r>
          </a:p>
          <a:p>
            <a:pPr marL="0" indent="-2286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Reunião / Aula - Engenharia de Software I. Professor Orlando. Reunião em: 18/10/2021, outubro 2021. Disponível no Microsoft Teams nos arquivos de aulas gravadas Engenharia de Software I. Acesso em: 28/10/2021, outubro 2021.</a:t>
            </a:r>
            <a:endParaRPr lang="en-US" sz="1400" dirty="0"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ight Triangle 1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7200" b="1" kern="1200" dirty="0">
                <a:latin typeface="+mj-lt"/>
                <a:ea typeface="+mj-ea"/>
                <a:cs typeface="+mj-cs"/>
              </a:rPr>
              <a:t>Objetivo do Projeto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indent="-228600" algn="just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sym typeface="Lato"/>
              </a:rPr>
              <a:t>Contribuir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sym typeface="Lato"/>
              </a:rPr>
              <a:t> de forma ativa para a </a:t>
            </a:r>
            <a:r>
              <a:rPr lang="en-US" sz="2400" noProof="1">
                <a:solidFill>
                  <a:schemeClr val="tx1">
                    <a:lumMod val="50000"/>
                  </a:schemeClr>
                </a:solidFill>
                <a:sym typeface="Lato"/>
              </a:rPr>
              <a:t>saúde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sym typeface="Lato"/>
              </a:rPr>
              <a:t> e bem-estar  da sociedade na conscientização de combate ao vício, desenvolvendo um site para uma casa de saúde, o que dará plenas condições à instituição em receber doações e proporcionar para a população em geral e futuros pacientes o conhecimento do trabalho, das acomodações e eventos da mesma.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9683496" y="4892040"/>
            <a:ext cx="1673352" cy="10058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6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ight Triangle 1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9683496" y="4892040"/>
            <a:ext cx="1673352" cy="10058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6100" dirty="0">
              <a:solidFill>
                <a:srgbClr val="FFFF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13E341-9D9A-444F-9DE3-B51A3B41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70" y="1293562"/>
            <a:ext cx="6594659" cy="4301952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335BD8B-1C53-401D-BBDD-D95EB60F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681" y="623275"/>
            <a:ext cx="4718039" cy="6702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b="1" kern="1200" dirty="0">
                <a:latin typeface="+mj-lt"/>
                <a:ea typeface="+mj-ea"/>
                <a:cs typeface="+mj-cs"/>
              </a:rPr>
              <a:t>Diagrama UML</a:t>
            </a:r>
          </a:p>
        </p:txBody>
      </p:sp>
    </p:spTree>
    <p:extLst>
      <p:ext uri="{BB962C8B-B14F-4D97-AF65-F5344CB8AC3E}">
        <p14:creationId xmlns:p14="http://schemas.microsoft.com/office/powerpoint/2010/main" val="213197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869925-F0D9-43FB-8FA2-9DA44FF8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3100" b="1" kern="1200" dirty="0">
                <a:latin typeface="+mj-lt"/>
                <a:ea typeface="+mj-ea"/>
                <a:cs typeface="+mj-cs"/>
              </a:rPr>
              <a:t>Implementações Futuras </a:t>
            </a:r>
          </a:p>
        </p:txBody>
      </p: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Espaço Reservado para Texto 2">
            <a:extLst>
              <a:ext uri="{FF2B5EF4-FFF2-40B4-BE49-F238E27FC236}">
                <a16:creationId xmlns:a16="http://schemas.microsoft.com/office/drawing/2014/main" id="{E393B932-F0C3-4A4D-869A-7B1F86C28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107750"/>
              </p:ext>
            </p:extLst>
          </p:nvPr>
        </p:nvGraphicFramePr>
        <p:xfrm>
          <a:off x="5138928" y="1338729"/>
          <a:ext cx="4795584" cy="4180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Google Shape;97;p13">
            <a:extLst>
              <a:ext uri="{FF2B5EF4-FFF2-40B4-BE49-F238E27FC236}">
                <a16:creationId xmlns:a16="http://schemas.microsoft.com/office/drawing/2014/main" id="{0B3F166F-26C6-4F57-9FD1-CCCD8D068C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683496" y="4892040"/>
            <a:ext cx="1673352" cy="10058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6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8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3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3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3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6" name="Rectangle 14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335BD8B-1C53-401D-BBDD-D95EB60F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 funcionais e não funcionais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610600" y="649224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ight Triangle 1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9683496" y="4892040"/>
            <a:ext cx="1673352" cy="10058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6100" dirty="0">
              <a:solidFill>
                <a:srgbClr val="FFFFFF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335BD8B-1C53-401D-BBDD-D95EB60F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15" y="1204760"/>
            <a:ext cx="4718039" cy="6702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b="1" kern="1200" dirty="0">
                <a:latin typeface="+mj-lt"/>
                <a:ea typeface="+mj-ea"/>
                <a:cs typeface="+mj-cs"/>
              </a:rPr>
              <a:t>Requisitos funcionais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E4AC2C-7585-4E29-836B-3C5A3BFDC52C}"/>
              </a:ext>
            </a:extLst>
          </p:cNvPr>
          <p:cNvSpPr txBox="1"/>
          <p:nvPr/>
        </p:nvSpPr>
        <p:spPr>
          <a:xfrm>
            <a:off x="2771799" y="2068602"/>
            <a:ext cx="5484618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Realizar doações avulsas.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Realizar doações mensais.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Chat de apoio ao usuário CCV.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Link para MarktPlace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Acompanhar eventos.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Redirecionamento do usuário para o MarketPlace do Facebook.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Cadastro no Grupo de Apoio (CCV) . </a:t>
            </a:r>
          </a:p>
        </p:txBody>
      </p:sp>
    </p:spTree>
    <p:extLst>
      <p:ext uri="{BB962C8B-B14F-4D97-AF65-F5344CB8AC3E}">
        <p14:creationId xmlns:p14="http://schemas.microsoft.com/office/powerpoint/2010/main" val="173693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ight Triangle 1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9683496" y="4892040"/>
            <a:ext cx="1673352" cy="10058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6100" dirty="0">
              <a:solidFill>
                <a:srgbClr val="FFFFFF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335BD8B-1C53-401D-BBDD-D95EB60F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110" y="805929"/>
            <a:ext cx="4718039" cy="6702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b="1" kern="1200" dirty="0">
                <a:latin typeface="+mj-lt"/>
                <a:ea typeface="+mj-ea"/>
                <a:cs typeface="+mj-cs"/>
              </a:rPr>
              <a:t>Requisitos </a:t>
            </a:r>
            <a:r>
              <a:rPr lang="en-US" sz="3200" b="1" dirty="0"/>
              <a:t>não 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funcionais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E4AC2C-7585-4E29-836B-3C5A3BFDC52C}"/>
              </a:ext>
            </a:extLst>
          </p:cNvPr>
          <p:cNvSpPr txBox="1"/>
          <p:nvPr/>
        </p:nvSpPr>
        <p:spPr>
          <a:xfrm>
            <a:off x="1152915" y="1763210"/>
            <a:ext cx="3272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O site deverá rodar tanto na versão web quanto por meio de dispositivos móveis na versão mobile.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Segurança e Privacidade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O sistema deve ser capaz de detectar e armazenar todas as transações feitas pelo usuário, não permitindo o acesso às informações dos demais usuários ou dos pacientes da Instituição.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896450-8B19-4DC1-9A23-535103536502}"/>
              </a:ext>
            </a:extLst>
          </p:cNvPr>
          <p:cNvSpPr txBox="1"/>
          <p:nvPr/>
        </p:nvSpPr>
        <p:spPr>
          <a:xfrm>
            <a:off x="4799735" y="1763210"/>
            <a:ext cx="3775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Usabilidade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O software deverá ter uma interface amigável e clara, de modo com que o usuário evite cometer erros e saiba exatamente como utilizar. Também deverá conter símbolos e palavras que sejam compreendidas naturalmente pela comunidade usuária.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Aparência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O site deve estar de acordo com os padrões de logo e cores já utilizados pela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51675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26A535C-9A10-4ADD-8BB6-F1241A0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Design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97;p13">
            <a:extLst>
              <a:ext uri="{FF2B5EF4-FFF2-40B4-BE49-F238E27FC236}">
                <a16:creationId xmlns:a16="http://schemas.microsoft.com/office/drawing/2014/main" id="{0B3F166F-26C6-4F57-9FD1-CCCD8D068C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683496" y="4892040"/>
            <a:ext cx="1673352" cy="10058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61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6100" dirty="0">
              <a:solidFill>
                <a:srgbClr val="FFFFFF"/>
              </a:solidFill>
            </a:endParaRPr>
          </a:p>
        </p:txBody>
      </p:sp>
      <p:grpSp>
        <p:nvGrpSpPr>
          <p:cNvPr id="16" name="Google Shape;322;p31">
            <a:extLst>
              <a:ext uri="{FF2B5EF4-FFF2-40B4-BE49-F238E27FC236}">
                <a16:creationId xmlns:a16="http://schemas.microsoft.com/office/drawing/2014/main" id="{F5751FEA-A715-4F90-AC35-3B7CD90C2A09}"/>
              </a:ext>
            </a:extLst>
          </p:cNvPr>
          <p:cNvGrpSpPr/>
          <p:nvPr/>
        </p:nvGrpSpPr>
        <p:grpSpPr>
          <a:xfrm>
            <a:off x="1200863" y="916911"/>
            <a:ext cx="2854291" cy="5059295"/>
            <a:chOff x="2547150" y="238125"/>
            <a:chExt cx="2525675" cy="5238750"/>
          </a:xfrm>
        </p:grpSpPr>
        <p:sp>
          <p:nvSpPr>
            <p:cNvPr id="17" name="Google Shape;323;p31">
              <a:extLst>
                <a:ext uri="{FF2B5EF4-FFF2-40B4-BE49-F238E27FC236}">
                  <a16:creationId xmlns:a16="http://schemas.microsoft.com/office/drawing/2014/main" id="{86667B92-C639-46ED-A9D9-F786345E0216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24;p31">
              <a:extLst>
                <a:ext uri="{FF2B5EF4-FFF2-40B4-BE49-F238E27FC236}">
                  <a16:creationId xmlns:a16="http://schemas.microsoft.com/office/drawing/2014/main" id="{8D713893-F4DD-4E21-8095-D324CD781DD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25;p31">
              <a:extLst>
                <a:ext uri="{FF2B5EF4-FFF2-40B4-BE49-F238E27FC236}">
                  <a16:creationId xmlns:a16="http://schemas.microsoft.com/office/drawing/2014/main" id="{A5025FFA-C7C3-453A-805C-00AA209B25FB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26;p31">
              <a:extLst>
                <a:ext uri="{FF2B5EF4-FFF2-40B4-BE49-F238E27FC236}">
                  <a16:creationId xmlns:a16="http://schemas.microsoft.com/office/drawing/2014/main" id="{15A8A5D9-7DA4-4A79-8A8B-CD79B0F1AAA8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2C308766-E72F-460E-8DD5-C61D9881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0793"/>
          <a:stretch/>
        </p:blipFill>
        <p:spPr>
          <a:xfrm>
            <a:off x="1289943" y="1384328"/>
            <a:ext cx="2697320" cy="412866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3D871F-B34E-468E-BE42-3A20B55F1C6F}"/>
              </a:ext>
            </a:extLst>
          </p:cNvPr>
          <p:cNvSpPr txBox="1"/>
          <p:nvPr/>
        </p:nvSpPr>
        <p:spPr>
          <a:xfrm>
            <a:off x="5227101" y="1965960"/>
            <a:ext cx="4450270" cy="415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Lato" panose="020B0604020202020204" charset="0"/>
              </a:rPr>
              <a:t>-Página inicial com menu e informações. 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Lato" panose="020B0604020202020204" charset="0"/>
              </a:rPr>
              <a:t>-Página de informações para fazer doações.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Lato" panose="020B0604020202020204" charset="0"/>
              </a:rPr>
              <a:t>-Página sobre a instituição.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Lato" panose="020B0604020202020204" charset="0"/>
              </a:rPr>
              <a:t>-Galeria de fotos.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Lato" panose="020B0604020202020204" charset="0"/>
              </a:rPr>
              <a:t>-Link para redes sociais da instituição.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Lato" panose="020B0604020202020204" charset="0"/>
              </a:rPr>
              <a:t>-Link para Marketplace de venda de produtos artesanais criados pelos internos.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6">
                    <a:lumMod val="50000"/>
                  </a:schemeClr>
                </a:solidFill>
                <a:latin typeface="Lato" panose="020B0604020202020204" charset="0"/>
              </a:rPr>
              <a:t>-Página de Contatos e localização.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6">
                  <a:lumMod val="50000"/>
                </a:schemeClr>
              </a:solidFill>
              <a:latin typeface="Lato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accent6">
                    <a:lumMod val="50000"/>
                  </a:schemeClr>
                </a:solidFill>
                <a:latin typeface="Lato" panose="020B0604020202020204" charset="0"/>
              </a:rPr>
              <a:t>Com estrutura responsiva que possibilita o acesso por diferentes dispositivos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26A535C-9A10-4ADD-8BB6-F1241A04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592" y="1039243"/>
            <a:ext cx="4718039" cy="1201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100" b="1" kern="1200" dirty="0">
                <a:latin typeface="+mj-lt"/>
                <a:ea typeface="+mj-ea"/>
                <a:cs typeface="+mj-cs"/>
              </a:rPr>
              <a:t>O Layout</a:t>
            </a:r>
          </a:p>
        </p:txBody>
      </p:sp>
    </p:spTree>
    <p:extLst>
      <p:ext uri="{BB962C8B-B14F-4D97-AF65-F5344CB8AC3E}">
        <p14:creationId xmlns:p14="http://schemas.microsoft.com/office/powerpoint/2010/main" val="3440645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6">
      <a:dk1>
        <a:srgbClr val="7F7F7F"/>
      </a:dk1>
      <a:lt1>
        <a:sysClr val="window" lastClr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2185C5"/>
      </a:accent4>
      <a:accent5>
        <a:srgbClr val="FF9715"/>
      </a:accent5>
      <a:accent6>
        <a:srgbClr val="1C3AA9"/>
      </a:accent6>
      <a:hlink>
        <a:srgbClr val="2185C5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622</Words>
  <Application>Microsoft Office PowerPoint</Application>
  <PresentationFormat>Widescreen</PresentationFormat>
  <Paragraphs>77</Paragraphs>
  <Slides>17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Raleway</vt:lpstr>
      <vt:lpstr>Tema do Office</vt:lpstr>
      <vt:lpstr>Projeto Interdisciplinar</vt:lpstr>
      <vt:lpstr>Objetivo do Projeto</vt:lpstr>
      <vt:lpstr>Diagrama UML</vt:lpstr>
      <vt:lpstr>Implementações Futuras </vt:lpstr>
      <vt:lpstr>Requisitos funcionais e não funcionais</vt:lpstr>
      <vt:lpstr>Requisitos funcionais</vt:lpstr>
      <vt:lpstr>Requisitos não funcionais</vt:lpstr>
      <vt:lpstr>O Design</vt:lpstr>
      <vt:lpstr>O Layout</vt:lpstr>
      <vt:lpstr>Cores</vt:lpstr>
      <vt:lpstr>Fonte: Open Sans</vt:lpstr>
      <vt:lpstr>Logotipo</vt:lpstr>
      <vt:lpstr>Cores – Base de logos pesquisados</vt:lpstr>
      <vt:lpstr>Apresentação do site</vt:lpstr>
      <vt:lpstr>Repositório no GitHub</vt:lpstr>
      <vt:lpstr>Agradecimento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</dc:title>
  <dc:creator>ANTONIO LUIS PEREIRA CANDIOTO</dc:creator>
  <cp:lastModifiedBy>RAFAEL ROSA DE OLIVEIRA</cp:lastModifiedBy>
  <cp:revision>14</cp:revision>
  <dcterms:created xsi:type="dcterms:W3CDTF">2021-12-05T17:59:29Z</dcterms:created>
  <dcterms:modified xsi:type="dcterms:W3CDTF">2021-12-06T19:00:18Z</dcterms:modified>
</cp:coreProperties>
</file>