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9"/>
  </p:notesMasterIdLst>
  <p:handoutMasterIdLst>
    <p:handoutMasterId r:id="rId10"/>
  </p:handoutMasterIdLst>
  <p:sldIdLst>
    <p:sldId id="259" r:id="rId2"/>
    <p:sldId id="265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3B6"/>
    <a:srgbClr val="C2B9A7"/>
    <a:srgbClr val="D8661F"/>
    <a:srgbClr val="003262"/>
    <a:srgbClr val="D84900"/>
    <a:srgbClr val="D86600"/>
    <a:srgbClr val="D5893E"/>
    <a:srgbClr val="2D637F"/>
    <a:srgbClr val="53626F"/>
    <a:srgbClr val="FDB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4474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Sed</a:t>
            </a:r>
            <a:r>
              <a:rPr lang="en-US" dirty="0"/>
              <a:t> un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excepture</a:t>
            </a:r>
            <a:r>
              <a:rPr lang="en-US" dirty="0"/>
              <a:t> </a:t>
            </a:r>
            <a:r>
              <a:rPr lang="en-US" dirty="0" err="1"/>
              <a:t>sint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254977" y="1015999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6494" y="1020939"/>
            <a:ext cx="4623506" cy="4059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54977" y="1533878"/>
            <a:ext cx="3008313" cy="3574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Forecasting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Economic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Financial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Series: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ARIMA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vs.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LSTM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3"/>
            <a:ext cx="7377288" cy="130669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Teammates</a:t>
            </a:r>
          </a:p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Upamanyu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Pathare</a:t>
            </a:r>
          </a:p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Yutao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</a:p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Yongsheng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</a:p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Hexin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</a:p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Bolun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altLang="zh-CN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(Very) Quick Recap</a:t>
            </a:r>
          </a:p>
          <a:p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In our previous analysis we noted that LSTM/ARIMA based models perform poorly.</a:t>
            </a:r>
          </a:p>
          <a:p>
            <a:r>
              <a:rPr lang="en-CA" dirty="0"/>
              <a:t>Authors had misunderstood/overstated improvement arising from simple 1-dimensional LSTM models.</a:t>
            </a:r>
          </a:p>
          <a:p>
            <a:r>
              <a:rPr lang="en-CA" dirty="0"/>
              <a:t>We explored more complex on shorter term data to evaluate it’s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20781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altLang="zh-CN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Trading Strategy</a:t>
            </a:r>
          </a:p>
          <a:p>
            <a:endParaRPr kumimoji="1" lang="en-CA" altLang="zh-CN" sz="3600" dirty="0">
              <a:latin typeface="Times New Roman" panose="02020603050405020304" pitchFamily="18" charset="0"/>
              <a:ea typeface="STFangsong" charset="-122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The trading strategy uses the signals from the model to trade on the BTC market.</a:t>
            </a:r>
          </a:p>
          <a:p>
            <a:r>
              <a:rPr lang="en-CA" b="1" dirty="0"/>
              <a:t>Problem: </a:t>
            </a:r>
            <a:r>
              <a:rPr lang="en-CA" dirty="0"/>
              <a:t>Signal is too and jittery. Do not want to trade excessively on minor movements.</a:t>
            </a:r>
          </a:p>
          <a:p>
            <a:r>
              <a:rPr lang="en-CA" b="1" dirty="0"/>
              <a:t>Solution: </a:t>
            </a:r>
            <a:r>
              <a:rPr lang="en-CA" dirty="0"/>
              <a:t>Use Exponential Moving Average of return signals to determine trade signals.</a:t>
            </a:r>
          </a:p>
          <a:p>
            <a:endParaRPr lang="en-CA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3DB2B-A580-4D58-93C6-667C3E8A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87" y="3180229"/>
            <a:ext cx="3701530" cy="1922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D0389-31A0-4F84-B543-4D680F3B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2" y="3180229"/>
            <a:ext cx="3719473" cy="19226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88A26-39F4-473C-A906-92FC51255DB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4287915" y="4141562"/>
            <a:ext cx="568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5BC9BD-7B5C-4231-8273-7D3241239C35}"/>
              </a:ext>
            </a:extLst>
          </p:cNvPr>
          <p:cNvSpPr txBox="1"/>
          <p:nvPr/>
        </p:nvSpPr>
        <p:spPr>
          <a:xfrm>
            <a:off x="1037890" y="531903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Raw Return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A28AF-190C-47C7-8647-DFB3ACF921EA}"/>
              </a:ext>
            </a:extLst>
          </p:cNvPr>
          <p:cNvSpPr txBox="1"/>
          <p:nvPr/>
        </p:nvSpPr>
        <p:spPr>
          <a:xfrm>
            <a:off x="5550408" y="531903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EMA Return Signal</a:t>
            </a:r>
          </a:p>
        </p:txBody>
      </p:sp>
    </p:spTree>
    <p:extLst>
      <p:ext uri="{BB962C8B-B14F-4D97-AF65-F5344CB8AC3E}">
        <p14:creationId xmlns:p14="http://schemas.microsoft.com/office/powerpoint/2010/main" val="344189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Trading Strategy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b="1" dirty="0"/>
              <a:t>Problem 2:</a:t>
            </a:r>
            <a:r>
              <a:rPr lang="en-CA" dirty="0"/>
              <a:t> Do we trade on even the smaller positive (negative) signal? Might not be outside margin of error.</a:t>
            </a:r>
          </a:p>
          <a:p>
            <a:r>
              <a:rPr lang="en-CA" b="1" dirty="0"/>
              <a:t>Solution: </a:t>
            </a:r>
            <a:r>
              <a:rPr lang="en-CA" dirty="0"/>
              <a:t>We only trade if the return signal is larger than some fraction of last day’s volatility. What fraction? Hyperparameter.</a:t>
            </a:r>
          </a:p>
          <a:p>
            <a:r>
              <a:rPr lang="en-CA" b="1" dirty="0"/>
              <a:t>Problem 3: </a:t>
            </a:r>
            <a:r>
              <a:rPr lang="en-CA" dirty="0"/>
              <a:t>Might want to liquidate positions more/less aggressively than entering positions.</a:t>
            </a:r>
          </a:p>
          <a:p>
            <a:r>
              <a:rPr lang="en-CA" b="1" dirty="0"/>
              <a:t>Solution: </a:t>
            </a:r>
            <a:r>
              <a:rPr lang="en-CA" dirty="0"/>
              <a:t>Different signal thresholds for entering and exiting positions.</a:t>
            </a:r>
          </a:p>
          <a:p>
            <a:r>
              <a:rPr lang="en-CA" dirty="0"/>
              <a:t>Finally, to simulate real-life trading as accurately as possible, we include a 0.15% trading cost penalty to each transaction we make (both buy and sell components).</a:t>
            </a:r>
          </a:p>
        </p:txBody>
      </p:sp>
    </p:spTree>
    <p:extLst>
      <p:ext uri="{BB962C8B-B14F-4D97-AF65-F5344CB8AC3E}">
        <p14:creationId xmlns:p14="http://schemas.microsoft.com/office/powerpoint/2010/main" val="207137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Results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For an initial run, we made an arbitrary choice of hyperparameters.</a:t>
            </a:r>
          </a:p>
          <a:p>
            <a:r>
              <a:rPr lang="en-CA" dirty="0"/>
              <a:t>We open a long (short) position if the predicted positive (negative) return is more than </a:t>
            </a:r>
            <a:r>
              <a:rPr lang="en-CA" b="1" dirty="0"/>
              <a:t>1 times</a:t>
            </a:r>
            <a:r>
              <a:rPr lang="en-CA" dirty="0"/>
              <a:t> the previous day’s volatility</a:t>
            </a:r>
          </a:p>
          <a:p>
            <a:r>
              <a:rPr lang="en-CA" dirty="0"/>
              <a:t>We close a position if the predicted return is more (less) than </a:t>
            </a:r>
            <a:r>
              <a:rPr lang="en-CA" b="1" dirty="0"/>
              <a:t>0.1 times</a:t>
            </a:r>
            <a:r>
              <a:rPr lang="en-CA" dirty="0"/>
              <a:t> the previous day’s volatility.</a:t>
            </a:r>
          </a:p>
          <a:p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AAB37-4F0D-4178-86AD-3B01DE21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98" y="2833092"/>
            <a:ext cx="5996866" cy="31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Results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We obtain a Sharpe ratio of 0.67 and a cumulative return of 73%. This is slightly better than BTC’s return of 50% over the same period. However, it comes at the cost of a slightly lower SR (0.67 vs 0.83).</a:t>
            </a:r>
          </a:p>
          <a:p>
            <a:r>
              <a:rPr lang="en-CA" dirty="0"/>
              <a:t>This looks good but there is a catch!</a:t>
            </a:r>
          </a:p>
          <a:p>
            <a:r>
              <a:rPr lang="en-CA" dirty="0"/>
              <a:t>Hyperparameter dependent! The hyperparameters here were arbitrarily chosen. </a:t>
            </a:r>
          </a:p>
          <a:p>
            <a:r>
              <a:rPr lang="en-CA" dirty="0"/>
              <a:t>Ideal approach would be to tune hyperparameters on cross-validation set.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7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Results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After running a cross-validation approach, we found that the trading strategy is highly dependent on the chosen levels of trading aggressiveness (the open/close constants).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addition to the explicit hyper parameters, there are several implicit ones. For example: </a:t>
            </a:r>
          </a:p>
          <a:p>
            <a:pPr lvl="1"/>
            <a:r>
              <a:rPr lang="en-CA" dirty="0"/>
              <a:t>Length of Recalibration interval (30 days in above results)</a:t>
            </a:r>
          </a:p>
          <a:p>
            <a:pPr lvl="1"/>
            <a:r>
              <a:rPr lang="en-CA" dirty="0"/>
              <a:t>Length of Retraining interval (90 days right now)</a:t>
            </a:r>
          </a:p>
          <a:p>
            <a:pPr lvl="1"/>
            <a:r>
              <a:rPr lang="en-CA" dirty="0"/>
              <a:t>Finer grid of open/close constants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05D8D-4863-4083-AC86-83D9F0E3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8" y="2127951"/>
            <a:ext cx="7830105" cy="19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0298"/>
      </p:ext>
    </p:extLst>
  </p:cSld>
  <p:clrMapOvr>
    <a:masterClrMapping/>
  </p:clrMapOvr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1155</TotalTime>
  <Words>445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Lucida Grande</vt:lpstr>
      <vt:lpstr>Times New Roman</vt:lpstr>
      <vt:lpstr>1_Berkeley_heritage</vt:lpstr>
      <vt:lpstr>Forecasting Economic And Financial Time Series: ARIMA vs.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Upamanyu Pathare</cp:lastModifiedBy>
  <cp:revision>102</cp:revision>
  <dcterms:created xsi:type="dcterms:W3CDTF">2013-01-04T23:59:15Z</dcterms:created>
  <dcterms:modified xsi:type="dcterms:W3CDTF">2020-09-03T06:09:28Z</dcterms:modified>
</cp:coreProperties>
</file>