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5" r:id="rId3"/>
    <p:sldId id="289" r:id="rId4"/>
    <p:sldId id="270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9" r:id="rId13"/>
    <p:sldId id="297" r:id="rId14"/>
    <p:sldId id="298" r:id="rId15"/>
    <p:sldId id="300" r:id="rId16"/>
    <p:sldId id="301" r:id="rId17"/>
    <p:sldId id="267" r:id="rId18"/>
    <p:sldId id="268" r:id="rId19"/>
    <p:sldId id="269" r:id="rId20"/>
    <p:sldId id="302" r:id="rId21"/>
    <p:sldId id="271" r:id="rId22"/>
    <p:sldId id="303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3B6"/>
    <a:srgbClr val="C2B9A7"/>
    <a:srgbClr val="D8661F"/>
    <a:srgbClr val="003262"/>
    <a:srgbClr val="D84900"/>
    <a:srgbClr val="D86600"/>
    <a:srgbClr val="D5893E"/>
    <a:srgbClr val="2D637F"/>
    <a:srgbClr val="53626F"/>
    <a:srgbClr val="FDB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407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Sed</a:t>
            </a:r>
            <a:r>
              <a:rPr lang="en-US" dirty="0"/>
              <a:t> un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excepture</a:t>
            </a:r>
            <a:r>
              <a:rPr lang="en-US" dirty="0"/>
              <a:t> </a:t>
            </a:r>
            <a:r>
              <a:rPr lang="en-US" dirty="0" err="1"/>
              <a:t>sint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254977" y="1015999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6494" y="1020939"/>
            <a:ext cx="4623506" cy="4059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54977" y="1533878"/>
            <a:ext cx="3008313" cy="3574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/>
              <a:t>11/15/13 | Lorem Ipsum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80944" TargetMode="External"/><Relationship Id="rId2" Type="http://schemas.openxmlformats.org/officeDocument/2006/relationships/hyperlink" Target="https://arxiv.org/abs/1803.063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12.1116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czielinski/bitcoin-historical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Forecasting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Economic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Financial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Time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Series: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ARIMA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vs.</a:t>
            </a:r>
            <a:r>
              <a:rPr kumimoji="1"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LSTM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3"/>
            <a:ext cx="7377288" cy="130669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Teammates</a:t>
            </a:r>
          </a:p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Upamanyu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Pathare</a:t>
            </a:r>
          </a:p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Yutao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</a:p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Yongsheng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</a:p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Hexin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</a:p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Bolun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3538093" y="5362365"/>
            <a:ext cx="152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Training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Curve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DC3646-8DC6-914C-91DF-E900DADB9B7E}"/>
              </a:ext>
            </a:extLst>
          </p:cNvPr>
          <p:cNvSpPr txBox="1"/>
          <p:nvPr/>
        </p:nvSpPr>
        <p:spPr>
          <a:xfrm>
            <a:off x="663224" y="707138"/>
            <a:ext cx="6737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Data:</a:t>
            </a: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</a:rPr>
              <a:t>2016-05-12 00:00</a:t>
            </a: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</a:rPr>
              <a:t>—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2017-07-12 00:00</a:t>
            </a:r>
            <a:r>
              <a:rPr kumimoji="1" lang="zh-CN" altLang="en-US" dirty="0">
                <a:solidFill>
                  <a:schemeClr val="bg1"/>
                </a:solidFill>
              </a:rPr>
              <a:t> （</a:t>
            </a:r>
            <a:r>
              <a:rPr kumimoji="1" lang="en-US" altLang="zh-CN" dirty="0">
                <a:solidFill>
                  <a:schemeClr val="bg1"/>
                </a:solidFill>
              </a:rPr>
              <a:t>49455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points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Nadam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α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Epochs: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200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846846-EC26-084A-92C6-12D52855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13" y="1765300"/>
            <a:ext cx="5435600" cy="332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055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3538093" y="5362365"/>
            <a:ext cx="152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Training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Curve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747F76-1566-FB47-8054-0FC89102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80" y="1765300"/>
            <a:ext cx="5435600" cy="332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2FB2E4-7F5B-2D4E-A938-EF41ADEAD6B2}"/>
              </a:ext>
            </a:extLst>
          </p:cNvPr>
          <p:cNvSpPr txBox="1"/>
          <p:nvPr/>
        </p:nvSpPr>
        <p:spPr>
          <a:xfrm>
            <a:off x="663224" y="707138"/>
            <a:ext cx="6737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Data:</a:t>
            </a: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</a:rPr>
              <a:t>2016-05-12 00:00</a:t>
            </a: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</a:rPr>
              <a:t>—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2017-07-12 00:00</a:t>
            </a:r>
            <a:r>
              <a:rPr kumimoji="1" lang="zh-CN" altLang="en-US" dirty="0">
                <a:solidFill>
                  <a:schemeClr val="bg1"/>
                </a:solidFill>
              </a:rPr>
              <a:t> （</a:t>
            </a:r>
            <a:r>
              <a:rPr kumimoji="1" lang="en-US" altLang="zh-CN" dirty="0">
                <a:solidFill>
                  <a:schemeClr val="bg1"/>
                </a:solidFill>
              </a:rPr>
              <a:t>49455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points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Nadam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α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=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Epochs: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417428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199" y="316782"/>
            <a:ext cx="4582633" cy="48801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Rolling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Horizon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3417426" y="4857649"/>
            <a:ext cx="2000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Training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&amp;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Test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Sets</a:t>
            </a:r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2FB2E4-7F5B-2D4E-A938-EF41ADEAD6B2}"/>
              </a:ext>
            </a:extLst>
          </p:cNvPr>
          <p:cNvSpPr txBox="1"/>
          <p:nvPr/>
        </p:nvSpPr>
        <p:spPr>
          <a:xfrm>
            <a:off x="663224" y="707138"/>
            <a:ext cx="6737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model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every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90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days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(Quarterly),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make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prediction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next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90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Training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stays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in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window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~50K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Update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the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model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with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Earlystopping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8DEE168-8C2B-3040-B5F4-D63A0FCCC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02713"/>
              </p:ext>
            </p:extLst>
          </p:nvPr>
        </p:nvGraphicFramePr>
        <p:xfrm>
          <a:off x="457200" y="2148412"/>
          <a:ext cx="79212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628">
                  <a:extLst>
                    <a:ext uri="{9D8B030D-6E8A-4147-A177-3AD203B41FA5}">
                      <a16:colId xmlns:a16="http://schemas.microsoft.com/office/drawing/2014/main" val="2444965720"/>
                    </a:ext>
                  </a:extLst>
                </a:gridCol>
                <a:gridCol w="3960628">
                  <a:extLst>
                    <a:ext uri="{9D8B030D-6E8A-4147-A177-3AD203B41FA5}">
                      <a16:colId xmlns:a16="http://schemas.microsoft.com/office/drawing/2014/main" val="336927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2016-05-12 00:00—2017-07-12 00:00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2017-07-12 00:00—2017-10-09 23:50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2016-08-10 00:00—2017-10-10 00:00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2017-10-10 00:00—2018-01-07 23:50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5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2016-11-08 00:00—2018-01-08 00:00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2018-01-08 00:00—2018-04-07 23:50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2017-02-06 00:00—2018-04-08 00:00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2018-04-08 00:00—2018-07-06 23:50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3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2017-05-07 00:00—2018-07-07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2018-07-07 00:00—2018-10-04 23:50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8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2017-08-05 00:00—2018-10-05 00:00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2018-10-05 00:00—2019-01-07 21:50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6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3095577" y="4631395"/>
            <a:ext cx="368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Predictions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vs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Realized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1-hour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Return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BED54B-1F7D-954D-865B-4EA7BA53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7" y="1444719"/>
            <a:ext cx="7983766" cy="3117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959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1746385" y="3685097"/>
            <a:ext cx="4914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Model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Evaluation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on</a:t>
            </a:r>
            <a:r>
              <a:rPr kumimoji="1" lang="zh-CN" altLang="en-US" b="0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lang="en-US" altLang="zh-CN" dirty="0"/>
              <a:t>78469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kumimoji="1" lang="en-US" altLang="zh-CN" dirty="0"/>
              <a:t>)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D59F957-6B74-8847-9CA2-74EEE544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09013"/>
              </p:ext>
            </p:extLst>
          </p:nvPr>
        </p:nvGraphicFramePr>
        <p:xfrm>
          <a:off x="1917404" y="2047240"/>
          <a:ext cx="457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43147233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872722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2603021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4498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Predictor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1.18428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1.08169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8.7%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less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9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0.64124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0.61579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4.0%</a:t>
                      </a:r>
                      <a:r>
                        <a:rPr lang="zh-CN" alt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less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2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8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16782"/>
            <a:ext cx="5178056" cy="488017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Naïve Trading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5AAF2-B7ED-6449-882A-55C1A9575646}"/>
              </a:ext>
            </a:extLst>
          </p:cNvPr>
          <p:cNvSpPr txBox="1"/>
          <p:nvPr/>
        </p:nvSpPr>
        <p:spPr>
          <a:xfrm>
            <a:off x="1605516" y="804799"/>
            <a:ext cx="325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Buy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prediction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0.05%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Sell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prediction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-0.05%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08626E-2A44-704E-BE07-D07E7F74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82" y="1712808"/>
            <a:ext cx="4902200" cy="368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511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16782"/>
            <a:ext cx="5178056" cy="488017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Naïve</a:t>
            </a:r>
            <a:r>
              <a:rPr kumimoji="1" lang="zh-CN" altLang="en-US" dirty="0"/>
              <a:t> </a:t>
            </a:r>
            <a:r>
              <a:rPr kumimoji="1" lang="en-CA" altLang="zh-CN" dirty="0"/>
              <a:t>Trading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F6811-83BD-A047-8D4B-744BA740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64" y="1723440"/>
            <a:ext cx="5016500" cy="368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F5AAF2-B7ED-6449-882A-55C1A9575646}"/>
              </a:ext>
            </a:extLst>
          </p:cNvPr>
          <p:cNvSpPr txBox="1"/>
          <p:nvPr/>
        </p:nvSpPr>
        <p:spPr>
          <a:xfrm>
            <a:off x="1605516" y="804799"/>
            <a:ext cx="325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Buy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prediction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0.05%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Sell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prediction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-0.05%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70D054-20F3-1B41-B12F-DB78ABD681C3}"/>
              </a:ext>
            </a:extLst>
          </p:cNvPr>
          <p:cNvSpPr txBox="1"/>
          <p:nvPr/>
        </p:nvSpPr>
        <p:spPr>
          <a:xfrm>
            <a:off x="1693276" y="5603357"/>
            <a:ext cx="599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Low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risk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overfitting</a:t>
            </a:r>
          </a:p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Our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predictions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have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some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bg1">
                    <a:lumMod val="95000"/>
                  </a:schemeClr>
                </a:solidFill>
              </a:rPr>
              <a:t>forecastability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on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BTC/USD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returns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altLang="zh-CN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Trading Strategy</a:t>
            </a:r>
          </a:p>
          <a:p>
            <a:endParaRPr kumimoji="1" lang="en-CA" altLang="zh-CN" sz="3600" dirty="0">
              <a:latin typeface="Times New Roman" panose="02020603050405020304" pitchFamily="18" charset="0"/>
              <a:ea typeface="STFangsong" charset="-122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The trading strategy uses the signals from the model to trade on the BTC market.</a:t>
            </a:r>
          </a:p>
          <a:p>
            <a:r>
              <a:rPr lang="en-CA" b="1" dirty="0"/>
              <a:t>Problem 1: </a:t>
            </a:r>
            <a:r>
              <a:rPr lang="en-CA" dirty="0"/>
              <a:t>Signal is too and jittery. Do not want to trade excessively on minor movements.</a:t>
            </a:r>
          </a:p>
          <a:p>
            <a:r>
              <a:rPr lang="en-CA" b="1" dirty="0"/>
              <a:t>Solution: </a:t>
            </a:r>
            <a:r>
              <a:rPr lang="en-CA" dirty="0"/>
              <a:t>Use Exponential Moving Average of return signals to determine trade signals.</a:t>
            </a:r>
          </a:p>
          <a:p>
            <a:endParaRPr lang="en-CA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3DB2B-A580-4D58-93C6-667C3E8A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87" y="3180229"/>
            <a:ext cx="3701530" cy="1922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D0389-31A0-4F84-B543-4D680F3B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2" y="3180229"/>
            <a:ext cx="3719473" cy="19226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88A26-39F4-473C-A906-92FC51255DB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4287915" y="4141562"/>
            <a:ext cx="568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5BC9BD-7B5C-4231-8273-7D3241239C35}"/>
              </a:ext>
            </a:extLst>
          </p:cNvPr>
          <p:cNvSpPr txBox="1"/>
          <p:nvPr/>
        </p:nvSpPr>
        <p:spPr>
          <a:xfrm>
            <a:off x="1037890" y="531903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Raw Return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A28AF-190C-47C7-8647-DFB3ACF921EA}"/>
              </a:ext>
            </a:extLst>
          </p:cNvPr>
          <p:cNvSpPr txBox="1"/>
          <p:nvPr/>
        </p:nvSpPr>
        <p:spPr>
          <a:xfrm>
            <a:off x="5550408" y="531903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EMA Return Signal</a:t>
            </a:r>
          </a:p>
        </p:txBody>
      </p:sp>
    </p:spTree>
    <p:extLst>
      <p:ext uri="{BB962C8B-B14F-4D97-AF65-F5344CB8AC3E}">
        <p14:creationId xmlns:p14="http://schemas.microsoft.com/office/powerpoint/2010/main" val="344189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Trading Strategy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b="1" dirty="0"/>
              <a:t>Problem 2:</a:t>
            </a:r>
            <a:r>
              <a:rPr lang="en-CA" dirty="0"/>
              <a:t> Do we trade on even the smaller positive (negative) signal? Might not be outside margin of error.</a:t>
            </a:r>
          </a:p>
          <a:p>
            <a:r>
              <a:rPr lang="en-CA" b="1" dirty="0"/>
              <a:t>Solution: </a:t>
            </a:r>
            <a:r>
              <a:rPr lang="en-CA" dirty="0"/>
              <a:t>We only trade if the return signal is larger than some fraction of last day’s volatility. What fraction? Hyperparameter.</a:t>
            </a:r>
          </a:p>
          <a:p>
            <a:r>
              <a:rPr lang="en-CA" b="1" dirty="0"/>
              <a:t>Problem 3: </a:t>
            </a:r>
            <a:r>
              <a:rPr lang="en-CA" dirty="0"/>
              <a:t>Might want to liquidate positions more/less aggressively than entering positions.</a:t>
            </a:r>
          </a:p>
          <a:p>
            <a:r>
              <a:rPr lang="en-CA" b="1" dirty="0"/>
              <a:t>Solution: </a:t>
            </a:r>
            <a:r>
              <a:rPr lang="en-CA" dirty="0"/>
              <a:t>Different signal thresholds for entering and exiting positions.</a:t>
            </a:r>
          </a:p>
          <a:p>
            <a:r>
              <a:rPr lang="en-CA" dirty="0"/>
              <a:t>Finally, to simulate real-life trading as accurately as possible, we include a 0.15% trading cost penalty to each transaction we make (both buy and sell components).</a:t>
            </a:r>
          </a:p>
        </p:txBody>
      </p:sp>
    </p:spTree>
    <p:extLst>
      <p:ext uri="{BB962C8B-B14F-4D97-AF65-F5344CB8AC3E}">
        <p14:creationId xmlns:p14="http://schemas.microsoft.com/office/powerpoint/2010/main" val="207137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Results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For an initial run, we made an arbitrary choice of hyperparameters.</a:t>
            </a:r>
          </a:p>
          <a:p>
            <a:r>
              <a:rPr lang="en-CA" dirty="0"/>
              <a:t>We open a long (short) position if the predicted positive (negative) return is more than </a:t>
            </a:r>
            <a:r>
              <a:rPr lang="en-CA" b="1" dirty="0"/>
              <a:t>1 times</a:t>
            </a:r>
            <a:r>
              <a:rPr lang="en-CA" dirty="0"/>
              <a:t> the previous day’s volatility</a:t>
            </a:r>
          </a:p>
          <a:p>
            <a:r>
              <a:rPr lang="en-CA" dirty="0"/>
              <a:t>We close a position if the predicted return is more (less) than </a:t>
            </a:r>
            <a:r>
              <a:rPr lang="en-CA" b="1" dirty="0"/>
              <a:t>0.1 times</a:t>
            </a:r>
            <a:r>
              <a:rPr lang="en-CA" dirty="0"/>
              <a:t> the previous day’s volatility.</a:t>
            </a:r>
          </a:p>
          <a:p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AAB37-4F0D-4178-86AD-3B01DE21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98" y="2833092"/>
            <a:ext cx="5996866" cy="31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altLang="zh-CN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(Very) Quick Recap</a:t>
            </a:r>
          </a:p>
          <a:p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In our previous analysis we noted that LSTM/ARIMA based models perform poorly.</a:t>
            </a:r>
          </a:p>
          <a:p>
            <a:r>
              <a:rPr lang="en-CA" dirty="0"/>
              <a:t>Authors had misunderstood/overstated improvement arising from simple 1-dimensional LSTM models.</a:t>
            </a:r>
          </a:p>
          <a:p>
            <a:r>
              <a:rPr lang="en-CA" dirty="0"/>
              <a:t>We explored more complex on shorter term data to evaluate it’s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207813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Results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We obtain a Sharpe ratio of 0.67 and a cumulative return of 73%. This is slightly better than BTC’s return of 50% over the same period. However, it comes at the cost of a slightly lower SR (0.67 vs 0.83).</a:t>
            </a:r>
          </a:p>
          <a:p>
            <a:r>
              <a:rPr lang="en-CA" dirty="0"/>
              <a:t>This looks good but there is a catch!</a:t>
            </a:r>
          </a:p>
          <a:p>
            <a:r>
              <a:rPr lang="en-CA" dirty="0"/>
              <a:t>Hyperparameter dependent! The hyperparameters here were arbitrarily chosen. </a:t>
            </a:r>
          </a:p>
          <a:p>
            <a:r>
              <a:rPr lang="en-CA" dirty="0"/>
              <a:t>Ideal approach would be to tune hyperparameters on cross-validation set.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672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Results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After running a cross-validation approach, we found that the trading strategy is highly dependent on the chosen levels of trading aggressiveness (the open/close constants).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addition to the explicit hyper parameters, there are several implicit ones. For example: </a:t>
            </a:r>
          </a:p>
          <a:p>
            <a:pPr lvl="1"/>
            <a:r>
              <a:rPr lang="en-CA" dirty="0"/>
              <a:t>Length of Recalibration interval (30 days in above results)</a:t>
            </a:r>
          </a:p>
          <a:p>
            <a:pPr lvl="1"/>
            <a:r>
              <a:rPr lang="en-CA" dirty="0"/>
              <a:t>Length of Retraining interval (90 days right now)</a:t>
            </a:r>
          </a:p>
          <a:p>
            <a:pPr lvl="1"/>
            <a:r>
              <a:rPr lang="en-CA" dirty="0"/>
              <a:t>Finer grid of open/close constants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05D8D-4863-4083-AC86-83D9F0E3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8" y="2127951"/>
            <a:ext cx="7830105" cy="19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0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199" y="316782"/>
            <a:ext cx="5473083" cy="488017"/>
          </a:xfrm>
        </p:spPr>
        <p:txBody>
          <a:bodyPr>
            <a:noAutofit/>
          </a:bodyPr>
          <a:lstStyle/>
          <a:p>
            <a:r>
              <a:rPr kumimoji="1" lang="en-CA" sz="3600" dirty="0">
                <a:latin typeface="Times New Roman" panose="02020603050405020304" pitchFamily="18" charset="0"/>
                <a:ea typeface="STFangsong" charset="-122"/>
                <a:cs typeface="Times New Roman" panose="02020603050405020304" pitchFamily="18" charset="0"/>
              </a:rPr>
              <a:t>Further Refinements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0A031-0802-44A5-ADD9-7D6D7C43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93" y="1020939"/>
            <a:ext cx="8341277" cy="4989244"/>
          </a:xfrm>
        </p:spPr>
        <p:txBody>
          <a:bodyPr/>
          <a:lstStyle/>
          <a:p>
            <a:r>
              <a:rPr lang="en-CA" dirty="0"/>
              <a:t>Take into account bid ask spreads when computing returns.</a:t>
            </a:r>
          </a:p>
          <a:p>
            <a:r>
              <a:rPr lang="en-CA" dirty="0"/>
              <a:t>Execution delay – In practice we may not be able to trade instantly on receiving signal.</a:t>
            </a:r>
          </a:p>
          <a:p>
            <a:r>
              <a:rPr lang="en-CA" dirty="0"/>
              <a:t>Determine correct static rebalancing interval and hyperparameters – Need more computational power.</a:t>
            </a:r>
          </a:p>
          <a:p>
            <a:r>
              <a:rPr lang="en-CA" dirty="0"/>
              <a:t>Better still – Model should recognize persistent underperformance on its own and signal the trading platform as such – Dynamic retraining intervals.</a:t>
            </a:r>
          </a:p>
        </p:txBody>
      </p:sp>
    </p:spTree>
    <p:extLst>
      <p:ext uri="{BB962C8B-B14F-4D97-AF65-F5344CB8AC3E}">
        <p14:creationId xmlns:p14="http://schemas.microsoft.com/office/powerpoint/2010/main" val="115981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5029" y="3617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200" dirty="0"/>
              <a:t>Thank</a:t>
            </a:r>
            <a:r>
              <a:rPr lang="zh-CN" altLang="en-US" sz="4200" dirty="0"/>
              <a:t> </a:t>
            </a:r>
            <a:r>
              <a:rPr lang="en-US" altLang="zh-CN" sz="4200" dirty="0"/>
              <a:t>you!</a:t>
            </a:r>
            <a:endParaRPr lang="en-US" sz="4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D1900-5C30-6244-A546-6C8F73AE5DBF}"/>
              </a:ext>
            </a:extLst>
          </p:cNvPr>
          <p:cNvSpPr/>
          <p:nvPr/>
        </p:nvSpPr>
        <p:spPr>
          <a:xfrm>
            <a:off x="946901" y="1520858"/>
            <a:ext cx="725019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altLang="zh-C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Siami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Akbar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Namin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Economics and Financial Time Series: ARIMA vs. LSTM.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https://arxiv.org/abs/1803.06386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W, Yue J, Rao Y (2017) A deep learning framework for financial time series using stacked autoencoders and long-short term memory.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12(7): e0180944.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https://doi.org/10.1371/journal.pone.0180944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Aniruddha Dutta, Saket Kumar 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Meheli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Basu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Gated Recurrent Unit Approach to Bitcoin Price Prediction .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https://arxiv.org/abs/1912.11166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Last Week’s Results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1837995" y="5346584"/>
            <a:ext cx="445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Evaluation of LSTM Models on Daily S&amp;P Data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DC3646-8DC6-914C-91DF-E900DADB9B7E}"/>
              </a:ext>
            </a:extLst>
          </p:cNvPr>
          <p:cNvSpPr txBox="1"/>
          <p:nvPr/>
        </p:nvSpPr>
        <p:spPr>
          <a:xfrm>
            <a:off x="642585" y="80479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Previous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results: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Both models fail to predict daily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Target: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Beat</a:t>
            </a:r>
            <a:r>
              <a:rPr kumimoji="1" lang="zh-CN" altLang="en-US" dirty="0">
                <a:solidFill>
                  <a:schemeClr val="bg1"/>
                </a:solidFill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</a:rPr>
              <a:t>the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null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predictor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09DF01D-B2E6-7743-B162-DD76BF3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78839"/>
              </p:ext>
            </p:extLst>
          </p:nvPr>
        </p:nvGraphicFramePr>
        <p:xfrm>
          <a:off x="943904" y="37643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314723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872722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60302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9808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Predictor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Single 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 LSTM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0.7384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0.7693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9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0.5886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0.5996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2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Underfitting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Overfitting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2923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544042E-20D5-EB46-9AA5-9FEB8F1F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05" y="1678639"/>
            <a:ext cx="3105099" cy="18334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4BA1A1-1AF6-494C-852C-E26B43B3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04" y="1678639"/>
            <a:ext cx="3122034" cy="18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F8311-2185-3347-9BAE-DDF67213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167C8-C10A-5745-AECC-80F3D07C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9808"/>
            <a:ext cx="8229600" cy="252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data:</a:t>
            </a:r>
            <a:r>
              <a:rPr kumimoji="1" lang="zh-CN" altLang="en-US" dirty="0"/>
              <a:t> </a:t>
            </a:r>
            <a:r>
              <a:rPr kumimoji="1" lang="en-US" altLang="zh-CN" dirty="0"/>
              <a:t>1-min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frequency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BTC/USD</a:t>
            </a:r>
          </a:p>
          <a:p>
            <a:pPr lvl="1"/>
            <a:r>
              <a:rPr kumimoji="1" lang="en-US" altLang="zh-CN" dirty="0"/>
              <a:t>Dataset: </a:t>
            </a:r>
            <a:r>
              <a:rPr lang="en-US" altLang="zh-CN" dirty="0"/>
              <a:t>1-min BTC data (2014-12-01 – 2019-01-09), Coinbase</a:t>
            </a:r>
          </a:p>
          <a:p>
            <a:pPr lvl="1"/>
            <a:r>
              <a:rPr lang="en-US" altLang="zh-CN" dirty="0"/>
              <a:t>Open, High, Low, Close, Volume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https://www.kaggle.com/mczielinski/bitcoin-historical-data</a:t>
            </a:r>
            <a:r>
              <a:rPr lang="en-US" altLang="zh-CN" dirty="0"/>
              <a:t>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</a:p>
          <a:p>
            <a:pPr lvl="1"/>
            <a:r>
              <a:rPr kumimoji="1" lang="en-US" altLang="zh-CN" dirty="0"/>
              <a:t>Construct 10-min features on 1-min data</a:t>
            </a:r>
          </a:p>
          <a:p>
            <a:pPr lvl="1"/>
            <a:r>
              <a:rPr kumimoji="1" lang="en-US" altLang="zh-CN" dirty="0"/>
              <a:t>Return, log(High / Low), log Volume / mean(Volume, 1day), </a:t>
            </a:r>
            <a:r>
              <a:rPr kumimoji="1" lang="en-US" altLang="zh-CN" dirty="0" err="1"/>
              <a:t>etc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Input features are stationary across time</a:t>
            </a:r>
          </a:p>
          <a:p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D20FC-5BE1-484B-8BDD-77BB4744AB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Improvements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7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FA9BEF2-AEF5-3F4F-AFCA-9629B298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2935" y="1610590"/>
            <a:ext cx="4628331" cy="32680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26DFDB-1E4B-0F47-A358-E6A8065F250F}"/>
              </a:ext>
            </a:extLst>
          </p:cNvPr>
          <p:cNvSpPr txBox="1"/>
          <p:nvPr/>
        </p:nvSpPr>
        <p:spPr>
          <a:xfrm>
            <a:off x="457200" y="1874988"/>
            <a:ext cx="3451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Input: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time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series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past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   10-min features,</a:t>
            </a:r>
            <a:r>
              <a:rPr kumimoji="1" lang="zh-CN" altLang="en-US" dirty="0">
                <a:solidFill>
                  <a:schemeClr val="bg1"/>
                </a:solidFill>
              </a:rPr>
              <a:t>          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#sample,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T=36 (6h),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#feature=7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Output: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prediction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of the return in the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next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Loss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function: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MAE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80D47F-C0C8-914E-A0DF-17753FCFEAA1}"/>
              </a:ext>
            </a:extLst>
          </p:cNvPr>
          <p:cNvSpPr txBox="1"/>
          <p:nvPr/>
        </p:nvSpPr>
        <p:spPr>
          <a:xfrm>
            <a:off x="4201600" y="4970411"/>
            <a:ext cx="439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A double-LSTM framework on sensitive analysis. </a:t>
            </a:r>
            <a:r>
              <a:rPr kumimoji="1" lang="en-US" altLang="zh-CN" sz="1200" i="1" dirty="0"/>
              <a:t>(</a:t>
            </a:r>
            <a:r>
              <a:rPr kumimoji="1" lang="en-US" altLang="zh-CN" sz="1200" i="1" dirty="0" err="1"/>
              <a:t>Emojify</a:t>
            </a:r>
            <a:r>
              <a:rPr kumimoji="1" lang="en-US" altLang="zh-CN" sz="1200" i="1" dirty="0"/>
              <a:t>, Coursera)</a:t>
            </a:r>
            <a:endParaRPr kumimoji="1"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4267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Feature Engineering</a:t>
            </a:r>
            <a:endParaRPr kumimoji="1"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C6030C4-1A53-2A4D-BCA1-6E7A6DA72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437466"/>
              </p:ext>
            </p:extLst>
          </p:nvPr>
        </p:nvGraphicFramePr>
        <p:xfrm>
          <a:off x="659219" y="1484821"/>
          <a:ext cx="76129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488">
                  <a:extLst>
                    <a:ext uri="{9D8B030D-6E8A-4147-A177-3AD203B41FA5}">
                      <a16:colId xmlns:a16="http://schemas.microsoft.com/office/drawing/2014/main" val="678633145"/>
                    </a:ext>
                  </a:extLst>
                </a:gridCol>
                <a:gridCol w="5006424">
                  <a:extLst>
                    <a:ext uri="{9D8B030D-6E8A-4147-A177-3AD203B41FA5}">
                      <a16:colId xmlns:a16="http://schemas.microsoft.com/office/drawing/2014/main" val="3326163847"/>
                    </a:ext>
                  </a:extLst>
                </a:gridCol>
              </a:tblGrid>
              <a:tr h="344028"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34189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Relative_vol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volume / past 1 days average 10min volume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7179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10min log return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43469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Relative_HML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log(high / low)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92055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Rvol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sum(abs(return))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21840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Return_ETH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10min log return of ETH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45829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Price_diff_1h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MACD: log(10min MA/ 1h MA)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16028"/>
                  </a:ext>
                </a:extLst>
              </a:tr>
              <a:tr h="344028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Price_diff_12h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MACD: log(2h MA / 12h MA)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501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966D673-5E3A-E64E-9E09-99B7FE1F0AFC}"/>
              </a:ext>
            </a:extLst>
          </p:cNvPr>
          <p:cNvSpPr txBox="1"/>
          <p:nvPr/>
        </p:nvSpPr>
        <p:spPr>
          <a:xfrm>
            <a:off x="3236703" y="4542229"/>
            <a:ext cx="249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Input Features Summary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27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Feature Engineering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446907-8E7A-F940-8A6E-550CC13E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585315"/>
            <a:ext cx="6251401" cy="62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Feature Engineering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CBB70F-A43D-2545-A29B-144418FF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2353" y="1730099"/>
            <a:ext cx="5784111" cy="394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B4BAA8-D407-134D-BD67-F8CC70A0176A}"/>
              </a:ext>
            </a:extLst>
          </p:cNvPr>
          <p:cNvSpPr txBox="1"/>
          <p:nvPr/>
        </p:nvSpPr>
        <p:spPr>
          <a:xfrm>
            <a:off x="1155206" y="804799"/>
            <a:ext cx="657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Distribution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similar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return/MACD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Std: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0.9711%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Min:-23.39%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 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Max:17.9%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(fatter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tail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than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S&amp;P500)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6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1EE72-43B6-6949-BCD9-6DF5362B7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2F7EB-BA9F-EA44-A710-34011C1F5FFA}"/>
              </a:ext>
            </a:extLst>
          </p:cNvPr>
          <p:cNvSpPr txBox="1"/>
          <p:nvPr/>
        </p:nvSpPr>
        <p:spPr>
          <a:xfrm>
            <a:off x="3287563" y="5822306"/>
            <a:ext cx="169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NN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Architecture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DC3646-8DC6-914C-91DF-E900DADB9B7E}"/>
              </a:ext>
            </a:extLst>
          </p:cNvPr>
          <p:cNvSpPr txBox="1"/>
          <p:nvPr/>
        </p:nvSpPr>
        <p:spPr>
          <a:xfrm>
            <a:off x="642585" y="80479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3Dense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LSTM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Dense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DA792B-7D18-CE47-BFBC-CE60AFD9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45" y="1274446"/>
            <a:ext cx="4814629" cy="44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65635"/>
      </p:ext>
    </p:extLst>
  </p:cSld>
  <p:clrMapOvr>
    <a:masterClrMapping/>
  </p:clrMapOvr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1189</TotalTime>
  <Words>1141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Georgia</vt:lpstr>
      <vt:lpstr>Lucida Grande</vt:lpstr>
      <vt:lpstr>Times New Roman</vt:lpstr>
      <vt:lpstr>1_Berkeley_heritage</vt:lpstr>
      <vt:lpstr>Forecasting Economic And Financial Time Series: ARIMA vs. LSTM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Upamanyu Pathare</cp:lastModifiedBy>
  <cp:revision>106</cp:revision>
  <dcterms:created xsi:type="dcterms:W3CDTF">2013-01-04T23:59:15Z</dcterms:created>
  <dcterms:modified xsi:type="dcterms:W3CDTF">2020-09-03T06:10:52Z</dcterms:modified>
</cp:coreProperties>
</file>