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0" r:id="rId3"/>
    <p:sldId id="262" r:id="rId4"/>
    <p:sldId id="263" r:id="rId5"/>
    <p:sldId id="261" r:id="rId6"/>
    <p:sldId id="266" r:id="rId7"/>
    <p:sldId id="264" r:id="rId8"/>
    <p:sldId id="258" r:id="rId9"/>
    <p:sldId id="259" r:id="rId10"/>
    <p:sldId id="267" r:id="rId11"/>
    <p:sldId id="268" r:id="rId12"/>
    <p:sldId id="265"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BD2"/>
    <a:srgbClr val="FFFEE5"/>
    <a:srgbClr val="FFE8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86"/>
    <p:restoredTop sz="77830"/>
  </p:normalViewPr>
  <p:slideViewPr>
    <p:cSldViewPr snapToGrid="0" snapToObjects="1">
      <p:cViewPr varScale="1">
        <p:scale>
          <a:sx n="100" d="100"/>
          <a:sy n="100" d="100"/>
        </p:scale>
        <p:origin x="13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FFA71-027D-654E-B6A5-66961F3BCEDA}" type="datetimeFigureOut">
              <a:rPr kumimoji="1" lang="zh-CN" altLang="en-US" smtClean="0"/>
              <a:t>2020/8/19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BF6E1B-93D3-3A48-B5C2-586DC3DF9721}" type="slidenum">
              <a:rPr kumimoji="1" lang="zh-CN" altLang="en-US" smtClean="0"/>
              <a:t>‹#›</a:t>
            </a:fld>
            <a:endParaRPr kumimoji="1" lang="zh-CN" altLang="en-US"/>
          </a:p>
        </p:txBody>
      </p:sp>
    </p:spTree>
    <p:extLst>
      <p:ext uri="{BB962C8B-B14F-4D97-AF65-F5344CB8AC3E}">
        <p14:creationId xmlns:p14="http://schemas.microsoft.com/office/powerpoint/2010/main" val="112416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BF6E1B-93D3-3A48-B5C2-586DC3DF9721}" type="slidenum">
              <a:rPr kumimoji="1" lang="zh-CN" altLang="en-US" smtClean="0"/>
              <a:t>3</a:t>
            </a:fld>
            <a:endParaRPr kumimoji="1" lang="zh-CN" altLang="en-US"/>
          </a:p>
        </p:txBody>
      </p:sp>
    </p:spTree>
    <p:extLst>
      <p:ext uri="{BB962C8B-B14F-4D97-AF65-F5344CB8AC3E}">
        <p14:creationId xmlns:p14="http://schemas.microsoft.com/office/powerpoint/2010/main" val="395343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BF6E1B-93D3-3A48-B5C2-586DC3DF9721}" type="slidenum">
              <a:rPr kumimoji="1" lang="zh-CN" altLang="en-US" smtClean="0"/>
              <a:t>4</a:t>
            </a:fld>
            <a:endParaRPr kumimoji="1" lang="zh-CN" altLang="en-US"/>
          </a:p>
        </p:txBody>
      </p:sp>
    </p:spTree>
    <p:extLst>
      <p:ext uri="{BB962C8B-B14F-4D97-AF65-F5344CB8AC3E}">
        <p14:creationId xmlns:p14="http://schemas.microsoft.com/office/powerpoint/2010/main" val="1343146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458E4367-6CC1-4C0B-9EB2-6CFB781B10B5}" type="datetime1">
              <a:rPr kumimoji="1" lang="zh-CN" altLang="en-US" smtClean="0"/>
              <a:t>2020/8/19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361CDF-7A76-364D-B77E-BB512CD4B81B}" type="slidenum">
              <a:rPr kumimoji="1" lang="zh-CN" altLang="en-US" smtClean="0"/>
              <a:t>‹#›</a:t>
            </a:fld>
            <a:endParaRPr kumimoji="1" lang="zh-CN" altLang="en-US"/>
          </a:p>
        </p:txBody>
      </p:sp>
    </p:spTree>
    <p:extLst>
      <p:ext uri="{BB962C8B-B14F-4D97-AF65-F5344CB8AC3E}">
        <p14:creationId xmlns:p14="http://schemas.microsoft.com/office/powerpoint/2010/main" val="25970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7FB95791-57B8-4416-B0B4-285E36BACDCD}" type="datetime1">
              <a:rPr kumimoji="1" lang="zh-CN" altLang="en-US" smtClean="0"/>
              <a:t>2020/8/19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361CDF-7A76-364D-B77E-BB512CD4B81B}" type="slidenum">
              <a:rPr kumimoji="1" lang="zh-CN" altLang="en-US" smtClean="0"/>
              <a:t>‹#›</a:t>
            </a:fld>
            <a:endParaRPr kumimoji="1" lang="zh-CN" altLang="en-US"/>
          </a:p>
        </p:txBody>
      </p:sp>
    </p:spTree>
    <p:extLst>
      <p:ext uri="{BB962C8B-B14F-4D97-AF65-F5344CB8AC3E}">
        <p14:creationId xmlns:p14="http://schemas.microsoft.com/office/powerpoint/2010/main" val="867694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3766C23-2BB7-416D-A6C3-6AAD0095891B}" type="datetime1">
              <a:rPr kumimoji="1" lang="zh-CN" altLang="en-US" smtClean="0"/>
              <a:t>2020/8/19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361CDF-7A76-364D-B77E-BB512CD4B81B}" type="slidenum">
              <a:rPr kumimoji="1" lang="zh-CN" altLang="en-US" smtClean="0"/>
              <a:t>‹#›</a:t>
            </a:fld>
            <a:endParaRPr kumimoji="1" lang="zh-CN" altLang="en-US"/>
          </a:p>
        </p:txBody>
      </p:sp>
    </p:spTree>
    <p:extLst>
      <p:ext uri="{BB962C8B-B14F-4D97-AF65-F5344CB8AC3E}">
        <p14:creationId xmlns:p14="http://schemas.microsoft.com/office/powerpoint/2010/main" val="192675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A0B9AC6-AA5F-47F2-9B6E-9ACEACE31F59}" type="datetime1">
              <a:rPr kumimoji="1" lang="zh-CN" altLang="en-US" smtClean="0"/>
              <a:t>2020/8/19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10361CDF-7A76-364D-B77E-BB512CD4B81B}" type="slidenum">
              <a:rPr kumimoji="1" lang="zh-CN" altLang="en-US" smtClean="0"/>
              <a:pPr/>
              <a:t>‹#›</a:t>
            </a:fld>
            <a:endParaRPr kumimoji="1" lang="zh-CN" altLang="en-US" dirty="0"/>
          </a:p>
        </p:txBody>
      </p:sp>
      <p:sp>
        <p:nvSpPr>
          <p:cNvPr id="8" name="Rectangle 7">
            <a:extLst>
              <a:ext uri="{FF2B5EF4-FFF2-40B4-BE49-F238E27FC236}">
                <a16:creationId xmlns:a16="http://schemas.microsoft.com/office/drawing/2014/main" id="{543C375A-48CD-427D-9A0A-ADC1AF483C13}"/>
              </a:ext>
            </a:extLst>
          </p:cNvPr>
          <p:cNvSpPr/>
          <p:nvPr userDrawn="1"/>
        </p:nvSpPr>
        <p:spPr>
          <a:xfrm>
            <a:off x="838200" y="1340121"/>
            <a:ext cx="10515600" cy="10677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19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BB0BCB87-E9EE-47D0-9E8D-8E09CEBB5F7C}" type="datetime1">
              <a:rPr kumimoji="1" lang="zh-CN" altLang="en-US" smtClean="0"/>
              <a:t>2020/8/19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361CDF-7A76-364D-B77E-BB512CD4B81B}" type="slidenum">
              <a:rPr kumimoji="1" lang="zh-CN" altLang="en-US" smtClean="0"/>
              <a:t>‹#›</a:t>
            </a:fld>
            <a:endParaRPr kumimoji="1" lang="zh-CN" altLang="en-US"/>
          </a:p>
        </p:txBody>
      </p:sp>
    </p:spTree>
    <p:extLst>
      <p:ext uri="{BB962C8B-B14F-4D97-AF65-F5344CB8AC3E}">
        <p14:creationId xmlns:p14="http://schemas.microsoft.com/office/powerpoint/2010/main" val="150423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6FD8D5EA-AE5E-4859-B45A-C3186C3270EB}" type="datetime1">
              <a:rPr kumimoji="1" lang="zh-CN" altLang="en-US" smtClean="0"/>
              <a:t>2020/8/19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361CDF-7A76-364D-B77E-BB512CD4B81B}" type="slidenum">
              <a:rPr kumimoji="1" lang="zh-CN" altLang="en-US" smtClean="0"/>
              <a:t>‹#›</a:t>
            </a:fld>
            <a:endParaRPr kumimoji="1" lang="zh-CN" altLang="en-US"/>
          </a:p>
        </p:txBody>
      </p:sp>
    </p:spTree>
    <p:extLst>
      <p:ext uri="{BB962C8B-B14F-4D97-AF65-F5344CB8AC3E}">
        <p14:creationId xmlns:p14="http://schemas.microsoft.com/office/powerpoint/2010/main" val="153806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A995C5A1-D275-4E87-8FA5-C2C3219C8A8E}" type="datetime1">
              <a:rPr kumimoji="1" lang="zh-CN" altLang="en-US" smtClean="0"/>
              <a:t>2020/8/19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0361CDF-7A76-364D-B77E-BB512CD4B81B}" type="slidenum">
              <a:rPr kumimoji="1" lang="zh-CN" altLang="en-US" smtClean="0"/>
              <a:t>‹#›</a:t>
            </a:fld>
            <a:endParaRPr kumimoji="1" lang="zh-CN" altLang="en-US"/>
          </a:p>
        </p:txBody>
      </p:sp>
    </p:spTree>
    <p:extLst>
      <p:ext uri="{BB962C8B-B14F-4D97-AF65-F5344CB8AC3E}">
        <p14:creationId xmlns:p14="http://schemas.microsoft.com/office/powerpoint/2010/main" val="1066839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B8851804-E9FB-4A3A-A352-10DB1BB20D28}" type="datetime1">
              <a:rPr kumimoji="1" lang="zh-CN" altLang="en-US" smtClean="0"/>
              <a:t>2020/8/19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0361CDF-7A76-364D-B77E-BB512CD4B81B}" type="slidenum">
              <a:rPr kumimoji="1" lang="zh-CN" altLang="en-US" smtClean="0"/>
              <a:t>‹#›</a:t>
            </a:fld>
            <a:endParaRPr kumimoji="1" lang="zh-CN" altLang="en-US"/>
          </a:p>
        </p:txBody>
      </p:sp>
    </p:spTree>
    <p:extLst>
      <p:ext uri="{BB962C8B-B14F-4D97-AF65-F5344CB8AC3E}">
        <p14:creationId xmlns:p14="http://schemas.microsoft.com/office/powerpoint/2010/main" val="102575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325608-136B-41BD-8EB7-684A24F70F96}" type="datetime1">
              <a:rPr kumimoji="1" lang="zh-CN" altLang="en-US" smtClean="0"/>
              <a:t>2020/8/19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0361CDF-7A76-364D-B77E-BB512CD4B81B}" type="slidenum">
              <a:rPr kumimoji="1" lang="zh-CN" altLang="en-US" smtClean="0"/>
              <a:t>‹#›</a:t>
            </a:fld>
            <a:endParaRPr kumimoji="1" lang="zh-CN" altLang="en-US"/>
          </a:p>
        </p:txBody>
      </p:sp>
    </p:spTree>
    <p:extLst>
      <p:ext uri="{BB962C8B-B14F-4D97-AF65-F5344CB8AC3E}">
        <p14:creationId xmlns:p14="http://schemas.microsoft.com/office/powerpoint/2010/main" val="195113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070609C-F8C3-4B65-A4F0-30DD30050524}" type="datetime1">
              <a:rPr kumimoji="1" lang="zh-CN" altLang="en-US" smtClean="0"/>
              <a:t>2020/8/19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361CDF-7A76-364D-B77E-BB512CD4B81B}" type="slidenum">
              <a:rPr kumimoji="1" lang="zh-CN" altLang="en-US" smtClean="0"/>
              <a:t>‹#›</a:t>
            </a:fld>
            <a:endParaRPr kumimoji="1" lang="zh-CN" altLang="en-US"/>
          </a:p>
        </p:txBody>
      </p:sp>
    </p:spTree>
    <p:extLst>
      <p:ext uri="{BB962C8B-B14F-4D97-AF65-F5344CB8AC3E}">
        <p14:creationId xmlns:p14="http://schemas.microsoft.com/office/powerpoint/2010/main" val="62616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D901B3E-A692-4E9D-AFD5-AF74BF910A37}" type="datetime1">
              <a:rPr kumimoji="1" lang="zh-CN" altLang="en-US" smtClean="0"/>
              <a:t>2020/8/19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361CDF-7A76-364D-B77E-BB512CD4B81B}" type="slidenum">
              <a:rPr kumimoji="1" lang="zh-CN" altLang="en-US" smtClean="0"/>
              <a:t>‹#›</a:t>
            </a:fld>
            <a:endParaRPr kumimoji="1" lang="zh-CN" altLang="en-US"/>
          </a:p>
        </p:txBody>
      </p:sp>
    </p:spTree>
    <p:extLst>
      <p:ext uri="{BB962C8B-B14F-4D97-AF65-F5344CB8AC3E}">
        <p14:creationId xmlns:p14="http://schemas.microsoft.com/office/powerpoint/2010/main" val="132748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5"/>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D39DE3-7310-45F8-9633-D0CD885197F7}" type="datetime1">
              <a:rPr kumimoji="1" lang="zh-CN" altLang="en-US" smtClean="0"/>
              <a:t>2020/8/19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kumimoji="1" lang="zh-CN" altLang="en-US" sz="1200" smtClean="0">
                <a:latin typeface="Times New Roman" panose="02020603050405020304" pitchFamily="18" charset="0"/>
                <a:cs typeface="Times New Roman" panose="02020603050405020304" pitchFamily="18" charset="0"/>
              </a:defRPr>
            </a:lvl1pPr>
          </a:lstStyle>
          <a:p>
            <a:pPr algn="r"/>
            <a:fld id="{10361CDF-7A76-364D-B77E-BB512CD4B81B}" type="slidenum">
              <a:rPr lang="en-US" smtClean="0"/>
              <a:pPr algn="r"/>
              <a:t>‹#›</a:t>
            </a:fld>
            <a:endParaRPr lang="en-US"/>
          </a:p>
        </p:txBody>
      </p:sp>
    </p:spTree>
    <p:extLst>
      <p:ext uri="{BB962C8B-B14F-4D97-AF65-F5344CB8AC3E}">
        <p14:creationId xmlns:p14="http://schemas.microsoft.com/office/powerpoint/2010/main" val="585855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371/journal.pone.0180944" TargetMode="External"/><Relationship Id="rId2" Type="http://schemas.openxmlformats.org/officeDocument/2006/relationships/hyperlink" Target="https://arxiv.org/abs/1803.06386" TargetMode="External"/><Relationship Id="rId1" Type="http://schemas.openxmlformats.org/officeDocument/2006/relationships/slideLayout" Target="../slideLayouts/slideLayout6.xml"/><Relationship Id="rId4" Type="http://schemas.openxmlformats.org/officeDocument/2006/relationships/hyperlink" Target="https://arxiv.org/abs/1912.11166"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6800" y="776675"/>
            <a:ext cx="10058400" cy="2387600"/>
          </a:xfrm>
        </p:spPr>
        <p:txBody>
          <a:bodyPr>
            <a:normAutofit/>
          </a:bodyPr>
          <a:lstStyle/>
          <a:p>
            <a:r>
              <a:rPr kumimoji="1" lang="en-US" altLang="zh-CN" sz="4800" b="1" dirty="0">
                <a:latin typeface="Times New Roman" panose="02020603050405020304" pitchFamily="18" charset="0"/>
                <a:ea typeface="STFangsong" charset="-122"/>
                <a:cs typeface="Times New Roman" panose="02020603050405020304" pitchFamily="18" charset="0"/>
              </a:rPr>
              <a:t>Forecasting</a:t>
            </a:r>
            <a:r>
              <a:rPr kumimoji="1" lang="zh-CN" altLang="en-US" sz="4800" b="1" dirty="0">
                <a:latin typeface="Times New Roman" panose="02020603050405020304" pitchFamily="18" charset="0"/>
                <a:ea typeface="STFangsong" charset="-122"/>
                <a:cs typeface="Times New Roman" panose="02020603050405020304" pitchFamily="18" charset="0"/>
              </a:rPr>
              <a:t> </a:t>
            </a:r>
            <a:r>
              <a:rPr kumimoji="1" lang="en-US" altLang="zh-CN" sz="4800" b="1" dirty="0">
                <a:latin typeface="Times New Roman" panose="02020603050405020304" pitchFamily="18" charset="0"/>
                <a:ea typeface="STFangsong" charset="-122"/>
                <a:cs typeface="Times New Roman" panose="02020603050405020304" pitchFamily="18" charset="0"/>
              </a:rPr>
              <a:t>Economic</a:t>
            </a:r>
            <a:r>
              <a:rPr kumimoji="1" lang="zh-CN" altLang="en-US" sz="4800" b="1" dirty="0">
                <a:latin typeface="Times New Roman" panose="02020603050405020304" pitchFamily="18" charset="0"/>
                <a:ea typeface="STFangsong" charset="-122"/>
                <a:cs typeface="Times New Roman" panose="02020603050405020304" pitchFamily="18" charset="0"/>
              </a:rPr>
              <a:t> </a:t>
            </a:r>
            <a:r>
              <a:rPr kumimoji="1" lang="en-US" altLang="zh-CN" sz="4800" b="1" dirty="0">
                <a:latin typeface="Times New Roman" panose="02020603050405020304" pitchFamily="18" charset="0"/>
                <a:ea typeface="STFangsong" charset="-122"/>
                <a:cs typeface="Times New Roman" panose="02020603050405020304" pitchFamily="18" charset="0"/>
              </a:rPr>
              <a:t>And</a:t>
            </a:r>
            <a:r>
              <a:rPr kumimoji="1" lang="zh-CN" altLang="en-US" sz="4800" b="1" dirty="0">
                <a:latin typeface="Times New Roman" panose="02020603050405020304" pitchFamily="18" charset="0"/>
                <a:ea typeface="STFangsong" charset="-122"/>
                <a:cs typeface="Times New Roman" panose="02020603050405020304" pitchFamily="18" charset="0"/>
              </a:rPr>
              <a:t> </a:t>
            </a:r>
            <a:r>
              <a:rPr kumimoji="1" lang="en-US" altLang="zh-CN" sz="4800" b="1" dirty="0">
                <a:latin typeface="Times New Roman" panose="02020603050405020304" pitchFamily="18" charset="0"/>
                <a:ea typeface="STFangsong" charset="-122"/>
                <a:cs typeface="Times New Roman" panose="02020603050405020304" pitchFamily="18" charset="0"/>
              </a:rPr>
              <a:t>Financial</a:t>
            </a:r>
            <a:r>
              <a:rPr kumimoji="1" lang="zh-CN" altLang="en-US" sz="4800" b="1" dirty="0">
                <a:latin typeface="Times New Roman" panose="02020603050405020304" pitchFamily="18" charset="0"/>
                <a:ea typeface="STFangsong" charset="-122"/>
                <a:cs typeface="Times New Roman" panose="02020603050405020304" pitchFamily="18" charset="0"/>
              </a:rPr>
              <a:t> </a:t>
            </a:r>
            <a:r>
              <a:rPr kumimoji="1" lang="en-US" altLang="zh-CN" sz="4800" b="1" dirty="0">
                <a:latin typeface="Times New Roman" panose="02020603050405020304" pitchFamily="18" charset="0"/>
                <a:ea typeface="STFangsong" charset="-122"/>
                <a:cs typeface="Times New Roman" panose="02020603050405020304" pitchFamily="18" charset="0"/>
              </a:rPr>
              <a:t>Time</a:t>
            </a:r>
            <a:r>
              <a:rPr kumimoji="1" lang="zh-CN" altLang="en-US" sz="4800" b="1" dirty="0">
                <a:latin typeface="Times New Roman" panose="02020603050405020304" pitchFamily="18" charset="0"/>
                <a:ea typeface="STFangsong" charset="-122"/>
                <a:cs typeface="Times New Roman" panose="02020603050405020304" pitchFamily="18" charset="0"/>
              </a:rPr>
              <a:t> </a:t>
            </a:r>
            <a:r>
              <a:rPr kumimoji="1" lang="en-US" altLang="zh-CN" sz="4800" b="1" dirty="0">
                <a:latin typeface="Times New Roman" panose="02020603050405020304" pitchFamily="18" charset="0"/>
                <a:ea typeface="STFangsong" charset="-122"/>
                <a:cs typeface="Times New Roman" panose="02020603050405020304" pitchFamily="18" charset="0"/>
              </a:rPr>
              <a:t>Series:</a:t>
            </a:r>
            <a:r>
              <a:rPr kumimoji="1" lang="zh-CN" altLang="en-US" sz="4800" b="1" dirty="0">
                <a:latin typeface="Times New Roman" panose="02020603050405020304" pitchFamily="18" charset="0"/>
                <a:ea typeface="STFangsong" charset="-122"/>
                <a:cs typeface="Times New Roman" panose="02020603050405020304" pitchFamily="18" charset="0"/>
              </a:rPr>
              <a:t> </a:t>
            </a:r>
            <a:r>
              <a:rPr kumimoji="1" lang="en-US" altLang="zh-CN" sz="4800" b="1" dirty="0">
                <a:latin typeface="Times New Roman" panose="02020603050405020304" pitchFamily="18" charset="0"/>
                <a:ea typeface="STFangsong" charset="-122"/>
                <a:cs typeface="Times New Roman" panose="02020603050405020304" pitchFamily="18" charset="0"/>
              </a:rPr>
              <a:t>ARIMA</a:t>
            </a:r>
            <a:r>
              <a:rPr kumimoji="1" lang="zh-CN" altLang="en-US" sz="4800" b="1" dirty="0">
                <a:latin typeface="Times New Roman" panose="02020603050405020304" pitchFamily="18" charset="0"/>
                <a:ea typeface="STFangsong" charset="-122"/>
                <a:cs typeface="Times New Roman" panose="02020603050405020304" pitchFamily="18" charset="0"/>
              </a:rPr>
              <a:t> </a:t>
            </a:r>
            <a:r>
              <a:rPr kumimoji="1" lang="en-US" altLang="zh-CN" sz="4800" b="1" dirty="0">
                <a:latin typeface="Times New Roman" panose="02020603050405020304" pitchFamily="18" charset="0"/>
                <a:ea typeface="STFangsong" charset="-122"/>
                <a:cs typeface="Times New Roman" panose="02020603050405020304" pitchFamily="18" charset="0"/>
              </a:rPr>
              <a:t>vs.</a:t>
            </a:r>
            <a:r>
              <a:rPr kumimoji="1" lang="zh-CN" altLang="en-US" sz="4800" b="1" dirty="0">
                <a:latin typeface="Times New Roman" panose="02020603050405020304" pitchFamily="18" charset="0"/>
                <a:ea typeface="STFangsong" charset="-122"/>
                <a:cs typeface="Times New Roman" panose="02020603050405020304" pitchFamily="18" charset="0"/>
              </a:rPr>
              <a:t> </a:t>
            </a:r>
            <a:r>
              <a:rPr kumimoji="1" lang="en-US" altLang="zh-CN" sz="4800" b="1" dirty="0">
                <a:latin typeface="Times New Roman" panose="02020603050405020304" pitchFamily="18" charset="0"/>
                <a:ea typeface="STFangsong" charset="-122"/>
                <a:cs typeface="Times New Roman" panose="02020603050405020304" pitchFamily="18" charset="0"/>
              </a:rPr>
              <a:t>LSTM</a:t>
            </a:r>
            <a:endParaRPr kumimoji="1" lang="zh-CN" altLang="en-US" sz="4800" b="1" dirty="0">
              <a:latin typeface="Times New Roman" panose="02020603050405020304" pitchFamily="18" charset="0"/>
              <a:ea typeface="STFangsong" charset="-122"/>
              <a:cs typeface="Times New Roman" panose="02020603050405020304" pitchFamily="18" charset="0"/>
            </a:endParaRPr>
          </a:p>
        </p:txBody>
      </p:sp>
      <p:sp>
        <p:nvSpPr>
          <p:cNvPr id="3" name="副标题 2"/>
          <p:cNvSpPr>
            <a:spLocks noGrp="1"/>
          </p:cNvSpPr>
          <p:nvPr>
            <p:ph type="subTitle" idx="1"/>
          </p:nvPr>
        </p:nvSpPr>
        <p:spPr>
          <a:xfrm>
            <a:off x="1524000" y="3579735"/>
            <a:ext cx="9144000" cy="2387600"/>
          </a:xfrm>
        </p:spPr>
        <p:txBody>
          <a:bodyPr>
            <a:normAutofit fontScale="92500" lnSpcReduction="10000"/>
          </a:bodyPr>
          <a:lstStyle/>
          <a:p>
            <a:r>
              <a:rPr kumimoji="1" lang="en-US" altLang="zh-CN" b="1" u="sng" dirty="0">
                <a:latin typeface="Times New Roman" panose="02020603050405020304" pitchFamily="18" charset="0"/>
                <a:cs typeface="Times New Roman" panose="02020603050405020304" pitchFamily="18" charset="0"/>
              </a:rPr>
              <a:t>Teammates</a:t>
            </a:r>
          </a:p>
          <a:p>
            <a:r>
              <a:rPr kumimoji="1" lang="en-US" altLang="zh-CN" dirty="0" err="1">
                <a:latin typeface="Times New Roman" panose="02020603050405020304" pitchFamily="18" charset="0"/>
                <a:cs typeface="Times New Roman" panose="02020603050405020304" pitchFamily="18" charset="0"/>
              </a:rPr>
              <a:t>Upamanyu</a:t>
            </a:r>
            <a:r>
              <a:rPr kumimoji="1" lang="zh-CN" altLang="en-US" dirty="0">
                <a:latin typeface="Times New Roman" panose="02020603050405020304" pitchFamily="18" charset="0"/>
                <a:cs typeface="Times New Roman" panose="02020603050405020304" pitchFamily="18" charset="0"/>
              </a:rPr>
              <a:t> </a:t>
            </a:r>
            <a:r>
              <a:rPr kumimoji="1" lang="en-US" altLang="zh-CN" dirty="0" err="1">
                <a:latin typeface="Times New Roman" panose="02020603050405020304" pitchFamily="18" charset="0"/>
                <a:cs typeface="Times New Roman" panose="02020603050405020304" pitchFamily="18" charset="0"/>
              </a:rPr>
              <a:t>Pathare</a:t>
            </a:r>
            <a:endParaRPr kumimoji="1" lang="en-US" altLang="zh-CN" dirty="0">
              <a:latin typeface="Times New Roman" panose="02020603050405020304" pitchFamily="18" charset="0"/>
              <a:cs typeface="Times New Roman" panose="02020603050405020304" pitchFamily="18" charset="0"/>
            </a:endParaRPr>
          </a:p>
          <a:p>
            <a:r>
              <a:rPr kumimoji="1" lang="en-US" altLang="zh-CN" dirty="0" err="1">
                <a:latin typeface="Times New Roman" panose="02020603050405020304" pitchFamily="18" charset="0"/>
                <a:cs typeface="Times New Roman" panose="02020603050405020304" pitchFamily="18" charset="0"/>
              </a:rPr>
              <a:t>Yutao</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Shu</a:t>
            </a:r>
          </a:p>
          <a:p>
            <a:r>
              <a:rPr kumimoji="1" lang="en-US" altLang="zh-CN" dirty="0" err="1">
                <a:latin typeface="Times New Roman" panose="02020603050405020304" pitchFamily="18" charset="0"/>
                <a:cs typeface="Times New Roman" panose="02020603050405020304" pitchFamily="18" charset="0"/>
              </a:rPr>
              <a:t>Yongsheng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Liu</a:t>
            </a:r>
          </a:p>
          <a:p>
            <a:r>
              <a:rPr kumimoji="1" lang="en-US" altLang="zh-CN" dirty="0" err="1">
                <a:latin typeface="Times New Roman" panose="02020603050405020304" pitchFamily="18" charset="0"/>
                <a:cs typeface="Times New Roman" panose="02020603050405020304" pitchFamily="18" charset="0"/>
              </a:rPr>
              <a:t>Hexin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Xu</a:t>
            </a:r>
          </a:p>
          <a:p>
            <a:r>
              <a:rPr kumimoji="1" lang="en-US" altLang="zh-CN" dirty="0" err="1">
                <a:latin typeface="Times New Roman" panose="02020603050405020304" pitchFamily="18" charset="0"/>
                <a:cs typeface="Times New Roman" panose="02020603050405020304" pitchFamily="18" charset="0"/>
              </a:rPr>
              <a:t>Bolun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Deng</a:t>
            </a:r>
            <a:endParaRPr kumimoji="1" lang="zh-CN"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6D48D9-B357-4EF7-9886-F5E8EE3AA720}"/>
              </a:ext>
            </a:extLst>
          </p:cNvPr>
          <p:cNvSpPr>
            <a:spLocks noGrp="1"/>
          </p:cNvSpPr>
          <p:nvPr>
            <p:ph type="sldNum" sz="quarter" idx="12"/>
          </p:nvPr>
        </p:nvSpPr>
        <p:spPr/>
        <p:txBody>
          <a:bodyPr/>
          <a:lstStyle/>
          <a:p>
            <a:pPr algn="r"/>
            <a:fld id="{10361CDF-7A76-364D-B77E-BB512CD4B81B}" type="slidenum">
              <a:rPr kumimoji="1" lang="zh-CN" altLang="en-US" b="1" smtClean="0"/>
              <a:pPr algn="r"/>
              <a:t>1</a:t>
            </a:fld>
            <a:endParaRPr kumimoji="1" lang="zh-CN" altLang="en-US" b="1"/>
          </a:p>
        </p:txBody>
      </p:sp>
    </p:spTree>
    <p:extLst>
      <p:ext uri="{BB962C8B-B14F-4D97-AF65-F5344CB8AC3E}">
        <p14:creationId xmlns:p14="http://schemas.microsoft.com/office/powerpoint/2010/main" val="113028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B443E-CB5F-F741-BB20-ECD3EF679B3A}"/>
              </a:ext>
            </a:extLst>
          </p:cNvPr>
          <p:cNvSpPr>
            <a:spLocks noGrp="1"/>
          </p:cNvSpPr>
          <p:nvPr>
            <p:ph type="title"/>
          </p:nvPr>
        </p:nvSpPr>
        <p:spPr/>
        <p:txBody>
          <a:bodyPr/>
          <a:lstStyle/>
          <a:p>
            <a:r>
              <a:rPr kumimoji="1" lang="en-US" altLang="zh-CN" b="1" dirty="0">
                <a:latin typeface="Times New Roman" panose="02020603050405020304" pitchFamily="18" charset="0"/>
                <a:ea typeface="STFangsong" charset="-122"/>
                <a:cs typeface="Times New Roman" panose="02020603050405020304" pitchFamily="18" charset="0"/>
              </a:rPr>
              <a:t>Neural</a:t>
            </a:r>
            <a:r>
              <a:rPr kumimoji="1" lang="zh-CN" altLang="en-US" b="1" dirty="0">
                <a:latin typeface="Times New Roman" panose="02020603050405020304" pitchFamily="18" charset="0"/>
                <a:ea typeface="STFangsong" charset="-122"/>
                <a:cs typeface="Times New Roman" panose="02020603050405020304" pitchFamily="18" charset="0"/>
              </a:rPr>
              <a:t> </a:t>
            </a:r>
            <a:r>
              <a:rPr kumimoji="1" lang="en-US" altLang="zh-CN" b="1" dirty="0">
                <a:latin typeface="Times New Roman" panose="02020603050405020304" pitchFamily="18" charset="0"/>
                <a:ea typeface="STFangsong" charset="-122"/>
                <a:cs typeface="Times New Roman" panose="02020603050405020304" pitchFamily="18" charset="0"/>
              </a:rPr>
              <a:t>Network</a:t>
            </a:r>
            <a:r>
              <a:rPr kumimoji="1" lang="zh-CN" altLang="en-US" b="1" dirty="0">
                <a:latin typeface="Times New Roman" panose="02020603050405020304" pitchFamily="18" charset="0"/>
                <a:ea typeface="STFangsong" charset="-122"/>
                <a:cs typeface="Times New Roman" panose="02020603050405020304" pitchFamily="18" charset="0"/>
              </a:rPr>
              <a:t> </a:t>
            </a:r>
            <a:r>
              <a:rPr kumimoji="1" lang="en-US" altLang="zh-CN" b="1" dirty="0">
                <a:latin typeface="Times New Roman" panose="02020603050405020304" pitchFamily="18" charset="0"/>
                <a:ea typeface="STFangsong" charset="-122"/>
                <a:cs typeface="Times New Roman" panose="02020603050405020304" pitchFamily="18" charset="0"/>
              </a:rPr>
              <a:t>Architecture</a:t>
            </a:r>
            <a:endParaRPr kumimoji="1" lang="zh-CN" altLang="en-US" dirty="0"/>
          </a:p>
        </p:txBody>
      </p:sp>
      <p:sp>
        <p:nvSpPr>
          <p:cNvPr id="4" name="灯片编号占位符 3">
            <a:extLst>
              <a:ext uri="{FF2B5EF4-FFF2-40B4-BE49-F238E27FC236}">
                <a16:creationId xmlns:a16="http://schemas.microsoft.com/office/drawing/2014/main" id="{30911227-6D9D-664E-AD32-898C77AA27D4}"/>
              </a:ext>
            </a:extLst>
          </p:cNvPr>
          <p:cNvSpPr>
            <a:spLocks noGrp="1"/>
          </p:cNvSpPr>
          <p:nvPr>
            <p:ph type="sldNum" sz="quarter" idx="12"/>
          </p:nvPr>
        </p:nvSpPr>
        <p:spPr/>
        <p:txBody>
          <a:bodyPr/>
          <a:lstStyle/>
          <a:p>
            <a:fld id="{10361CDF-7A76-364D-B77E-BB512CD4B81B}" type="slidenum">
              <a:rPr kumimoji="1" lang="zh-CN" altLang="en-US" smtClean="0"/>
              <a:pPr/>
              <a:t>10</a:t>
            </a:fld>
            <a:endParaRPr kumimoji="1" lang="zh-CN" altLang="en-US" dirty="0"/>
          </a:p>
        </p:txBody>
      </p:sp>
      <p:sp>
        <p:nvSpPr>
          <p:cNvPr id="9" name="内容占位符 8">
            <a:extLst>
              <a:ext uri="{FF2B5EF4-FFF2-40B4-BE49-F238E27FC236}">
                <a16:creationId xmlns:a16="http://schemas.microsoft.com/office/drawing/2014/main" id="{3A33C0FB-EBEF-C54D-BD93-D298B7047774}"/>
              </a:ext>
            </a:extLst>
          </p:cNvPr>
          <p:cNvSpPr>
            <a:spLocks noGrp="1"/>
          </p:cNvSpPr>
          <p:nvPr>
            <p:ph idx="1"/>
          </p:nvPr>
        </p:nvSpPr>
        <p:spPr>
          <a:xfrm>
            <a:off x="838200" y="1825625"/>
            <a:ext cx="10147479" cy="4351338"/>
          </a:xfrm>
        </p:spPr>
        <p:txBody>
          <a:bodyPr/>
          <a:lstStyle/>
          <a:p>
            <a:r>
              <a:rPr lang="en-US" altLang="zh-CN" dirty="0">
                <a:latin typeface="Times New Roman" panose="02020603050405020304" pitchFamily="18" charset="0"/>
                <a:ea typeface="STFangsong" charset="-122"/>
                <a:cs typeface="Times New Roman" panose="02020603050405020304" pitchFamily="18" charset="0"/>
              </a:rPr>
              <a:t>We</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will</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explore</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a</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2-layer</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LSTM</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with</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Dense</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and</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Dropout</a:t>
            </a:r>
          </a:p>
          <a:p>
            <a:endParaRPr lang="zh-CN" altLang="en-US" dirty="0"/>
          </a:p>
        </p:txBody>
      </p:sp>
      <p:pic>
        <p:nvPicPr>
          <p:cNvPr id="10" name="图片 9">
            <a:extLst>
              <a:ext uri="{FF2B5EF4-FFF2-40B4-BE49-F238E27FC236}">
                <a16:creationId xmlns:a16="http://schemas.microsoft.com/office/drawing/2014/main" id="{1DBDC494-AF97-4F4C-94A4-7A8F3B9D8BA8}"/>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Effect>
                      <a14:saturation sat="66000"/>
                    </a14:imgEffect>
                  </a14:imgLayer>
                </a14:imgProps>
              </a:ext>
            </a:extLst>
          </a:blip>
          <a:stretch>
            <a:fillRect/>
          </a:stretch>
        </p:blipFill>
        <p:spPr>
          <a:xfrm>
            <a:off x="2722572" y="2325628"/>
            <a:ext cx="6057325" cy="4031181"/>
          </a:xfrm>
          <a:prstGeom prst="rect">
            <a:avLst/>
          </a:prstGeom>
        </p:spPr>
      </p:pic>
      <p:sp>
        <p:nvSpPr>
          <p:cNvPr id="11" name="文本框 10">
            <a:extLst>
              <a:ext uri="{FF2B5EF4-FFF2-40B4-BE49-F238E27FC236}">
                <a16:creationId xmlns:a16="http://schemas.microsoft.com/office/drawing/2014/main" id="{065CEB7D-8018-6647-8554-7FC962A8C87C}"/>
              </a:ext>
            </a:extLst>
          </p:cNvPr>
          <p:cNvSpPr txBox="1"/>
          <p:nvPr/>
        </p:nvSpPr>
        <p:spPr>
          <a:xfrm>
            <a:off x="3776239" y="6429087"/>
            <a:ext cx="3949992" cy="584775"/>
          </a:xfrm>
          <a:prstGeom prst="rect">
            <a:avLst/>
          </a:prstGeom>
          <a:noFill/>
        </p:spPr>
        <p:txBody>
          <a:bodyPr wrap="none" rtlCol="0">
            <a:spAutoFit/>
          </a:bodyPr>
          <a:lstStyle/>
          <a:p>
            <a:pPr algn="ctr"/>
            <a:r>
              <a:rPr kumimoji="1" lang="en-US" altLang="zh-CN" sz="1600" b="1" i="1" dirty="0">
                <a:latin typeface="Times New Roman" panose="02020603050405020304" pitchFamily="18" charset="0"/>
                <a:cs typeface="Times New Roman" panose="02020603050405020304" pitchFamily="18" charset="0"/>
              </a:rPr>
              <a:t>A</a:t>
            </a:r>
            <a:r>
              <a:rPr kumimoji="1" lang="zh-CN" altLang="en-US" sz="1600" b="1" i="1" dirty="0">
                <a:latin typeface="Times New Roman" panose="02020603050405020304" pitchFamily="18" charset="0"/>
                <a:cs typeface="Times New Roman" panose="02020603050405020304" pitchFamily="18" charset="0"/>
              </a:rPr>
              <a:t> </a:t>
            </a:r>
            <a:r>
              <a:rPr kumimoji="1" lang="en-US" altLang="zh-CN" sz="1600" b="1" i="1" dirty="0">
                <a:latin typeface="Times New Roman" panose="02020603050405020304" pitchFamily="18" charset="0"/>
                <a:cs typeface="Times New Roman" panose="02020603050405020304" pitchFamily="18" charset="0"/>
              </a:rPr>
              <a:t>two-layer LSTM with</a:t>
            </a:r>
            <a:r>
              <a:rPr kumimoji="1" lang="zh-CN" altLang="en-US" sz="1600" b="1" i="1" dirty="0">
                <a:latin typeface="Times New Roman" panose="02020603050405020304" pitchFamily="18" charset="0"/>
                <a:cs typeface="Times New Roman" panose="02020603050405020304" pitchFamily="18" charset="0"/>
              </a:rPr>
              <a:t> </a:t>
            </a:r>
            <a:r>
              <a:rPr kumimoji="1" lang="en-US" altLang="zh-CN" sz="1600" b="1" i="1" dirty="0">
                <a:latin typeface="Times New Roman" panose="02020603050405020304" pitchFamily="18" charset="0"/>
                <a:cs typeface="Times New Roman" panose="02020603050405020304" pitchFamily="18" charset="0"/>
              </a:rPr>
              <a:t>Dropout</a:t>
            </a:r>
            <a:r>
              <a:rPr kumimoji="1" lang="zh-CN" altLang="en-US" sz="1600" b="1" i="1" dirty="0">
                <a:latin typeface="Times New Roman" panose="02020603050405020304" pitchFamily="18" charset="0"/>
                <a:cs typeface="Times New Roman" panose="02020603050405020304" pitchFamily="18" charset="0"/>
              </a:rPr>
              <a:t> </a:t>
            </a:r>
            <a:r>
              <a:rPr kumimoji="1" lang="en-US" altLang="zh-CN" sz="1600" b="1" i="1" dirty="0">
                <a:latin typeface="Times New Roman" panose="02020603050405020304" pitchFamily="18" charset="0"/>
                <a:cs typeface="Times New Roman" panose="02020603050405020304" pitchFamily="18" charset="0"/>
              </a:rPr>
              <a:t>[Coursera] </a:t>
            </a:r>
          </a:p>
          <a:p>
            <a:pPr algn="ctr"/>
            <a:endParaRPr kumimoji="1" lang="zh-CN" altLang="en-US" sz="1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319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B443E-CB5F-F741-BB20-ECD3EF679B3A}"/>
              </a:ext>
            </a:extLst>
          </p:cNvPr>
          <p:cNvSpPr>
            <a:spLocks noGrp="1"/>
          </p:cNvSpPr>
          <p:nvPr>
            <p:ph type="title"/>
          </p:nvPr>
        </p:nvSpPr>
        <p:spPr/>
        <p:txBody>
          <a:bodyPr/>
          <a:lstStyle/>
          <a:p>
            <a:r>
              <a:rPr kumimoji="1" lang="en-US" altLang="zh-CN" b="1" dirty="0">
                <a:latin typeface="Times New Roman" panose="02020603050405020304" pitchFamily="18" charset="0"/>
                <a:ea typeface="STFangsong" charset="-122"/>
                <a:cs typeface="Times New Roman" panose="02020603050405020304" pitchFamily="18" charset="0"/>
              </a:rPr>
              <a:t>Neural</a:t>
            </a:r>
            <a:r>
              <a:rPr kumimoji="1" lang="zh-CN" altLang="en-US" b="1" dirty="0">
                <a:latin typeface="Times New Roman" panose="02020603050405020304" pitchFamily="18" charset="0"/>
                <a:ea typeface="STFangsong" charset="-122"/>
                <a:cs typeface="Times New Roman" panose="02020603050405020304" pitchFamily="18" charset="0"/>
              </a:rPr>
              <a:t> </a:t>
            </a:r>
            <a:r>
              <a:rPr kumimoji="1" lang="en-US" altLang="zh-CN" b="1" dirty="0">
                <a:latin typeface="Times New Roman" panose="02020603050405020304" pitchFamily="18" charset="0"/>
                <a:ea typeface="STFangsong" charset="-122"/>
                <a:cs typeface="Times New Roman" panose="02020603050405020304" pitchFamily="18" charset="0"/>
              </a:rPr>
              <a:t>Network</a:t>
            </a:r>
            <a:r>
              <a:rPr kumimoji="1" lang="zh-CN" altLang="en-US" b="1" dirty="0">
                <a:latin typeface="Times New Roman" panose="02020603050405020304" pitchFamily="18" charset="0"/>
                <a:ea typeface="STFangsong" charset="-122"/>
                <a:cs typeface="Times New Roman" panose="02020603050405020304" pitchFamily="18" charset="0"/>
              </a:rPr>
              <a:t> </a:t>
            </a:r>
            <a:r>
              <a:rPr kumimoji="1" lang="en-US" altLang="zh-CN" b="1" dirty="0">
                <a:latin typeface="Times New Roman" panose="02020603050405020304" pitchFamily="18" charset="0"/>
                <a:ea typeface="STFangsong" charset="-122"/>
                <a:cs typeface="Times New Roman" panose="02020603050405020304" pitchFamily="18" charset="0"/>
              </a:rPr>
              <a:t>Architecture</a:t>
            </a:r>
            <a:endParaRPr kumimoji="1" lang="zh-CN" altLang="en-US" dirty="0"/>
          </a:p>
        </p:txBody>
      </p:sp>
      <p:sp>
        <p:nvSpPr>
          <p:cNvPr id="4" name="灯片编号占位符 3">
            <a:extLst>
              <a:ext uri="{FF2B5EF4-FFF2-40B4-BE49-F238E27FC236}">
                <a16:creationId xmlns:a16="http://schemas.microsoft.com/office/drawing/2014/main" id="{30911227-6D9D-664E-AD32-898C77AA27D4}"/>
              </a:ext>
            </a:extLst>
          </p:cNvPr>
          <p:cNvSpPr>
            <a:spLocks noGrp="1"/>
          </p:cNvSpPr>
          <p:nvPr>
            <p:ph type="sldNum" sz="quarter" idx="12"/>
          </p:nvPr>
        </p:nvSpPr>
        <p:spPr/>
        <p:txBody>
          <a:bodyPr/>
          <a:lstStyle/>
          <a:p>
            <a:fld id="{10361CDF-7A76-364D-B77E-BB512CD4B81B}" type="slidenum">
              <a:rPr kumimoji="1" lang="zh-CN" altLang="en-US" smtClean="0"/>
              <a:pPr/>
              <a:t>11</a:t>
            </a:fld>
            <a:endParaRPr kumimoji="1" lang="zh-CN" altLang="en-US" dirty="0"/>
          </a:p>
        </p:txBody>
      </p:sp>
      <p:sp>
        <p:nvSpPr>
          <p:cNvPr id="9" name="内容占位符 8">
            <a:extLst>
              <a:ext uri="{FF2B5EF4-FFF2-40B4-BE49-F238E27FC236}">
                <a16:creationId xmlns:a16="http://schemas.microsoft.com/office/drawing/2014/main" id="{3A33C0FB-EBEF-C54D-BD93-D298B7047774}"/>
              </a:ext>
            </a:extLst>
          </p:cNvPr>
          <p:cNvSpPr>
            <a:spLocks noGrp="1"/>
          </p:cNvSpPr>
          <p:nvPr>
            <p:ph idx="1"/>
          </p:nvPr>
        </p:nvSpPr>
        <p:spPr>
          <a:xfrm>
            <a:off x="838200" y="1825625"/>
            <a:ext cx="10147479" cy="4351338"/>
          </a:xfrm>
        </p:spPr>
        <p:txBody>
          <a:bodyPr/>
          <a:lstStyle/>
          <a:p>
            <a:r>
              <a:rPr lang="en-US" altLang="zh-CN" dirty="0">
                <a:latin typeface="Times New Roman" panose="02020603050405020304" pitchFamily="18" charset="0"/>
                <a:ea typeface="STFangsong" charset="-122"/>
                <a:cs typeface="Times New Roman" panose="02020603050405020304" pitchFamily="18" charset="0"/>
              </a:rPr>
              <a:t>Embeddings:</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can</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be</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seen</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as</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a</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feature</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engineering</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process</a:t>
            </a:r>
          </a:p>
          <a:p>
            <a:pPr lvl="1"/>
            <a:r>
              <a:rPr lang="en-US" altLang="zh-CN" dirty="0">
                <a:latin typeface="Times New Roman" panose="02020603050405020304" pitchFamily="18" charset="0"/>
                <a:ea typeface="STFangsong" charset="-122"/>
                <a:cs typeface="Times New Roman" panose="02020603050405020304" pitchFamily="18" charset="0"/>
              </a:rPr>
              <a:t>Apply</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autoencoders</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(pretrained)</a:t>
            </a:r>
          </a:p>
          <a:p>
            <a:pPr lvl="1"/>
            <a:r>
              <a:rPr lang="en-US" altLang="zh-CN" dirty="0">
                <a:latin typeface="Times New Roman" panose="02020603050405020304" pitchFamily="18" charset="0"/>
                <a:ea typeface="STFangsong" charset="-122"/>
                <a:cs typeface="Times New Roman" panose="02020603050405020304" pitchFamily="18" charset="0"/>
              </a:rPr>
              <a:t>Adding</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more</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dense</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layers</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(to</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be</a:t>
            </a:r>
            <a:r>
              <a:rPr lang="zh-CN" altLang="en-US" dirty="0">
                <a:latin typeface="Times New Roman" panose="02020603050405020304" pitchFamily="18" charset="0"/>
                <a:ea typeface="STFangsong" charset="-122"/>
                <a:cs typeface="Times New Roman" panose="02020603050405020304" pitchFamily="18" charset="0"/>
              </a:rPr>
              <a:t> </a:t>
            </a:r>
            <a:r>
              <a:rPr lang="en-US" altLang="zh-CN" dirty="0">
                <a:latin typeface="Times New Roman" panose="02020603050405020304" pitchFamily="18" charset="0"/>
                <a:ea typeface="STFangsong" charset="-122"/>
                <a:cs typeface="Times New Roman" panose="02020603050405020304" pitchFamily="18" charset="0"/>
              </a:rPr>
              <a:t>trained)</a:t>
            </a:r>
          </a:p>
          <a:p>
            <a:pPr lvl="1"/>
            <a:endParaRPr lang="en-US" altLang="zh-CN" dirty="0">
              <a:latin typeface="Times New Roman" panose="02020603050405020304" pitchFamily="18" charset="0"/>
              <a:ea typeface="STFangsong" charset="-122"/>
              <a:cs typeface="Times New Roman" panose="02020603050405020304" pitchFamily="18" charset="0"/>
            </a:endParaRPr>
          </a:p>
          <a:p>
            <a:endParaRPr lang="zh-CN" altLang="en-US" dirty="0"/>
          </a:p>
        </p:txBody>
      </p:sp>
      <p:sp>
        <p:nvSpPr>
          <p:cNvPr id="11" name="文本框 10">
            <a:extLst>
              <a:ext uri="{FF2B5EF4-FFF2-40B4-BE49-F238E27FC236}">
                <a16:creationId xmlns:a16="http://schemas.microsoft.com/office/drawing/2014/main" id="{065CEB7D-8018-6647-8554-7FC962A8C87C}"/>
              </a:ext>
            </a:extLst>
          </p:cNvPr>
          <p:cNvSpPr txBox="1"/>
          <p:nvPr/>
        </p:nvSpPr>
        <p:spPr>
          <a:xfrm>
            <a:off x="2917213" y="6442501"/>
            <a:ext cx="6357573" cy="830997"/>
          </a:xfrm>
          <a:prstGeom prst="rect">
            <a:avLst/>
          </a:prstGeom>
          <a:noFill/>
        </p:spPr>
        <p:txBody>
          <a:bodyPr wrap="none" rtlCol="0">
            <a:spAutoFit/>
          </a:bodyPr>
          <a:lstStyle/>
          <a:p>
            <a:pPr algn="ctr"/>
            <a:r>
              <a:rPr kumimoji="1" lang="en-US" altLang="zh-CN" sz="1600" b="1" i="1" dirty="0">
                <a:latin typeface="Times New Roman" panose="02020603050405020304" pitchFamily="18" charset="0"/>
                <a:cs typeface="Times New Roman" panose="02020603050405020304" pitchFamily="18" charset="0"/>
              </a:rPr>
              <a:t>A</a:t>
            </a:r>
            <a:r>
              <a:rPr kumimoji="1" lang="zh-CN" altLang="en-US" sz="1600" b="1" i="1" dirty="0">
                <a:latin typeface="Times New Roman" panose="02020603050405020304" pitchFamily="18" charset="0"/>
                <a:cs typeface="Times New Roman" panose="02020603050405020304" pitchFamily="18" charset="0"/>
              </a:rPr>
              <a:t> </a:t>
            </a:r>
            <a:r>
              <a:rPr kumimoji="1" lang="en-US" altLang="zh-CN" sz="1600" b="1" i="1" dirty="0">
                <a:latin typeface="Times New Roman" panose="02020603050405020304" pitchFamily="18" charset="0"/>
                <a:cs typeface="Times New Roman" panose="02020603050405020304" pitchFamily="18" charset="0"/>
              </a:rPr>
              <a:t>stacked autoencoders trained by 4 autoencoders. [Bao,</a:t>
            </a:r>
            <a:r>
              <a:rPr kumimoji="1" lang="zh-CN" altLang="en-US" sz="1600" b="1" i="1" dirty="0">
                <a:latin typeface="Times New Roman" panose="02020603050405020304" pitchFamily="18" charset="0"/>
                <a:cs typeface="Times New Roman" panose="02020603050405020304" pitchFamily="18" charset="0"/>
              </a:rPr>
              <a:t> </a:t>
            </a:r>
            <a:r>
              <a:rPr kumimoji="1" lang="en-US" altLang="zh-CN" sz="1600" b="1" i="1" dirty="0">
                <a:latin typeface="Times New Roman" panose="02020603050405020304" pitchFamily="18" charset="0"/>
                <a:cs typeface="Times New Roman" panose="02020603050405020304" pitchFamily="18" charset="0"/>
              </a:rPr>
              <a:t>Yue,</a:t>
            </a:r>
            <a:r>
              <a:rPr kumimoji="1" lang="zh-CN" altLang="en-US" sz="1600" b="1" i="1" dirty="0">
                <a:latin typeface="Times New Roman" panose="02020603050405020304" pitchFamily="18" charset="0"/>
                <a:cs typeface="Times New Roman" panose="02020603050405020304" pitchFamily="18" charset="0"/>
              </a:rPr>
              <a:t> </a:t>
            </a:r>
            <a:r>
              <a:rPr kumimoji="1" lang="en-US" altLang="zh-CN" sz="1600" b="1" i="1" dirty="0">
                <a:latin typeface="Times New Roman" panose="02020603050405020304" pitchFamily="18" charset="0"/>
                <a:cs typeface="Times New Roman" panose="02020603050405020304" pitchFamily="18" charset="0"/>
              </a:rPr>
              <a:t>Rao,</a:t>
            </a:r>
            <a:r>
              <a:rPr kumimoji="1" lang="zh-CN" altLang="en-US" sz="1600" b="1" i="1" dirty="0">
                <a:latin typeface="Times New Roman" panose="02020603050405020304" pitchFamily="18" charset="0"/>
                <a:cs typeface="Times New Roman" panose="02020603050405020304" pitchFamily="18" charset="0"/>
              </a:rPr>
              <a:t> </a:t>
            </a:r>
            <a:r>
              <a:rPr kumimoji="1" lang="en-US" altLang="zh-CN" sz="1600" b="1" i="1" dirty="0">
                <a:latin typeface="Times New Roman" panose="02020603050405020304" pitchFamily="18" charset="0"/>
                <a:cs typeface="Times New Roman" panose="02020603050405020304" pitchFamily="18" charset="0"/>
              </a:rPr>
              <a:t>2017]</a:t>
            </a:r>
          </a:p>
          <a:p>
            <a:pPr algn="ctr"/>
            <a:r>
              <a:rPr kumimoji="1" lang="en-US" altLang="zh-CN" sz="1600" b="1" i="1" dirty="0">
                <a:latin typeface="Times New Roman" panose="02020603050405020304" pitchFamily="18" charset="0"/>
                <a:cs typeface="Times New Roman" panose="02020603050405020304" pitchFamily="18" charset="0"/>
              </a:rPr>
              <a:t> </a:t>
            </a:r>
          </a:p>
          <a:p>
            <a:pPr algn="ctr"/>
            <a:endParaRPr kumimoji="1" lang="zh-CN" altLang="en-US" sz="1600" b="1" i="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F9780E3-A7A9-7949-B72A-E5F1B09479C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3635732" y="3110850"/>
            <a:ext cx="4552413" cy="3245500"/>
          </a:xfrm>
          <a:prstGeom prst="rect">
            <a:avLst/>
          </a:prstGeom>
        </p:spPr>
      </p:pic>
    </p:spTree>
    <p:extLst>
      <p:ext uri="{BB962C8B-B14F-4D97-AF65-F5344CB8AC3E}">
        <p14:creationId xmlns:p14="http://schemas.microsoft.com/office/powerpoint/2010/main" val="187743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72825-CCE5-4C4C-9D08-8ED9B8FF81E2}"/>
              </a:ext>
            </a:extLst>
          </p:cNvPr>
          <p:cNvSpPr>
            <a:spLocks noGrp="1"/>
          </p:cNvSpPr>
          <p:nvPr>
            <p:ph type="ctrTitle"/>
          </p:nvPr>
        </p:nvSpPr>
        <p:spPr>
          <a:xfrm>
            <a:off x="1524000" y="2235200"/>
            <a:ext cx="9144000" cy="2387600"/>
          </a:xfrm>
        </p:spPr>
        <p:txBody>
          <a:bodyPr anchor="ctr">
            <a:normAutofit/>
          </a:bodyPr>
          <a:lstStyle/>
          <a:p>
            <a:pPr algn="ctr"/>
            <a:r>
              <a:rPr kumimoji="1" lang="en-US" altLang="zh-CN" sz="7200" b="1" dirty="0">
                <a:latin typeface="Times New Roman" panose="02020603050405020304" pitchFamily="18" charset="0"/>
                <a:cs typeface="Times New Roman" panose="02020603050405020304" pitchFamily="18" charset="0"/>
              </a:rPr>
              <a:t>Thank you!</a:t>
            </a:r>
            <a:endParaRPr kumimoji="1" lang="zh-CN" altLang="en-US" sz="72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FDF385A-7BE0-44AE-8DD9-300C47A9BD01}"/>
              </a:ext>
            </a:extLst>
          </p:cNvPr>
          <p:cNvSpPr>
            <a:spLocks noGrp="1"/>
          </p:cNvSpPr>
          <p:nvPr>
            <p:ph type="sldNum" sz="quarter" idx="12"/>
          </p:nvPr>
        </p:nvSpPr>
        <p:spPr/>
        <p:txBody>
          <a:bodyPr vert="horz" lIns="91440" tIns="45720" rIns="91440" bIns="45720" rtlCol="0" anchor="ctr"/>
          <a:lstStyle/>
          <a:p>
            <a:pPr algn="r"/>
            <a:fld id="{10361CDF-7A76-364D-B77E-BB512CD4B81B}" type="slidenum">
              <a:rPr lang="zh-CN" altLang="en-US" b="1" smtClean="0"/>
              <a:pPr algn="r"/>
              <a:t>12</a:t>
            </a:fld>
            <a:endParaRPr lang="zh-CN" altLang="en-US" b="1"/>
          </a:p>
        </p:txBody>
      </p:sp>
    </p:spTree>
    <p:extLst>
      <p:ext uri="{BB962C8B-B14F-4D97-AF65-F5344CB8AC3E}">
        <p14:creationId xmlns:p14="http://schemas.microsoft.com/office/powerpoint/2010/main" val="2045087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B17FF-42F7-7947-A7A5-E1B1B8EA955F}"/>
              </a:ext>
            </a:extLst>
          </p:cNvPr>
          <p:cNvSpPr>
            <a:spLocks noGrp="1"/>
          </p:cNvSpPr>
          <p:nvPr>
            <p:ph type="title"/>
          </p:nvPr>
        </p:nvSpPr>
        <p:spPr/>
        <p:txBody>
          <a:bodyPr/>
          <a:lstStyle/>
          <a:p>
            <a:r>
              <a:rPr kumimoji="1" lang="en-US" altLang="zh-CN" u="sng" dirty="0">
                <a:latin typeface="Times New Roman" panose="02020603050405020304" pitchFamily="18" charset="0"/>
                <a:cs typeface="Times New Roman" panose="02020603050405020304" pitchFamily="18" charset="0"/>
              </a:rPr>
              <a:t>References</a:t>
            </a:r>
            <a:r>
              <a:rPr kumimoji="1" lang="zh-CN" altLang="en-US" u="sng" dirty="0">
                <a:latin typeface="Times New Roman" panose="02020603050405020304" pitchFamily="18" charset="0"/>
                <a:cs typeface="Times New Roman" panose="02020603050405020304" pitchFamily="18" charset="0"/>
              </a:rPr>
              <a:t>                                </a:t>
            </a:r>
          </a:p>
        </p:txBody>
      </p:sp>
      <p:sp>
        <p:nvSpPr>
          <p:cNvPr id="3" name="灯片编号占位符 2">
            <a:extLst>
              <a:ext uri="{FF2B5EF4-FFF2-40B4-BE49-F238E27FC236}">
                <a16:creationId xmlns:a16="http://schemas.microsoft.com/office/drawing/2014/main" id="{8D0C3EA5-7B27-2144-BE68-F4FD235F12EA}"/>
              </a:ext>
            </a:extLst>
          </p:cNvPr>
          <p:cNvSpPr>
            <a:spLocks noGrp="1"/>
          </p:cNvSpPr>
          <p:nvPr>
            <p:ph type="sldNum" sz="quarter" idx="12"/>
          </p:nvPr>
        </p:nvSpPr>
        <p:spPr/>
        <p:txBody>
          <a:bodyPr/>
          <a:lstStyle/>
          <a:p>
            <a:fld id="{10361CDF-7A76-364D-B77E-BB512CD4B81B}" type="slidenum">
              <a:rPr kumimoji="1" lang="zh-CN" altLang="en-US" smtClean="0"/>
              <a:t>13</a:t>
            </a:fld>
            <a:endParaRPr kumimoji="1" lang="zh-CN" altLang="en-US"/>
          </a:p>
        </p:txBody>
      </p:sp>
      <p:sp>
        <p:nvSpPr>
          <p:cNvPr id="5" name="矩形 4">
            <a:extLst>
              <a:ext uri="{FF2B5EF4-FFF2-40B4-BE49-F238E27FC236}">
                <a16:creationId xmlns:a16="http://schemas.microsoft.com/office/drawing/2014/main" id="{3B5F90BD-881C-7C40-AEC7-1AE13B41B242}"/>
              </a:ext>
            </a:extLst>
          </p:cNvPr>
          <p:cNvSpPr/>
          <p:nvPr/>
        </p:nvSpPr>
        <p:spPr>
          <a:xfrm>
            <a:off x="838200" y="1899860"/>
            <a:ext cx="6096000" cy="4247317"/>
          </a:xfrm>
          <a:prstGeom prst="rect">
            <a:avLst/>
          </a:prstGeom>
        </p:spPr>
        <p:txBody>
          <a:bodyPr>
            <a:spAutoFit/>
          </a:bodyPr>
          <a:lstStyle/>
          <a:p>
            <a:r>
              <a:rPr lang="en-US" altLang="zh-CN" i="1" dirty="0" err="1">
                <a:latin typeface="Times New Roman" panose="02020603050405020304" pitchFamily="18" charset="0"/>
                <a:cs typeface="Times New Roman" panose="02020603050405020304" pitchFamily="18" charset="0"/>
              </a:rPr>
              <a:t>Sima</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Siami</a:t>
            </a:r>
            <a:r>
              <a:rPr lang="zh-CN" altLang="en-US"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Namini</a:t>
            </a:r>
            <a:r>
              <a:rPr lang="en-US" altLang="zh-CN" i="1" dirty="0">
                <a:latin typeface="Times New Roman" panose="02020603050405020304" pitchFamily="18" charset="0"/>
                <a:cs typeface="Times New Roman" panose="02020603050405020304" pitchFamily="18" charset="0"/>
              </a:rPr>
              <a:t>, Akbar </a:t>
            </a:r>
            <a:r>
              <a:rPr lang="en-US" altLang="zh-CN" i="1" dirty="0" err="1">
                <a:latin typeface="Times New Roman" panose="02020603050405020304" pitchFamily="18" charset="0"/>
                <a:cs typeface="Times New Roman" panose="02020603050405020304" pitchFamily="18" charset="0"/>
              </a:rPr>
              <a:t>Siami</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Namin</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(2018)</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Forecasting Economics and Financial Time Series: ARIMA vs. LSTM.</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hlinkClick r:id="rId2"/>
              </a:rPr>
              <a:t>https://arxiv.org/abs/1803.06386</a:t>
            </a:r>
            <a:endParaRPr lang="en-US" altLang="zh-CN" i="1" dirty="0">
              <a:latin typeface="Times New Roman" panose="02020603050405020304" pitchFamily="18" charset="0"/>
              <a:cs typeface="Times New Roman" panose="02020603050405020304" pitchFamily="18" charset="0"/>
            </a:endParaRPr>
          </a:p>
          <a:p>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Bao W, Yue J, Rao Y (2017) A deep learning framework for financial time series using stacked autoencoders and long-short term memory. </a:t>
            </a:r>
            <a:r>
              <a:rPr lang="en-US" altLang="zh-CN" i="1" dirty="0" err="1">
                <a:latin typeface="Times New Roman" panose="02020603050405020304" pitchFamily="18" charset="0"/>
                <a:cs typeface="Times New Roman" panose="02020603050405020304" pitchFamily="18" charset="0"/>
              </a:rPr>
              <a:t>PLoS</a:t>
            </a:r>
            <a:r>
              <a:rPr lang="en-US" altLang="zh-CN" i="1" dirty="0">
                <a:latin typeface="Times New Roman" panose="02020603050405020304" pitchFamily="18" charset="0"/>
                <a:cs typeface="Times New Roman" panose="02020603050405020304" pitchFamily="18" charset="0"/>
              </a:rPr>
              <a:t> ONE 12(7): e0180944. </a:t>
            </a:r>
          </a:p>
          <a:p>
            <a:r>
              <a:rPr lang="en-US" altLang="zh-CN" i="1" dirty="0">
                <a:latin typeface="Times New Roman" panose="02020603050405020304" pitchFamily="18" charset="0"/>
                <a:cs typeface="Times New Roman" panose="02020603050405020304" pitchFamily="18" charset="0"/>
                <a:hlinkClick r:id="rId3"/>
              </a:rPr>
              <a:t>https://doi.org/10.1371/journal.pone.0180944</a:t>
            </a:r>
            <a:r>
              <a:rPr lang="en-US" altLang="zh-CN" i="1" dirty="0">
                <a:latin typeface="Times New Roman" panose="02020603050405020304" pitchFamily="18" charset="0"/>
                <a:cs typeface="Times New Roman" panose="02020603050405020304" pitchFamily="18" charset="0"/>
              </a:rPr>
              <a:t> </a:t>
            </a:r>
          </a:p>
          <a:p>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Aniruddha Dutta, Saket Kumar and </a:t>
            </a:r>
            <a:r>
              <a:rPr lang="en-US" altLang="zh-CN" i="1" dirty="0" err="1">
                <a:latin typeface="Times New Roman" panose="02020603050405020304" pitchFamily="18" charset="0"/>
                <a:cs typeface="Times New Roman" panose="02020603050405020304" pitchFamily="18" charset="0"/>
              </a:rPr>
              <a:t>Meheli</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Basu</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(2020)</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 Gated Recurrent Unit Approach to Bitcoin Price Prediction .</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Journal</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of</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risk</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and</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financial</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management.</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hlinkClick r:id="rId4"/>
              </a:rPr>
              <a:t>https://arxiv.org/abs/1912.11166</a:t>
            </a:r>
            <a:endParaRPr lang="en-US" altLang="zh-CN" i="1" dirty="0">
              <a:latin typeface="Times New Roman" panose="02020603050405020304" pitchFamily="18" charset="0"/>
              <a:cs typeface="Times New Roman" panose="02020603050405020304" pitchFamily="18" charset="0"/>
            </a:endParaRPr>
          </a:p>
          <a:p>
            <a:endParaRPr lang="en-US" altLang="zh-CN" dirty="0"/>
          </a:p>
          <a:p>
            <a:endParaRPr lang="en-US" altLang="zh-CN" dirty="0"/>
          </a:p>
        </p:txBody>
      </p:sp>
    </p:spTree>
    <p:extLst>
      <p:ext uri="{BB962C8B-B14F-4D97-AF65-F5344CB8AC3E}">
        <p14:creationId xmlns:p14="http://schemas.microsoft.com/office/powerpoint/2010/main" val="65519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b="1" dirty="0">
                <a:latin typeface="Times New Roman" panose="02020603050405020304" pitchFamily="18" charset="0"/>
                <a:ea typeface="STFangsong" charset="-122"/>
                <a:cs typeface="Times New Roman" panose="02020603050405020304" pitchFamily="18" charset="0"/>
              </a:rPr>
              <a:t>Introduction of the Paper:</a:t>
            </a:r>
            <a:r>
              <a:rPr kumimoji="1" lang="zh-CN" altLang="en-US" sz="4000" b="1" dirty="0">
                <a:latin typeface="Times New Roman" panose="02020603050405020304" pitchFamily="18" charset="0"/>
                <a:ea typeface="STFangsong" charset="-122"/>
                <a:cs typeface="Times New Roman" panose="02020603050405020304" pitchFamily="18" charset="0"/>
              </a:rPr>
              <a:t> </a:t>
            </a:r>
            <a:r>
              <a:rPr kumimoji="1" lang="en-US" altLang="zh-CN" sz="4000" b="1" dirty="0">
                <a:latin typeface="Times New Roman" panose="02020603050405020304" pitchFamily="18" charset="0"/>
                <a:ea typeface="STFangsong" charset="-122"/>
                <a:cs typeface="Times New Roman" panose="02020603050405020304" pitchFamily="18" charset="0"/>
              </a:rPr>
              <a:t>ARIMA</a:t>
            </a:r>
            <a:r>
              <a:rPr kumimoji="1" lang="zh-CN" altLang="en-US" sz="4000" b="1" dirty="0">
                <a:latin typeface="Times New Roman" panose="02020603050405020304" pitchFamily="18" charset="0"/>
                <a:ea typeface="STFangsong" charset="-122"/>
                <a:cs typeface="Times New Roman" panose="02020603050405020304" pitchFamily="18" charset="0"/>
              </a:rPr>
              <a:t> </a:t>
            </a:r>
            <a:r>
              <a:rPr kumimoji="1" lang="en-US" altLang="zh-CN" sz="4000" b="1" dirty="0">
                <a:latin typeface="Times New Roman" panose="02020603050405020304" pitchFamily="18" charset="0"/>
                <a:ea typeface="STFangsong" charset="-122"/>
                <a:cs typeface="Times New Roman" panose="02020603050405020304" pitchFamily="18" charset="0"/>
              </a:rPr>
              <a:t>vs</a:t>
            </a:r>
            <a:r>
              <a:rPr kumimoji="1" lang="zh-CN" altLang="en-US" sz="4000" b="1" dirty="0">
                <a:latin typeface="Times New Roman" panose="02020603050405020304" pitchFamily="18" charset="0"/>
                <a:ea typeface="STFangsong" charset="-122"/>
                <a:cs typeface="Times New Roman" panose="02020603050405020304" pitchFamily="18" charset="0"/>
              </a:rPr>
              <a:t> </a:t>
            </a:r>
            <a:r>
              <a:rPr kumimoji="1" lang="en-US" altLang="zh-CN" sz="4000" b="1" dirty="0">
                <a:latin typeface="Times New Roman" panose="02020603050405020304" pitchFamily="18" charset="0"/>
                <a:ea typeface="STFangsong" charset="-122"/>
                <a:cs typeface="Times New Roman" panose="02020603050405020304" pitchFamily="18" charset="0"/>
              </a:rPr>
              <a:t>LSTM(1)</a:t>
            </a:r>
            <a:endParaRPr kumimoji="1" lang="zh-CN" altLang="en-US" sz="4000" b="1" dirty="0">
              <a:latin typeface="Times New Roman" panose="02020603050405020304" pitchFamily="18" charset="0"/>
              <a:cs typeface="Times New Roman" panose="02020603050405020304" pitchFamily="18" charset="0"/>
            </a:endParaRPr>
          </a:p>
        </p:txBody>
      </p:sp>
      <p:sp>
        <p:nvSpPr>
          <p:cNvPr id="5" name="内容占位符 4"/>
          <p:cNvSpPr>
            <a:spLocks noGrp="1"/>
          </p:cNvSpPr>
          <p:nvPr>
            <p:ph idx="1"/>
          </p:nvPr>
        </p:nvSpPr>
        <p:spPr/>
        <p:txBody>
          <a:bodyPr>
            <a:normAutofit/>
          </a:bodyPr>
          <a:lstStyle/>
          <a:p>
            <a:r>
              <a:rPr kumimoji="1" lang="en-US" altLang="zh-CN" sz="2400" dirty="0">
                <a:latin typeface="Times New Roman" panose="02020603050405020304" pitchFamily="18" charset="0"/>
                <a:cs typeface="Times New Roman" panose="02020603050405020304" pitchFamily="18" charset="0"/>
              </a:rPr>
              <a:t>By comparing </a:t>
            </a:r>
            <a:r>
              <a:rPr lang="en-US" altLang="zh-CN" sz="2400" dirty="0">
                <a:latin typeface="Times New Roman" panose="02020603050405020304" pitchFamily="18" charset="0"/>
                <a:cs typeface="Times New Roman" panose="02020603050405020304" pitchFamily="18" charset="0"/>
              </a:rPr>
              <a:t>the accuracy of ARIMA and LSTM, as representative techniques when forecasting time series data, </a:t>
            </a:r>
            <a:r>
              <a:rPr kumimoji="1" lang="en-US" altLang="zh-CN" sz="2400" dirty="0">
                <a:latin typeface="Times New Roman" panose="02020603050405020304" pitchFamily="18" charset="0"/>
                <a:cs typeface="Times New Roman" panose="02020603050405020304" pitchFamily="18" charset="0"/>
              </a:rPr>
              <a:t>this paper advocates the benefits of applying deep learning-based algorithms to the economics and financial data. </a:t>
            </a:r>
          </a:p>
          <a:p>
            <a:r>
              <a:rPr kumimoji="1" lang="en-US" altLang="zh-CN" sz="2400" dirty="0">
                <a:latin typeface="Times New Roman" panose="02020603050405020304" pitchFamily="18" charset="0"/>
                <a:cs typeface="Times New Roman" panose="02020603050405020304" pitchFamily="18" charset="0"/>
              </a:rPr>
              <a:t>ARIMA(</a:t>
            </a:r>
            <a:r>
              <a:rPr kumimoji="1" lang="en-US" altLang="zh-CN" sz="2400" dirty="0" err="1">
                <a:latin typeface="Times New Roman" panose="02020603050405020304" pitchFamily="18" charset="0"/>
                <a:cs typeface="Times New Roman" panose="02020603050405020304" pitchFamily="18" charset="0"/>
              </a:rPr>
              <a:t>p,d,q</a:t>
            </a:r>
            <a:r>
              <a:rPr kumimoji="1" lang="en-US" altLang="zh-CN" sz="2400" dirty="0">
                <a:latin typeface="Times New Roman" panose="02020603050405020304" pitchFamily="18" charset="0"/>
                <a:cs typeface="Times New Roman" panose="02020603050405020304" pitchFamily="18" charset="0"/>
              </a:rPr>
              <a:t>): ARIMA(5,1,0) as the baseline to forecast</a:t>
            </a:r>
            <a:endParaRPr kumimoji="1" lang="zh-CN" altLang="en-US" sz="24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64673" y="3685769"/>
            <a:ext cx="9462654" cy="2269292"/>
          </a:xfrm>
          <a:prstGeom prst="rect">
            <a:avLst/>
          </a:prstGeom>
          <a:ln>
            <a:solidFill>
              <a:schemeClr val="tx1"/>
            </a:solidFill>
          </a:ln>
        </p:spPr>
      </p:pic>
      <p:sp>
        <p:nvSpPr>
          <p:cNvPr id="3" name="Slide Number Placeholder 2">
            <a:extLst>
              <a:ext uri="{FF2B5EF4-FFF2-40B4-BE49-F238E27FC236}">
                <a16:creationId xmlns:a16="http://schemas.microsoft.com/office/drawing/2014/main" id="{4A6AE070-4D2C-4757-A967-05FC406D6307}"/>
              </a:ext>
            </a:extLst>
          </p:cNvPr>
          <p:cNvSpPr>
            <a:spLocks noGrp="1"/>
          </p:cNvSpPr>
          <p:nvPr>
            <p:ph type="sldNum" sz="quarter" idx="12"/>
          </p:nvPr>
        </p:nvSpPr>
        <p:spPr/>
        <p:txBody>
          <a:bodyPr vert="horz" lIns="91440" tIns="45720" rIns="91440" bIns="45720" rtlCol="0" anchor="ctr"/>
          <a:lstStyle/>
          <a:p>
            <a:pPr algn="r"/>
            <a:fld id="{10361CDF-7A76-364D-B77E-BB512CD4B81B}" type="slidenum">
              <a:rPr lang="zh-CN" altLang="en-US" b="1" smtClean="0"/>
              <a:pPr algn="r"/>
              <a:t>2</a:t>
            </a:fld>
            <a:endParaRPr lang="zh-CN" altLang="en-US" b="1" dirty="0"/>
          </a:p>
        </p:txBody>
      </p:sp>
    </p:spTree>
    <p:extLst>
      <p:ext uri="{BB962C8B-B14F-4D97-AF65-F5344CB8AC3E}">
        <p14:creationId xmlns:p14="http://schemas.microsoft.com/office/powerpoint/2010/main" val="58637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kumimoji="1" lang="en-US" altLang="zh-CN" sz="4000" b="1" dirty="0">
                <a:latin typeface="Times New Roman" panose="02020603050405020304" pitchFamily="18" charset="0"/>
                <a:ea typeface="STFangsong" charset="-122"/>
                <a:cs typeface="Times New Roman" panose="02020603050405020304" pitchFamily="18" charset="0"/>
              </a:rPr>
              <a:t>Introduction of the Paper:</a:t>
            </a:r>
            <a:r>
              <a:rPr kumimoji="1" lang="zh-CN" altLang="en-US" sz="4000" b="1" dirty="0">
                <a:latin typeface="Times New Roman" panose="02020603050405020304" pitchFamily="18" charset="0"/>
                <a:ea typeface="STFangsong" charset="-122"/>
                <a:cs typeface="Times New Roman" panose="02020603050405020304" pitchFamily="18" charset="0"/>
              </a:rPr>
              <a:t> </a:t>
            </a:r>
            <a:r>
              <a:rPr kumimoji="1" lang="en-US" altLang="zh-CN" sz="4000" b="1" dirty="0">
                <a:latin typeface="Times New Roman" panose="02020603050405020304" pitchFamily="18" charset="0"/>
                <a:ea typeface="STFangsong" charset="-122"/>
                <a:cs typeface="Times New Roman" panose="02020603050405020304" pitchFamily="18" charset="0"/>
              </a:rPr>
              <a:t>ARIMA</a:t>
            </a:r>
            <a:r>
              <a:rPr kumimoji="1" lang="zh-CN" altLang="en-US" sz="4000" b="1" dirty="0">
                <a:latin typeface="Times New Roman" panose="02020603050405020304" pitchFamily="18" charset="0"/>
                <a:ea typeface="STFangsong" charset="-122"/>
                <a:cs typeface="Times New Roman" panose="02020603050405020304" pitchFamily="18" charset="0"/>
              </a:rPr>
              <a:t> </a:t>
            </a:r>
            <a:r>
              <a:rPr kumimoji="1" lang="en-US" altLang="zh-CN" sz="4000" b="1" dirty="0">
                <a:latin typeface="Times New Roman" panose="02020603050405020304" pitchFamily="18" charset="0"/>
                <a:ea typeface="STFangsong" charset="-122"/>
                <a:cs typeface="Times New Roman" panose="02020603050405020304" pitchFamily="18" charset="0"/>
              </a:rPr>
              <a:t>vs</a:t>
            </a:r>
            <a:r>
              <a:rPr kumimoji="1" lang="zh-CN" altLang="en-US" sz="4000" b="1" dirty="0">
                <a:latin typeface="Times New Roman" panose="02020603050405020304" pitchFamily="18" charset="0"/>
                <a:ea typeface="STFangsong" charset="-122"/>
                <a:cs typeface="Times New Roman" panose="02020603050405020304" pitchFamily="18" charset="0"/>
              </a:rPr>
              <a:t> </a:t>
            </a:r>
            <a:r>
              <a:rPr kumimoji="1" lang="en-US" altLang="zh-CN" sz="4000" b="1" dirty="0">
                <a:latin typeface="Times New Roman" panose="02020603050405020304" pitchFamily="18" charset="0"/>
                <a:ea typeface="STFangsong" charset="-122"/>
                <a:cs typeface="Times New Roman" panose="02020603050405020304" pitchFamily="18" charset="0"/>
              </a:rPr>
              <a:t>LSTM(2)</a:t>
            </a:r>
            <a:endParaRPr kumimoji="1" lang="zh-CN" altLang="en-US" sz="4000" b="1" dirty="0">
              <a:latin typeface="Times New Roman" panose="02020603050405020304" pitchFamily="18" charset="0"/>
              <a:ea typeface="STFangsong" charset="-122"/>
              <a:cs typeface="Times New Roman" panose="02020603050405020304" pitchFamily="18" charset="0"/>
            </a:endParaRPr>
          </a:p>
        </p:txBody>
      </p:sp>
      <p:pic>
        <p:nvPicPr>
          <p:cNvPr id="4" name="内容占位符 3"/>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51798" y="2428611"/>
            <a:ext cx="5598902" cy="2079889"/>
          </a:xfrm>
        </p:spPr>
      </p:pic>
      <p:sp>
        <p:nvSpPr>
          <p:cNvPr id="5" name="内容占位符 4">
            <a:extLst>
              <a:ext uri="{FF2B5EF4-FFF2-40B4-BE49-F238E27FC236}">
                <a16:creationId xmlns:a16="http://schemas.microsoft.com/office/drawing/2014/main" id="{D6353F45-248C-6845-90B7-8CB4D93766FE}"/>
              </a:ext>
            </a:extLst>
          </p:cNvPr>
          <p:cNvSpPr txBox="1">
            <a:spLocks/>
          </p:cNvSpPr>
          <p:nvPr/>
        </p:nvSpPr>
        <p:spPr>
          <a:xfrm>
            <a:off x="838200" y="1825625"/>
            <a:ext cx="5334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en-US" altLang="zh-CN" sz="2000" b="1" dirty="0">
                <a:latin typeface="Times New Roman" panose="02020603050405020304" pitchFamily="18" charset="0"/>
                <a:cs typeface="Times New Roman" panose="02020603050405020304" pitchFamily="18" charset="0"/>
              </a:rPr>
              <a:t>RNN</a:t>
            </a:r>
            <a:r>
              <a:rPr kumimoji="1" lang="en-US" altLang="zh-CN"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Recurrent Neural Networks) are very powerful in handling the </a:t>
            </a:r>
            <a:r>
              <a:rPr lang="en-US" altLang="zh-CN" sz="2000" b="1" dirty="0">
                <a:latin typeface="Times New Roman" panose="02020603050405020304" pitchFamily="18" charset="0"/>
                <a:cs typeface="Times New Roman" panose="02020603050405020304" pitchFamily="18" charset="0"/>
              </a:rPr>
              <a:t>dependency </a:t>
            </a:r>
            <a:r>
              <a:rPr lang="en-US" altLang="zh-CN" sz="2000" dirty="0">
                <a:latin typeface="Times New Roman" panose="02020603050405020304" pitchFamily="18" charset="0"/>
                <a:cs typeface="Times New Roman" panose="02020603050405020304" pitchFamily="18" charset="0"/>
              </a:rPr>
              <a:t>among the input variables. </a:t>
            </a:r>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b="1" dirty="0">
                <a:latin typeface="Times New Roman" panose="02020603050405020304" pitchFamily="18" charset="0"/>
                <a:cs typeface="Times New Roman" panose="02020603050405020304" pitchFamily="18" charset="0"/>
              </a:rPr>
              <a:t>LSTM </a:t>
            </a:r>
            <a:r>
              <a:rPr lang="en-US" altLang="zh-CN" sz="2000" dirty="0">
                <a:latin typeface="Times New Roman" panose="02020603050405020304" pitchFamily="18" charset="0"/>
                <a:cs typeface="Times New Roman" panose="02020603050405020304" pitchFamily="18" charset="0"/>
              </a:rPr>
              <a:t>is a type of Recurrent Neural Network (RNN) that can hold and learn from </a:t>
            </a:r>
            <a:r>
              <a:rPr lang="en-US" altLang="zh-CN" sz="2000" b="1" dirty="0">
                <a:latin typeface="Times New Roman" panose="02020603050405020304" pitchFamily="18" charset="0"/>
                <a:cs typeface="Times New Roman" panose="02020603050405020304" pitchFamily="18" charset="0"/>
              </a:rPr>
              <a:t>long sequence of observations</a:t>
            </a:r>
            <a:r>
              <a:rPr lang="en-US" altLang="zh-CN" sz="2000" dirty="0">
                <a:latin typeface="Times New Roman" panose="02020603050405020304" pitchFamily="18" charset="0"/>
                <a:cs typeface="Times New Roman" panose="02020603050405020304" pitchFamily="18" charset="0"/>
              </a:rPr>
              <a:t>. </a:t>
            </a:r>
          </a:p>
          <a:p>
            <a:r>
              <a:rPr kumimoji="1" lang="en-US" altLang="zh-CN" sz="2000" dirty="0">
                <a:latin typeface="Times New Roman" panose="02020603050405020304" pitchFamily="18" charset="0"/>
                <a:cs typeface="Times New Roman" panose="02020603050405020304" pitchFamily="18" charset="0"/>
              </a:rPr>
              <a:t>Each LSTM is </a:t>
            </a:r>
            <a:r>
              <a:rPr kumimoji="1" lang="en-US" altLang="zh-CN" sz="2000" b="1" dirty="0">
                <a:latin typeface="Times New Roman" panose="02020603050405020304" pitchFamily="18" charset="0"/>
                <a:cs typeface="Times New Roman" panose="02020603050405020304" pitchFamily="18" charset="0"/>
              </a:rPr>
              <a:t>a set of cells</a:t>
            </a:r>
            <a:r>
              <a:rPr kumimoji="1" lang="en-US" altLang="zh-CN" sz="2000" dirty="0">
                <a:latin typeface="Times New Roman" panose="02020603050405020304" pitchFamily="18" charset="0"/>
                <a:cs typeface="Times New Roman" panose="02020603050405020304" pitchFamily="18" charset="0"/>
              </a:rPr>
              <a:t>, in each of which data can be </a:t>
            </a:r>
            <a:r>
              <a:rPr kumimoji="1" lang="en-US" altLang="zh-CN" sz="2000" b="1" dirty="0">
                <a:latin typeface="Times New Roman" panose="02020603050405020304" pitchFamily="18" charset="0"/>
                <a:cs typeface="Times New Roman" panose="02020603050405020304" pitchFamily="18" charset="0"/>
              </a:rPr>
              <a:t>disposed, filtered, or added for </a:t>
            </a:r>
            <a:r>
              <a:rPr kumimoji="1" lang="en-US" altLang="zh-CN" sz="2000" dirty="0">
                <a:latin typeface="Times New Roman" panose="02020603050405020304" pitchFamily="18" charset="0"/>
                <a:cs typeface="Times New Roman" panose="02020603050405020304" pitchFamily="18" charset="0"/>
              </a:rPr>
              <a:t>the next cells with the use of </a:t>
            </a:r>
            <a:r>
              <a:rPr kumimoji="1" lang="en-US" altLang="zh-CN" sz="2000" b="1" dirty="0">
                <a:latin typeface="Times New Roman" panose="02020603050405020304" pitchFamily="18" charset="0"/>
                <a:cs typeface="Times New Roman" panose="02020603050405020304" pitchFamily="18" charset="0"/>
              </a:rPr>
              <a:t>gates</a:t>
            </a:r>
            <a:r>
              <a:rPr kumimoji="1" lang="en-US" altLang="zh-CN" sz="2000" dirty="0">
                <a:latin typeface="Times New Roman" panose="02020603050405020304" pitchFamily="18" charset="0"/>
                <a:cs typeface="Times New Roman" panose="02020603050405020304" pitchFamily="18" charset="0"/>
              </a:rPr>
              <a:t>. </a:t>
            </a:r>
          </a:p>
          <a:p>
            <a:r>
              <a:rPr kumimoji="1" lang="en-US" altLang="zh-CN" sz="2000" dirty="0">
                <a:latin typeface="Times New Roman" panose="02020603050405020304" pitchFamily="18" charset="0"/>
                <a:cs typeface="Times New Roman" panose="02020603050405020304" pitchFamily="18" charset="0"/>
              </a:rPr>
              <a:t>In particular, three types of gates are involved in each cell: </a:t>
            </a:r>
            <a:r>
              <a:rPr kumimoji="1" lang="en-US" altLang="zh-CN" sz="2000" b="1" dirty="0">
                <a:latin typeface="Times New Roman" panose="02020603050405020304" pitchFamily="18" charset="0"/>
                <a:cs typeface="Times New Roman" panose="02020603050405020304" pitchFamily="18" charset="0"/>
              </a:rPr>
              <a:t>Forget Gate, Memory Gate, Output Gate.</a:t>
            </a:r>
            <a:endParaRPr kumimoji="1" lang="zh-CN" altLang="en-US" sz="20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6995B13B-1E24-EE4A-A712-96232E0E1FE8}"/>
              </a:ext>
            </a:extLst>
          </p:cNvPr>
          <p:cNvSpPr txBox="1"/>
          <p:nvPr/>
        </p:nvSpPr>
        <p:spPr>
          <a:xfrm>
            <a:off x="6588753" y="4586023"/>
            <a:ext cx="5124993" cy="584775"/>
          </a:xfrm>
          <a:prstGeom prst="rect">
            <a:avLst/>
          </a:prstGeom>
          <a:noFill/>
        </p:spPr>
        <p:txBody>
          <a:bodyPr wrap="none" rtlCol="0">
            <a:spAutoFit/>
          </a:bodyPr>
          <a:lstStyle/>
          <a:p>
            <a:pPr algn="ctr"/>
            <a:r>
              <a:rPr kumimoji="1" lang="en-US" altLang="zh-CN" sz="1600" b="1" i="1" dirty="0">
                <a:latin typeface="Times New Roman" panose="02020603050405020304" pitchFamily="18" charset="0"/>
                <a:cs typeface="Times New Roman" panose="02020603050405020304" pitchFamily="18" charset="0"/>
              </a:rPr>
              <a:t>The internal structure of an LSTM [Colah’s Blog, 2015] </a:t>
            </a:r>
          </a:p>
          <a:p>
            <a:pPr algn="ctr"/>
            <a:endParaRPr kumimoji="1" lang="zh-CN" altLang="en-US" sz="1600" b="1" i="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A1B92E1-1F8D-4AF9-87C6-F2DD93A30687}"/>
              </a:ext>
            </a:extLst>
          </p:cNvPr>
          <p:cNvSpPr>
            <a:spLocks noGrp="1"/>
          </p:cNvSpPr>
          <p:nvPr>
            <p:ph type="sldNum" sz="quarter" idx="12"/>
          </p:nvPr>
        </p:nvSpPr>
        <p:spPr/>
        <p:txBody>
          <a:bodyPr vert="horz" lIns="91440" tIns="45720" rIns="91440" bIns="45720" rtlCol="0" anchor="ctr"/>
          <a:lstStyle/>
          <a:p>
            <a:pPr algn="r"/>
            <a:fld id="{10361CDF-7A76-364D-B77E-BB512CD4B81B}" type="slidenum">
              <a:rPr lang="zh-CN" altLang="en-US" b="1" smtClean="0"/>
              <a:pPr algn="r"/>
              <a:t>3</a:t>
            </a:fld>
            <a:endParaRPr lang="zh-CN" altLang="en-US" b="1" dirty="0"/>
          </a:p>
        </p:txBody>
      </p:sp>
    </p:spTree>
    <p:extLst>
      <p:ext uri="{BB962C8B-B14F-4D97-AF65-F5344CB8AC3E}">
        <p14:creationId xmlns:p14="http://schemas.microsoft.com/office/powerpoint/2010/main" val="114466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112500" cy="1325563"/>
          </a:xfrm>
        </p:spPr>
        <p:txBody>
          <a:bodyPr vert="horz" lIns="91440" tIns="45720" rIns="91440" bIns="45720" rtlCol="0" anchor="ctr">
            <a:normAutofit/>
          </a:bodyPr>
          <a:lstStyle/>
          <a:p>
            <a:r>
              <a:rPr kumimoji="1" lang="en-US" altLang="zh-CN" sz="3800" b="1" dirty="0">
                <a:latin typeface="Times New Roman" panose="02020603050405020304" pitchFamily="18" charset="0"/>
                <a:ea typeface="STFangsong" charset="-122"/>
                <a:cs typeface="Times New Roman" panose="02020603050405020304" pitchFamily="18" charset="0"/>
              </a:rPr>
              <a:t>Introduction of the Paper: Metric of Performance</a:t>
            </a:r>
            <a:endParaRPr kumimoji="1" lang="zh-CN" altLang="en-US" sz="3800" b="1" dirty="0">
              <a:latin typeface="Times New Roman" panose="02020603050405020304" pitchFamily="18" charset="0"/>
              <a:ea typeface="STFangsong" charset="-122"/>
              <a:cs typeface="Times New Roman" panose="02020603050405020304" pitchFamily="18" charset="0"/>
            </a:endParaRPr>
          </a:p>
        </p:txBody>
      </p:sp>
      <p:sp>
        <p:nvSpPr>
          <p:cNvPr id="5" name="内容占位符 4">
            <a:extLst>
              <a:ext uri="{FF2B5EF4-FFF2-40B4-BE49-F238E27FC236}">
                <a16:creationId xmlns:a16="http://schemas.microsoft.com/office/drawing/2014/main" id="{D6353F45-248C-6845-90B7-8CB4D93766FE}"/>
              </a:ext>
            </a:extLst>
          </p:cNvPr>
          <p:cNvSpPr txBox="1">
            <a:spLocks/>
          </p:cNvSpPr>
          <p:nvPr/>
        </p:nvSpPr>
        <p:spPr>
          <a:xfrm>
            <a:off x="838200" y="2506662"/>
            <a:ext cx="5334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Aft>
                <a:spcPts val="3000"/>
              </a:spcAft>
            </a:pPr>
            <a:r>
              <a:rPr lang="en-US" altLang="zh-CN" sz="2000" dirty="0">
                <a:latin typeface="Times New Roman" panose="02020603050405020304" pitchFamily="18" charset="0"/>
                <a:cs typeface="Times New Roman" panose="02020603050405020304" pitchFamily="18" charset="0"/>
              </a:rPr>
              <a:t>To assess the accuracy of prediction obtained by a model, </a:t>
            </a:r>
            <a:r>
              <a:rPr lang="en-US" altLang="zh-CN" sz="2000" b="1" dirty="0">
                <a:latin typeface="Times New Roman" panose="02020603050405020304" pitchFamily="18" charset="0"/>
                <a:cs typeface="Times New Roman" panose="02020603050405020304" pitchFamily="18" charset="0"/>
              </a:rPr>
              <a:t>RSME</a:t>
            </a:r>
            <a:r>
              <a:rPr lang="en-US" altLang="zh-CN" sz="2000" dirty="0">
                <a:latin typeface="Times New Roman" panose="02020603050405020304" pitchFamily="18" charset="0"/>
                <a:cs typeface="Times New Roman" panose="02020603050405020304" pitchFamily="18" charset="0"/>
              </a:rPr>
              <a:t> is used as the metric of performance, which is the square root of the average squared deviations from the true value. </a:t>
            </a:r>
          </a:p>
          <a:p>
            <a:pPr>
              <a:spcAft>
                <a:spcPts val="3000"/>
              </a:spcAft>
            </a:pPr>
            <a:r>
              <a:rPr kumimoji="1" lang="en-US" altLang="zh-CN" sz="2000" dirty="0">
                <a:latin typeface="Times New Roman" panose="02020603050405020304" pitchFamily="18" charset="0"/>
                <a:cs typeface="Times New Roman" panose="02020603050405020304" pitchFamily="18" charset="0"/>
              </a:rPr>
              <a:t>It measures the differences or residuals between actual and predicated values. </a:t>
            </a:r>
          </a:p>
          <a:p>
            <a:endParaRPr kumimoji="1" lang="en-US" altLang="zh-CN" sz="20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82BCA4E6-2FF6-4647-A493-D2949DEB669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150583" y="2152676"/>
            <a:ext cx="4064000" cy="1600200"/>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D08113D-DF25-0040-BC46-54737F3D689A}"/>
                  </a:ext>
                </a:extLst>
              </p:cNvPr>
              <p:cNvSpPr txBox="1"/>
              <p:nvPr/>
            </p:nvSpPr>
            <p:spPr>
              <a:xfrm>
                <a:off x="7501179" y="4001294"/>
                <a:ext cx="3595607" cy="1233479"/>
              </a:xfrm>
              <a:prstGeom prst="rect">
                <a:avLst/>
              </a:prstGeom>
              <a:noFill/>
            </p:spPr>
            <p:txBody>
              <a:bodyPr wrap="square" rtlCol="0">
                <a:spAutoFit/>
              </a:bodyPr>
              <a:lstStyle/>
              <a:p>
                <a:r>
                  <a:rPr kumimoji="1" lang="en-US" altLang="zh-CN" i="1" dirty="0">
                    <a:latin typeface="Times New Roman" panose="02020603050405020304" pitchFamily="18" charset="0"/>
                    <a:cs typeface="Times New Roman" panose="02020603050405020304" pitchFamily="18" charset="0"/>
                  </a:rPr>
                  <a:t>Where N is the total number of observations. </a:t>
                </a:r>
                <a14:m>
                  <m:oMath xmlns:m="http://schemas.openxmlformats.org/officeDocument/2006/math">
                    <m:sSub>
                      <m:sSubPr>
                        <m:ctrlPr>
                          <a:rPr kumimoji="1" lang="en-US" altLang="zh-CN" i="1" dirty="0" smtClean="0">
                            <a:latin typeface="Cambria Math" panose="02040503050406030204" pitchFamily="18" charset="0"/>
                            <a:cs typeface="Times New Roman" panose="02020603050405020304" pitchFamily="18" charset="0"/>
                          </a:rPr>
                        </m:ctrlPr>
                      </m:sSubPr>
                      <m:e>
                        <m:r>
                          <a:rPr kumimoji="1" lang="en-CA" altLang="zh-CN" b="0" i="1" dirty="0" smtClean="0">
                            <a:latin typeface="Cambria Math" panose="02040503050406030204" pitchFamily="18" charset="0"/>
                            <a:cs typeface="Times New Roman" panose="02020603050405020304" pitchFamily="18" charset="0"/>
                          </a:rPr>
                          <m:t>𝑥</m:t>
                        </m:r>
                      </m:e>
                      <m:sub>
                        <m:r>
                          <a:rPr kumimoji="1" lang="en-CA" altLang="zh-CN" b="0" i="1" dirty="0" smtClean="0">
                            <a:latin typeface="Cambria Math" panose="02040503050406030204" pitchFamily="18" charset="0"/>
                            <a:cs typeface="Times New Roman" panose="02020603050405020304" pitchFamily="18" charset="0"/>
                          </a:rPr>
                          <m:t>𝑖</m:t>
                        </m:r>
                      </m:sub>
                    </m:sSub>
                  </m:oMath>
                </a14:m>
                <a:r>
                  <a:rPr kumimoji="1" lang="en-US" altLang="zh-CN" i="1" dirty="0">
                    <a:latin typeface="Times New Roman" panose="02020603050405020304" pitchFamily="18" charset="0"/>
                    <a:cs typeface="Times New Roman" panose="02020603050405020304" pitchFamily="18" charset="0"/>
                  </a:rPr>
                  <a:t> is the actual value; whereas, </a:t>
                </a:r>
                <a14:m>
                  <m:oMath xmlns:m="http://schemas.openxmlformats.org/officeDocument/2006/math">
                    <m:acc>
                      <m:accPr>
                        <m:chr m:val="̂"/>
                        <m:ctrlPr>
                          <a:rPr kumimoji="1" lang="en-US" altLang="zh-CN" i="1" smtClean="0">
                            <a:latin typeface="Cambria Math" panose="02040503050406030204" pitchFamily="18" charset="0"/>
                            <a:cs typeface="Times New Roman" panose="02020603050405020304" pitchFamily="18" charset="0"/>
                          </a:rPr>
                        </m:ctrlPr>
                      </m:accPr>
                      <m:e>
                        <m:sSub>
                          <m:sSubPr>
                            <m:ctrlPr>
                              <a:rPr kumimoji="1" lang="en-US" altLang="zh-CN" i="1" smtClean="0">
                                <a:latin typeface="Cambria Math" panose="02040503050406030204" pitchFamily="18" charset="0"/>
                                <a:cs typeface="Times New Roman" panose="02020603050405020304" pitchFamily="18" charset="0"/>
                              </a:rPr>
                            </m:ctrlPr>
                          </m:sSubPr>
                          <m:e>
                            <m:r>
                              <a:rPr kumimoji="1" lang="en-CA" altLang="zh-CN" b="0" i="1" smtClean="0">
                                <a:latin typeface="Cambria Math" panose="02040503050406030204" pitchFamily="18" charset="0"/>
                                <a:cs typeface="Times New Roman" panose="02020603050405020304" pitchFamily="18" charset="0"/>
                              </a:rPr>
                              <m:t>𝑥</m:t>
                            </m:r>
                          </m:e>
                          <m:sub>
                            <m:r>
                              <a:rPr kumimoji="1" lang="en-CA" altLang="zh-CN" b="0" i="1" smtClean="0">
                                <a:latin typeface="Cambria Math" panose="02040503050406030204" pitchFamily="18" charset="0"/>
                                <a:cs typeface="Times New Roman" panose="02020603050405020304" pitchFamily="18" charset="0"/>
                              </a:rPr>
                              <m:t>𝑖</m:t>
                            </m:r>
                          </m:sub>
                        </m:sSub>
                      </m:e>
                    </m:acc>
                  </m:oMath>
                </a14:m>
                <a:r>
                  <a:rPr kumimoji="1" lang="en-US" altLang="zh-CN" i="1" dirty="0">
                    <a:latin typeface="Times New Roman" panose="02020603050405020304" pitchFamily="18" charset="0"/>
                    <a:cs typeface="Times New Roman" panose="02020603050405020304" pitchFamily="18" charset="0"/>
                  </a:rPr>
                  <a:t>is the predicated value. </a:t>
                </a:r>
              </a:p>
              <a:p>
                <a:endParaRPr kumimoji="1" lang="zh-CN" altLang="en-US" i="1" dirty="0">
                  <a:latin typeface="Times New Roman" panose="02020603050405020304" pitchFamily="18" charset="0"/>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ED08113D-DF25-0040-BC46-54737F3D689A}"/>
                  </a:ext>
                </a:extLst>
              </p:cNvPr>
              <p:cNvSpPr txBox="1">
                <a:spLocks noRot="1" noChangeAspect="1" noMove="1" noResize="1" noEditPoints="1" noAdjustHandles="1" noChangeArrowheads="1" noChangeShapeType="1" noTextEdit="1"/>
              </p:cNvSpPr>
              <p:nvPr/>
            </p:nvSpPr>
            <p:spPr>
              <a:xfrm>
                <a:off x="7501179" y="4001294"/>
                <a:ext cx="3595607" cy="1233479"/>
              </a:xfrm>
              <a:prstGeom prst="rect">
                <a:avLst/>
              </a:prstGeom>
              <a:blipFill>
                <a:blip r:embed="rId4"/>
                <a:stretch>
                  <a:fillRect l="-1528" t="-2463"/>
                </a:stretch>
              </a:blipFill>
            </p:spPr>
            <p:txBody>
              <a:bodyPr/>
              <a:lstStyle/>
              <a:p>
                <a:r>
                  <a:rPr lang="en-CA">
                    <a:noFill/>
                  </a:rPr>
                  <a:t> </a:t>
                </a:r>
              </a:p>
            </p:txBody>
          </p:sp>
        </mc:Fallback>
      </mc:AlternateContent>
      <p:sp>
        <p:nvSpPr>
          <p:cNvPr id="3" name="Slide Number Placeholder 2">
            <a:extLst>
              <a:ext uri="{FF2B5EF4-FFF2-40B4-BE49-F238E27FC236}">
                <a16:creationId xmlns:a16="http://schemas.microsoft.com/office/drawing/2014/main" id="{5E34641B-A44B-4667-A900-ADF93FC2C404}"/>
              </a:ext>
            </a:extLst>
          </p:cNvPr>
          <p:cNvSpPr>
            <a:spLocks noGrp="1"/>
          </p:cNvSpPr>
          <p:nvPr>
            <p:ph type="sldNum" sz="quarter" idx="12"/>
          </p:nvPr>
        </p:nvSpPr>
        <p:spPr/>
        <p:txBody>
          <a:bodyPr vert="horz" lIns="91440" tIns="45720" rIns="91440" bIns="45720" rtlCol="0" anchor="ctr"/>
          <a:lstStyle/>
          <a:p>
            <a:pPr algn="r"/>
            <a:fld id="{10361CDF-7A76-364D-B77E-BB512CD4B81B}" type="slidenum">
              <a:rPr lang="zh-CN" altLang="en-US" b="1" smtClean="0"/>
              <a:pPr algn="r"/>
              <a:t>4</a:t>
            </a:fld>
            <a:endParaRPr lang="zh-CN" altLang="en-US" b="1" dirty="0"/>
          </a:p>
        </p:txBody>
      </p:sp>
    </p:spTree>
    <p:extLst>
      <p:ext uri="{BB962C8B-B14F-4D97-AF65-F5344CB8AC3E}">
        <p14:creationId xmlns:p14="http://schemas.microsoft.com/office/powerpoint/2010/main" val="379055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kumimoji="1" lang="en-US" altLang="zh-CN" sz="4000" b="1" dirty="0">
                <a:latin typeface="Times New Roman" panose="02020603050405020304" pitchFamily="18" charset="0"/>
                <a:ea typeface="STFangsong" charset="-122"/>
                <a:cs typeface="Times New Roman" panose="02020603050405020304" pitchFamily="18" charset="0"/>
              </a:rPr>
              <a:t>Introduction of the </a:t>
            </a:r>
            <a:r>
              <a:rPr kumimoji="1" lang="en-US" altLang="zh-CN" sz="4000" b="1">
                <a:latin typeface="Times New Roman" panose="02020603050405020304" pitchFamily="18" charset="0"/>
                <a:ea typeface="STFangsong" charset="-122"/>
                <a:cs typeface="Times New Roman" panose="02020603050405020304" pitchFamily="18" charset="0"/>
              </a:rPr>
              <a:t>Paper:</a:t>
            </a:r>
            <a:r>
              <a:rPr kumimoji="1" lang="zh-CN" altLang="en-US" sz="4000" b="1">
                <a:latin typeface="Times New Roman" panose="02020603050405020304" pitchFamily="18" charset="0"/>
                <a:ea typeface="STFangsong" charset="-122"/>
                <a:cs typeface="Times New Roman" panose="02020603050405020304" pitchFamily="18" charset="0"/>
              </a:rPr>
              <a:t> </a:t>
            </a:r>
            <a:r>
              <a:rPr kumimoji="1" lang="en-US" altLang="zh-CN" sz="4000" b="1">
                <a:latin typeface="Times New Roman" panose="02020603050405020304" pitchFamily="18" charset="0"/>
                <a:ea typeface="STFangsong" charset="-122"/>
                <a:cs typeface="Times New Roman" panose="02020603050405020304" pitchFamily="18" charset="0"/>
              </a:rPr>
              <a:t>Data</a:t>
            </a:r>
            <a:endParaRPr kumimoji="1" lang="zh-CN" altLang="en-US" sz="4000" b="1" dirty="0">
              <a:latin typeface="Times New Roman" panose="02020603050405020304" pitchFamily="18" charset="0"/>
              <a:ea typeface="STFangsong" charset="-122"/>
              <a:cs typeface="Times New Roman" panose="02020603050405020304" pitchFamily="18" charset="0"/>
            </a:endParaRPr>
          </a:p>
        </p:txBody>
      </p:sp>
      <p:pic>
        <p:nvPicPr>
          <p:cNvPr id="4" name="内容占位符 3"/>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8199" y="2630600"/>
            <a:ext cx="10515600" cy="3580753"/>
          </a:xfrm>
        </p:spPr>
      </p:pic>
      <p:sp>
        <p:nvSpPr>
          <p:cNvPr id="5" name="内容占位符 4">
            <a:extLst>
              <a:ext uri="{FF2B5EF4-FFF2-40B4-BE49-F238E27FC236}">
                <a16:creationId xmlns:a16="http://schemas.microsoft.com/office/drawing/2014/main" id="{24D97CED-A9BC-4547-BAED-43E6353AFFEB}"/>
              </a:ext>
            </a:extLst>
          </p:cNvPr>
          <p:cNvSpPr txBox="1">
            <a:spLocks/>
          </p:cNvSpPr>
          <p:nvPr/>
        </p:nvSpPr>
        <p:spPr>
          <a:xfrm>
            <a:off x="838199" y="1825625"/>
            <a:ext cx="9855632" cy="6824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kumimoji="1" lang="en-US" altLang="zh-CN" sz="2000" dirty="0">
                <a:latin typeface="Times New Roman" panose="02020603050405020304" pitchFamily="18" charset="0"/>
                <a:cs typeface="Times New Roman" panose="02020603050405020304" pitchFamily="18" charset="0"/>
              </a:rPr>
              <a:t>Monthly financial data &amp; economics data</a:t>
            </a:r>
          </a:p>
          <a:p>
            <a:pPr algn="just"/>
            <a:r>
              <a:rPr kumimoji="1" lang="en-US" altLang="zh-CN" sz="2000" dirty="0">
                <a:latin typeface="Times New Roman" panose="02020603050405020304" pitchFamily="18" charset="0"/>
                <a:cs typeface="Times New Roman" panose="02020603050405020304" pitchFamily="18" charset="0"/>
              </a:rPr>
              <a:t>Divided into training set vs. test set: 70% vs. 30%</a:t>
            </a:r>
            <a:endParaRPr kumimoji="1" lang="zh-CN" alt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8C3A9DB-168E-4E8D-A2EB-5001BAD790AA}"/>
              </a:ext>
            </a:extLst>
          </p:cNvPr>
          <p:cNvSpPr>
            <a:spLocks noGrp="1"/>
          </p:cNvSpPr>
          <p:nvPr>
            <p:ph type="sldNum" sz="quarter" idx="12"/>
          </p:nvPr>
        </p:nvSpPr>
        <p:spPr/>
        <p:txBody>
          <a:bodyPr vert="horz" lIns="91440" tIns="45720" rIns="91440" bIns="45720" rtlCol="0" anchor="ctr"/>
          <a:lstStyle/>
          <a:p>
            <a:pPr algn="r"/>
            <a:fld id="{10361CDF-7A76-364D-B77E-BB512CD4B81B}" type="slidenum">
              <a:rPr lang="zh-CN" altLang="en-US" b="1" smtClean="0"/>
              <a:pPr algn="r"/>
              <a:t>5</a:t>
            </a:fld>
            <a:endParaRPr lang="zh-CN" altLang="en-US" b="1" dirty="0"/>
          </a:p>
        </p:txBody>
      </p:sp>
    </p:spTree>
    <p:extLst>
      <p:ext uri="{BB962C8B-B14F-4D97-AF65-F5344CB8AC3E}">
        <p14:creationId xmlns:p14="http://schemas.microsoft.com/office/powerpoint/2010/main" val="25674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D78656F8-04BF-417E-871A-6B7D45A427A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kumimoji="1" lang="en-US" altLang="zh-CN" sz="4000" b="1" dirty="0">
                <a:latin typeface="Times New Roman" panose="02020603050405020304" pitchFamily="18" charset="0"/>
                <a:ea typeface="STFangsong" charset="-122"/>
                <a:cs typeface="Times New Roman" panose="02020603050405020304" pitchFamily="18" charset="0"/>
              </a:rPr>
              <a:t>Introduction of the Paper: Result</a:t>
            </a:r>
          </a:p>
        </p:txBody>
      </p:sp>
      <p:pic>
        <p:nvPicPr>
          <p:cNvPr id="13" name="Picture 1">
            <a:extLst>
              <a:ext uri="{FF2B5EF4-FFF2-40B4-BE49-F238E27FC236}">
                <a16:creationId xmlns:a16="http://schemas.microsoft.com/office/drawing/2014/main" id="{AF59B952-B2C5-4A17-ACD9-19B2D81A08AC}"/>
              </a:ext>
            </a:extLst>
          </p:cNvPr>
          <p:cNvPicPr>
            <a:picLocks noGrp="1" noChangeAspect="1"/>
          </p:cNvPicPr>
          <p:nvPr>
            <p:ph idx="1"/>
          </p:nvPr>
        </p:nvPicPr>
        <p:blipFill rotWithShape="1">
          <a:blip r:embed="rId2">
            <a:clrChange>
              <a:clrFrom>
                <a:srgbClr val="FFFFFF"/>
              </a:clrFrom>
              <a:clrTo>
                <a:srgbClr val="FFFFFF">
                  <a:alpha val="0"/>
                </a:srgbClr>
              </a:clrTo>
            </a:clrChange>
          </a:blip>
          <a:stretch/>
        </p:blipFill>
        <p:spPr>
          <a:xfrm>
            <a:off x="1026439" y="2141537"/>
            <a:ext cx="10139121" cy="4351338"/>
          </a:xfrm>
          <a:prstGeom prst="rect">
            <a:avLst/>
          </a:prstGeom>
        </p:spPr>
      </p:pic>
      <p:sp>
        <p:nvSpPr>
          <p:cNvPr id="14" name="文本框 4">
            <a:extLst>
              <a:ext uri="{FF2B5EF4-FFF2-40B4-BE49-F238E27FC236}">
                <a16:creationId xmlns:a16="http://schemas.microsoft.com/office/drawing/2014/main" id="{B18AB29F-B5C5-42F2-B003-89CAAF2A496A}"/>
              </a:ext>
            </a:extLst>
          </p:cNvPr>
          <p:cNvSpPr txBox="1"/>
          <p:nvPr/>
        </p:nvSpPr>
        <p:spPr>
          <a:xfrm>
            <a:off x="853698" y="1690688"/>
            <a:ext cx="3998562" cy="707886"/>
          </a:xfrm>
          <a:prstGeom prst="rect">
            <a:avLst/>
          </a:prstGeom>
          <a:noFill/>
        </p:spPr>
        <p:txBody>
          <a:bodyPr wrap="square" rtlCol="0">
            <a:spAutoFit/>
          </a:bodyPr>
          <a:lstStyle/>
          <a:p>
            <a:r>
              <a:rPr kumimoji="1" lang="en-US" altLang="zh-CN" sz="2000" b="1" dirty="0">
                <a:latin typeface="Times New Roman" panose="02020603050405020304" pitchFamily="18" charset="0"/>
                <a:cs typeface="Times New Roman" panose="02020603050405020304" pitchFamily="18" charset="0"/>
              </a:rPr>
              <a:t>Rolling ARIMA vs. Rolling LSTM </a:t>
            </a:r>
          </a:p>
          <a:p>
            <a:endParaRPr kumimoji="1" lang="zh-CN" altLang="en-US" sz="2000" b="1" dirty="0">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0A6F1DC4-6363-49F4-8088-3C2AC2CE1098}"/>
              </a:ext>
            </a:extLst>
          </p:cNvPr>
          <p:cNvSpPr>
            <a:spLocks noGrp="1"/>
          </p:cNvSpPr>
          <p:nvPr>
            <p:ph type="sldNum" sz="quarter" idx="12"/>
          </p:nvPr>
        </p:nvSpPr>
        <p:spPr/>
        <p:txBody>
          <a:bodyPr vert="horz" lIns="91440" tIns="45720" rIns="91440" bIns="45720" rtlCol="0" anchor="ctr"/>
          <a:lstStyle/>
          <a:p>
            <a:pPr algn="r"/>
            <a:fld id="{10361CDF-7A76-364D-B77E-BB512CD4B81B}" type="slidenum">
              <a:rPr lang="zh-CN" altLang="en-US" b="1" smtClean="0"/>
              <a:pPr algn="r"/>
              <a:t>6</a:t>
            </a:fld>
            <a:endParaRPr lang="zh-CN" altLang="en-US" b="1" dirty="0"/>
          </a:p>
        </p:txBody>
      </p:sp>
    </p:spTree>
    <p:extLst>
      <p:ext uri="{BB962C8B-B14F-4D97-AF65-F5344CB8AC3E}">
        <p14:creationId xmlns:p14="http://schemas.microsoft.com/office/powerpoint/2010/main" val="335538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894017" cy="1325563"/>
          </a:xfrm>
        </p:spPr>
        <p:txBody>
          <a:bodyPr vert="horz" lIns="91440" tIns="45720" rIns="91440" bIns="45720" rtlCol="0" anchor="ctr">
            <a:normAutofit/>
          </a:bodyPr>
          <a:lstStyle/>
          <a:p>
            <a:r>
              <a:rPr kumimoji="1" lang="en-US" altLang="zh-CN" sz="4000" b="1" dirty="0">
                <a:latin typeface="Times New Roman" panose="02020603050405020304" pitchFamily="18" charset="0"/>
                <a:ea typeface="STFangsong" charset="-122"/>
                <a:cs typeface="Times New Roman" panose="02020603050405020304" pitchFamily="18" charset="0"/>
              </a:rPr>
              <a:t>Introduction of the Paper: The Impact of Epoch</a:t>
            </a:r>
          </a:p>
        </p:txBody>
      </p:sp>
      <p:sp>
        <p:nvSpPr>
          <p:cNvPr id="7" name="内容占位符 6">
            <a:extLst>
              <a:ext uri="{FF2B5EF4-FFF2-40B4-BE49-F238E27FC236}">
                <a16:creationId xmlns:a16="http://schemas.microsoft.com/office/drawing/2014/main" id="{B7374CCE-C98A-B042-BCA0-DBF7E3373695}"/>
              </a:ext>
            </a:extLst>
          </p:cNvPr>
          <p:cNvSpPr>
            <a:spLocks noGrp="1"/>
          </p:cNvSpPr>
          <p:nvPr>
            <p:ph idx="1"/>
          </p:nvPr>
        </p:nvSpPr>
        <p:spPr/>
        <p:txBody>
          <a:bodyPr>
            <a:normAutofit fontScale="92500" lnSpcReduction="10000"/>
          </a:bodyPr>
          <a:lstStyle/>
          <a:p>
            <a:r>
              <a:rPr lang="en-US" altLang="zh-CN" b="1" dirty="0">
                <a:latin typeface="Times New Roman" panose="02020603050405020304" pitchFamily="18" charset="0"/>
                <a:cs typeface="Times New Roman" panose="02020603050405020304" pitchFamily="18" charset="0"/>
              </a:rPr>
              <a:t>Epoch </a:t>
            </a:r>
            <a:r>
              <a:rPr lang="en-US" altLang="zh-CN" dirty="0">
                <a:latin typeface="Times New Roman" panose="02020603050405020304" pitchFamily="18" charset="0"/>
                <a:cs typeface="Times New Roman" panose="02020603050405020304" pitchFamily="18" charset="0"/>
              </a:rPr>
              <a:t>represents the total number of times a given dataset is used for training purposes. </a:t>
            </a:r>
          </a:p>
          <a:p>
            <a:r>
              <a:rPr lang="en-US" altLang="zh-CN" dirty="0">
                <a:latin typeface="Times New Roman" panose="02020603050405020304" pitchFamily="18" charset="0"/>
                <a:cs typeface="Times New Roman" panose="02020603050405020304" pitchFamily="18" charset="0"/>
              </a:rPr>
              <a:t>It is often the case for deep learning methods that we train a network with the same training dataset more than once in order to optimize the parameters. </a:t>
            </a:r>
          </a:p>
          <a:p>
            <a:r>
              <a:rPr lang="en-US" altLang="zh-CN" dirty="0">
                <a:latin typeface="Times New Roman" panose="02020603050405020304" pitchFamily="18" charset="0"/>
                <a:cs typeface="Times New Roman" panose="02020603050405020304" pitchFamily="18" charset="0"/>
              </a:rPr>
              <a:t>The authors performed a series of experiments with the epoch values varying between </a:t>
            </a:r>
            <a:r>
              <a:rPr lang="en-US" altLang="zh-CN" b="1" dirty="0">
                <a:latin typeface="Times New Roman" panose="02020603050405020304" pitchFamily="18" charset="0"/>
                <a:cs typeface="Times New Roman" panose="02020603050405020304" pitchFamily="18" charset="0"/>
              </a:rPr>
              <a:t>1-100</a:t>
            </a:r>
            <a:r>
              <a:rPr lang="en-US" altLang="zh-CN" dirty="0">
                <a:latin typeface="Times New Roman" panose="02020603050405020304" pitchFamily="18" charset="0"/>
                <a:cs typeface="Times New Roman" panose="02020603050405020304" pitchFamily="18" charset="0"/>
              </a:rPr>
              <a:t> for each dataset.  </a:t>
            </a:r>
          </a:p>
          <a:p>
            <a:r>
              <a:rPr lang="en-US" altLang="zh-CN" dirty="0">
                <a:latin typeface="Times New Roman" panose="02020603050405020304" pitchFamily="18" charset="0"/>
                <a:cs typeface="Times New Roman" panose="02020603050405020304" pitchFamily="18" charset="0"/>
              </a:rPr>
              <a:t>Results: there is </a:t>
            </a:r>
            <a:r>
              <a:rPr lang="en-US" altLang="zh-CN" b="1" dirty="0">
                <a:latin typeface="Times New Roman" panose="02020603050405020304" pitchFamily="18" charset="0"/>
                <a:cs typeface="Times New Roman" panose="02020603050405020304" pitchFamily="18" charset="0"/>
              </a:rPr>
              <a:t>no</a:t>
            </a:r>
            <a:r>
              <a:rPr lang="en-US" altLang="zh-CN" dirty="0">
                <a:latin typeface="Times New Roman" panose="02020603050405020304" pitchFamily="18" charset="0"/>
                <a:cs typeface="Times New Roman" panose="02020603050405020304" pitchFamily="18" charset="0"/>
              </a:rPr>
              <a:t> evidence that training the network with same dataset more than once would improve the accuracy of the prediction. In some cases, the performance even gets worse indicating that the trained models are being </a:t>
            </a:r>
            <a:r>
              <a:rPr lang="en-US" altLang="zh-CN" b="1" dirty="0">
                <a:latin typeface="Times New Roman" panose="02020603050405020304" pitchFamily="18" charset="0"/>
                <a:cs typeface="Times New Roman" panose="02020603050405020304" pitchFamily="18" charset="0"/>
              </a:rPr>
              <a:t>over-fitted</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Setting epoch = 1 does generate a reasonable prediction model.</a:t>
            </a: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3BC5B1E-7B3B-4213-B027-5A186EDF558E}"/>
              </a:ext>
            </a:extLst>
          </p:cNvPr>
          <p:cNvSpPr>
            <a:spLocks noGrp="1"/>
          </p:cNvSpPr>
          <p:nvPr>
            <p:ph type="sldNum" sz="quarter" idx="12"/>
          </p:nvPr>
        </p:nvSpPr>
        <p:spPr/>
        <p:txBody>
          <a:bodyPr vert="horz" lIns="91440" tIns="45720" rIns="91440" bIns="45720" rtlCol="0" anchor="ctr"/>
          <a:lstStyle/>
          <a:p>
            <a:pPr algn="r"/>
            <a:fld id="{10361CDF-7A76-364D-B77E-BB512CD4B81B}" type="slidenum">
              <a:rPr lang="zh-CN" altLang="en-US" b="1" smtClean="0"/>
              <a:pPr algn="r"/>
              <a:t>7</a:t>
            </a:fld>
            <a:endParaRPr lang="zh-CN" altLang="en-US" b="1" dirty="0"/>
          </a:p>
        </p:txBody>
      </p:sp>
    </p:spTree>
    <p:extLst>
      <p:ext uri="{BB962C8B-B14F-4D97-AF65-F5344CB8AC3E}">
        <p14:creationId xmlns:p14="http://schemas.microsoft.com/office/powerpoint/2010/main" val="340272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kumimoji="1" lang="en-US" altLang="zh-CN" sz="4000" b="1">
                <a:latin typeface="Times New Roman" panose="02020603050405020304" pitchFamily="18" charset="0"/>
                <a:ea typeface="STFangsong" charset="-122"/>
                <a:cs typeface="Times New Roman" panose="02020603050405020304" pitchFamily="18" charset="0"/>
              </a:rPr>
              <a:t>Why</a:t>
            </a:r>
            <a:r>
              <a:rPr kumimoji="1" lang="zh-CN" altLang="en-US" sz="4000" b="1">
                <a:latin typeface="Times New Roman" panose="02020603050405020304" pitchFamily="18" charset="0"/>
                <a:ea typeface="STFangsong" charset="-122"/>
                <a:cs typeface="Times New Roman" panose="02020603050405020304" pitchFamily="18" charset="0"/>
              </a:rPr>
              <a:t> </a:t>
            </a:r>
            <a:r>
              <a:rPr kumimoji="1" lang="en-US" altLang="zh-CN" sz="4000" b="1">
                <a:latin typeface="Times New Roman" panose="02020603050405020304" pitchFamily="18" charset="0"/>
                <a:ea typeface="STFangsong" charset="-122"/>
                <a:cs typeface="Times New Roman" panose="02020603050405020304" pitchFamily="18" charset="0"/>
              </a:rPr>
              <a:t>this</a:t>
            </a:r>
            <a:r>
              <a:rPr kumimoji="1" lang="zh-CN" altLang="en-US" sz="4000" b="1">
                <a:latin typeface="Times New Roman" panose="02020603050405020304" pitchFamily="18" charset="0"/>
                <a:ea typeface="STFangsong" charset="-122"/>
                <a:cs typeface="Times New Roman" panose="02020603050405020304" pitchFamily="18" charset="0"/>
              </a:rPr>
              <a:t> </a:t>
            </a:r>
            <a:r>
              <a:rPr kumimoji="1" lang="en-US" altLang="zh-CN" sz="4000" b="1">
                <a:latin typeface="Times New Roman" panose="02020603050405020304" pitchFamily="18" charset="0"/>
                <a:ea typeface="STFangsong" charset="-122"/>
                <a:cs typeface="Times New Roman" panose="02020603050405020304" pitchFamily="18" charset="0"/>
              </a:rPr>
              <a:t>paper</a:t>
            </a:r>
            <a:endParaRPr kumimoji="1" lang="zh-CN" altLang="en-US" sz="4000" b="1" dirty="0">
              <a:latin typeface="Times New Roman" panose="02020603050405020304" pitchFamily="18" charset="0"/>
              <a:ea typeface="STFangsong"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spcAft>
                <a:spcPts val="2000"/>
              </a:spcAft>
            </a:pPr>
            <a:r>
              <a:rPr lang="en-US" altLang="zh-CN" sz="2600" dirty="0">
                <a:latin typeface="Times New Roman" panose="02020603050405020304" pitchFamily="18" charset="0"/>
                <a:cs typeface="Times New Roman" panose="02020603050405020304" pitchFamily="18" charset="0"/>
              </a:rPr>
              <a:t>The</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paper</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conducts</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an empirical study to</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analyze</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the</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performance of traditional forecasting techniques and deep learning-based algorithms. </a:t>
            </a:r>
            <a:endParaRPr lang="en-US" altLang="zh-CN" sz="2600" dirty="0">
              <a:effectLst/>
              <a:latin typeface="Times New Roman" panose="02020603050405020304" pitchFamily="18" charset="0"/>
              <a:cs typeface="Times New Roman" panose="02020603050405020304" pitchFamily="18" charset="0"/>
            </a:endParaRPr>
          </a:p>
          <a:p>
            <a:pPr>
              <a:spcAft>
                <a:spcPts val="2000"/>
              </a:spcAft>
            </a:pPr>
            <a:r>
              <a:rPr lang="en-US" altLang="zh-CN" sz="2600" dirty="0">
                <a:latin typeface="Times New Roman" panose="02020603050405020304" pitchFamily="18" charset="0"/>
                <a:cs typeface="Times New Roman" panose="02020603050405020304" pitchFamily="18" charset="0"/>
              </a:rPr>
              <a:t>The</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paper</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shows that </a:t>
            </a:r>
            <a:r>
              <a:rPr lang="en-US" altLang="zh-CN" sz="2600" b="1" dirty="0">
                <a:latin typeface="Times New Roman" panose="02020603050405020304" pitchFamily="18" charset="0"/>
                <a:cs typeface="Times New Roman" panose="02020603050405020304" pitchFamily="18" charset="0"/>
              </a:rPr>
              <a:t>LSTM outperforms ARIMA</a:t>
            </a:r>
            <a:r>
              <a:rPr lang="en-US" altLang="zh-CN" sz="2600" dirty="0">
                <a:latin typeface="Times New Roman" panose="02020603050405020304" pitchFamily="18" charset="0"/>
                <a:cs typeface="Times New Roman" panose="02020603050405020304" pitchFamily="18" charset="0"/>
              </a:rPr>
              <a:t>. The average reduction in error rates obtained by LSTM is between 84 - 87 percent when compared to ARIMA indicating the superiority of LSTM to ARIMA. </a:t>
            </a:r>
            <a:endParaRPr lang="en-US" altLang="zh-CN" sz="2600" dirty="0">
              <a:effectLst/>
              <a:latin typeface="Times New Roman" panose="02020603050405020304" pitchFamily="18" charset="0"/>
              <a:cs typeface="Times New Roman" panose="02020603050405020304" pitchFamily="18" charset="0"/>
            </a:endParaRPr>
          </a:p>
          <a:p>
            <a:pPr>
              <a:spcAft>
                <a:spcPts val="2000"/>
              </a:spcAft>
            </a:pPr>
            <a:r>
              <a:rPr lang="en-US" altLang="zh-CN" sz="2600" dirty="0">
                <a:latin typeface="Times New Roman" panose="02020603050405020304" pitchFamily="18" charset="0"/>
                <a:cs typeface="Times New Roman" panose="02020603050405020304" pitchFamily="18" charset="0"/>
              </a:rPr>
              <a:t>The</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paper</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shows that</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training</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LSTM</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model</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can</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be</a:t>
            </a:r>
            <a:r>
              <a:rPr lang="zh-CN" altLang="en-US" sz="2600"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time-efficient</a:t>
            </a:r>
            <a:r>
              <a:rPr lang="zh-CN" altLang="en-US" sz="2600" b="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since the number of training performed on data, has no effect on the performance of the trained forecast model.</a:t>
            </a:r>
          </a:p>
          <a:p>
            <a:endParaRPr kumimoji="1" lang="zh-CN" altLang="en-US"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D02C148-B389-461B-A93E-3C8187D1A14A}"/>
              </a:ext>
            </a:extLst>
          </p:cNvPr>
          <p:cNvSpPr>
            <a:spLocks noGrp="1"/>
          </p:cNvSpPr>
          <p:nvPr>
            <p:ph type="sldNum" sz="quarter" idx="12"/>
          </p:nvPr>
        </p:nvSpPr>
        <p:spPr/>
        <p:txBody>
          <a:bodyPr vert="horz" lIns="91440" tIns="45720" rIns="91440" bIns="45720" rtlCol="0" anchor="ctr"/>
          <a:lstStyle/>
          <a:p>
            <a:pPr algn="r"/>
            <a:fld id="{10361CDF-7A76-364D-B77E-BB512CD4B81B}" type="slidenum">
              <a:rPr lang="zh-CN" altLang="en-US" b="1" smtClean="0"/>
              <a:pPr algn="r"/>
              <a:t>8</a:t>
            </a:fld>
            <a:endParaRPr lang="zh-CN" altLang="en-US" b="1" dirty="0"/>
          </a:p>
        </p:txBody>
      </p:sp>
    </p:spTree>
    <p:extLst>
      <p:ext uri="{BB962C8B-B14F-4D97-AF65-F5344CB8AC3E}">
        <p14:creationId xmlns:p14="http://schemas.microsoft.com/office/powerpoint/2010/main" val="64032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kumimoji="1" lang="en-US" altLang="zh-CN" sz="4000" b="1" dirty="0">
                <a:latin typeface="Times New Roman" panose="02020603050405020304" pitchFamily="18" charset="0"/>
                <a:ea typeface="STFangsong" charset="-122"/>
                <a:cs typeface="Times New Roman" panose="02020603050405020304" pitchFamily="18" charset="0"/>
              </a:rPr>
              <a:t>Project</a:t>
            </a:r>
            <a:r>
              <a:rPr kumimoji="1" lang="zh-CN" altLang="en-US" sz="4000" b="1" dirty="0">
                <a:latin typeface="Times New Roman" panose="02020603050405020304" pitchFamily="18" charset="0"/>
                <a:ea typeface="STFangsong" charset="-122"/>
                <a:cs typeface="Times New Roman" panose="02020603050405020304" pitchFamily="18" charset="0"/>
              </a:rPr>
              <a:t> </a:t>
            </a:r>
            <a:r>
              <a:rPr kumimoji="1" lang="en-US" altLang="zh-CN" sz="4000" b="1" dirty="0">
                <a:latin typeface="Times New Roman" panose="02020603050405020304" pitchFamily="18" charset="0"/>
                <a:ea typeface="STFangsong" charset="-122"/>
                <a:cs typeface="Times New Roman" panose="02020603050405020304" pitchFamily="18" charset="0"/>
              </a:rPr>
              <a:t>pipeline</a:t>
            </a:r>
            <a:endParaRPr kumimoji="1" lang="zh-CN" altLang="en-US" sz="4000" b="1" dirty="0">
              <a:latin typeface="Times New Roman" panose="02020603050405020304" pitchFamily="18" charset="0"/>
              <a:ea typeface="STFangsong" charset="-122"/>
              <a:cs typeface="Times New Roman" panose="02020603050405020304" pitchFamily="18" charset="0"/>
            </a:endParaRPr>
          </a:p>
        </p:txBody>
      </p:sp>
      <p:sp>
        <p:nvSpPr>
          <p:cNvPr id="3" name="内容占位符 2"/>
          <p:cNvSpPr>
            <a:spLocks noGrp="1"/>
          </p:cNvSpPr>
          <p:nvPr>
            <p:ph idx="1"/>
          </p:nvPr>
        </p:nvSpPr>
        <p:spPr/>
        <p:txBody>
          <a:bodyPr>
            <a:normAutofit fontScale="92500" lnSpcReduction="20000"/>
          </a:bodyPr>
          <a:lstStyle/>
          <a:p>
            <a:pPr marL="514350" lvl="0" indent="-514350">
              <a:spcAft>
                <a:spcPts val="800"/>
              </a:spcAft>
              <a:buFont typeface="+mj-lt"/>
              <a:buAutoNum type="arabicPeriod"/>
            </a:pPr>
            <a:r>
              <a:rPr lang="en-CA" altLang="zh-CN" dirty="0">
                <a:latin typeface="Times New Roman" panose="02020603050405020304" pitchFamily="18" charset="0"/>
                <a:ea typeface="STFangsong" charset="-122"/>
                <a:cs typeface="Times New Roman" panose="02020603050405020304" pitchFamily="18" charset="0"/>
              </a:rPr>
              <a:t>Extending the approach of the paper, we propose to apply the same techniques to other classes of time series, such as Forex and cryptocurrency.</a:t>
            </a:r>
            <a:endParaRPr lang="en-US" altLang="zh-CN" dirty="0">
              <a:latin typeface="Times New Roman" panose="02020603050405020304" pitchFamily="18" charset="0"/>
              <a:ea typeface="STFangsong" charset="-122"/>
              <a:cs typeface="Times New Roman" panose="02020603050405020304" pitchFamily="18" charset="0"/>
            </a:endParaRPr>
          </a:p>
          <a:p>
            <a:pPr lvl="1">
              <a:spcAft>
                <a:spcPts val="800"/>
              </a:spcAft>
            </a:pPr>
            <a:r>
              <a:rPr lang="en-CA" altLang="zh-CN" dirty="0">
                <a:latin typeface="Times New Roman" panose="02020603050405020304" pitchFamily="18" charset="0"/>
                <a:ea typeface="STFangsong" charset="-122"/>
                <a:cs typeface="Times New Roman" panose="02020603050405020304" pitchFamily="18" charset="0"/>
              </a:rPr>
              <a:t>For now, we will focus on GBP/USD, USD/JPY, and Bitcoin.</a:t>
            </a:r>
            <a:endParaRPr lang="zh-CN" altLang="zh-CN" dirty="0">
              <a:latin typeface="Times New Roman" panose="02020603050405020304" pitchFamily="18" charset="0"/>
              <a:ea typeface="STFangsong" charset="-122"/>
              <a:cs typeface="Times New Roman" panose="02020603050405020304" pitchFamily="18" charset="0"/>
            </a:endParaRPr>
          </a:p>
          <a:p>
            <a:pPr marL="514350" lvl="0" indent="-514350">
              <a:spcAft>
                <a:spcPts val="800"/>
              </a:spcAft>
              <a:buFont typeface="+mj-lt"/>
              <a:buAutoNum type="arabicPeriod"/>
            </a:pPr>
            <a:r>
              <a:rPr lang="en-CA" altLang="zh-CN" dirty="0">
                <a:latin typeface="Times New Roman" panose="02020603050405020304" pitchFamily="18" charset="0"/>
                <a:ea typeface="STFangsong" charset="-122"/>
                <a:cs typeface="Times New Roman" panose="02020603050405020304" pitchFamily="18" charset="0"/>
              </a:rPr>
              <a:t>We will compare the performance of various specifications of ARIMA models with LSTM.</a:t>
            </a:r>
            <a:endParaRPr lang="zh-CN" altLang="zh-CN" dirty="0">
              <a:latin typeface="Times New Roman" panose="02020603050405020304" pitchFamily="18" charset="0"/>
              <a:ea typeface="STFangsong" charset="-122"/>
              <a:cs typeface="Times New Roman" panose="02020603050405020304" pitchFamily="18" charset="0"/>
            </a:endParaRPr>
          </a:p>
          <a:p>
            <a:pPr marL="514350" lvl="0" indent="-514350">
              <a:spcAft>
                <a:spcPts val="800"/>
              </a:spcAft>
              <a:buFont typeface="+mj-lt"/>
              <a:buAutoNum type="arabicPeriod"/>
            </a:pPr>
            <a:r>
              <a:rPr lang="en-CA" altLang="zh-CN" dirty="0">
                <a:latin typeface="Times New Roman" panose="02020603050405020304" pitchFamily="18" charset="0"/>
                <a:ea typeface="STFangsong" charset="-122"/>
                <a:cs typeface="Times New Roman" panose="02020603050405020304" pitchFamily="18" charset="0"/>
              </a:rPr>
              <a:t>In particular we will experiment with various number of training epochs and training data set sizes.</a:t>
            </a:r>
            <a:endParaRPr lang="zh-CN" altLang="zh-CN" dirty="0">
              <a:latin typeface="Times New Roman" panose="02020603050405020304" pitchFamily="18" charset="0"/>
              <a:ea typeface="STFangsong" charset="-122"/>
              <a:cs typeface="Times New Roman" panose="02020603050405020304" pitchFamily="18" charset="0"/>
            </a:endParaRPr>
          </a:p>
          <a:p>
            <a:pPr marL="514350" lvl="0" indent="-514350">
              <a:spcAft>
                <a:spcPts val="800"/>
              </a:spcAft>
              <a:buFont typeface="+mj-lt"/>
              <a:buAutoNum type="arabicPeriod"/>
            </a:pPr>
            <a:r>
              <a:rPr lang="en-CA" altLang="zh-CN" dirty="0">
                <a:latin typeface="Times New Roman" panose="02020603050405020304" pitchFamily="18" charset="0"/>
                <a:ea typeface="STFangsong" charset="-122"/>
                <a:cs typeface="Times New Roman" panose="02020603050405020304" pitchFamily="18" charset="0"/>
              </a:rPr>
              <a:t>If time permits we will also look into comparing the performance of the models during black-swan events like the current pandemic and other historical crises.</a:t>
            </a:r>
            <a:endParaRPr lang="zh-CN" altLang="zh-CN" dirty="0">
              <a:latin typeface="Times New Roman" panose="02020603050405020304" pitchFamily="18" charset="0"/>
              <a:ea typeface="STFangsong" charset="-122"/>
              <a:cs typeface="Times New Roman" panose="02020603050405020304" pitchFamily="18" charset="0"/>
            </a:endParaRPr>
          </a:p>
          <a:p>
            <a:endParaRPr kumimoji="1" lang="zh-CN"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EB3C0CA-EF7D-4D6B-8656-54F8621932A1}"/>
              </a:ext>
            </a:extLst>
          </p:cNvPr>
          <p:cNvSpPr>
            <a:spLocks noGrp="1"/>
          </p:cNvSpPr>
          <p:nvPr>
            <p:ph type="sldNum" sz="quarter" idx="12"/>
          </p:nvPr>
        </p:nvSpPr>
        <p:spPr/>
        <p:txBody>
          <a:bodyPr vert="horz" lIns="91440" tIns="45720" rIns="91440" bIns="45720" rtlCol="0" anchor="ctr"/>
          <a:lstStyle/>
          <a:p>
            <a:pPr algn="r"/>
            <a:fld id="{10361CDF-7A76-364D-B77E-BB512CD4B81B}" type="slidenum">
              <a:rPr lang="zh-CN" altLang="en-US" b="1" smtClean="0"/>
              <a:pPr algn="r"/>
              <a:t>9</a:t>
            </a:fld>
            <a:endParaRPr lang="zh-CN" altLang="en-US" b="1" dirty="0"/>
          </a:p>
        </p:txBody>
      </p:sp>
    </p:spTree>
    <p:extLst>
      <p:ext uri="{BB962C8B-B14F-4D97-AF65-F5344CB8AC3E}">
        <p14:creationId xmlns:p14="http://schemas.microsoft.com/office/powerpoint/2010/main" val="3377205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TotalTime>
  <Words>834</Words>
  <Application>Microsoft Macintosh PowerPoint</Application>
  <PresentationFormat>宽屏</PresentationFormat>
  <Paragraphs>73</Paragraphs>
  <Slides>13</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DengXian</vt:lpstr>
      <vt:lpstr>DengXian Light</vt:lpstr>
      <vt:lpstr>Arial</vt:lpstr>
      <vt:lpstr>Cambria Math</vt:lpstr>
      <vt:lpstr>Times New Roman</vt:lpstr>
      <vt:lpstr>Office 主题</vt:lpstr>
      <vt:lpstr>Forecasting Economic And Financial Time Series: ARIMA vs. LSTM</vt:lpstr>
      <vt:lpstr>Introduction of the Paper: ARIMA vs LSTM(1)</vt:lpstr>
      <vt:lpstr>Introduction of the Paper: ARIMA vs LSTM(2)</vt:lpstr>
      <vt:lpstr>Introduction of the Paper: Metric of Performance</vt:lpstr>
      <vt:lpstr>Introduction of the Paper: Data</vt:lpstr>
      <vt:lpstr>Introduction of the Paper: Result</vt:lpstr>
      <vt:lpstr>Introduction of the Paper: The Impact of Epoch</vt:lpstr>
      <vt:lpstr>Why this paper</vt:lpstr>
      <vt:lpstr>Project pipeline</vt:lpstr>
      <vt:lpstr>Neural Network Architecture</vt:lpstr>
      <vt:lpstr>Neural Network Architecture</vt:lpstr>
      <vt:lpstr>Thank you!</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Forcasting Economic And Financial Time Series: ARIMA vs. LSTM</dc:title>
  <dc:creator>Bolun Deng</dc:creator>
  <cp:lastModifiedBy>舒 昱滔</cp:lastModifiedBy>
  <cp:revision>77</cp:revision>
  <dcterms:created xsi:type="dcterms:W3CDTF">2020-08-19T04:39:57Z</dcterms:created>
  <dcterms:modified xsi:type="dcterms:W3CDTF">2020-08-20T06:52:02Z</dcterms:modified>
</cp:coreProperties>
</file>