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62" r:id="rId9"/>
    <p:sldId id="276" r:id="rId10"/>
    <p:sldId id="279" r:id="rId11"/>
    <p:sldId id="278" r:id="rId12"/>
    <p:sldId id="263" r:id="rId13"/>
    <p:sldId id="264" r:id="rId14"/>
    <p:sldId id="266" r:id="rId15"/>
    <p:sldId id="265" r:id="rId16"/>
    <p:sldId id="267" r:id="rId17"/>
    <p:sldId id="269" r:id="rId18"/>
    <p:sldId id="270" r:id="rId19"/>
    <p:sldId id="272" r:id="rId20"/>
    <p:sldId id="273" r:id="rId21"/>
    <p:sldId id="268" r:id="rId22"/>
    <p:sldId id="280" r:id="rId2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87" autoAdjust="0"/>
  </p:normalViewPr>
  <p:slideViewPr>
    <p:cSldViewPr snapToGrid="0">
      <p:cViewPr>
        <p:scale>
          <a:sx n="100" d="100"/>
          <a:sy n="100" d="100"/>
        </p:scale>
        <p:origin x="348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224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FA4A9-D466-4B74-A922-177682387D54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E2786-D6D2-4EB2-A307-5B51A29B4C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310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E2786-D6D2-4EB2-A307-5B51A29B4C28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1593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E2786-D6D2-4EB2-A307-5B51A29B4C28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5778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95A62F-B1ED-439A-8138-9B8ABA202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597D51D-B299-4733-870E-6683DBFFB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B64CF87-78E5-400C-B250-854F0DCB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A634BA5-D4AD-40BF-A059-87AD9C21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5AC8E76-D8D7-4192-B8F1-CAA70DDA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694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11A07B-FF9B-4A53-B085-172B9234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9976D69-DB62-4AF0-A6E8-5D0D286D8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2AAF9BC-BDDB-4F22-93CB-149F530B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AC3C197-8B73-41FD-928E-5667743A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DAE6C6F-0623-49B8-AB5A-BFB6C745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6979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14A0462-42DF-4E86-ADF0-6D6992B3D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46D2B0B-C5C3-460F-870F-E0F81C44E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9F715A9-DAEB-44A1-88EF-0A7BE406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8E65A97-B2CA-49E0-9010-0EE87A89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C1859F0-AE86-46AE-B2FD-F7153393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90786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8679DC-CC12-4309-B949-DB3894F3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D15799-E110-44BF-ADE7-87F19E1A7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CF13EDB-3531-4D4C-A831-CA4738B6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332B958-55CB-4D2C-9668-EA5A5E85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860868A-4863-40FF-B930-B2673AB3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5833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4DB3AF-56BF-4B41-9B7B-DD59A55A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868963E-F075-4E31-B71D-9EB007748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C235A8B-9BA7-44A2-8000-8E6A356D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ED8322C-FBD8-48E2-AD8B-3C404B5B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87AEA63-0F18-4533-B964-ACE89980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63738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883A40-6E28-48CF-8413-B68D3D14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286BA75-E0FD-4E8B-A7CA-E3B09E52B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41E9A32-4600-4E58-9983-A4A6C2211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BBC7FE3-23D5-41E2-A989-E4007585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4735283-618B-423B-9A9B-D17BAF22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4C3982C-FF10-4B57-8A3D-B45D1239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93547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674B11-50FF-48AC-9205-AB2286BE5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1E8713B-58F2-49AA-B179-784470752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6B43571-8D3A-4C66-B355-2ADAF0246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FC530CB-CC78-48C8-BBA9-784C6F1D2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C9AB7DC5-EB33-492D-903A-E833DB71F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26740B9A-1ADD-445C-9160-541C3919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6A8A4AE6-75B4-4D31-B741-87FDD18B7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BDC91A5F-C065-41B9-9BEB-6397F4CD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75590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A8F0F7-6B06-4182-A5F5-B9F046AD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2E927CA-C2DE-4D97-ABE5-4BF07D23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7D2F153-FC09-4C1D-AE30-52297B8B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71618C0-A8FD-4730-8733-A25BE5C0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9679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2B424D5A-BE5C-4A6D-B781-6F2C36B2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218E81F-32F1-4D04-ADE9-62F4700F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64230AE-C083-48BA-B82F-37F2087B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25734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9A8CD2-ED05-4D50-A4F5-482DB87E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A207CD0-9518-4C79-B597-C59A8D590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67C0F3D-50F0-436D-9C33-1B00AE664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791C6ED-D26C-4895-82D2-B8AA5C03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DD6285A-EAD7-4816-8B76-15C40C5D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B5ACD22-F0D3-4557-8AA7-571C4D5D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758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479B76-2CFD-49D4-91FD-1D81A927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2C27313-3FAB-471C-975B-3836C80A2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2B85022-5628-4D2D-B3B0-A407B5077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7D6BF98-7047-4016-91CE-BE99F391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874C29A-1C52-4241-BFD9-7960CAD8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143B6EF-8CF2-4EAC-A115-F0F196D3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02347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CC5D6BF-EBF0-40AC-8F6A-694D12B3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11E72A1-E1B1-4317-932B-6BA02D9D0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DBB06EA-76EE-416C-AE2B-01A9CDE36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09872-CA1E-47C3-96CB-8F242949AD75}" type="datetimeFigureOut">
              <a:rPr lang="cs-CZ" smtClean="0"/>
              <a:t>10.11.2021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3DA9A58-6D2B-4B89-B2CF-7B1E38E35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E813DA4-0B6F-4B71-9732-74141246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252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492FDBE-63EE-4993-9D1A-BF3CD94E0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1686" y="1727860"/>
            <a:ext cx="7139178" cy="1203416"/>
          </a:xfrm>
        </p:spPr>
        <p:txBody>
          <a:bodyPr anchor="b">
            <a:normAutofit fontScale="90000"/>
          </a:bodyPr>
          <a:lstStyle/>
          <a:p>
            <a:pPr algn="l"/>
            <a:r>
              <a:rPr lang="cs-CZ" b="1" dirty="0">
                <a:solidFill>
                  <a:srgbClr val="00B0F0"/>
                </a:solidFill>
              </a:rPr>
              <a:t>Bot na platformě </a:t>
            </a:r>
            <a:r>
              <a:rPr lang="cs-CZ" b="1" dirty="0" err="1">
                <a:solidFill>
                  <a:srgbClr val="00B0F0"/>
                </a:solidFill>
              </a:rPr>
              <a:t>Discord</a:t>
            </a:r>
            <a:endParaRPr lang="cs-CZ" b="1" dirty="0">
              <a:solidFill>
                <a:srgbClr val="00B0F0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93D7678-174D-4FE3-A434-4440091C0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7587" y="3161350"/>
            <a:ext cx="4167376" cy="1155525"/>
          </a:xfrm>
        </p:spPr>
        <p:txBody>
          <a:bodyPr anchor="t">
            <a:normAutofit/>
          </a:bodyPr>
          <a:lstStyle/>
          <a:p>
            <a:r>
              <a:rPr lang="cs-CZ" sz="3200" dirty="0">
                <a:solidFill>
                  <a:srgbClr val="00B0F0"/>
                </a:solidFill>
              </a:rPr>
              <a:t>Lukáš Netřeba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813B6DEE-B816-4831-9C8F-822CAF99AFA5}"/>
              </a:ext>
            </a:extLst>
          </p:cNvPr>
          <p:cNvSpPr txBox="1"/>
          <p:nvPr/>
        </p:nvSpPr>
        <p:spPr>
          <a:xfrm>
            <a:off x="7289800" y="6188206"/>
            <a:ext cx="474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solidFill>
                  <a:srgbClr val="00B0F0"/>
                </a:solidFill>
              </a:rPr>
              <a:t>Vedoucí: Mgr. Roman </a:t>
            </a:r>
            <a:r>
              <a:rPr lang="cs-CZ" sz="2800" dirty="0" err="1">
                <a:solidFill>
                  <a:srgbClr val="00B0F0"/>
                </a:solidFill>
              </a:rPr>
              <a:t>Vyjídáček</a:t>
            </a:r>
            <a:endParaRPr lang="cs-CZ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998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00B0F0"/>
                </a:solidFill>
              </a:rPr>
              <a:t>Funkcionalita bota - hudba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00B0F0"/>
                </a:solidFill>
              </a:rPr>
              <a:t>Přehrání hudby dané odkazem</a:t>
            </a:r>
          </a:p>
          <a:p>
            <a:r>
              <a:rPr lang="cs-CZ" dirty="0">
                <a:solidFill>
                  <a:srgbClr val="00B0F0"/>
                </a:solidFill>
              </a:rPr>
              <a:t>Fronta hudby</a:t>
            </a:r>
          </a:p>
          <a:p>
            <a:r>
              <a:rPr lang="cs-CZ" dirty="0">
                <a:solidFill>
                  <a:srgbClr val="00B0F0"/>
                </a:solidFill>
              </a:rPr>
              <a:t>Správa fronty (mazání, přeskakování, přidávání)</a:t>
            </a:r>
          </a:p>
          <a:p>
            <a:r>
              <a:rPr lang="cs-CZ" dirty="0" err="1">
                <a:solidFill>
                  <a:srgbClr val="00B0F0"/>
                </a:solidFill>
              </a:rPr>
              <a:t>youtube_dl</a:t>
            </a:r>
            <a:r>
              <a:rPr lang="cs-CZ" dirty="0">
                <a:solidFill>
                  <a:srgbClr val="00B0F0"/>
                </a:solidFill>
              </a:rPr>
              <a:t> API, </a:t>
            </a:r>
            <a:r>
              <a:rPr lang="cs-CZ" dirty="0" err="1">
                <a:solidFill>
                  <a:srgbClr val="00B0F0"/>
                </a:solidFill>
              </a:rPr>
              <a:t>ffmpeg</a:t>
            </a:r>
            <a:endParaRPr lang="cs-CZ" dirty="0">
              <a:solidFill>
                <a:srgbClr val="00B0F0"/>
              </a:solidFill>
            </a:endParaRPr>
          </a:p>
          <a:p>
            <a:endParaRPr lang="cs-CZ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485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C8678BA-21A6-4450-A611-7A8268F0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711" y="2764556"/>
            <a:ext cx="6636577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 err="1">
                <a:solidFill>
                  <a:srgbClr val="00B0F0"/>
                </a:solidFill>
              </a:rPr>
              <a:t>Použitý</a:t>
            </a:r>
            <a:r>
              <a:rPr lang="en-US" sz="5400" b="1" dirty="0">
                <a:solidFill>
                  <a:srgbClr val="00B0F0"/>
                </a:solidFill>
              </a:rPr>
              <a:t> </a:t>
            </a:r>
            <a:r>
              <a:rPr lang="en-US" sz="5400" b="1" dirty="0" err="1">
                <a:solidFill>
                  <a:srgbClr val="00B0F0"/>
                </a:solidFill>
              </a:rPr>
              <a:t>jazyk</a:t>
            </a:r>
            <a:r>
              <a:rPr lang="en-US" sz="5400" b="1" dirty="0">
                <a:solidFill>
                  <a:srgbClr val="00B0F0"/>
                </a:solidFill>
              </a:rPr>
              <a:t>?</a:t>
            </a:r>
            <a:endParaRPr lang="cs-CZ" sz="5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088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00B0F0"/>
                </a:solidFill>
              </a:rPr>
              <a:t>Python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00B0F0"/>
                </a:solidFill>
              </a:rPr>
              <a:t>Knihovny pouze ve dvou jazycích (Java, Python)</a:t>
            </a:r>
          </a:p>
          <a:p>
            <a:r>
              <a:rPr lang="cs-CZ" dirty="0">
                <a:solidFill>
                  <a:srgbClr val="00B0F0"/>
                </a:solidFill>
              </a:rPr>
              <a:t>discord.py aktualizován rychleji</a:t>
            </a:r>
          </a:p>
          <a:p>
            <a:r>
              <a:rPr lang="cs-CZ" dirty="0">
                <a:solidFill>
                  <a:srgbClr val="00B0F0"/>
                </a:solidFill>
              </a:rPr>
              <a:t>Čitelnost a jednoduchost, rozšiřitelnost</a:t>
            </a:r>
          </a:p>
          <a:p>
            <a:r>
              <a:rPr lang="cs-CZ" dirty="0">
                <a:solidFill>
                  <a:srgbClr val="00B0F0"/>
                </a:solidFill>
              </a:rPr>
              <a:t>Více používán pro podobné účely</a:t>
            </a:r>
          </a:p>
          <a:p>
            <a:r>
              <a:rPr lang="cs-CZ" dirty="0">
                <a:solidFill>
                  <a:srgbClr val="00B0F0"/>
                </a:solidFill>
              </a:rPr>
              <a:t>Interpretovaný jazyk zde není nevýhodou</a:t>
            </a:r>
          </a:p>
          <a:p>
            <a:r>
              <a:rPr lang="cs-CZ" dirty="0">
                <a:solidFill>
                  <a:srgbClr val="00B0F0"/>
                </a:solidFill>
              </a:rPr>
              <a:t>Nebude potřeba vše důkladně staticky typovat</a:t>
            </a:r>
          </a:p>
        </p:txBody>
      </p:sp>
    </p:spTree>
    <p:extLst>
      <p:ext uri="{BB962C8B-B14F-4D97-AF65-F5344CB8AC3E}">
        <p14:creationId xmlns:p14="http://schemas.microsoft.com/office/powerpoint/2010/main" val="1603494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 err="1">
                <a:solidFill>
                  <a:srgbClr val="00B0F0"/>
                </a:solidFill>
              </a:rPr>
              <a:t>Asyncio</a:t>
            </a:r>
            <a:endParaRPr lang="cs-CZ" b="1" dirty="0">
              <a:solidFill>
                <a:srgbClr val="00B0F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2"/>
            <a:ext cx="10515598" cy="2887846"/>
          </a:xfrm>
        </p:spPr>
        <p:txBody>
          <a:bodyPr>
            <a:noAutofit/>
          </a:bodyPr>
          <a:lstStyle/>
          <a:p>
            <a:r>
              <a:rPr lang="cs-CZ" dirty="0">
                <a:solidFill>
                  <a:srgbClr val="00B0F0"/>
                </a:solidFill>
              </a:rPr>
              <a:t>„Relativně nový“ způsob paralelního programování</a:t>
            </a:r>
          </a:p>
          <a:p>
            <a:r>
              <a:rPr lang="cs-CZ" dirty="0">
                <a:solidFill>
                  <a:srgbClr val="00B0F0"/>
                </a:solidFill>
              </a:rPr>
              <a:t>Jednoduchost používání, komplexní „pod pokličkou“</a:t>
            </a:r>
          </a:p>
          <a:p>
            <a:r>
              <a:rPr lang="cs-CZ" dirty="0">
                <a:solidFill>
                  <a:srgbClr val="00B0F0"/>
                </a:solidFill>
              </a:rPr>
              <a:t>Klíčová slova: </a:t>
            </a:r>
            <a:r>
              <a:rPr lang="cs-CZ" dirty="0" err="1">
                <a:solidFill>
                  <a:srgbClr val="00B0F0"/>
                </a:solidFill>
              </a:rPr>
              <a:t>async</a:t>
            </a:r>
            <a:r>
              <a:rPr lang="cs-CZ" dirty="0">
                <a:solidFill>
                  <a:srgbClr val="00B0F0"/>
                </a:solidFill>
              </a:rPr>
              <a:t> &amp; </a:t>
            </a:r>
            <a:r>
              <a:rPr lang="cs-CZ" dirty="0" err="1">
                <a:solidFill>
                  <a:srgbClr val="00B0F0"/>
                </a:solidFill>
              </a:rPr>
              <a:t>await</a:t>
            </a:r>
            <a:endParaRPr lang="cs-CZ" dirty="0">
              <a:solidFill>
                <a:srgbClr val="00B0F0"/>
              </a:solidFill>
            </a:endParaRPr>
          </a:p>
          <a:p>
            <a:r>
              <a:rPr lang="cs-CZ" dirty="0" err="1">
                <a:solidFill>
                  <a:srgbClr val="00B0F0"/>
                </a:solidFill>
              </a:rPr>
              <a:t>High</a:t>
            </a:r>
            <a:r>
              <a:rPr lang="cs-CZ" dirty="0">
                <a:solidFill>
                  <a:srgbClr val="00B0F0"/>
                </a:solidFill>
              </a:rPr>
              <a:t>-level &amp; </a:t>
            </a:r>
            <a:r>
              <a:rPr lang="cs-CZ" dirty="0" err="1">
                <a:solidFill>
                  <a:srgbClr val="00B0F0"/>
                </a:solidFill>
              </a:rPr>
              <a:t>Low</a:t>
            </a:r>
            <a:r>
              <a:rPr lang="cs-CZ" dirty="0">
                <a:solidFill>
                  <a:srgbClr val="00B0F0"/>
                </a:solidFill>
              </a:rPr>
              <a:t>-level </a:t>
            </a:r>
            <a:r>
              <a:rPr lang="cs-CZ" dirty="0" err="1">
                <a:solidFill>
                  <a:srgbClr val="00B0F0"/>
                </a:solidFill>
              </a:rPr>
              <a:t>APIs</a:t>
            </a:r>
            <a:endParaRPr lang="cs-CZ" dirty="0">
              <a:solidFill>
                <a:srgbClr val="00B0F0"/>
              </a:solidFill>
            </a:endParaRPr>
          </a:p>
          <a:p>
            <a:r>
              <a:rPr lang="cs-CZ" dirty="0">
                <a:solidFill>
                  <a:srgbClr val="00B0F0"/>
                </a:solidFill>
              </a:rPr>
              <a:t>Použití při i/o network programech</a:t>
            </a:r>
          </a:p>
          <a:p>
            <a:r>
              <a:rPr lang="cs-CZ" dirty="0">
                <a:solidFill>
                  <a:srgbClr val="00B0F0"/>
                </a:solidFill>
              </a:rPr>
              <a:t>https://docs.python.org/3/library/asyncio.html</a:t>
            </a:r>
          </a:p>
          <a:p>
            <a:endParaRPr lang="cs-CZ" dirty="0">
              <a:solidFill>
                <a:srgbClr val="00B0F0"/>
              </a:solidFill>
            </a:endParaRPr>
          </a:p>
          <a:p>
            <a:endParaRPr lang="cs-CZ" dirty="0">
              <a:solidFill>
                <a:srgbClr val="00B0F0"/>
              </a:solidFill>
            </a:endParaRPr>
          </a:p>
          <a:p>
            <a:endParaRPr lang="cs-CZ" dirty="0">
              <a:solidFill>
                <a:srgbClr val="00B0F0"/>
              </a:solidFill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1F8C6855-3601-476A-A024-9B3F7F37447D}"/>
              </a:ext>
            </a:extLst>
          </p:cNvPr>
          <p:cNvSpPr txBox="1"/>
          <p:nvPr/>
        </p:nvSpPr>
        <p:spPr>
          <a:xfrm>
            <a:off x="833002" y="5318562"/>
            <a:ext cx="7258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i="1" dirty="0">
                <a:solidFill>
                  <a:srgbClr val="00B0F0"/>
                </a:solidFill>
              </a:rPr>
              <a:t>„</a:t>
            </a:r>
            <a:r>
              <a:rPr lang="cs-CZ" i="1" dirty="0" err="1">
                <a:solidFill>
                  <a:srgbClr val="00B0F0"/>
                </a:solidFill>
              </a:rPr>
              <a:t>asyncio</a:t>
            </a:r>
            <a:r>
              <a:rPr lang="cs-CZ" i="1" dirty="0">
                <a:solidFill>
                  <a:srgbClr val="00B0F0"/>
                </a:solidFill>
              </a:rPr>
              <a:t> </a:t>
            </a:r>
            <a:r>
              <a:rPr lang="cs-CZ" i="1" dirty="0" err="1">
                <a:solidFill>
                  <a:srgbClr val="00B0F0"/>
                </a:solidFill>
              </a:rPr>
              <a:t>is</a:t>
            </a:r>
            <a:r>
              <a:rPr lang="cs-CZ" i="1" dirty="0">
                <a:solidFill>
                  <a:srgbClr val="00B0F0"/>
                </a:solidFill>
              </a:rPr>
              <a:t> </a:t>
            </a:r>
            <a:r>
              <a:rPr lang="cs-CZ" i="1" dirty="0" err="1">
                <a:solidFill>
                  <a:srgbClr val="00B0F0"/>
                </a:solidFill>
              </a:rPr>
              <a:t>used</a:t>
            </a:r>
            <a:r>
              <a:rPr lang="cs-CZ" i="1" dirty="0">
                <a:solidFill>
                  <a:srgbClr val="00B0F0"/>
                </a:solidFill>
              </a:rPr>
              <a:t> </a:t>
            </a:r>
            <a:r>
              <a:rPr lang="cs-CZ" i="1" dirty="0" err="1">
                <a:solidFill>
                  <a:srgbClr val="00B0F0"/>
                </a:solidFill>
              </a:rPr>
              <a:t>for</a:t>
            </a:r>
            <a:r>
              <a:rPr lang="cs-CZ" i="1" dirty="0">
                <a:solidFill>
                  <a:srgbClr val="00B0F0"/>
                </a:solidFill>
              </a:rPr>
              <a:t> </a:t>
            </a:r>
            <a:r>
              <a:rPr lang="cs-CZ" i="1" dirty="0" err="1">
                <a:solidFill>
                  <a:srgbClr val="00B0F0"/>
                </a:solidFill>
              </a:rPr>
              <a:t>multiple</a:t>
            </a:r>
            <a:r>
              <a:rPr lang="cs-CZ" i="1" dirty="0">
                <a:solidFill>
                  <a:srgbClr val="00B0F0"/>
                </a:solidFill>
              </a:rPr>
              <a:t> Python </a:t>
            </a:r>
            <a:r>
              <a:rPr lang="cs-CZ" i="1" dirty="0" err="1">
                <a:solidFill>
                  <a:srgbClr val="00B0F0"/>
                </a:solidFill>
              </a:rPr>
              <a:t>asynchronous</a:t>
            </a:r>
            <a:r>
              <a:rPr lang="cs-CZ" i="1" dirty="0">
                <a:solidFill>
                  <a:srgbClr val="00B0F0"/>
                </a:solidFill>
              </a:rPr>
              <a:t> </a:t>
            </a:r>
            <a:r>
              <a:rPr lang="cs-CZ" i="1" dirty="0" err="1">
                <a:solidFill>
                  <a:srgbClr val="00B0F0"/>
                </a:solidFill>
              </a:rPr>
              <a:t>frameworks</a:t>
            </a:r>
            <a:r>
              <a:rPr lang="cs-CZ" i="1" dirty="0">
                <a:solidFill>
                  <a:srgbClr val="00B0F0"/>
                </a:solidFill>
              </a:rPr>
              <a:t> </a:t>
            </a:r>
            <a:r>
              <a:rPr lang="cs-CZ" i="1" dirty="0" err="1">
                <a:solidFill>
                  <a:srgbClr val="00B0F0"/>
                </a:solidFill>
              </a:rPr>
              <a:t>that</a:t>
            </a:r>
            <a:r>
              <a:rPr lang="cs-CZ" i="1" dirty="0">
                <a:solidFill>
                  <a:srgbClr val="00B0F0"/>
                </a:solidFill>
              </a:rPr>
              <a:t> </a:t>
            </a:r>
            <a:r>
              <a:rPr lang="cs-CZ" i="1" dirty="0" err="1">
                <a:solidFill>
                  <a:srgbClr val="00B0F0"/>
                </a:solidFill>
              </a:rPr>
              <a:t>provide</a:t>
            </a:r>
            <a:r>
              <a:rPr lang="cs-CZ" i="1" dirty="0">
                <a:solidFill>
                  <a:srgbClr val="00B0F0"/>
                </a:solidFill>
              </a:rPr>
              <a:t> </a:t>
            </a:r>
          </a:p>
          <a:p>
            <a:r>
              <a:rPr lang="cs-CZ" i="1" dirty="0" err="1">
                <a:solidFill>
                  <a:srgbClr val="00B0F0"/>
                </a:solidFill>
              </a:rPr>
              <a:t>high-performace</a:t>
            </a:r>
            <a:r>
              <a:rPr lang="cs-CZ" i="1" dirty="0">
                <a:solidFill>
                  <a:srgbClr val="00B0F0"/>
                </a:solidFill>
              </a:rPr>
              <a:t> network and web-</a:t>
            </a:r>
            <a:r>
              <a:rPr lang="cs-CZ" i="1" dirty="0" err="1">
                <a:solidFill>
                  <a:srgbClr val="00B0F0"/>
                </a:solidFill>
              </a:rPr>
              <a:t>servers</a:t>
            </a:r>
            <a:r>
              <a:rPr lang="cs-CZ" i="1" dirty="0">
                <a:solidFill>
                  <a:srgbClr val="00B0F0"/>
                </a:solidFill>
              </a:rPr>
              <a:t>, database </a:t>
            </a:r>
            <a:r>
              <a:rPr lang="cs-CZ" i="1" dirty="0" err="1">
                <a:solidFill>
                  <a:srgbClr val="00B0F0"/>
                </a:solidFill>
              </a:rPr>
              <a:t>connection</a:t>
            </a:r>
            <a:r>
              <a:rPr lang="cs-CZ" i="1" dirty="0">
                <a:solidFill>
                  <a:srgbClr val="00B0F0"/>
                </a:solidFill>
              </a:rPr>
              <a:t> </a:t>
            </a:r>
            <a:r>
              <a:rPr lang="cs-CZ" i="1" dirty="0" err="1">
                <a:solidFill>
                  <a:srgbClr val="00B0F0"/>
                </a:solidFill>
              </a:rPr>
              <a:t>libraries</a:t>
            </a:r>
            <a:r>
              <a:rPr lang="cs-CZ" i="1" dirty="0">
                <a:solidFill>
                  <a:srgbClr val="00B0F0"/>
                </a:solidFill>
              </a:rPr>
              <a:t>, </a:t>
            </a:r>
          </a:p>
          <a:p>
            <a:r>
              <a:rPr lang="cs-CZ" i="1" dirty="0" err="1">
                <a:solidFill>
                  <a:srgbClr val="00B0F0"/>
                </a:solidFill>
              </a:rPr>
              <a:t>distributed</a:t>
            </a:r>
            <a:r>
              <a:rPr lang="cs-CZ" i="1" dirty="0">
                <a:solidFill>
                  <a:srgbClr val="00B0F0"/>
                </a:solidFill>
              </a:rPr>
              <a:t> </a:t>
            </a:r>
            <a:r>
              <a:rPr lang="cs-CZ" i="1" dirty="0" err="1">
                <a:solidFill>
                  <a:srgbClr val="00B0F0"/>
                </a:solidFill>
              </a:rPr>
              <a:t>tasks</a:t>
            </a:r>
            <a:r>
              <a:rPr lang="cs-CZ" i="1" dirty="0">
                <a:solidFill>
                  <a:srgbClr val="00B0F0"/>
                </a:solidFill>
              </a:rPr>
              <a:t>, </a:t>
            </a:r>
            <a:r>
              <a:rPr lang="cs-CZ" i="1" dirty="0" err="1">
                <a:solidFill>
                  <a:srgbClr val="00B0F0"/>
                </a:solidFill>
              </a:rPr>
              <a:t>etc</a:t>
            </a:r>
            <a:r>
              <a:rPr lang="cs-CZ" i="1" dirty="0">
                <a:solidFill>
                  <a:srgbClr val="00B0F0"/>
                </a:solidFill>
              </a:rPr>
              <a:t>.“</a:t>
            </a:r>
          </a:p>
        </p:txBody>
      </p:sp>
    </p:spTree>
    <p:extLst>
      <p:ext uri="{BB962C8B-B14F-4D97-AF65-F5344CB8AC3E}">
        <p14:creationId xmlns:p14="http://schemas.microsoft.com/office/powerpoint/2010/main" val="408152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C8678BA-21A6-4450-A611-7A8268F0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711" y="2764556"/>
            <a:ext cx="6636577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b="1" dirty="0" err="1">
                <a:solidFill>
                  <a:srgbClr val="00B0F0"/>
                </a:solidFill>
              </a:rPr>
              <a:t>Asyncio</a:t>
            </a:r>
            <a:r>
              <a:rPr lang="cs-CZ" sz="5400" b="1" dirty="0">
                <a:solidFill>
                  <a:srgbClr val="00B0F0"/>
                </a:solidFill>
              </a:rPr>
              <a:t> </a:t>
            </a:r>
            <a:r>
              <a:rPr lang="cs-CZ" sz="5400" b="1" dirty="0" err="1">
                <a:solidFill>
                  <a:srgbClr val="00B0F0"/>
                </a:solidFill>
              </a:rPr>
              <a:t>example</a:t>
            </a:r>
            <a:endParaRPr lang="cs-CZ" sz="5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400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 err="1">
                <a:solidFill>
                  <a:srgbClr val="00B0F0"/>
                </a:solidFill>
              </a:rPr>
              <a:t>Asyncio</a:t>
            </a:r>
            <a:r>
              <a:rPr lang="cs-CZ" b="1" dirty="0">
                <a:solidFill>
                  <a:srgbClr val="00B0F0"/>
                </a:solidFill>
              </a:rPr>
              <a:t> – </a:t>
            </a:r>
            <a:r>
              <a:rPr lang="cs-CZ" b="1" dirty="0" err="1">
                <a:solidFill>
                  <a:srgbClr val="00B0F0"/>
                </a:solidFill>
              </a:rPr>
              <a:t>Bad</a:t>
            </a:r>
            <a:r>
              <a:rPr lang="cs-CZ" b="1" dirty="0">
                <a:solidFill>
                  <a:srgbClr val="00B0F0"/>
                </a:solidFill>
              </a:rPr>
              <a:t> </a:t>
            </a:r>
            <a:r>
              <a:rPr lang="cs-CZ" b="1" dirty="0" err="1">
                <a:solidFill>
                  <a:srgbClr val="00B0F0"/>
                </a:solidFill>
              </a:rPr>
              <a:t>example</a:t>
            </a:r>
            <a:endParaRPr lang="cs-CZ" b="1" dirty="0">
              <a:solidFill>
                <a:srgbClr val="00B0F0"/>
              </a:solidFill>
            </a:endParaRPr>
          </a:p>
        </p:txBody>
      </p:sp>
      <p:pic>
        <p:nvPicPr>
          <p:cNvPr id="7" name="Obrázek 6" descr="Obsah obrázku text&#10;&#10;Popis byl vytvořen automaticky">
            <a:extLst>
              <a:ext uri="{FF2B5EF4-FFF2-40B4-BE49-F238E27FC236}">
                <a16:creationId xmlns:a16="http://schemas.microsoft.com/office/drawing/2014/main" id="{E152CD1D-5007-4286-B861-F85A9EDE4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02" y="1690688"/>
            <a:ext cx="5423179" cy="370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98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 err="1">
                <a:solidFill>
                  <a:srgbClr val="00B0F0"/>
                </a:solidFill>
              </a:rPr>
              <a:t>Asyncio</a:t>
            </a:r>
            <a:r>
              <a:rPr lang="cs-CZ" b="1" dirty="0">
                <a:solidFill>
                  <a:srgbClr val="00B0F0"/>
                </a:solidFill>
              </a:rPr>
              <a:t> – </a:t>
            </a:r>
            <a:r>
              <a:rPr lang="cs-CZ" b="1" dirty="0" err="1">
                <a:solidFill>
                  <a:srgbClr val="00B0F0"/>
                </a:solidFill>
              </a:rPr>
              <a:t>Good</a:t>
            </a:r>
            <a:r>
              <a:rPr lang="cs-CZ" b="1" dirty="0">
                <a:solidFill>
                  <a:srgbClr val="00B0F0"/>
                </a:solidFill>
              </a:rPr>
              <a:t> </a:t>
            </a:r>
            <a:r>
              <a:rPr lang="cs-CZ" b="1" dirty="0" err="1">
                <a:solidFill>
                  <a:srgbClr val="00B0F0"/>
                </a:solidFill>
              </a:rPr>
              <a:t>example</a:t>
            </a:r>
            <a:endParaRPr lang="cs-CZ" b="1" dirty="0">
              <a:solidFill>
                <a:srgbClr val="00B0F0"/>
              </a:solidFill>
            </a:endParaRPr>
          </a:p>
        </p:txBody>
      </p:sp>
      <p:pic>
        <p:nvPicPr>
          <p:cNvPr id="6" name="Obrázek 5" descr="Obsah obrázku text&#10;&#10;Popis byl vytvořen automaticky">
            <a:extLst>
              <a:ext uri="{FF2B5EF4-FFF2-40B4-BE49-F238E27FC236}">
                <a16:creationId xmlns:a16="http://schemas.microsoft.com/office/drawing/2014/main" id="{5355AAEC-BA3D-4748-92C2-919438595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02" y="1690688"/>
            <a:ext cx="5270771" cy="412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94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C8678BA-21A6-4450-A611-7A8268F0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711" y="2764556"/>
            <a:ext cx="6636577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b="1" dirty="0">
                <a:solidFill>
                  <a:srgbClr val="00B0F0"/>
                </a:solidFill>
              </a:rPr>
              <a:t>Demonstrace</a:t>
            </a:r>
          </a:p>
        </p:txBody>
      </p:sp>
    </p:spTree>
    <p:extLst>
      <p:ext uri="{BB962C8B-B14F-4D97-AF65-F5344CB8AC3E}">
        <p14:creationId xmlns:p14="http://schemas.microsoft.com/office/powerpoint/2010/main" val="3301863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00B0F0"/>
                </a:solidFill>
              </a:rPr>
              <a:t>Demonstrace – administrativní nástroje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AC677E69-0E01-4055-A729-4EB4500F0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946" y="2557264"/>
            <a:ext cx="3143412" cy="1187511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B809F477-B3AF-4323-B71A-89C7F6C7E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941" y="3847273"/>
            <a:ext cx="3143412" cy="132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72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00B0F0"/>
                </a:solidFill>
              </a:rPr>
              <a:t>Demonstrace - události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2"/>
            <a:ext cx="10515598" cy="2887846"/>
          </a:xfrm>
        </p:spPr>
        <p:txBody>
          <a:bodyPr>
            <a:normAutofit/>
          </a:bodyPr>
          <a:lstStyle/>
          <a:p>
            <a:r>
              <a:rPr lang="cs-CZ" dirty="0" err="1">
                <a:solidFill>
                  <a:srgbClr val="00B0F0"/>
                </a:solidFill>
              </a:rPr>
              <a:t>Work</a:t>
            </a:r>
            <a:r>
              <a:rPr lang="cs-CZ" dirty="0">
                <a:solidFill>
                  <a:srgbClr val="00B0F0"/>
                </a:solidFill>
              </a:rPr>
              <a:t> in </a:t>
            </a:r>
            <a:r>
              <a:rPr lang="cs-CZ" dirty="0" err="1">
                <a:solidFill>
                  <a:srgbClr val="00B0F0"/>
                </a:solidFill>
              </a:rPr>
              <a:t>Progress</a:t>
            </a:r>
            <a:endParaRPr lang="cs-CZ" dirty="0">
              <a:solidFill>
                <a:srgbClr val="00B0F0"/>
              </a:solidFill>
            </a:endParaRPr>
          </a:p>
          <a:p>
            <a:endParaRPr lang="cs-CZ" sz="2400" dirty="0">
              <a:solidFill>
                <a:srgbClr val="00B0F0"/>
              </a:solidFill>
            </a:endParaRPr>
          </a:p>
          <a:p>
            <a:endParaRPr lang="cs-CZ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280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C8678BA-21A6-4450-A611-7A8268F0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711" y="2764556"/>
            <a:ext cx="6636577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b="1" dirty="0">
                <a:solidFill>
                  <a:srgbClr val="00B0F0"/>
                </a:solidFill>
              </a:rPr>
              <a:t>Co je to </a:t>
            </a:r>
            <a:r>
              <a:rPr lang="cs-CZ" sz="5400" b="1" dirty="0" err="1">
                <a:solidFill>
                  <a:srgbClr val="00B0F0"/>
                </a:solidFill>
              </a:rPr>
              <a:t>Discord</a:t>
            </a:r>
            <a:r>
              <a:rPr lang="cs-CZ" sz="5400" b="1" dirty="0">
                <a:solidFill>
                  <a:srgbClr val="00B0F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09597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00B0F0"/>
                </a:solidFill>
              </a:rPr>
              <a:t>Demonstrace - hudba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2"/>
            <a:ext cx="10515598" cy="2887846"/>
          </a:xfrm>
        </p:spPr>
        <p:txBody>
          <a:bodyPr>
            <a:normAutofit/>
          </a:bodyPr>
          <a:lstStyle/>
          <a:p>
            <a:r>
              <a:rPr lang="cs-CZ" dirty="0" err="1">
                <a:solidFill>
                  <a:srgbClr val="00B0F0"/>
                </a:solidFill>
              </a:rPr>
              <a:t>Work</a:t>
            </a:r>
            <a:r>
              <a:rPr lang="cs-CZ" dirty="0">
                <a:solidFill>
                  <a:srgbClr val="00B0F0"/>
                </a:solidFill>
              </a:rPr>
              <a:t> in </a:t>
            </a:r>
            <a:r>
              <a:rPr lang="cs-CZ" dirty="0" err="1">
                <a:solidFill>
                  <a:srgbClr val="00B0F0"/>
                </a:solidFill>
              </a:rPr>
              <a:t>Progress</a:t>
            </a:r>
            <a:endParaRPr lang="cs-CZ" dirty="0">
              <a:solidFill>
                <a:srgbClr val="00B0F0"/>
              </a:solidFill>
            </a:endParaRPr>
          </a:p>
          <a:p>
            <a:endParaRPr lang="cs-CZ" sz="2400" dirty="0">
              <a:solidFill>
                <a:srgbClr val="00B0F0"/>
              </a:solidFill>
            </a:endParaRPr>
          </a:p>
          <a:p>
            <a:endParaRPr lang="cs-CZ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033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00B0F0"/>
                </a:solidFill>
              </a:rPr>
              <a:t>Případné rozšíření do budoucna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2"/>
            <a:ext cx="10515598" cy="3324098"/>
          </a:xfrm>
        </p:spPr>
        <p:txBody>
          <a:bodyPr>
            <a:noAutofit/>
          </a:bodyPr>
          <a:lstStyle/>
          <a:p>
            <a:r>
              <a:rPr lang="cs-CZ" dirty="0">
                <a:solidFill>
                  <a:srgbClr val="00B0F0"/>
                </a:solidFill>
              </a:rPr>
              <a:t>Neduhem příkazů je, že se musí vypisovat</a:t>
            </a:r>
          </a:p>
          <a:p>
            <a:r>
              <a:rPr lang="cs-CZ" dirty="0">
                <a:solidFill>
                  <a:srgbClr val="00B0F0"/>
                </a:solidFill>
              </a:rPr>
              <a:t>Implementace </a:t>
            </a:r>
            <a:r>
              <a:rPr lang="cs-CZ" dirty="0" err="1">
                <a:solidFill>
                  <a:srgbClr val="00B0F0"/>
                </a:solidFill>
              </a:rPr>
              <a:t>voice</a:t>
            </a:r>
            <a:r>
              <a:rPr lang="cs-CZ" dirty="0">
                <a:solidFill>
                  <a:srgbClr val="00B0F0"/>
                </a:solidFill>
              </a:rPr>
              <a:t> </a:t>
            </a:r>
            <a:r>
              <a:rPr lang="cs-CZ" dirty="0" err="1">
                <a:solidFill>
                  <a:srgbClr val="00B0F0"/>
                </a:solidFill>
              </a:rPr>
              <a:t>recognition</a:t>
            </a:r>
            <a:r>
              <a:rPr lang="cs-CZ" dirty="0">
                <a:solidFill>
                  <a:srgbClr val="00B0F0"/>
                </a:solidFill>
              </a:rPr>
              <a:t> pro hlasové zadávání příkazů</a:t>
            </a:r>
          </a:p>
          <a:p>
            <a:endParaRPr lang="cs-CZ" dirty="0">
              <a:solidFill>
                <a:srgbClr val="00B0F0"/>
              </a:solidFill>
            </a:endParaRPr>
          </a:p>
          <a:p>
            <a:r>
              <a:rPr lang="cs-CZ">
                <a:solidFill>
                  <a:srgbClr val="00B0F0"/>
                </a:solidFill>
              </a:rPr>
              <a:t>Neduhem </a:t>
            </a:r>
            <a:r>
              <a:rPr lang="cs-CZ" dirty="0" err="1">
                <a:solidFill>
                  <a:srgbClr val="00B0F0"/>
                </a:solidFill>
              </a:rPr>
              <a:t>youtube_dl</a:t>
            </a:r>
            <a:r>
              <a:rPr lang="cs-CZ" dirty="0">
                <a:solidFill>
                  <a:srgbClr val="00B0F0"/>
                </a:solidFill>
              </a:rPr>
              <a:t> je absence reklam (Googlu se to nelíbí), od</a:t>
            </a:r>
            <a:br>
              <a:rPr lang="cs-CZ" dirty="0">
                <a:solidFill>
                  <a:srgbClr val="00B0F0"/>
                </a:solidFill>
              </a:rPr>
            </a:br>
            <a:r>
              <a:rPr lang="cs-CZ" dirty="0">
                <a:solidFill>
                  <a:srgbClr val="00B0F0"/>
                </a:solidFill>
              </a:rPr>
              <a:t>tohoto léta ukončil dva velké (20M serverů) boty</a:t>
            </a:r>
          </a:p>
          <a:p>
            <a:r>
              <a:rPr lang="cs-CZ" dirty="0">
                <a:solidFill>
                  <a:srgbClr val="00B0F0"/>
                </a:solidFill>
              </a:rPr>
              <a:t>Implementace vlastního „skutečného přehrání videa </a:t>
            </a:r>
            <a:r>
              <a:rPr lang="cs-CZ" dirty="0" err="1">
                <a:solidFill>
                  <a:srgbClr val="00B0F0"/>
                </a:solidFill>
              </a:rPr>
              <a:t>botem</a:t>
            </a:r>
            <a:r>
              <a:rPr lang="cs-CZ" dirty="0">
                <a:solidFill>
                  <a:srgbClr val="00B0F0"/>
                </a:solidFill>
              </a:rPr>
              <a:t>“ a vynechání reklam</a:t>
            </a:r>
          </a:p>
        </p:txBody>
      </p:sp>
    </p:spTree>
    <p:extLst>
      <p:ext uri="{BB962C8B-B14F-4D97-AF65-F5344CB8AC3E}">
        <p14:creationId xmlns:p14="http://schemas.microsoft.com/office/powerpoint/2010/main" val="752324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C8678BA-21A6-4450-A611-7A8268F0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711" y="2764556"/>
            <a:ext cx="6636577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b="1" dirty="0">
                <a:solidFill>
                  <a:srgbClr val="00B0F0"/>
                </a:solidFill>
              </a:rPr>
              <a:t>Děkuji za pozornost!</a:t>
            </a:r>
          </a:p>
        </p:txBody>
      </p:sp>
    </p:spTree>
    <p:extLst>
      <p:ext uri="{BB962C8B-B14F-4D97-AF65-F5344CB8AC3E}">
        <p14:creationId xmlns:p14="http://schemas.microsoft.com/office/powerpoint/2010/main" val="3160648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9FECB4A-DF7D-4F3D-8313-3023B9EC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 err="1">
                <a:solidFill>
                  <a:srgbClr val="00B0F0"/>
                </a:solidFill>
              </a:rPr>
              <a:t>Discord</a:t>
            </a:r>
            <a:r>
              <a:rPr lang="cs-CZ" b="1" dirty="0">
                <a:solidFill>
                  <a:srgbClr val="00B0F0"/>
                </a:solidFill>
              </a:rPr>
              <a:t>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305B93A-CC31-496F-9165-4384CD755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00B0F0"/>
                </a:solidFill>
              </a:rPr>
              <a:t>Komunikační platformou</a:t>
            </a:r>
          </a:p>
          <a:p>
            <a:r>
              <a:rPr lang="cs-CZ" dirty="0" err="1">
                <a:solidFill>
                  <a:srgbClr val="00B0F0"/>
                </a:solidFill>
              </a:rPr>
              <a:t>Multiplatformí</a:t>
            </a:r>
            <a:r>
              <a:rPr lang="cs-CZ" dirty="0">
                <a:solidFill>
                  <a:srgbClr val="00B0F0"/>
                </a:solidFill>
              </a:rPr>
              <a:t> (Desktop </a:t>
            </a:r>
            <a:r>
              <a:rPr lang="cs-CZ" dirty="0" err="1">
                <a:solidFill>
                  <a:srgbClr val="00B0F0"/>
                </a:solidFill>
              </a:rPr>
              <a:t>App</a:t>
            </a:r>
            <a:r>
              <a:rPr lang="cs-CZ" dirty="0">
                <a:solidFill>
                  <a:srgbClr val="00B0F0"/>
                </a:solidFill>
              </a:rPr>
              <a:t>, Mobile </a:t>
            </a:r>
            <a:r>
              <a:rPr lang="cs-CZ" dirty="0" err="1">
                <a:solidFill>
                  <a:srgbClr val="00B0F0"/>
                </a:solidFill>
              </a:rPr>
              <a:t>App</a:t>
            </a:r>
            <a:r>
              <a:rPr lang="cs-CZ" dirty="0">
                <a:solidFill>
                  <a:srgbClr val="00B0F0"/>
                </a:solidFill>
              </a:rPr>
              <a:t>, Web, …)</a:t>
            </a:r>
          </a:p>
          <a:p>
            <a:r>
              <a:rPr lang="cs-CZ" dirty="0">
                <a:solidFill>
                  <a:srgbClr val="00B0F0"/>
                </a:solidFill>
              </a:rPr>
              <a:t>Podobné jako </a:t>
            </a:r>
            <a:r>
              <a:rPr lang="cs-CZ" dirty="0" err="1">
                <a:solidFill>
                  <a:srgbClr val="00B0F0"/>
                </a:solidFill>
              </a:rPr>
              <a:t>Slack</a:t>
            </a:r>
            <a:r>
              <a:rPr lang="cs-CZ" dirty="0">
                <a:solidFill>
                  <a:srgbClr val="00B0F0"/>
                </a:solidFill>
              </a:rPr>
              <a:t>, MS </a:t>
            </a:r>
            <a:r>
              <a:rPr lang="cs-CZ" dirty="0" err="1">
                <a:solidFill>
                  <a:srgbClr val="00B0F0"/>
                </a:solidFill>
              </a:rPr>
              <a:t>Teams</a:t>
            </a:r>
            <a:endParaRPr lang="cs-CZ" dirty="0">
              <a:solidFill>
                <a:srgbClr val="00B0F0"/>
              </a:solidFill>
            </a:endParaRPr>
          </a:p>
          <a:p>
            <a:r>
              <a:rPr lang="cs-CZ" dirty="0" err="1">
                <a:solidFill>
                  <a:srgbClr val="00B0F0"/>
                </a:solidFill>
              </a:rPr>
              <a:t>Discord</a:t>
            </a:r>
            <a:r>
              <a:rPr lang="cs-CZ" dirty="0">
                <a:solidFill>
                  <a:srgbClr val="00B0F0"/>
                </a:solidFill>
              </a:rPr>
              <a:t> API (Github.com/</a:t>
            </a:r>
            <a:r>
              <a:rPr lang="cs-CZ" dirty="0" err="1">
                <a:solidFill>
                  <a:srgbClr val="00B0F0"/>
                </a:solidFill>
              </a:rPr>
              <a:t>Rapptz</a:t>
            </a:r>
            <a:r>
              <a:rPr lang="cs-CZ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8014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Obrázek 13" descr="Obsah obrázku text, snímek obrazovky, obrazovka, počítač&#10;&#10;Popis byl vytvořen automaticky">
            <a:extLst>
              <a:ext uri="{FF2B5EF4-FFF2-40B4-BE49-F238E27FC236}">
                <a16:creationId xmlns:a16="http://schemas.microsoft.com/office/drawing/2014/main" id="{8949C5E3-0D7C-4D67-98A0-DA809F89E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53" y="98124"/>
            <a:ext cx="10881493" cy="665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00B0F0"/>
                </a:solidFill>
              </a:rPr>
              <a:t>Funkcionalita bota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00B0F0"/>
                </a:solidFill>
              </a:rPr>
              <a:t>Nástroje pro administrativu (serveru)</a:t>
            </a:r>
          </a:p>
          <a:p>
            <a:r>
              <a:rPr lang="cs-CZ" dirty="0">
                <a:solidFill>
                  <a:srgbClr val="00B0F0"/>
                </a:solidFill>
              </a:rPr>
              <a:t>Kalendářní události a jejich správa</a:t>
            </a:r>
          </a:p>
          <a:p>
            <a:r>
              <a:rPr lang="cs-CZ" dirty="0">
                <a:solidFill>
                  <a:srgbClr val="00B0F0"/>
                </a:solidFill>
              </a:rPr>
              <a:t>Streamování hudby</a:t>
            </a:r>
          </a:p>
        </p:txBody>
      </p:sp>
    </p:spTree>
    <p:extLst>
      <p:ext uri="{BB962C8B-B14F-4D97-AF65-F5344CB8AC3E}">
        <p14:creationId xmlns:p14="http://schemas.microsoft.com/office/powerpoint/2010/main" val="1007350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00B0F0"/>
                </a:solidFill>
              </a:rPr>
              <a:t>Funkcionalita bota - nástroje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00B0F0"/>
                </a:solidFill>
              </a:rPr>
              <a:t>Hromadné zasílání zpráv</a:t>
            </a:r>
          </a:p>
          <a:p>
            <a:r>
              <a:rPr lang="cs-CZ" dirty="0">
                <a:solidFill>
                  <a:srgbClr val="00B0F0"/>
                </a:solidFill>
              </a:rPr>
              <a:t>Hromadné </a:t>
            </a:r>
            <a:r>
              <a:rPr lang="cs-CZ" dirty="0" err="1">
                <a:solidFill>
                  <a:srgbClr val="00B0F0"/>
                </a:solidFill>
              </a:rPr>
              <a:t>banování</a:t>
            </a:r>
            <a:r>
              <a:rPr lang="cs-CZ" dirty="0">
                <a:solidFill>
                  <a:srgbClr val="00B0F0"/>
                </a:solidFill>
              </a:rPr>
              <a:t>/vyhazování uživatelů</a:t>
            </a:r>
          </a:p>
          <a:p>
            <a:r>
              <a:rPr lang="cs-CZ" dirty="0">
                <a:solidFill>
                  <a:srgbClr val="00B0F0"/>
                </a:solidFill>
              </a:rPr>
              <a:t>Správa pravidel</a:t>
            </a:r>
          </a:p>
          <a:p>
            <a:r>
              <a:rPr lang="cs-CZ" dirty="0">
                <a:solidFill>
                  <a:srgbClr val="00B0F0"/>
                </a:solidFill>
              </a:rPr>
              <a:t>Moderace chatu</a:t>
            </a:r>
          </a:p>
          <a:p>
            <a:r>
              <a:rPr lang="cs-CZ" dirty="0">
                <a:solidFill>
                  <a:srgbClr val="00B0F0"/>
                </a:solidFill>
              </a:rPr>
              <a:t>Jiné (př. ping pro získání latence)</a:t>
            </a:r>
          </a:p>
          <a:p>
            <a:endParaRPr lang="cs-CZ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011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00B0F0"/>
                </a:solidFill>
              </a:rPr>
              <a:t>Funkcionalita bota - události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00B0F0"/>
                </a:solidFill>
              </a:rPr>
              <a:t>Naplánování události (titulek, popisek, datum a čas)</a:t>
            </a:r>
          </a:p>
          <a:p>
            <a:r>
              <a:rPr lang="cs-CZ" dirty="0">
                <a:solidFill>
                  <a:srgbClr val="00B0F0"/>
                </a:solidFill>
              </a:rPr>
              <a:t>Mazání události</a:t>
            </a:r>
          </a:p>
          <a:p>
            <a:r>
              <a:rPr lang="cs-CZ" dirty="0">
                <a:solidFill>
                  <a:srgbClr val="00B0F0"/>
                </a:solidFill>
              </a:rPr>
              <a:t>Oznámení o blížící se události</a:t>
            </a:r>
          </a:p>
          <a:p>
            <a:r>
              <a:rPr lang="cs-CZ" dirty="0">
                <a:solidFill>
                  <a:srgbClr val="00B0F0"/>
                </a:solidFill>
              </a:rPr>
              <a:t>Seznam jmen přijatých událost (číslo při velkém serveru)</a:t>
            </a:r>
          </a:p>
          <a:p>
            <a:r>
              <a:rPr lang="cs-CZ" dirty="0">
                <a:solidFill>
                  <a:srgbClr val="00B0F0"/>
                </a:solidFill>
              </a:rPr>
              <a:t>Modifikace události</a:t>
            </a:r>
          </a:p>
          <a:p>
            <a:r>
              <a:rPr lang="cs-CZ" dirty="0">
                <a:solidFill>
                  <a:srgbClr val="00B0F0"/>
                </a:solidFill>
              </a:rPr>
              <a:t>Zapisování a odepisování se na událost</a:t>
            </a:r>
          </a:p>
          <a:p>
            <a:r>
              <a:rPr lang="cs-CZ" dirty="0">
                <a:solidFill>
                  <a:srgbClr val="00B0F0"/>
                </a:solidFill>
              </a:rPr>
              <a:t>Importování události do vlastního kalendáře Apple (Google),</a:t>
            </a:r>
            <a:br>
              <a:rPr lang="cs-CZ" dirty="0">
                <a:solidFill>
                  <a:srgbClr val="00B0F0"/>
                </a:solidFill>
              </a:rPr>
            </a:br>
            <a:r>
              <a:rPr lang="cs-CZ" dirty="0">
                <a:solidFill>
                  <a:srgbClr val="00B0F0"/>
                </a:solidFill>
              </a:rPr>
              <a:t>skrze Apple API (Google API)</a:t>
            </a:r>
          </a:p>
          <a:p>
            <a:endParaRPr lang="cs-CZ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517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C8678BA-21A6-4450-A611-7A8268F0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711" y="2764556"/>
            <a:ext cx="6636577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b="1" dirty="0">
                <a:solidFill>
                  <a:srgbClr val="00B0F0"/>
                </a:solidFill>
              </a:rPr>
              <a:t>Vzhled události</a:t>
            </a:r>
          </a:p>
        </p:txBody>
      </p:sp>
    </p:spTree>
    <p:extLst>
      <p:ext uri="{BB962C8B-B14F-4D97-AF65-F5344CB8AC3E}">
        <p14:creationId xmlns:p14="http://schemas.microsoft.com/office/powerpoint/2010/main" val="1121967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00B0F0"/>
                </a:solidFill>
              </a:rPr>
              <a:t>Vzhled události - </a:t>
            </a:r>
            <a:r>
              <a:rPr lang="cs-CZ" b="1" dirty="0" err="1">
                <a:solidFill>
                  <a:srgbClr val="00B0F0"/>
                </a:solidFill>
              </a:rPr>
              <a:t>embed</a:t>
            </a:r>
            <a:r>
              <a:rPr lang="cs-CZ" b="1" dirty="0">
                <a:solidFill>
                  <a:srgbClr val="00B0F0"/>
                </a:solidFill>
              </a:rPr>
              <a:t> </a:t>
            </a:r>
            <a:r>
              <a:rPr lang="cs-CZ" b="1" dirty="0" err="1">
                <a:solidFill>
                  <a:srgbClr val="00B0F0"/>
                </a:solidFill>
              </a:rPr>
              <a:t>message</a:t>
            </a:r>
            <a:endParaRPr lang="cs-CZ" b="1" dirty="0">
              <a:solidFill>
                <a:srgbClr val="00B0F0"/>
              </a:solidFill>
            </a:endParaRPr>
          </a:p>
        </p:txBody>
      </p:sp>
      <p:pic>
        <p:nvPicPr>
          <p:cNvPr id="1026" name="Picture 2" descr="Popis není dostupný.">
            <a:extLst>
              <a:ext uri="{FF2B5EF4-FFF2-40B4-BE49-F238E27FC236}">
                <a16:creationId xmlns:a16="http://schemas.microsoft.com/office/drawing/2014/main" id="{2739B885-6368-4EED-88BA-837899C045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58" y="1531917"/>
            <a:ext cx="3655389" cy="513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567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377</Words>
  <Application>Microsoft Office PowerPoint</Application>
  <PresentationFormat>Širokoúhlá obrazovka</PresentationFormat>
  <Paragraphs>71</Paragraphs>
  <Slides>22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Motiv Office</vt:lpstr>
      <vt:lpstr>Bot na platformě Discord</vt:lpstr>
      <vt:lpstr>Co je to Discord?</vt:lpstr>
      <vt:lpstr>Discord:</vt:lpstr>
      <vt:lpstr>Prezentace aplikace PowerPoint</vt:lpstr>
      <vt:lpstr>Funkcionalita bota</vt:lpstr>
      <vt:lpstr>Funkcionalita bota - nástroje</vt:lpstr>
      <vt:lpstr>Funkcionalita bota - události</vt:lpstr>
      <vt:lpstr>Vzhled události</vt:lpstr>
      <vt:lpstr>Vzhled události - embed message</vt:lpstr>
      <vt:lpstr>Funkcionalita bota - hudba</vt:lpstr>
      <vt:lpstr>Použitý jazyk?</vt:lpstr>
      <vt:lpstr>Python</vt:lpstr>
      <vt:lpstr>Asyncio</vt:lpstr>
      <vt:lpstr>Asyncio example</vt:lpstr>
      <vt:lpstr>Asyncio – Bad example</vt:lpstr>
      <vt:lpstr>Asyncio – Good example</vt:lpstr>
      <vt:lpstr>Demonstrace</vt:lpstr>
      <vt:lpstr>Demonstrace – administrativní nástroje</vt:lpstr>
      <vt:lpstr>Demonstrace - události</vt:lpstr>
      <vt:lpstr>Demonstrace - hudba</vt:lpstr>
      <vt:lpstr>Případné rozšíření do budoucna</vt:lpstr>
      <vt:lpstr>Děkuji za pozornost!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 na platformě Discord</dc:title>
  <dc:creator>Netreba Lukas</dc:creator>
  <cp:lastModifiedBy>Netreba Lukas</cp:lastModifiedBy>
  <cp:revision>22</cp:revision>
  <dcterms:created xsi:type="dcterms:W3CDTF">2021-11-10T10:46:24Z</dcterms:created>
  <dcterms:modified xsi:type="dcterms:W3CDTF">2021-11-11T12:48:30Z</dcterms:modified>
</cp:coreProperties>
</file>