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807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9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3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2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3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7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2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80000">
              <a:srgbClr val="EFF5FB"/>
            </a:gs>
            <a:gs pos="80000">
              <a:schemeClr val="bg2">
                <a:lumMod val="0"/>
                <a:lumOff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E5D6-6847-467E-88CB-F993BF907C58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6465-2E26-4CDD-A9EF-3DED058002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8342" y="643739"/>
            <a:ext cx="11755315" cy="264315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Презентация по курсовому проекту на тему «Разработка информационной системы регистратура поликлиники»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342" y="5461686"/>
            <a:ext cx="11755315" cy="1149179"/>
          </a:xfrm>
        </p:spPr>
        <p:txBody>
          <a:bodyPr>
            <a:normAutofit/>
          </a:bodyPr>
          <a:lstStyle/>
          <a:p>
            <a:pPr algn="l"/>
            <a:r>
              <a:rPr lang="ru-RU" sz="2800" u="sng" dirty="0">
                <a:solidFill>
                  <a:schemeClr val="accent1">
                    <a:lumMod val="75000"/>
                  </a:schemeClr>
                </a:solidFill>
                <a:latin typeface="Haettenschweiler" panose="020B0706040902060204" pitchFamily="34" charset="0"/>
              </a:rPr>
              <a:t>Презентация подготовлена студентом КМРК </a:t>
            </a:r>
          </a:p>
          <a:p>
            <a:pPr algn="l"/>
            <a:r>
              <a:rPr lang="ru-RU" sz="2800" u="sng" dirty="0">
                <a:solidFill>
                  <a:schemeClr val="accent1">
                    <a:lumMod val="75000"/>
                  </a:schemeClr>
                </a:solidFill>
                <a:latin typeface="Haettenschweiler" panose="020B0706040902060204" pitchFamily="34" charset="0"/>
              </a:rPr>
              <a:t>группы 19-ИС-13 Антипиным Владиславом</a:t>
            </a:r>
          </a:p>
        </p:txBody>
      </p:sp>
    </p:spTree>
    <p:extLst>
      <p:ext uri="{BB962C8B-B14F-4D97-AF65-F5344CB8AC3E}">
        <p14:creationId xmlns:p14="http://schemas.microsoft.com/office/powerpoint/2010/main" val="347464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150" y="422275"/>
            <a:ext cx="10515600" cy="682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1473200"/>
            <a:ext cx="66294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Тема моей курсовой работы это по сути автоматизация работы регистраторов поликлиники. Регистратура это важная организационная часть поликлиники, т.к. через неё проходят абсолютно все пациенты. А потому для точной и быстрой работы необходима АИС т.к. хранить данные пациентов и поликлиники удобно в электронном виде.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6EBC6-156B-43F3-B86E-E7B76025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54" y="685800"/>
            <a:ext cx="4109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7E8F85-148D-4D13-A7F9-1E2547E6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54" y="3648869"/>
            <a:ext cx="4109720" cy="267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2592" y="3429000"/>
            <a:ext cx="364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Изб.1 Пример работы регистратуры поликлиники</a:t>
            </a:r>
            <a:endParaRPr lang="ru-RU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7603880" y="6287093"/>
            <a:ext cx="364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/>
              <a:t>Изб.2 Пример работы регистратуры поликлиники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2588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225" y="866775"/>
            <a:ext cx="779145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Для нормальной работы необходимо определить выводимые и вводимые данные, потому что именно от этой информации мы будем отталкиваться при проектировании. Далее выбираем самую подходящую для нас СУБД, я выбрал </a:t>
            </a:r>
            <a:r>
              <a:rPr lang="en-US" dirty="0" err="1"/>
              <a:t>InterBase+Ibexpert</a:t>
            </a:r>
            <a:r>
              <a:rPr lang="ru-RU" dirty="0"/>
              <a:t>, выбрал </a:t>
            </a:r>
            <a:r>
              <a:rPr lang="en-US" dirty="0" err="1"/>
              <a:t>Interbase</a:t>
            </a:r>
            <a:r>
              <a:rPr lang="en-US" dirty="0"/>
              <a:t> </a:t>
            </a:r>
            <a:r>
              <a:rPr lang="ru-RU" dirty="0"/>
              <a:t>из-за того что он родной для </a:t>
            </a:r>
            <a:r>
              <a:rPr lang="en-US" dirty="0" err="1"/>
              <a:t>delphi</a:t>
            </a:r>
            <a:r>
              <a:rPr lang="ru-RU" dirty="0"/>
              <a:t>, на котором я пишу.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При проектировании учитываем все ГОСТ</a:t>
            </a:r>
            <a:r>
              <a:rPr lang="en-US" dirty="0"/>
              <a:t>’</a:t>
            </a:r>
            <a:r>
              <a:rPr lang="ru-RU" dirty="0"/>
              <a:t>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Определяем функции, которые выполняет наше приложение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6225" y="184150"/>
            <a:ext cx="10515600" cy="682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Анализ и проектирование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28026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1369" y="1564823"/>
            <a:ext cx="4189411" cy="48815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Все данные храним в БД </a:t>
            </a:r>
            <a:r>
              <a:rPr lang="en-US" sz="2000" dirty="0"/>
              <a:t>IB</a:t>
            </a:r>
            <a:r>
              <a:rPr lang="ru-RU" sz="2000" dirty="0"/>
              <a:t> и желательно выделать отдельный сервер для БД.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Даем возможность программе работать с данными при помощи </a:t>
            </a:r>
            <a:r>
              <a:rPr lang="en-US" sz="2000" dirty="0"/>
              <a:t>SQL</a:t>
            </a:r>
            <a:r>
              <a:rPr lang="ru-RU" sz="2000" dirty="0"/>
              <a:t> и позволяем конкретным пользователям делать это.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06305" y="531812"/>
            <a:ext cx="4752975" cy="682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Описание процедур обработки информации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009" y="988218"/>
            <a:ext cx="2046732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2847" y="2242278"/>
            <a:ext cx="310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Изб.3. </a:t>
            </a:r>
            <a:r>
              <a:rPr lang="ru-RU" dirty="0" smtClean="0"/>
              <a:t>Пользователи </a:t>
            </a:r>
            <a:r>
              <a:rPr lang="ru-RU" dirty="0"/>
              <a:t>моей БД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000" y="988218"/>
            <a:ext cx="2571750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16622" y="2242278"/>
            <a:ext cx="372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Изб.4. </a:t>
            </a:r>
            <a:r>
              <a:rPr lang="ru-RU" dirty="0" smtClean="0"/>
              <a:t>Роли </a:t>
            </a:r>
            <a:r>
              <a:rPr lang="ru-RU" dirty="0"/>
              <a:t>пользователей моей БД</a:t>
            </a:r>
          </a:p>
        </p:txBody>
      </p:sp>
    </p:spTree>
    <p:extLst>
      <p:ext uri="{BB962C8B-B14F-4D97-AF65-F5344CB8AC3E}">
        <p14:creationId xmlns:p14="http://schemas.microsoft.com/office/powerpoint/2010/main" val="421383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1322993"/>
            <a:ext cx="4772025" cy="45459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Определяем людей, которые будут работать с БД</a:t>
            </a:r>
            <a:r>
              <a:rPr lang="en-US" dirty="0"/>
              <a:t>: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Главный регистратор.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Системный администратор</a:t>
            </a:r>
            <a:r>
              <a:rPr lang="en-US" dirty="0"/>
              <a:t>.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Регистраторы.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Определяем то что они будут делать в приложении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Проектируем </a:t>
            </a:r>
            <a:r>
              <a:rPr lang="en-US" dirty="0"/>
              <a:t>IDEF0 </a:t>
            </a:r>
            <a:r>
              <a:rPr lang="ru-RU" dirty="0"/>
              <a:t>схему на основе данных полученных из анализа ИС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Проектируем </a:t>
            </a:r>
            <a:r>
              <a:rPr lang="en-US" dirty="0"/>
              <a:t>IDEF3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Определяем вид отчёта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3057587" cy="13229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ru-RU" sz="2800" b="1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Основные технические решения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8" y="65880"/>
            <a:ext cx="3543300" cy="110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39388" y="136902"/>
            <a:ext cx="3362325" cy="226853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39388" y="2814480"/>
            <a:ext cx="2903697" cy="2053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4838" y="1182915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Изб.7. </a:t>
            </a:r>
            <a:r>
              <a:rPr lang="ru-RU" sz="1600" dirty="0" err="1" smtClean="0"/>
              <a:t>Оргштатная</a:t>
            </a:r>
            <a:r>
              <a:rPr lang="ru-RU" sz="1600" dirty="0" smtClean="0"/>
              <a:t> </a:t>
            </a:r>
            <a:r>
              <a:rPr lang="ru-RU" sz="1600" dirty="0"/>
              <a:t>структура поликлиники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5219" y="2404438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Изб.5. </a:t>
            </a:r>
            <a:r>
              <a:rPr lang="ru-RU" sz="1600" dirty="0"/>
              <a:t>Первый </a:t>
            </a:r>
            <a:r>
              <a:rPr lang="ru-RU" sz="1600" dirty="0"/>
              <a:t>уровень </a:t>
            </a:r>
            <a:r>
              <a:rPr lang="en-US" sz="1600" dirty="0"/>
              <a:t>IDEF0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5219" y="4860698"/>
            <a:ext cx="354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Изб.6. </a:t>
            </a:r>
            <a:r>
              <a:rPr lang="ru-RU" sz="1600" dirty="0"/>
              <a:t>Второй </a:t>
            </a:r>
            <a:r>
              <a:rPr lang="ru-RU" sz="1600" dirty="0"/>
              <a:t>уровень </a:t>
            </a:r>
            <a:r>
              <a:rPr lang="en-US" sz="1600" dirty="0"/>
              <a:t>IDEF0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075296" y="2501068"/>
            <a:ext cx="3692842" cy="2367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75296" y="4868070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Изб.8.  Схема </a:t>
            </a:r>
            <a:r>
              <a:rPr lang="en-US" sz="1600" dirty="0"/>
              <a:t>IDEF3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385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8327" y="414752"/>
            <a:ext cx="3932237" cy="50198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А теперь зная какие данные мы должны получать, а какие выводить можно определить спецификацию к нашей БД. Приводить спецификацию не буду т.к. она слишком большая, её найти можно в пояснительно записке.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Далее мы нормализируем наши атрибуты(поля)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Определяем какие таблицы(сущности) будут связаны между друг-другом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На основе спецификации нормализованных данных делаем Модель данных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А на основе модели данных пишем код создания таблиц, первичных ключей, полей, БД, генераторов и т.д.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А потом тестируем то что получилось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389" y="227012"/>
            <a:ext cx="2456961" cy="36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707379" y="3887787"/>
            <a:ext cx="2016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Изб.10. Талон-отчёт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34417" y="227012"/>
            <a:ext cx="4369118" cy="2272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1908" y="2499874"/>
            <a:ext cx="234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Изб.9. Модель </a:t>
            </a:r>
            <a:r>
              <a:rPr lang="ru-RU" sz="1600" dirty="0"/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28683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0962" y="1679127"/>
            <a:ext cx="447872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На основе полученных таблиц, необходимо создать диаграмму вариантов использования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А на основе вариантов использования создать справочники под каждую таблицу, чтобы была возможность изменять их.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Делаем безопасность, т.е. вход в приложение при помощи БД и приложения.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Делаем форму для работы с итоговым отчётами.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Параллельно делаем дружелюбный интерфейс для пользователя.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Создаём справку, чтобы было ясно как пользоваться нашим приложением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60962" y="690114"/>
            <a:ext cx="4343398" cy="989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ru-RU" sz="2800" b="1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Проектирование приложения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689" y="569344"/>
            <a:ext cx="7197456" cy="3801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5715" y="4370370"/>
            <a:ext cx="398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Изб.11. </a:t>
            </a:r>
            <a:r>
              <a:rPr lang="ru-RU" dirty="0" smtClean="0"/>
              <a:t>Диаграмма </a:t>
            </a:r>
            <a:r>
              <a:rPr lang="ru-RU" dirty="0"/>
              <a:t>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427463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151441" y="0"/>
            <a:ext cx="8420729" cy="9890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ru-RU" sz="2800" b="1" dirty="0">
                <a:solidFill>
                  <a:srgbClr val="C5580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Примеры форм моего приложения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5149" y="802300"/>
            <a:ext cx="5058315" cy="263525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213" y="802300"/>
            <a:ext cx="4759960" cy="26352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274209" y="3782428"/>
            <a:ext cx="3951287" cy="121056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298511" y="3808684"/>
            <a:ext cx="2852738" cy="21351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511" y="3425323"/>
            <a:ext cx="47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Изб.12. </a:t>
            </a:r>
            <a:r>
              <a:rPr lang="ru-RU" dirty="0" smtClean="0"/>
              <a:t>Форма </a:t>
            </a:r>
            <a:r>
              <a:rPr lang="ru-RU" dirty="0"/>
              <a:t>создания талона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5149" y="3439352"/>
            <a:ext cx="50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Изб.13. </a:t>
            </a:r>
            <a:r>
              <a:rPr lang="ru-RU" dirty="0" smtClean="0"/>
              <a:t>Форма </a:t>
            </a:r>
            <a:r>
              <a:rPr lang="ru-RU" dirty="0"/>
              <a:t>создания списка для врача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4209" y="4966738"/>
            <a:ext cx="39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Изб.14. </a:t>
            </a:r>
            <a:r>
              <a:rPr lang="ru-RU" dirty="0" smtClean="0"/>
              <a:t>Главная </a:t>
            </a:r>
            <a:r>
              <a:rPr lang="ru-RU" dirty="0"/>
              <a:t>форма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213" y="5943871"/>
            <a:ext cx="285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Изб.15</a:t>
            </a:r>
            <a:r>
              <a:rPr lang="ru-RU"/>
              <a:t>. </a:t>
            </a:r>
            <a:r>
              <a:rPr lang="ru-RU" dirty="0" smtClean="0"/>
              <a:t>Пример </a:t>
            </a:r>
            <a:r>
              <a:rPr lang="ru-RU" dirty="0"/>
              <a:t>справочников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77204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322A8-EDC5-4642-A9B1-5494BDB2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2800350"/>
            <a:ext cx="3932237" cy="1257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C000"/>
                </a:solidFill>
                <a:latin typeface="Arial Black" panose="020B0A04020102020204" pitchFamily="34" charset="0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566545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445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Haettenschweiler</vt:lpstr>
      <vt:lpstr>Segoe UI Black</vt:lpstr>
      <vt:lpstr>Wingdings</vt:lpstr>
      <vt:lpstr>Тема Office</vt:lpstr>
      <vt:lpstr>Презентация по курсовому проекту на тему «Разработка информационной системы регистратура поликлиники»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курсовому проекту на тему «Разработка информационной системы регистратура поликлиники»</dc:title>
  <dc:creator>Пользователь Windows</dc:creator>
  <cp:lastModifiedBy>Пользователь Windows</cp:lastModifiedBy>
  <cp:revision>18</cp:revision>
  <dcterms:created xsi:type="dcterms:W3CDTF">2022-05-23T07:30:11Z</dcterms:created>
  <dcterms:modified xsi:type="dcterms:W3CDTF">2022-05-24T07:54:32Z</dcterms:modified>
</cp:coreProperties>
</file>