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media/image2.wmf" ContentType="image/x-wmf"/>
  <Override PartName="/ppt/media/image6.png" ContentType="image/png"/>
  <Override PartName="/ppt/media/image5.png" ContentType="image/png"/>
  <Override PartName="/ppt/media/image3.png" ContentType="image/png"/>
  <Override PartName="/ppt/media/image1.png" ContentType="image/png"/>
  <Override PartName="/ppt/media/image7.png" ContentType="image/png"/>
  <Override PartName="/ppt/media/image9.png" ContentType="image/png"/>
  <Override PartName="/ppt/media/image15.jpeg" ContentType="image/jpeg"/>
  <Override PartName="/ppt/media/image23.png" ContentType="image/png"/>
  <Override PartName="/ppt/media/image22.png" ContentType="image/png"/>
  <Override PartName="/ppt/media/image21.png" ContentType="image/png"/>
  <Override PartName="/ppt/media/image20.png" ContentType="image/png"/>
  <Override PartName="/ppt/media/image19.png" ContentType="image/png"/>
  <Override PartName="/ppt/media/image18.png" ContentType="image/png"/>
  <Override PartName="/ppt/media/image17.png" ContentType="image/png"/>
  <Override PartName="/ppt/media/image4.jpeg" ContentType="image/jpeg"/>
  <Override PartName="/ppt/media/image14.png" ContentType="image/png"/>
  <Override PartName="/ppt/media/image8.jpeg" ContentType="image/jpeg"/>
  <Override PartName="/ppt/media/image10.png" ContentType="image/png"/>
  <Override PartName="/ppt/media/image11.png" ContentType="image/png"/>
  <Override PartName="/ppt/media/image12.png" ContentType="image/png"/>
  <Override PartName="/ppt/media/image13.png" ContentType="image/png"/>
  <Override PartName="/ppt/media/image16.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1.xml" ContentType="application/vnd.openxmlformats-officedocument.them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36576000" cy="27432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828800" y="1094400"/>
            <a:ext cx="32918040" cy="4580640"/>
          </a:xfrm>
          <a:prstGeom prst="rect">
            <a:avLst/>
          </a:prstGeom>
        </p:spPr>
        <p:txBody>
          <a:bodyPr lIns="0" rIns="0" tIns="0" bIns="0" anchor="ctr"/>
          <a:p>
            <a:pPr algn="ctr"/>
            <a:endParaRPr b="0" lang="en-US" sz="4400" spc="-1" strike="noStrike">
              <a:latin typeface="Arial"/>
            </a:endParaRPr>
          </a:p>
        </p:txBody>
      </p:sp>
      <p:sp>
        <p:nvSpPr>
          <p:cNvPr id="28" name="PlaceHolder 2"/>
          <p:cNvSpPr>
            <a:spLocks noGrp="1"/>
          </p:cNvSpPr>
          <p:nvPr>
            <p:ph type="body"/>
          </p:nvPr>
        </p:nvSpPr>
        <p:spPr>
          <a:xfrm>
            <a:off x="1828800" y="6418800"/>
            <a:ext cx="32918040" cy="758880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1828800" y="14729040"/>
            <a:ext cx="32918040" cy="7588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828800" y="1094400"/>
            <a:ext cx="32918040" cy="4580640"/>
          </a:xfrm>
          <a:prstGeom prst="rect">
            <a:avLst/>
          </a:prstGeom>
        </p:spPr>
        <p:txBody>
          <a:bodyPr lIns="0" rIns="0" tIns="0" bIns="0" anchor="ctr"/>
          <a:p>
            <a:pPr algn="ctr"/>
            <a:endParaRPr b="0" lang="en-US" sz="4400" spc="-1" strike="noStrike">
              <a:latin typeface="Arial"/>
            </a:endParaRPr>
          </a:p>
        </p:txBody>
      </p:sp>
      <p:sp>
        <p:nvSpPr>
          <p:cNvPr id="31" name="PlaceHolder 2"/>
          <p:cNvSpPr>
            <a:spLocks noGrp="1"/>
          </p:cNvSpPr>
          <p:nvPr>
            <p:ph type="body"/>
          </p:nvPr>
        </p:nvSpPr>
        <p:spPr>
          <a:xfrm>
            <a:off x="1828800" y="6418800"/>
            <a:ext cx="16063920" cy="7588800"/>
          </a:xfrm>
          <a:prstGeom prst="rect">
            <a:avLst/>
          </a:prstGeom>
        </p:spPr>
        <p:txBody>
          <a:bodyPr lIns="0" rIns="0" tIns="0" bIns="0">
            <a:normAutofit/>
          </a:bodyPr>
          <a:p>
            <a:endParaRPr b="0" lang="en-US" sz="3200" spc="-1" strike="noStrike">
              <a:latin typeface="Arial"/>
            </a:endParaRPr>
          </a:p>
        </p:txBody>
      </p:sp>
      <p:sp>
        <p:nvSpPr>
          <p:cNvPr id="32" name="PlaceHolder 3"/>
          <p:cNvSpPr>
            <a:spLocks noGrp="1"/>
          </p:cNvSpPr>
          <p:nvPr>
            <p:ph type="body"/>
          </p:nvPr>
        </p:nvSpPr>
        <p:spPr>
          <a:xfrm>
            <a:off x="18696240" y="6418800"/>
            <a:ext cx="16063920" cy="7588800"/>
          </a:xfrm>
          <a:prstGeom prst="rect">
            <a:avLst/>
          </a:prstGeom>
        </p:spPr>
        <p:txBody>
          <a:bodyPr lIns="0" rIns="0" tIns="0" bIns="0">
            <a:normAutofit/>
          </a:bodyPr>
          <a:p>
            <a:endParaRPr b="0" lang="en-US" sz="3200" spc="-1" strike="noStrike">
              <a:latin typeface="Arial"/>
            </a:endParaRPr>
          </a:p>
        </p:txBody>
      </p:sp>
      <p:sp>
        <p:nvSpPr>
          <p:cNvPr id="33" name="PlaceHolder 4"/>
          <p:cNvSpPr>
            <a:spLocks noGrp="1"/>
          </p:cNvSpPr>
          <p:nvPr>
            <p:ph type="body"/>
          </p:nvPr>
        </p:nvSpPr>
        <p:spPr>
          <a:xfrm>
            <a:off x="1828800" y="14729040"/>
            <a:ext cx="16063920" cy="7588800"/>
          </a:xfrm>
          <a:prstGeom prst="rect">
            <a:avLst/>
          </a:prstGeom>
        </p:spPr>
        <p:txBody>
          <a:bodyPr lIns="0" rIns="0" tIns="0" bIns="0">
            <a:normAutofit/>
          </a:bodyPr>
          <a:p>
            <a:endParaRPr b="0" lang="en-US" sz="3200" spc="-1" strike="noStrike">
              <a:latin typeface="Arial"/>
            </a:endParaRPr>
          </a:p>
        </p:txBody>
      </p:sp>
      <p:sp>
        <p:nvSpPr>
          <p:cNvPr id="34" name="PlaceHolder 5"/>
          <p:cNvSpPr>
            <a:spLocks noGrp="1"/>
          </p:cNvSpPr>
          <p:nvPr>
            <p:ph type="body"/>
          </p:nvPr>
        </p:nvSpPr>
        <p:spPr>
          <a:xfrm>
            <a:off x="18696240" y="14729040"/>
            <a:ext cx="16063920" cy="7588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828800" y="1094400"/>
            <a:ext cx="32918040" cy="4580640"/>
          </a:xfrm>
          <a:prstGeom prst="rect">
            <a:avLst/>
          </a:prstGeom>
        </p:spPr>
        <p:txBody>
          <a:bodyPr lIns="0" rIns="0" tIns="0" bIns="0" anchor="ctr"/>
          <a:p>
            <a:pPr algn="ctr"/>
            <a:endParaRPr b="0" lang="en-US" sz="4400" spc="-1" strike="noStrike">
              <a:latin typeface="Arial"/>
            </a:endParaRPr>
          </a:p>
        </p:txBody>
      </p:sp>
      <p:sp>
        <p:nvSpPr>
          <p:cNvPr id="36" name="PlaceHolder 2"/>
          <p:cNvSpPr>
            <a:spLocks noGrp="1"/>
          </p:cNvSpPr>
          <p:nvPr>
            <p:ph type="body"/>
          </p:nvPr>
        </p:nvSpPr>
        <p:spPr>
          <a:xfrm>
            <a:off x="1828800" y="6418800"/>
            <a:ext cx="10599480" cy="7588800"/>
          </a:xfrm>
          <a:prstGeom prst="rect">
            <a:avLst/>
          </a:prstGeom>
        </p:spPr>
        <p:txBody>
          <a:bodyPr lIns="0" rIns="0" tIns="0" bIns="0">
            <a:normAutofit/>
          </a:bodyPr>
          <a:p>
            <a:endParaRPr b="0" lang="en-US" sz="3200" spc="-1" strike="noStrike">
              <a:latin typeface="Arial"/>
            </a:endParaRPr>
          </a:p>
        </p:txBody>
      </p:sp>
      <p:sp>
        <p:nvSpPr>
          <p:cNvPr id="37" name="PlaceHolder 3"/>
          <p:cNvSpPr>
            <a:spLocks noGrp="1"/>
          </p:cNvSpPr>
          <p:nvPr>
            <p:ph type="body"/>
          </p:nvPr>
        </p:nvSpPr>
        <p:spPr>
          <a:xfrm>
            <a:off x="12958560" y="6418800"/>
            <a:ext cx="10599480" cy="7588800"/>
          </a:xfrm>
          <a:prstGeom prst="rect">
            <a:avLst/>
          </a:prstGeom>
        </p:spPr>
        <p:txBody>
          <a:bodyPr lIns="0" rIns="0" tIns="0" bIns="0">
            <a:normAutofit/>
          </a:bodyPr>
          <a:p>
            <a:endParaRPr b="0" lang="en-US" sz="3200" spc="-1" strike="noStrike">
              <a:latin typeface="Arial"/>
            </a:endParaRPr>
          </a:p>
        </p:txBody>
      </p:sp>
      <p:sp>
        <p:nvSpPr>
          <p:cNvPr id="38" name="PlaceHolder 4"/>
          <p:cNvSpPr>
            <a:spLocks noGrp="1"/>
          </p:cNvSpPr>
          <p:nvPr>
            <p:ph type="body"/>
          </p:nvPr>
        </p:nvSpPr>
        <p:spPr>
          <a:xfrm>
            <a:off x="24088320" y="6418800"/>
            <a:ext cx="10599480" cy="7588800"/>
          </a:xfrm>
          <a:prstGeom prst="rect">
            <a:avLst/>
          </a:prstGeom>
        </p:spPr>
        <p:txBody>
          <a:bodyPr lIns="0" rIns="0" tIns="0" bIns="0">
            <a:normAutofit/>
          </a:bodyPr>
          <a:p>
            <a:endParaRPr b="0" lang="en-US" sz="3200" spc="-1" strike="noStrike">
              <a:latin typeface="Arial"/>
            </a:endParaRPr>
          </a:p>
        </p:txBody>
      </p:sp>
      <p:sp>
        <p:nvSpPr>
          <p:cNvPr id="39" name="PlaceHolder 5"/>
          <p:cNvSpPr>
            <a:spLocks noGrp="1"/>
          </p:cNvSpPr>
          <p:nvPr>
            <p:ph type="body"/>
          </p:nvPr>
        </p:nvSpPr>
        <p:spPr>
          <a:xfrm>
            <a:off x="1828800" y="14729040"/>
            <a:ext cx="10599480" cy="7588800"/>
          </a:xfrm>
          <a:prstGeom prst="rect">
            <a:avLst/>
          </a:prstGeom>
        </p:spPr>
        <p:txBody>
          <a:bodyPr lIns="0" rIns="0" tIns="0" bIns="0">
            <a:normAutofit/>
          </a:bodyPr>
          <a:p>
            <a:endParaRPr b="0" lang="en-US" sz="3200" spc="-1" strike="noStrike">
              <a:latin typeface="Arial"/>
            </a:endParaRPr>
          </a:p>
        </p:txBody>
      </p:sp>
      <p:sp>
        <p:nvSpPr>
          <p:cNvPr id="40" name="PlaceHolder 6"/>
          <p:cNvSpPr>
            <a:spLocks noGrp="1"/>
          </p:cNvSpPr>
          <p:nvPr>
            <p:ph type="body"/>
          </p:nvPr>
        </p:nvSpPr>
        <p:spPr>
          <a:xfrm>
            <a:off x="12958560" y="14729040"/>
            <a:ext cx="10599480" cy="7588800"/>
          </a:xfrm>
          <a:prstGeom prst="rect">
            <a:avLst/>
          </a:prstGeom>
        </p:spPr>
        <p:txBody>
          <a:bodyPr lIns="0" rIns="0" tIns="0" bIns="0">
            <a:normAutofit/>
          </a:bodyPr>
          <a:p>
            <a:endParaRPr b="0" lang="en-US" sz="3200" spc="-1" strike="noStrike">
              <a:latin typeface="Arial"/>
            </a:endParaRPr>
          </a:p>
        </p:txBody>
      </p:sp>
      <p:sp>
        <p:nvSpPr>
          <p:cNvPr id="41" name="PlaceHolder 7"/>
          <p:cNvSpPr>
            <a:spLocks noGrp="1"/>
          </p:cNvSpPr>
          <p:nvPr>
            <p:ph type="body"/>
          </p:nvPr>
        </p:nvSpPr>
        <p:spPr>
          <a:xfrm>
            <a:off x="24088320" y="14729040"/>
            <a:ext cx="10599480" cy="7588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1828800" y="1094400"/>
            <a:ext cx="32918040" cy="458064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subTitle"/>
          </p:nvPr>
        </p:nvSpPr>
        <p:spPr>
          <a:xfrm>
            <a:off x="1828800" y="6418800"/>
            <a:ext cx="32918040" cy="1591020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1828800" y="1094400"/>
            <a:ext cx="32918040" cy="4580640"/>
          </a:xfrm>
          <a:prstGeom prst="rect">
            <a:avLst/>
          </a:prstGeom>
        </p:spPr>
        <p:txBody>
          <a:bodyPr lIns="0" rIns="0" tIns="0" bIns="0" anchor="ctr"/>
          <a:p>
            <a:pPr algn="ctr"/>
            <a:endParaRPr b="0" lang="en-US" sz="4400" spc="-1" strike="noStrike">
              <a:latin typeface="Arial"/>
            </a:endParaRPr>
          </a:p>
        </p:txBody>
      </p:sp>
      <p:sp>
        <p:nvSpPr>
          <p:cNvPr id="9" name="PlaceHolder 2"/>
          <p:cNvSpPr>
            <a:spLocks noGrp="1"/>
          </p:cNvSpPr>
          <p:nvPr>
            <p:ph type="body"/>
          </p:nvPr>
        </p:nvSpPr>
        <p:spPr>
          <a:xfrm>
            <a:off x="1828800" y="6418800"/>
            <a:ext cx="32918040" cy="159102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1828800" y="1094400"/>
            <a:ext cx="32918040" cy="4580640"/>
          </a:xfrm>
          <a:prstGeom prst="rect">
            <a:avLst/>
          </a:prstGeom>
        </p:spPr>
        <p:txBody>
          <a:bodyPr lIns="0" rIns="0" tIns="0" bIns="0" anchor="ctr"/>
          <a:p>
            <a:pPr algn="ctr"/>
            <a:endParaRPr b="0" lang="en-US" sz="4400" spc="-1" strike="noStrike">
              <a:latin typeface="Arial"/>
            </a:endParaRPr>
          </a:p>
        </p:txBody>
      </p:sp>
      <p:sp>
        <p:nvSpPr>
          <p:cNvPr id="11" name="PlaceHolder 2"/>
          <p:cNvSpPr>
            <a:spLocks noGrp="1"/>
          </p:cNvSpPr>
          <p:nvPr>
            <p:ph type="body"/>
          </p:nvPr>
        </p:nvSpPr>
        <p:spPr>
          <a:xfrm>
            <a:off x="1828800" y="6418800"/>
            <a:ext cx="16063920" cy="15910200"/>
          </a:xfrm>
          <a:prstGeom prst="rect">
            <a:avLst/>
          </a:prstGeom>
        </p:spPr>
        <p:txBody>
          <a:bodyPr lIns="0" rIns="0" tIns="0" bIns="0">
            <a:normAutofit/>
          </a:bodyPr>
          <a:p>
            <a:endParaRPr b="0" lang="en-US" sz="3200" spc="-1" strike="noStrike">
              <a:latin typeface="Arial"/>
            </a:endParaRPr>
          </a:p>
        </p:txBody>
      </p:sp>
      <p:sp>
        <p:nvSpPr>
          <p:cNvPr id="12" name="PlaceHolder 3"/>
          <p:cNvSpPr>
            <a:spLocks noGrp="1"/>
          </p:cNvSpPr>
          <p:nvPr>
            <p:ph type="body"/>
          </p:nvPr>
        </p:nvSpPr>
        <p:spPr>
          <a:xfrm>
            <a:off x="18696240" y="6418800"/>
            <a:ext cx="16063920" cy="159102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1828800" y="1094400"/>
            <a:ext cx="32918040" cy="458064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1828800" y="1094400"/>
            <a:ext cx="32918040" cy="212342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828800" y="1094400"/>
            <a:ext cx="32918040" cy="458064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1828800" y="6418800"/>
            <a:ext cx="16063920" cy="758880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18696240" y="6418800"/>
            <a:ext cx="16063920" cy="1591020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1828800" y="14729040"/>
            <a:ext cx="16063920" cy="7588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828800" y="1094400"/>
            <a:ext cx="32918040" cy="458064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1828800" y="6418800"/>
            <a:ext cx="16063920" cy="1591020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18696240" y="6418800"/>
            <a:ext cx="16063920" cy="758880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18696240" y="14729040"/>
            <a:ext cx="16063920" cy="758880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828800" y="1094400"/>
            <a:ext cx="32918040" cy="458064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1828800" y="6418800"/>
            <a:ext cx="16063920" cy="758880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18696240" y="6418800"/>
            <a:ext cx="16063920" cy="7588800"/>
          </a:xfrm>
          <a:prstGeom prst="rect">
            <a:avLst/>
          </a:prstGeom>
        </p:spPr>
        <p:txBody>
          <a:bodyPr lIns="0" rIns="0" tIns="0" bIns="0">
            <a:normAutofit/>
          </a:bodyPr>
          <a:p>
            <a:endParaRPr b="0" lang="en-US" sz="3200" spc="-1" strike="noStrike">
              <a:latin typeface="Arial"/>
            </a:endParaRPr>
          </a:p>
        </p:txBody>
      </p:sp>
      <p:sp>
        <p:nvSpPr>
          <p:cNvPr id="26" name="PlaceHolder 4"/>
          <p:cNvSpPr>
            <a:spLocks noGrp="1"/>
          </p:cNvSpPr>
          <p:nvPr>
            <p:ph type="body"/>
          </p:nvPr>
        </p:nvSpPr>
        <p:spPr>
          <a:xfrm>
            <a:off x="1828800" y="14729040"/>
            <a:ext cx="32918040" cy="758880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wmf"/><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5" descr=""/>
          <p:cNvPicPr/>
          <p:nvPr/>
        </p:nvPicPr>
        <p:blipFill>
          <a:blip r:embed="rId2"/>
          <a:stretch/>
        </p:blipFill>
        <p:spPr>
          <a:xfrm>
            <a:off x="838080" y="685800"/>
            <a:ext cx="7220520" cy="2361600"/>
          </a:xfrm>
          <a:prstGeom prst="rect">
            <a:avLst/>
          </a:prstGeom>
          <a:ln>
            <a:noFill/>
          </a:ln>
        </p:spPr>
      </p:pic>
      <p:pic>
        <p:nvPicPr>
          <p:cNvPr id="1" name="Picture 1" descr=""/>
          <p:cNvPicPr/>
          <p:nvPr/>
        </p:nvPicPr>
        <p:blipFill>
          <a:blip r:embed="rId3"/>
          <a:stretch/>
        </p:blipFill>
        <p:spPr>
          <a:xfrm>
            <a:off x="34109280" y="0"/>
            <a:ext cx="1679040" cy="3428280"/>
          </a:xfrm>
          <a:prstGeom prst="rect">
            <a:avLst/>
          </a:prstGeom>
          <a:ln>
            <a:noFill/>
          </a:ln>
        </p:spPr>
      </p:pic>
      <p:pic>
        <p:nvPicPr>
          <p:cNvPr id="2" name="Picture 7" descr=""/>
          <p:cNvPicPr/>
          <p:nvPr/>
        </p:nvPicPr>
        <p:blipFill>
          <a:blip r:embed="rId4"/>
          <a:stretch/>
        </p:blipFill>
        <p:spPr>
          <a:xfrm>
            <a:off x="31089600" y="25628040"/>
            <a:ext cx="4952160" cy="1346040"/>
          </a:xfrm>
          <a:prstGeom prst="rect">
            <a:avLst/>
          </a:prstGeom>
          <a:ln>
            <a:noFill/>
          </a:ln>
        </p:spPr>
      </p:pic>
      <p:sp>
        <p:nvSpPr>
          <p:cNvPr id="3" name="CustomShape 1"/>
          <p:cNvSpPr/>
          <p:nvPr/>
        </p:nvSpPr>
        <p:spPr>
          <a:xfrm rot="5400000">
            <a:off x="6973560" y="723960"/>
            <a:ext cx="2361600" cy="2283840"/>
          </a:xfrm>
          <a:prstGeom prst="rect">
            <a:avLst/>
          </a:prstGeom>
          <a:noFill/>
          <a:ln>
            <a:noFill/>
          </a:ln>
        </p:spPr>
        <p:style>
          <a:lnRef idx="0"/>
          <a:fillRef idx="0"/>
          <a:effectRef idx="0"/>
          <a:fontRef idx="minor"/>
        </p:style>
        <p:txBody>
          <a:bodyPr lIns="90000" rIns="90000" tIns="45000" bIns="45000"/>
          <a:p>
            <a:pPr>
              <a:lnSpc>
                <a:spcPct val="100000"/>
              </a:lnSpc>
            </a:pPr>
            <a:r>
              <a:rPr b="1" lang="en-US" sz="7200" spc="-1" strike="noStrike">
                <a:solidFill>
                  <a:srgbClr val="fbc71a"/>
                </a:solidFill>
                <a:latin typeface="Franklin Gothic Demi"/>
                <a:ea typeface="DejaVu Sans"/>
              </a:rPr>
              <a:t>2020</a:t>
            </a:r>
            <a:endParaRPr b="0" lang="en-US" sz="7200" spc="-1" strike="noStrike">
              <a:latin typeface="Arial"/>
            </a:endParaRPr>
          </a:p>
        </p:txBody>
      </p:sp>
      <p:sp>
        <p:nvSpPr>
          <p:cNvPr id="4" name="PlaceHolder 2"/>
          <p:cNvSpPr>
            <a:spLocks noGrp="1"/>
          </p:cNvSpPr>
          <p:nvPr>
            <p:ph type="title"/>
          </p:nvPr>
        </p:nvSpPr>
        <p:spPr>
          <a:xfrm>
            <a:off x="1828800" y="1094400"/>
            <a:ext cx="32918040" cy="458064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5" name="PlaceHolder 3"/>
          <p:cNvSpPr>
            <a:spLocks noGrp="1"/>
          </p:cNvSpPr>
          <p:nvPr>
            <p:ph type="body"/>
          </p:nvPr>
        </p:nvSpPr>
        <p:spPr>
          <a:xfrm>
            <a:off x="1828800" y="6418800"/>
            <a:ext cx="32918040" cy="159102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Lst>
</p:sldMaster>
</file>

<file path=ppt/slides/_rels/slide1.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jpe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 Id="rId9" Type="http://schemas.openxmlformats.org/officeDocument/2006/relationships/image" Target="../media/image12.png"/><Relationship Id="rId10" Type="http://schemas.openxmlformats.org/officeDocument/2006/relationships/image" Target="../media/image13.png"/><Relationship Id="rId11" Type="http://schemas.openxmlformats.org/officeDocument/2006/relationships/image" Target="../media/image14.png"/><Relationship Id="rId12" Type="http://schemas.openxmlformats.org/officeDocument/2006/relationships/image" Target="../media/image15.jpeg"/><Relationship Id="rId13" Type="http://schemas.openxmlformats.org/officeDocument/2006/relationships/image" Target="../media/image16.png"/><Relationship Id="rId14" Type="http://schemas.openxmlformats.org/officeDocument/2006/relationships/image" Target="../media/image17.png"/><Relationship Id="rId15" Type="http://schemas.openxmlformats.org/officeDocument/2006/relationships/image" Target="../media/image18.png"/><Relationship Id="rId16" Type="http://schemas.openxmlformats.org/officeDocument/2006/relationships/image" Target="../media/image19.png"/><Relationship Id="rId17" Type="http://schemas.openxmlformats.org/officeDocument/2006/relationships/image" Target="../media/image20.png"/><Relationship Id="rId18" Type="http://schemas.openxmlformats.org/officeDocument/2006/relationships/image" Target="../media/image21.png"/><Relationship Id="rId19" Type="http://schemas.openxmlformats.org/officeDocument/2006/relationships/image" Target="../media/image22.png"/><Relationship Id="rId20" Type="http://schemas.openxmlformats.org/officeDocument/2006/relationships/image" Target="../media/image23.png"/><Relationship Id="rId2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2" name="Picture 34" descr=""/>
          <p:cNvPicPr/>
          <p:nvPr/>
        </p:nvPicPr>
        <p:blipFill>
          <a:blip r:embed="rId1"/>
          <a:stretch/>
        </p:blipFill>
        <p:spPr>
          <a:xfrm>
            <a:off x="9346320" y="7132320"/>
            <a:ext cx="9215640" cy="6967800"/>
          </a:xfrm>
          <a:prstGeom prst="rect">
            <a:avLst/>
          </a:prstGeom>
          <a:ln>
            <a:noFill/>
          </a:ln>
        </p:spPr>
      </p:pic>
      <p:sp>
        <p:nvSpPr>
          <p:cNvPr id="43" name="CustomShape 1"/>
          <p:cNvSpPr/>
          <p:nvPr/>
        </p:nvSpPr>
        <p:spPr>
          <a:xfrm>
            <a:off x="0" y="304920"/>
            <a:ext cx="36575280" cy="4037760"/>
          </a:xfrm>
          <a:prstGeom prst="rect">
            <a:avLst/>
          </a:prstGeom>
          <a:ln>
            <a:round/>
          </a:ln>
        </p:spPr>
        <p:style>
          <a:lnRef idx="2">
            <a:schemeClr val="accent1">
              <a:shade val="50000"/>
            </a:schemeClr>
          </a:lnRef>
          <a:fillRef idx="1">
            <a:schemeClr val="accent1"/>
          </a:fillRef>
          <a:effectRef idx="0">
            <a:schemeClr val="accent1"/>
          </a:effectRef>
          <a:fontRef idx="minor"/>
        </p:style>
      </p:sp>
      <p:sp>
        <p:nvSpPr>
          <p:cNvPr id="44" name="CustomShape 2"/>
          <p:cNvSpPr/>
          <p:nvPr/>
        </p:nvSpPr>
        <p:spPr>
          <a:xfrm>
            <a:off x="9333000" y="304920"/>
            <a:ext cx="24151680" cy="3123360"/>
          </a:xfrm>
          <a:prstGeom prst="rect">
            <a:avLst/>
          </a:prstGeom>
          <a:noFill/>
          <a:ln>
            <a:noFill/>
          </a:ln>
        </p:spPr>
        <p:style>
          <a:lnRef idx="0"/>
          <a:fillRef idx="0"/>
          <a:effectRef idx="0"/>
          <a:fontRef idx="minor"/>
        </p:style>
        <p:txBody>
          <a:bodyPr lIns="90000" rIns="90000" tIns="45000" bIns="45000" anchor="ctr"/>
          <a:p>
            <a:pPr algn="ctr">
              <a:lnSpc>
                <a:spcPts val="9499"/>
              </a:lnSpc>
            </a:pPr>
            <a:r>
              <a:rPr b="1" lang="en-US" sz="9000" spc="-1" strike="noStrike" cap="all">
                <a:solidFill>
                  <a:srgbClr val="ffffff"/>
                </a:solidFill>
                <a:latin typeface="Franklin Gothic Demi"/>
                <a:ea typeface="Franklin Gothic Demi"/>
              </a:rPr>
              <a:t>FORTH Computing on FPGA</a:t>
            </a:r>
            <a:endParaRPr b="0" lang="en-US" sz="9000" spc="-1" strike="noStrike">
              <a:latin typeface="Arial"/>
            </a:endParaRPr>
          </a:p>
        </p:txBody>
      </p:sp>
      <p:sp>
        <p:nvSpPr>
          <p:cNvPr id="45" name="CustomShape 3"/>
          <p:cNvSpPr/>
          <p:nvPr/>
        </p:nvSpPr>
        <p:spPr>
          <a:xfrm>
            <a:off x="10783440" y="2819520"/>
            <a:ext cx="21259080" cy="1551600"/>
          </a:xfrm>
          <a:prstGeom prst="rect">
            <a:avLst/>
          </a:prstGeom>
          <a:noFill/>
          <a:ln>
            <a:noFill/>
          </a:ln>
        </p:spPr>
        <p:style>
          <a:lnRef idx="0"/>
          <a:fillRef idx="0"/>
          <a:effectRef idx="0"/>
          <a:fontRef idx="minor"/>
        </p:style>
        <p:txBody>
          <a:bodyPr lIns="90000" rIns="90000" tIns="45000" bIns="45000"/>
          <a:p>
            <a:pPr>
              <a:lnSpc>
                <a:spcPct val="100000"/>
              </a:lnSpc>
            </a:pPr>
            <a:r>
              <a:rPr b="1" lang="en-US" sz="4800" spc="-1" strike="noStrike">
                <a:solidFill>
                  <a:srgbClr val="ffffff"/>
                </a:solidFill>
                <a:latin typeface="Calibri"/>
                <a:ea typeface="DejaVu Sans"/>
              </a:rPr>
              <a:t>Team Members: </a:t>
            </a:r>
            <a:r>
              <a:rPr b="0" lang="en-US" sz="4800" spc="-1" strike="noStrike">
                <a:solidFill>
                  <a:srgbClr val="ffffff"/>
                </a:solidFill>
                <a:latin typeface="Calibri"/>
                <a:ea typeface="DejaVu Sans"/>
              </a:rPr>
              <a:t>Jess Totorica, Kyle Hartman, Thys Ballard, Kyle Hild, Ronald Crump</a:t>
            </a:r>
            <a:endParaRPr b="0" lang="en-US" sz="4800" spc="-1" strike="noStrike">
              <a:latin typeface="Arial"/>
            </a:endParaRPr>
          </a:p>
        </p:txBody>
      </p:sp>
      <p:pic>
        <p:nvPicPr>
          <p:cNvPr id="46" name="Picture 7" descr=""/>
          <p:cNvPicPr/>
          <p:nvPr/>
        </p:nvPicPr>
        <p:blipFill>
          <a:blip r:embed="rId2"/>
          <a:stretch/>
        </p:blipFill>
        <p:spPr>
          <a:xfrm>
            <a:off x="25526880" y="6329160"/>
            <a:ext cx="10514880" cy="4871520"/>
          </a:xfrm>
          <a:prstGeom prst="rect">
            <a:avLst/>
          </a:prstGeom>
          <a:ln>
            <a:noFill/>
          </a:ln>
        </p:spPr>
      </p:pic>
      <p:pic>
        <p:nvPicPr>
          <p:cNvPr id="47" name="Picture 9" descr=""/>
          <p:cNvPicPr/>
          <p:nvPr/>
        </p:nvPicPr>
        <p:blipFill>
          <a:blip r:embed="rId3"/>
          <a:stretch/>
        </p:blipFill>
        <p:spPr>
          <a:xfrm>
            <a:off x="914400" y="911880"/>
            <a:ext cx="8228880" cy="2957400"/>
          </a:xfrm>
          <a:prstGeom prst="rect">
            <a:avLst/>
          </a:prstGeom>
          <a:ln>
            <a:noFill/>
          </a:ln>
        </p:spPr>
      </p:pic>
      <p:pic>
        <p:nvPicPr>
          <p:cNvPr id="48" name="Picture 10" descr=""/>
          <p:cNvPicPr/>
          <p:nvPr/>
        </p:nvPicPr>
        <p:blipFill>
          <a:blip r:embed="rId4"/>
          <a:stretch/>
        </p:blipFill>
        <p:spPr>
          <a:xfrm>
            <a:off x="33604200" y="304920"/>
            <a:ext cx="2133000" cy="3272760"/>
          </a:xfrm>
          <a:prstGeom prst="rect">
            <a:avLst/>
          </a:prstGeom>
          <a:ln>
            <a:noFill/>
          </a:ln>
        </p:spPr>
      </p:pic>
      <p:sp>
        <p:nvSpPr>
          <p:cNvPr id="49" name="CustomShape 4"/>
          <p:cNvSpPr/>
          <p:nvPr/>
        </p:nvSpPr>
        <p:spPr>
          <a:xfrm>
            <a:off x="32842080" y="0"/>
            <a:ext cx="3733200" cy="304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50" name="CustomShape 5"/>
          <p:cNvSpPr/>
          <p:nvPr/>
        </p:nvSpPr>
        <p:spPr>
          <a:xfrm>
            <a:off x="26060400" y="11621520"/>
            <a:ext cx="9966960" cy="3104640"/>
          </a:xfrm>
          <a:prstGeom prst="rect">
            <a:avLst/>
          </a:prstGeom>
          <a:noFill/>
          <a:ln>
            <a:noFill/>
          </a:ln>
        </p:spPr>
        <p:style>
          <a:lnRef idx="0"/>
          <a:fillRef idx="0"/>
          <a:effectRef idx="0"/>
          <a:fontRef idx="minor"/>
        </p:style>
        <p:txBody>
          <a:bodyPr lIns="90000" rIns="90000" tIns="45000" bIns="45000"/>
          <a:p>
            <a:pPr>
              <a:lnSpc>
                <a:spcPct val="100000"/>
              </a:lnSpc>
            </a:pPr>
            <a:r>
              <a:rPr b="0" lang="en-US" sz="3300" spc="-1" strike="noStrike">
                <a:solidFill>
                  <a:srgbClr val="000000"/>
                </a:solidFill>
                <a:latin typeface="Calibri"/>
                <a:ea typeface="DejaVu Sans"/>
              </a:rPr>
              <a:t>Logic analyzer waveforms were used very regularly to observe the functionality of different design elements. This shows sprite data being loaded from RAM to an internal register to be later drawn to the screen.</a:t>
            </a:r>
            <a:endParaRPr b="0" lang="en-US" sz="3300" spc="-1" strike="noStrike">
              <a:latin typeface="Arial"/>
            </a:endParaRPr>
          </a:p>
        </p:txBody>
      </p:sp>
      <p:sp>
        <p:nvSpPr>
          <p:cNvPr id="51" name="CustomShape 6"/>
          <p:cNvSpPr/>
          <p:nvPr/>
        </p:nvSpPr>
        <p:spPr>
          <a:xfrm>
            <a:off x="640080" y="9509760"/>
            <a:ext cx="8991000" cy="2283840"/>
          </a:xfrm>
          <a:prstGeom prst="rect">
            <a:avLst/>
          </a:prstGeom>
          <a:noFill/>
          <a:ln>
            <a:noFill/>
          </a:ln>
        </p:spPr>
        <p:style>
          <a:lnRef idx="0"/>
          <a:fillRef idx="0"/>
          <a:effectRef idx="0"/>
          <a:fontRef idx="minor"/>
        </p:style>
        <p:txBody>
          <a:bodyPr lIns="90000" rIns="90000" tIns="45000" bIns="45000"/>
          <a:p>
            <a:pPr>
              <a:lnSpc>
                <a:spcPct val="100000"/>
              </a:lnSpc>
            </a:pPr>
            <a:r>
              <a:rPr b="0" lang="en-US" sz="3600" spc="-1" strike="noStrike">
                <a:solidFill>
                  <a:srgbClr val="000000"/>
                </a:solidFill>
                <a:latin typeface="Calibri"/>
                <a:ea typeface="DejaVu Sans"/>
              </a:rPr>
              <a:t>FORTH is a very small programming language that was originally developed for controlling scientific instrumentation. </a:t>
            </a:r>
            <a:endParaRPr b="0" lang="en-US" sz="3600" spc="-1" strike="noStrike">
              <a:latin typeface="Arial"/>
            </a:endParaRPr>
          </a:p>
        </p:txBody>
      </p:sp>
      <p:sp>
        <p:nvSpPr>
          <p:cNvPr id="52" name="CustomShape 7"/>
          <p:cNvSpPr/>
          <p:nvPr/>
        </p:nvSpPr>
        <p:spPr>
          <a:xfrm>
            <a:off x="623160" y="11719080"/>
            <a:ext cx="8991000" cy="5575680"/>
          </a:xfrm>
          <a:prstGeom prst="rect">
            <a:avLst/>
          </a:prstGeom>
          <a:noFill/>
          <a:ln>
            <a:noFill/>
          </a:ln>
        </p:spPr>
        <p:style>
          <a:lnRef idx="0"/>
          <a:fillRef idx="0"/>
          <a:effectRef idx="0"/>
          <a:fontRef idx="minor"/>
        </p:style>
        <p:txBody>
          <a:bodyPr lIns="90000" rIns="90000" tIns="45000" bIns="45000"/>
          <a:p>
            <a:pPr>
              <a:lnSpc>
                <a:spcPct val="100000"/>
              </a:lnSpc>
            </a:pPr>
            <a:r>
              <a:rPr b="0" lang="en-US" sz="3600" spc="-1" strike="noStrike">
                <a:solidFill>
                  <a:srgbClr val="000000"/>
                </a:solidFill>
                <a:latin typeface="Calibri"/>
                <a:ea typeface="DejaVu Sans"/>
              </a:rPr>
              <a:t>A custom designed soft-CPU that executes FORTH instructions on an FPGA is a very versatile, low power, and small form factor way to accomplish many computing tasks.</a:t>
            </a:r>
            <a:endParaRPr b="0" lang="en-US" sz="3600" spc="-1" strike="noStrike">
              <a:latin typeface="Arial"/>
            </a:endParaRPr>
          </a:p>
          <a:p>
            <a:pPr>
              <a:lnSpc>
                <a:spcPct val="100000"/>
              </a:lnSpc>
            </a:pPr>
            <a:r>
              <a:rPr b="0" lang="en-US" sz="3600" spc="-1" strike="noStrike">
                <a:solidFill>
                  <a:srgbClr val="000000"/>
                </a:solidFill>
                <a:latin typeface="Calibri"/>
                <a:ea typeface="DejaVu Sans"/>
              </a:rPr>
              <a:t>Our design, called the F18, is ideal for applications with many arithmetic calculations, high data throughput, or as a controller for designs with other subsystems.</a:t>
            </a:r>
            <a:endParaRPr b="0" lang="en-US" sz="3600" spc="-1" strike="noStrike">
              <a:latin typeface="Arial"/>
            </a:endParaRPr>
          </a:p>
        </p:txBody>
      </p:sp>
      <p:sp>
        <p:nvSpPr>
          <p:cNvPr id="53" name="CustomShape 8"/>
          <p:cNvSpPr/>
          <p:nvPr/>
        </p:nvSpPr>
        <p:spPr>
          <a:xfrm>
            <a:off x="640080" y="5852160"/>
            <a:ext cx="8991000" cy="2527200"/>
          </a:xfrm>
          <a:prstGeom prst="rect">
            <a:avLst/>
          </a:prstGeom>
          <a:noFill/>
          <a:ln>
            <a:noFill/>
          </a:ln>
        </p:spPr>
        <p:style>
          <a:lnRef idx="0"/>
          <a:fillRef idx="0"/>
          <a:effectRef idx="0"/>
          <a:fontRef idx="minor"/>
        </p:style>
        <p:txBody>
          <a:bodyPr lIns="90000" rIns="90000" tIns="45000" bIns="45000"/>
          <a:p>
            <a:pPr>
              <a:lnSpc>
                <a:spcPct val="100000"/>
              </a:lnSpc>
            </a:pPr>
            <a:r>
              <a:rPr b="0" lang="en-US" sz="4000" spc="-1" strike="noStrike">
                <a:solidFill>
                  <a:srgbClr val="000000"/>
                </a:solidFill>
                <a:latin typeface="Calibri"/>
                <a:ea typeface="DejaVu Sans"/>
              </a:rPr>
              <a:t>Develop an Arduino-like board/platform based upon an FPGA executing FORTH bytecode instructions. </a:t>
            </a:r>
            <a:endParaRPr b="0" lang="en-US" sz="4000" spc="-1" strike="noStrike">
              <a:latin typeface="Arial"/>
            </a:endParaRPr>
          </a:p>
        </p:txBody>
      </p:sp>
      <p:sp>
        <p:nvSpPr>
          <p:cNvPr id="54" name="CustomShape 9"/>
          <p:cNvSpPr/>
          <p:nvPr/>
        </p:nvSpPr>
        <p:spPr>
          <a:xfrm>
            <a:off x="2499480" y="4774680"/>
            <a:ext cx="4650840" cy="109548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6600" spc="-1" strike="noStrike">
                <a:solidFill>
                  <a:srgbClr val="fbc71a"/>
                </a:solidFill>
                <a:latin typeface="Calibri"/>
                <a:ea typeface="DejaVu Sans"/>
              </a:rPr>
              <a:t>Objective</a:t>
            </a:r>
            <a:endParaRPr b="0" lang="en-US" sz="6600" spc="-1" strike="noStrike">
              <a:latin typeface="Arial"/>
            </a:endParaRPr>
          </a:p>
        </p:txBody>
      </p:sp>
      <p:sp>
        <p:nvSpPr>
          <p:cNvPr id="55" name="CustomShape 10"/>
          <p:cNvSpPr/>
          <p:nvPr/>
        </p:nvSpPr>
        <p:spPr>
          <a:xfrm>
            <a:off x="1554480" y="8413920"/>
            <a:ext cx="5822640" cy="109548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6600" spc="-1" strike="noStrike">
                <a:solidFill>
                  <a:srgbClr val="fbc71a"/>
                </a:solidFill>
                <a:latin typeface="Calibri"/>
                <a:ea typeface="DejaVu Sans"/>
              </a:rPr>
              <a:t>Background</a:t>
            </a:r>
            <a:endParaRPr b="0" lang="en-US" sz="6600" spc="-1" strike="noStrike">
              <a:latin typeface="Arial"/>
            </a:endParaRPr>
          </a:p>
        </p:txBody>
      </p:sp>
      <p:pic>
        <p:nvPicPr>
          <p:cNvPr id="56" name="Picture 6" descr=""/>
          <p:cNvPicPr/>
          <p:nvPr/>
        </p:nvPicPr>
        <p:blipFill>
          <a:blip r:embed="rId5"/>
          <a:stretch/>
        </p:blipFill>
        <p:spPr>
          <a:xfrm>
            <a:off x="566280" y="18898200"/>
            <a:ext cx="4672800" cy="3504600"/>
          </a:xfrm>
          <a:prstGeom prst="rect">
            <a:avLst/>
          </a:prstGeom>
          <a:ln>
            <a:noFill/>
          </a:ln>
        </p:spPr>
      </p:pic>
      <p:sp>
        <p:nvSpPr>
          <p:cNvPr id="57" name="CustomShape 11"/>
          <p:cNvSpPr/>
          <p:nvPr/>
        </p:nvSpPr>
        <p:spPr>
          <a:xfrm>
            <a:off x="6035040" y="18794880"/>
            <a:ext cx="4876200" cy="3607920"/>
          </a:xfrm>
          <a:prstGeom prst="rect">
            <a:avLst/>
          </a:prstGeom>
          <a:noFill/>
          <a:ln>
            <a:noFill/>
          </a:ln>
        </p:spPr>
        <p:style>
          <a:lnRef idx="0"/>
          <a:fillRef idx="0"/>
          <a:effectRef idx="0"/>
          <a:fontRef idx="minor"/>
        </p:style>
        <p:txBody>
          <a:bodyPr lIns="90000" rIns="90000" tIns="45000" bIns="45000"/>
          <a:p>
            <a:pPr>
              <a:lnSpc>
                <a:spcPct val="100000"/>
              </a:lnSpc>
            </a:pPr>
            <a:r>
              <a:rPr b="0" lang="en-US" sz="3300" spc="-1" strike="noStrike">
                <a:solidFill>
                  <a:srgbClr val="000000"/>
                </a:solidFill>
                <a:latin typeface="Calibri"/>
                <a:ea typeface="DejaVu Sans"/>
              </a:rPr>
              <a:t>Several development boards were used  for this project, with the Alorium Hinj being the final choice due to the convenient features and easy expansion.</a:t>
            </a:r>
            <a:endParaRPr b="0" lang="en-US" sz="3300" spc="-1" strike="noStrike">
              <a:latin typeface="Arial"/>
            </a:endParaRPr>
          </a:p>
        </p:txBody>
      </p:sp>
      <p:pic>
        <p:nvPicPr>
          <p:cNvPr id="58" name="Picture 13" descr=""/>
          <p:cNvPicPr/>
          <p:nvPr/>
        </p:nvPicPr>
        <p:blipFill>
          <a:blip r:embed="rId6"/>
          <a:stretch/>
        </p:blipFill>
        <p:spPr>
          <a:xfrm>
            <a:off x="457200" y="22768560"/>
            <a:ext cx="5011200" cy="3871080"/>
          </a:xfrm>
          <a:prstGeom prst="rect">
            <a:avLst/>
          </a:prstGeom>
          <a:ln>
            <a:noFill/>
          </a:ln>
        </p:spPr>
      </p:pic>
      <p:sp>
        <p:nvSpPr>
          <p:cNvPr id="59" name="CustomShape 12"/>
          <p:cNvSpPr/>
          <p:nvPr/>
        </p:nvSpPr>
        <p:spPr>
          <a:xfrm>
            <a:off x="6074640" y="22877280"/>
            <a:ext cx="4876200" cy="3104640"/>
          </a:xfrm>
          <a:prstGeom prst="rect">
            <a:avLst/>
          </a:prstGeom>
          <a:noFill/>
          <a:ln>
            <a:noFill/>
          </a:ln>
        </p:spPr>
        <p:style>
          <a:lnRef idx="0"/>
          <a:fillRef idx="0"/>
          <a:effectRef idx="0"/>
          <a:fontRef idx="minor"/>
        </p:style>
        <p:txBody>
          <a:bodyPr lIns="90000" rIns="90000" tIns="45000" bIns="45000"/>
          <a:p>
            <a:pPr>
              <a:lnSpc>
                <a:spcPct val="100000"/>
              </a:lnSpc>
            </a:pPr>
            <a:r>
              <a:rPr b="0" lang="en-US" sz="3300" spc="-1" strike="noStrike">
                <a:solidFill>
                  <a:srgbClr val="000000"/>
                </a:solidFill>
                <a:latin typeface="Calibri"/>
                <a:ea typeface="DejaVu Sans"/>
              </a:rPr>
              <a:t>The J1, an FPGA based Forth CPU created by James Bowman, served as inspiration for the project.</a:t>
            </a:r>
            <a:endParaRPr b="0" lang="en-US" sz="3300" spc="-1" strike="noStrike">
              <a:latin typeface="Arial"/>
            </a:endParaRPr>
          </a:p>
        </p:txBody>
      </p:sp>
      <p:sp>
        <p:nvSpPr>
          <p:cNvPr id="60" name="CustomShape 13"/>
          <p:cNvSpPr/>
          <p:nvPr/>
        </p:nvSpPr>
        <p:spPr>
          <a:xfrm>
            <a:off x="457200" y="17375400"/>
            <a:ext cx="10611000" cy="109548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6600" spc="-1" strike="noStrike">
                <a:solidFill>
                  <a:srgbClr val="fbc71a"/>
                </a:solidFill>
                <a:latin typeface="Calibri"/>
                <a:ea typeface="DejaVu Sans"/>
              </a:rPr>
              <a:t>Concept Development</a:t>
            </a:r>
            <a:endParaRPr b="0" lang="en-US" sz="6600" spc="-1" strike="noStrike">
              <a:latin typeface="Arial"/>
            </a:endParaRPr>
          </a:p>
        </p:txBody>
      </p:sp>
      <p:sp>
        <p:nvSpPr>
          <p:cNvPr id="61" name="CustomShape 14"/>
          <p:cNvSpPr/>
          <p:nvPr/>
        </p:nvSpPr>
        <p:spPr>
          <a:xfrm>
            <a:off x="25435080" y="4876920"/>
            <a:ext cx="10711800" cy="109548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6600" spc="-1" strike="noStrike">
                <a:solidFill>
                  <a:srgbClr val="fbc71a"/>
                </a:solidFill>
                <a:latin typeface="Calibri"/>
                <a:ea typeface="DejaVu Sans"/>
              </a:rPr>
              <a:t>Testing and Validation</a:t>
            </a:r>
            <a:endParaRPr b="0" lang="en-US" sz="6600" spc="-1" strike="noStrike">
              <a:latin typeface="Arial"/>
            </a:endParaRPr>
          </a:p>
        </p:txBody>
      </p:sp>
      <p:sp>
        <p:nvSpPr>
          <p:cNvPr id="62" name="CustomShape 15"/>
          <p:cNvSpPr/>
          <p:nvPr/>
        </p:nvSpPr>
        <p:spPr>
          <a:xfrm>
            <a:off x="18973800" y="7362360"/>
            <a:ext cx="6609960" cy="6393240"/>
          </a:xfrm>
          <a:prstGeom prst="rect">
            <a:avLst/>
          </a:prstGeom>
          <a:noFill/>
          <a:ln>
            <a:noFill/>
          </a:ln>
        </p:spPr>
        <p:style>
          <a:lnRef idx="0"/>
          <a:fillRef idx="0"/>
          <a:effectRef idx="0"/>
          <a:fontRef idx="minor"/>
        </p:style>
        <p:txBody>
          <a:bodyPr lIns="0" rIns="0" tIns="0" bIns="0"/>
          <a:p>
            <a:pPr marL="457200" indent="-456480">
              <a:lnSpc>
                <a:spcPct val="100000"/>
              </a:lnSpc>
              <a:spcAft>
                <a:spcPts val="2500"/>
              </a:spcAft>
              <a:buBlip>
                <a:blip r:embed="rId7"/>
              </a:buBlip>
            </a:pPr>
            <a:r>
              <a:rPr b="0" lang="en-US" sz="2800" spc="-1" strike="noStrike">
                <a:solidFill>
                  <a:srgbClr val="000000"/>
                </a:solidFill>
                <a:latin typeface="Franklin Gothic Book"/>
                <a:ea typeface="Franklin Gothic Book"/>
              </a:rPr>
              <a:t>Designed specifically for running FORTH </a:t>
            </a:r>
            <a:endParaRPr b="0" lang="en-US" sz="2800" spc="-1" strike="noStrike">
              <a:latin typeface="Arial"/>
            </a:endParaRPr>
          </a:p>
          <a:p>
            <a:pPr marL="457200" indent="-456480">
              <a:lnSpc>
                <a:spcPct val="100000"/>
              </a:lnSpc>
              <a:spcAft>
                <a:spcPts val="2500"/>
              </a:spcAft>
              <a:buBlip>
                <a:blip r:embed="rId8"/>
              </a:buBlip>
            </a:pPr>
            <a:r>
              <a:rPr b="0" lang="en-US" sz="2800" spc="-1" strike="noStrike">
                <a:solidFill>
                  <a:srgbClr val="000000"/>
                </a:solidFill>
                <a:latin typeface="Franklin Gothic Book"/>
                <a:ea typeface="Franklin Gothic Book"/>
              </a:rPr>
              <a:t>Two RAM  based LIFO stacks</a:t>
            </a:r>
            <a:endParaRPr b="0" lang="en-US" sz="2800" spc="-1" strike="noStrike">
              <a:latin typeface="Arial"/>
            </a:endParaRPr>
          </a:p>
          <a:p>
            <a:pPr lvl="1" marL="914400" indent="-570600">
              <a:lnSpc>
                <a:spcPct val="100000"/>
              </a:lnSpc>
              <a:spcAft>
                <a:spcPts val="2500"/>
              </a:spcAft>
              <a:buClr>
                <a:srgbClr val="f1b300"/>
              </a:buClr>
              <a:buSzPct val="120000"/>
              <a:buFont typeface="Wingdings" charset="2"/>
              <a:buChar char=""/>
            </a:pPr>
            <a:r>
              <a:rPr b="0" lang="en-US" sz="2800" spc="-1" strike="noStrike">
                <a:solidFill>
                  <a:srgbClr val="000000"/>
                </a:solidFill>
                <a:latin typeface="Franklin Gothic Book"/>
                <a:ea typeface="Franklin Gothic Book"/>
              </a:rPr>
              <a:t>Data Stack: Data manipulation and calculation</a:t>
            </a:r>
            <a:endParaRPr b="0" lang="en-US" sz="2800" spc="-1" strike="noStrike">
              <a:latin typeface="Arial"/>
            </a:endParaRPr>
          </a:p>
          <a:p>
            <a:pPr lvl="1" marL="914400" indent="-570600">
              <a:lnSpc>
                <a:spcPct val="100000"/>
              </a:lnSpc>
              <a:spcAft>
                <a:spcPts val="2500"/>
              </a:spcAft>
              <a:buClr>
                <a:srgbClr val="f1b300"/>
              </a:buClr>
              <a:buSzPct val="120000"/>
              <a:buFont typeface="Wingdings" charset="2"/>
              <a:buChar char=""/>
            </a:pPr>
            <a:r>
              <a:rPr b="0" lang="en-US" sz="2800" spc="-1" strike="noStrike">
                <a:solidFill>
                  <a:srgbClr val="000000"/>
                </a:solidFill>
                <a:latin typeface="Franklin Gothic Book"/>
                <a:ea typeface="Franklin Gothic Book"/>
              </a:rPr>
              <a:t>Return Stack: Stores return address for function calls</a:t>
            </a:r>
            <a:endParaRPr b="0" lang="en-US" sz="2800" spc="-1" strike="noStrike">
              <a:latin typeface="Arial"/>
            </a:endParaRPr>
          </a:p>
          <a:p>
            <a:pPr marL="457200" indent="-456480">
              <a:lnSpc>
                <a:spcPct val="100000"/>
              </a:lnSpc>
              <a:spcAft>
                <a:spcPts val="2500"/>
              </a:spcAft>
              <a:buBlip>
                <a:blip r:embed="rId9"/>
              </a:buBlip>
            </a:pPr>
            <a:r>
              <a:rPr b="0" lang="en-US" sz="2800" spc="-1" strike="noStrike">
                <a:solidFill>
                  <a:srgbClr val="000000"/>
                </a:solidFill>
                <a:latin typeface="Franklin Gothic Book"/>
                <a:ea typeface="Franklin Gothic Book"/>
              </a:rPr>
              <a:t>18-bit instruction width, 16-bit data paths</a:t>
            </a:r>
            <a:endParaRPr b="0" lang="en-US" sz="2800" spc="-1" strike="noStrike">
              <a:latin typeface="Arial"/>
            </a:endParaRPr>
          </a:p>
          <a:p>
            <a:pPr marL="457200" indent="-456480">
              <a:lnSpc>
                <a:spcPct val="100000"/>
              </a:lnSpc>
              <a:spcAft>
                <a:spcPts val="2500"/>
              </a:spcAft>
              <a:buBlip>
                <a:blip r:embed="rId10"/>
              </a:buBlip>
            </a:pPr>
            <a:r>
              <a:rPr b="0" lang="en-US" sz="2800" spc="-1" strike="noStrike">
                <a:solidFill>
                  <a:srgbClr val="000000"/>
                </a:solidFill>
                <a:latin typeface="Franklin Gothic Book"/>
                <a:ea typeface="Franklin Gothic Book"/>
              </a:rPr>
              <a:t>Uses true dual port SRAM for data and program storage</a:t>
            </a:r>
            <a:endParaRPr b="0" lang="en-US" sz="2800" spc="-1" strike="noStrike">
              <a:latin typeface="Arial"/>
            </a:endParaRPr>
          </a:p>
          <a:p>
            <a:pPr marL="457200" indent="-456480">
              <a:lnSpc>
                <a:spcPts val="5301"/>
              </a:lnSpc>
              <a:spcAft>
                <a:spcPts val="2500"/>
              </a:spcAft>
              <a:buBlip>
                <a:blip r:embed="rId11"/>
              </a:buBlip>
            </a:pPr>
            <a:r>
              <a:rPr b="0" lang="en-US" sz="2800" spc="-1" strike="noStrike">
                <a:solidFill>
                  <a:srgbClr val="000000"/>
                </a:solidFill>
                <a:latin typeface="Franklin Gothic Book"/>
                <a:ea typeface="Franklin Gothic Book"/>
              </a:rPr>
              <a:t>16 MHz clock</a:t>
            </a:r>
            <a:endParaRPr b="0" lang="en-US" sz="2800" spc="-1" strike="noStrike">
              <a:latin typeface="Arial"/>
            </a:endParaRPr>
          </a:p>
        </p:txBody>
      </p:sp>
      <p:pic>
        <p:nvPicPr>
          <p:cNvPr id="63" name="Picture 32" descr=""/>
          <p:cNvPicPr/>
          <p:nvPr/>
        </p:nvPicPr>
        <p:blipFill>
          <a:blip r:embed="rId12"/>
          <a:stretch/>
        </p:blipFill>
        <p:spPr>
          <a:xfrm>
            <a:off x="18768600" y="16002000"/>
            <a:ext cx="9303480" cy="7680960"/>
          </a:xfrm>
          <a:prstGeom prst="rect">
            <a:avLst/>
          </a:prstGeom>
          <a:ln>
            <a:noFill/>
          </a:ln>
        </p:spPr>
      </p:pic>
      <p:sp>
        <p:nvSpPr>
          <p:cNvPr id="64" name="CustomShape 16"/>
          <p:cNvSpPr/>
          <p:nvPr/>
        </p:nvSpPr>
        <p:spPr>
          <a:xfrm>
            <a:off x="20025360" y="15179040"/>
            <a:ext cx="6240240" cy="1186560"/>
          </a:xfrm>
          <a:prstGeom prst="rect">
            <a:avLst/>
          </a:prstGeom>
          <a:noFill/>
          <a:ln>
            <a:noFill/>
          </a:ln>
        </p:spPr>
        <p:style>
          <a:lnRef idx="0"/>
          <a:fillRef idx="0"/>
          <a:effectRef idx="0"/>
          <a:fontRef idx="minor"/>
        </p:style>
        <p:txBody>
          <a:bodyPr lIns="90000" rIns="90000" tIns="45000" bIns="45000"/>
          <a:p>
            <a:pPr algn="ctr">
              <a:lnSpc>
                <a:spcPct val="100000"/>
              </a:lnSpc>
            </a:pPr>
            <a:r>
              <a:rPr b="1" lang="en-US" sz="3600" spc="-1" strike="noStrike">
                <a:solidFill>
                  <a:srgbClr val="000000"/>
                </a:solidFill>
                <a:latin typeface="Calibri"/>
                <a:ea typeface="DejaVu Sans"/>
              </a:rPr>
              <a:t>System Input/Output</a:t>
            </a:r>
            <a:endParaRPr b="0" lang="en-US" sz="3600" spc="-1" strike="noStrike">
              <a:latin typeface="Arial"/>
            </a:endParaRPr>
          </a:p>
        </p:txBody>
      </p:sp>
      <p:sp>
        <p:nvSpPr>
          <p:cNvPr id="65" name="CustomShape 17"/>
          <p:cNvSpPr/>
          <p:nvPr/>
        </p:nvSpPr>
        <p:spPr>
          <a:xfrm>
            <a:off x="11467080" y="15179040"/>
            <a:ext cx="7095240" cy="8511840"/>
          </a:xfrm>
          <a:prstGeom prst="rect">
            <a:avLst/>
          </a:prstGeom>
          <a:noFill/>
          <a:ln>
            <a:noFill/>
          </a:ln>
        </p:spPr>
        <p:style>
          <a:lnRef idx="0"/>
          <a:fillRef idx="0"/>
          <a:effectRef idx="0"/>
          <a:fontRef idx="minor"/>
        </p:style>
        <p:txBody>
          <a:bodyPr lIns="0" rIns="0" tIns="0" bIns="0"/>
          <a:p>
            <a:pPr marL="457200" indent="-456480">
              <a:lnSpc>
                <a:spcPct val="100000"/>
              </a:lnSpc>
              <a:spcAft>
                <a:spcPts val="2500"/>
              </a:spcAft>
              <a:buBlip>
                <a:blip r:embed="rId13"/>
              </a:buBlip>
            </a:pPr>
            <a:r>
              <a:rPr b="0" lang="en-US" sz="2800" spc="-1" strike="noStrike">
                <a:solidFill>
                  <a:srgbClr val="000000"/>
                </a:solidFill>
                <a:latin typeface="Franklin Gothic Book"/>
                <a:ea typeface="Franklin Gothic Book"/>
              </a:rPr>
              <a:t>UART (Universal Asynchronous Trans./Rec.</a:t>
            </a:r>
            <a:endParaRPr b="0" lang="en-US" sz="2800" spc="-1" strike="noStrike">
              <a:latin typeface="Arial"/>
            </a:endParaRPr>
          </a:p>
          <a:p>
            <a:pPr lvl="1" marL="914400" indent="-570600">
              <a:lnSpc>
                <a:spcPct val="100000"/>
              </a:lnSpc>
              <a:spcAft>
                <a:spcPts val="2500"/>
              </a:spcAft>
              <a:buClr>
                <a:srgbClr val="f1b300"/>
              </a:buClr>
              <a:buSzPct val="120000"/>
              <a:buFont typeface="Wingdings" charset="2"/>
              <a:buChar char=""/>
            </a:pPr>
            <a:r>
              <a:rPr b="0" lang="en-US" sz="2800" spc="-1" strike="noStrike">
                <a:solidFill>
                  <a:srgbClr val="000000"/>
                </a:solidFill>
                <a:latin typeface="Franklin Gothic Book"/>
                <a:ea typeface="Franklin Gothic Book"/>
              </a:rPr>
              <a:t>Allows for serial communication with external devices</a:t>
            </a:r>
            <a:endParaRPr b="0" lang="en-US" sz="2800" spc="-1" strike="noStrike">
              <a:latin typeface="Arial"/>
            </a:endParaRPr>
          </a:p>
          <a:p>
            <a:pPr marL="457200" indent="-456480">
              <a:lnSpc>
                <a:spcPct val="100000"/>
              </a:lnSpc>
              <a:spcAft>
                <a:spcPts val="2500"/>
              </a:spcAft>
              <a:buBlip>
                <a:blip r:embed="rId14"/>
              </a:buBlip>
            </a:pPr>
            <a:r>
              <a:rPr b="0" lang="en-US" sz="2800" spc="-1" strike="noStrike">
                <a:solidFill>
                  <a:srgbClr val="000000"/>
                </a:solidFill>
                <a:latin typeface="Franklin Gothic Book"/>
                <a:ea typeface="Franklin Gothic Book"/>
              </a:rPr>
              <a:t>VGA (Video Graphics Array)</a:t>
            </a:r>
            <a:endParaRPr b="0" lang="en-US" sz="2800" spc="-1" strike="noStrike">
              <a:latin typeface="Arial"/>
            </a:endParaRPr>
          </a:p>
          <a:p>
            <a:pPr lvl="1" marL="914400" indent="-570600">
              <a:lnSpc>
                <a:spcPct val="100000"/>
              </a:lnSpc>
              <a:spcAft>
                <a:spcPts val="2500"/>
              </a:spcAft>
              <a:buClr>
                <a:srgbClr val="f1b300"/>
              </a:buClr>
              <a:buSzPct val="120000"/>
              <a:buFont typeface="Wingdings" charset="2"/>
              <a:buChar char=""/>
            </a:pPr>
            <a:r>
              <a:rPr b="0" lang="en-US" sz="2800" spc="-1" strike="noStrike">
                <a:solidFill>
                  <a:srgbClr val="000000"/>
                </a:solidFill>
                <a:latin typeface="Franklin Gothic Book"/>
                <a:ea typeface="Franklin Gothic Book"/>
              </a:rPr>
              <a:t>Allows for display on VGA monitor</a:t>
            </a:r>
            <a:endParaRPr b="0" lang="en-US" sz="2800" spc="-1" strike="noStrike">
              <a:latin typeface="Arial"/>
            </a:endParaRPr>
          </a:p>
          <a:p>
            <a:pPr lvl="1" marL="914400" indent="-570600">
              <a:lnSpc>
                <a:spcPct val="100000"/>
              </a:lnSpc>
              <a:spcAft>
                <a:spcPts val="2500"/>
              </a:spcAft>
              <a:buClr>
                <a:srgbClr val="f1b300"/>
              </a:buClr>
              <a:buSzPct val="120000"/>
              <a:buFont typeface="Wingdings" charset="2"/>
              <a:buChar char=""/>
            </a:pPr>
            <a:r>
              <a:rPr b="0" lang="en-US" sz="2800" spc="-1" strike="noStrike">
                <a:solidFill>
                  <a:srgbClr val="000000"/>
                </a:solidFill>
                <a:latin typeface="Franklin Gothic Book"/>
                <a:ea typeface="Franklin Gothic Book"/>
              </a:rPr>
              <a:t>Specifically designed for  displaying Pong game</a:t>
            </a:r>
            <a:endParaRPr b="0" lang="en-US" sz="2800" spc="-1" strike="noStrike">
              <a:latin typeface="Arial"/>
            </a:endParaRPr>
          </a:p>
          <a:p>
            <a:pPr marL="457200" indent="-456480">
              <a:lnSpc>
                <a:spcPct val="100000"/>
              </a:lnSpc>
              <a:spcAft>
                <a:spcPts val="2500"/>
              </a:spcAft>
              <a:buBlip>
                <a:blip r:embed="rId15"/>
              </a:buBlip>
            </a:pPr>
            <a:r>
              <a:rPr b="0" lang="en-US" sz="2800" spc="-1" strike="noStrike">
                <a:solidFill>
                  <a:srgbClr val="000000"/>
                </a:solidFill>
                <a:latin typeface="Franklin Gothic Book"/>
                <a:ea typeface="Franklin Gothic Book"/>
              </a:rPr>
              <a:t>GPIO (General Purpose I/O)</a:t>
            </a:r>
            <a:endParaRPr b="0" lang="en-US" sz="2800" spc="-1" strike="noStrike">
              <a:latin typeface="Arial"/>
            </a:endParaRPr>
          </a:p>
          <a:p>
            <a:pPr lvl="1" marL="914400" indent="-570600">
              <a:lnSpc>
                <a:spcPct val="100000"/>
              </a:lnSpc>
              <a:spcAft>
                <a:spcPts val="2500"/>
              </a:spcAft>
              <a:buClr>
                <a:srgbClr val="f1b300"/>
              </a:buClr>
              <a:buSzPct val="120000"/>
              <a:buFont typeface="Wingdings" charset="2"/>
              <a:buChar char=""/>
            </a:pPr>
            <a:r>
              <a:rPr b="0" lang="en-US" sz="2800" spc="-1" strike="noStrike">
                <a:solidFill>
                  <a:srgbClr val="000000"/>
                </a:solidFill>
                <a:latin typeface="Franklin Gothic Book"/>
                <a:ea typeface="Franklin Gothic Book"/>
              </a:rPr>
              <a:t>Allows for input and output to/from physical pins on board </a:t>
            </a:r>
            <a:endParaRPr b="0" lang="en-US" sz="2800" spc="-1" strike="noStrike">
              <a:latin typeface="Arial"/>
            </a:endParaRPr>
          </a:p>
          <a:p>
            <a:pPr marL="457200" indent="-456480">
              <a:lnSpc>
                <a:spcPct val="100000"/>
              </a:lnSpc>
              <a:spcAft>
                <a:spcPts val="2500"/>
              </a:spcAft>
              <a:buBlip>
                <a:blip r:embed="rId16"/>
              </a:buBlip>
            </a:pPr>
            <a:r>
              <a:rPr b="0" lang="en-US" sz="2800" spc="-1" strike="noStrike">
                <a:solidFill>
                  <a:srgbClr val="000000"/>
                </a:solidFill>
                <a:latin typeface="Franklin Gothic Book"/>
                <a:ea typeface="Franklin Gothic Book"/>
              </a:rPr>
              <a:t>CSR (Control/Status Registers)</a:t>
            </a:r>
            <a:endParaRPr b="0" lang="en-US" sz="2800" spc="-1" strike="noStrike">
              <a:latin typeface="Arial"/>
            </a:endParaRPr>
          </a:p>
          <a:p>
            <a:pPr lvl="1" marL="914400" indent="-570600">
              <a:lnSpc>
                <a:spcPct val="100000"/>
              </a:lnSpc>
              <a:spcAft>
                <a:spcPts val="2500"/>
              </a:spcAft>
              <a:buClr>
                <a:srgbClr val="f1b300"/>
              </a:buClr>
              <a:buSzPct val="120000"/>
              <a:buFont typeface="Wingdings" charset="2"/>
              <a:buChar char=""/>
            </a:pPr>
            <a:r>
              <a:rPr b="0" lang="en-US" sz="2800" spc="-1" strike="noStrike">
                <a:solidFill>
                  <a:srgbClr val="000000"/>
                </a:solidFill>
                <a:latin typeface="Franklin Gothic Book"/>
                <a:ea typeface="Franklin Gothic Book"/>
              </a:rPr>
              <a:t>Coordinates data flow between I/O peripherals and F18 processor</a:t>
            </a:r>
            <a:endParaRPr b="0" lang="en-US" sz="2800" spc="-1" strike="noStrike">
              <a:latin typeface="Arial"/>
            </a:endParaRPr>
          </a:p>
        </p:txBody>
      </p:sp>
      <p:sp>
        <p:nvSpPr>
          <p:cNvPr id="66" name="CustomShape 18"/>
          <p:cNvSpPr/>
          <p:nvPr/>
        </p:nvSpPr>
        <p:spPr>
          <a:xfrm>
            <a:off x="12046680" y="6469920"/>
            <a:ext cx="4340880" cy="638640"/>
          </a:xfrm>
          <a:prstGeom prst="rect">
            <a:avLst/>
          </a:prstGeom>
          <a:noFill/>
          <a:ln>
            <a:noFill/>
          </a:ln>
        </p:spPr>
        <p:style>
          <a:lnRef idx="0"/>
          <a:fillRef idx="0"/>
          <a:effectRef idx="0"/>
          <a:fontRef idx="minor"/>
        </p:style>
        <p:txBody>
          <a:bodyPr lIns="90000" rIns="90000" tIns="45000" bIns="45000"/>
          <a:p>
            <a:pPr>
              <a:lnSpc>
                <a:spcPct val="100000"/>
              </a:lnSpc>
            </a:pPr>
            <a:r>
              <a:rPr b="1" lang="en-US" sz="3600" spc="-1" strike="noStrike">
                <a:solidFill>
                  <a:srgbClr val="000000"/>
                </a:solidFill>
                <a:latin typeface="Calibri"/>
                <a:ea typeface="DejaVu Sans"/>
              </a:rPr>
              <a:t>F18 Processor</a:t>
            </a:r>
            <a:endParaRPr b="0" lang="en-US" sz="3600" spc="-1" strike="noStrike">
              <a:latin typeface="Arial"/>
            </a:endParaRPr>
          </a:p>
        </p:txBody>
      </p:sp>
      <p:sp>
        <p:nvSpPr>
          <p:cNvPr id="67" name="CustomShape 19"/>
          <p:cNvSpPr/>
          <p:nvPr/>
        </p:nvSpPr>
        <p:spPr>
          <a:xfrm>
            <a:off x="11704320" y="4756320"/>
            <a:ext cx="6031440" cy="109548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6600" spc="-1" strike="noStrike">
                <a:solidFill>
                  <a:srgbClr val="fbc71a"/>
                </a:solidFill>
                <a:latin typeface="Calibri"/>
                <a:ea typeface="DejaVu Sans"/>
              </a:rPr>
              <a:t>Final Design</a:t>
            </a:r>
            <a:endParaRPr b="0" lang="en-US" sz="6600" spc="-1" strike="noStrike">
              <a:latin typeface="Arial"/>
            </a:endParaRPr>
          </a:p>
        </p:txBody>
      </p:sp>
      <p:sp>
        <p:nvSpPr>
          <p:cNvPr id="68" name="CustomShape 20"/>
          <p:cNvSpPr/>
          <p:nvPr/>
        </p:nvSpPr>
        <p:spPr>
          <a:xfrm>
            <a:off x="28726920" y="14974560"/>
            <a:ext cx="7099920" cy="109548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6600" spc="-1" strike="noStrike">
                <a:solidFill>
                  <a:srgbClr val="fbc71a"/>
                </a:solidFill>
                <a:latin typeface="Calibri"/>
                <a:ea typeface="DejaVu Sans"/>
              </a:rPr>
              <a:t>Going Forward</a:t>
            </a:r>
            <a:endParaRPr b="0" lang="en-US" sz="6600" spc="-1" strike="noStrike">
              <a:latin typeface="Arial"/>
            </a:endParaRPr>
          </a:p>
        </p:txBody>
      </p:sp>
      <p:sp>
        <p:nvSpPr>
          <p:cNvPr id="69" name="CustomShape 21"/>
          <p:cNvSpPr/>
          <p:nvPr/>
        </p:nvSpPr>
        <p:spPr>
          <a:xfrm>
            <a:off x="15059880" y="24586920"/>
            <a:ext cx="7714080" cy="912960"/>
          </a:xfrm>
          <a:prstGeom prst="rect">
            <a:avLst/>
          </a:prstGeom>
          <a:noFill/>
          <a:ln>
            <a:noFill/>
          </a:ln>
        </p:spPr>
        <p:style>
          <a:lnRef idx="0"/>
          <a:fillRef idx="0"/>
          <a:effectRef idx="0"/>
          <a:fontRef idx="minor"/>
        </p:style>
        <p:txBody>
          <a:bodyPr wrap="none" lIns="90000" rIns="90000" tIns="45000" bIns="45000"/>
          <a:p>
            <a:pPr>
              <a:lnSpc>
                <a:spcPct val="100000"/>
              </a:lnSpc>
            </a:pPr>
            <a:r>
              <a:rPr b="1" lang="en-US" sz="5400" spc="-1" strike="noStrike">
                <a:solidFill>
                  <a:srgbClr val="fbc71a"/>
                </a:solidFill>
                <a:latin typeface="Calibri"/>
                <a:ea typeface="DejaVu Sans"/>
              </a:rPr>
              <a:t>Acknowledgements</a:t>
            </a:r>
            <a:endParaRPr b="0" lang="en-US" sz="5400" spc="-1" strike="noStrike">
              <a:latin typeface="Arial"/>
            </a:endParaRPr>
          </a:p>
        </p:txBody>
      </p:sp>
      <p:sp>
        <p:nvSpPr>
          <p:cNvPr id="70" name="CustomShape 22"/>
          <p:cNvSpPr/>
          <p:nvPr/>
        </p:nvSpPr>
        <p:spPr>
          <a:xfrm>
            <a:off x="8471520" y="25603200"/>
            <a:ext cx="20971800" cy="1369080"/>
          </a:xfrm>
          <a:prstGeom prst="rect">
            <a:avLst/>
          </a:prstGeom>
          <a:noFill/>
          <a:ln>
            <a:noFill/>
          </a:ln>
        </p:spPr>
        <p:style>
          <a:lnRef idx="0"/>
          <a:fillRef idx="0"/>
          <a:effectRef idx="0"/>
          <a:fontRef idx="minor"/>
        </p:style>
        <p:txBody>
          <a:bodyPr lIns="90000" rIns="90000" tIns="45000" bIns="45000"/>
          <a:p>
            <a:pPr algn="ctr">
              <a:lnSpc>
                <a:spcPct val="100000"/>
              </a:lnSpc>
            </a:pPr>
            <a:r>
              <a:rPr b="0" lang="en-US" sz="2800" spc="-1" strike="noStrike">
                <a:solidFill>
                  <a:srgbClr val="000000"/>
                </a:solidFill>
                <a:latin typeface="Calibri"/>
                <a:ea typeface="DejaVu Sans"/>
              </a:rPr>
              <a:t>Thanks to Peter Baran for being a sponsor, mentor and teacher. Thanks to Mark Sapper for his help with hardware design and debugging. Thanks to James Bowman for allowing us to use his J1 core design. Thanks to Bruce Bolden for being the lead instructor throughout this project.</a:t>
            </a:r>
            <a:endParaRPr b="0" lang="en-US" sz="2800" spc="-1" strike="noStrike">
              <a:latin typeface="Arial"/>
            </a:endParaRPr>
          </a:p>
        </p:txBody>
      </p:sp>
      <p:sp>
        <p:nvSpPr>
          <p:cNvPr id="71" name="CustomShape 23"/>
          <p:cNvSpPr/>
          <p:nvPr/>
        </p:nvSpPr>
        <p:spPr>
          <a:xfrm>
            <a:off x="37109520" y="12213000"/>
            <a:ext cx="6845400" cy="4613040"/>
          </a:xfrm>
          <a:prstGeom prst="rect">
            <a:avLst/>
          </a:prstGeom>
          <a:noFill/>
          <a:ln>
            <a:noFill/>
          </a:ln>
        </p:spPr>
        <p:style>
          <a:lnRef idx="0"/>
          <a:fillRef idx="0"/>
          <a:effectRef idx="0"/>
          <a:fontRef idx="minor"/>
        </p:style>
        <p:txBody>
          <a:bodyPr lIns="90000" rIns="90000" tIns="45000" bIns="45000"/>
          <a:p>
            <a:pPr>
              <a:lnSpc>
                <a:spcPct val="100000"/>
              </a:lnSpc>
            </a:pPr>
            <a:r>
              <a:rPr b="0" lang="en-US" sz="3300" spc="-1" strike="noStrike">
                <a:solidFill>
                  <a:srgbClr val="000000"/>
                </a:solidFill>
                <a:latin typeface="Calibri"/>
                <a:ea typeface="DejaVu Sans"/>
              </a:rPr>
              <a:t>Develop an Arduino-like board/platform based upon an FPGA executing FORTH bytecode instructions. </a:t>
            </a:r>
            <a:endParaRPr b="0" lang="en-US" sz="3300" spc="-1" strike="noStrike">
              <a:latin typeface="Arial"/>
            </a:endParaRPr>
          </a:p>
          <a:p>
            <a:pPr>
              <a:lnSpc>
                <a:spcPct val="100000"/>
              </a:lnSpc>
            </a:pPr>
            <a:endParaRPr b="0" lang="en-US" sz="3300" spc="-1" strike="noStrike">
              <a:latin typeface="Arial"/>
            </a:endParaRPr>
          </a:p>
          <a:p>
            <a:pPr>
              <a:lnSpc>
                <a:spcPct val="100000"/>
              </a:lnSpc>
            </a:pPr>
            <a:r>
              <a:rPr b="0" lang="en-US" sz="3300" spc="-1" strike="noStrike">
                <a:solidFill>
                  <a:srgbClr val="000000"/>
                </a:solidFill>
                <a:latin typeface="Calibri"/>
                <a:ea typeface="DejaVu Sans"/>
              </a:rPr>
              <a:t>-Full ANS FORTH on board</a:t>
            </a:r>
            <a:endParaRPr b="0" lang="en-US" sz="3300" spc="-1" strike="noStrike">
              <a:latin typeface="Arial"/>
            </a:endParaRPr>
          </a:p>
          <a:p>
            <a:pPr>
              <a:lnSpc>
                <a:spcPct val="100000"/>
              </a:lnSpc>
            </a:pPr>
            <a:r>
              <a:rPr b="0" lang="en-US" sz="3300" spc="-1" strike="noStrike">
                <a:solidFill>
                  <a:srgbClr val="000000"/>
                </a:solidFill>
                <a:latin typeface="Calibri"/>
                <a:ea typeface="DejaVu Sans"/>
              </a:rPr>
              <a:t>-Arduino like tools/Functions</a:t>
            </a:r>
            <a:endParaRPr b="0" lang="en-US" sz="3300" spc="-1" strike="noStrike">
              <a:latin typeface="Arial"/>
            </a:endParaRPr>
          </a:p>
          <a:p>
            <a:pPr>
              <a:lnSpc>
                <a:spcPct val="100000"/>
              </a:lnSpc>
            </a:pPr>
            <a:r>
              <a:rPr b="0" lang="en-US" sz="3300" spc="-1" strike="noStrike">
                <a:solidFill>
                  <a:srgbClr val="000000"/>
                </a:solidFill>
                <a:latin typeface="Calibri"/>
                <a:ea typeface="DejaVu Sans"/>
              </a:rPr>
              <a:t>-Interrupts</a:t>
            </a:r>
            <a:endParaRPr b="0" lang="en-US" sz="3300" spc="-1" strike="noStrike">
              <a:latin typeface="Arial"/>
            </a:endParaRPr>
          </a:p>
          <a:p>
            <a:pPr>
              <a:lnSpc>
                <a:spcPct val="100000"/>
              </a:lnSpc>
            </a:pPr>
            <a:r>
              <a:rPr b="0" lang="en-US" sz="3300" spc="-1" strike="noStrike">
                <a:solidFill>
                  <a:srgbClr val="000000"/>
                </a:solidFill>
                <a:latin typeface="Calibri"/>
                <a:ea typeface="DejaVu Sans"/>
              </a:rPr>
              <a:t>-Prototype PCB</a:t>
            </a:r>
            <a:endParaRPr b="0" lang="en-US" sz="3300" spc="-1" strike="noStrike">
              <a:latin typeface="Arial"/>
            </a:endParaRPr>
          </a:p>
        </p:txBody>
      </p:sp>
      <p:sp>
        <p:nvSpPr>
          <p:cNvPr id="72" name="CustomShape 24"/>
          <p:cNvSpPr/>
          <p:nvPr/>
        </p:nvSpPr>
        <p:spPr>
          <a:xfrm>
            <a:off x="28774080" y="16657920"/>
            <a:ext cx="7372800" cy="7375680"/>
          </a:xfrm>
          <a:prstGeom prst="rect">
            <a:avLst/>
          </a:prstGeom>
          <a:noFill/>
          <a:ln>
            <a:noFill/>
          </a:ln>
        </p:spPr>
        <p:style>
          <a:lnRef idx="0"/>
          <a:fillRef idx="0"/>
          <a:effectRef idx="0"/>
          <a:fontRef idx="minor"/>
        </p:style>
        <p:txBody>
          <a:bodyPr lIns="0" rIns="0" tIns="0" bIns="0"/>
          <a:p>
            <a:pPr>
              <a:lnSpc>
                <a:spcPct val="100000"/>
              </a:lnSpc>
              <a:spcAft>
                <a:spcPts val="2500"/>
              </a:spcAft>
            </a:pPr>
            <a:r>
              <a:rPr b="0" lang="en-US" sz="3300" spc="-1" strike="noStrike">
                <a:solidFill>
                  <a:srgbClr val="000000"/>
                </a:solidFill>
                <a:latin typeface="Franklin Gothic Book"/>
                <a:ea typeface="Franklin Gothic Book"/>
              </a:rPr>
              <a:t>Throughout the year this project changed and grew. Our final design met the specifications of a CPU on an FPGA that executes FORTH instructions, and was geared toward running the pong program on the custom F18 processor. Moving forward these are some things we would like to implement and add:</a:t>
            </a:r>
            <a:endParaRPr b="0" lang="en-US" sz="3300" spc="-1" strike="noStrike">
              <a:latin typeface="Arial"/>
            </a:endParaRPr>
          </a:p>
          <a:p>
            <a:pPr marL="457200" indent="-456480">
              <a:lnSpc>
                <a:spcPct val="100000"/>
              </a:lnSpc>
              <a:spcAft>
                <a:spcPts val="2500"/>
              </a:spcAft>
              <a:buBlip>
                <a:blip r:embed="rId17"/>
              </a:buBlip>
            </a:pPr>
            <a:r>
              <a:rPr b="0" lang="en-US" sz="3300" spc="-1" strike="noStrike">
                <a:solidFill>
                  <a:srgbClr val="000000"/>
                </a:solidFill>
                <a:latin typeface="Franklin Gothic Book"/>
                <a:ea typeface="Franklin Gothic Book"/>
              </a:rPr>
              <a:t>Full ANS FORTH on the board</a:t>
            </a:r>
            <a:endParaRPr b="0" lang="en-US" sz="3300" spc="-1" strike="noStrike">
              <a:latin typeface="Arial"/>
            </a:endParaRPr>
          </a:p>
          <a:p>
            <a:pPr marL="457200" indent="-456480">
              <a:lnSpc>
                <a:spcPct val="100000"/>
              </a:lnSpc>
              <a:spcAft>
                <a:spcPts val="2500"/>
              </a:spcAft>
              <a:buBlip>
                <a:blip r:embed="rId18"/>
              </a:buBlip>
            </a:pPr>
            <a:r>
              <a:rPr b="0" lang="en-US" sz="3300" spc="-1" strike="noStrike">
                <a:solidFill>
                  <a:srgbClr val="000000"/>
                </a:solidFill>
                <a:latin typeface="Franklin Gothic Book"/>
                <a:ea typeface="Franklin Gothic Book"/>
              </a:rPr>
              <a:t>Arduino like tools/functions</a:t>
            </a:r>
            <a:endParaRPr b="0" lang="en-US" sz="3300" spc="-1" strike="noStrike">
              <a:latin typeface="Arial"/>
            </a:endParaRPr>
          </a:p>
          <a:p>
            <a:pPr marL="457200" indent="-456480">
              <a:lnSpc>
                <a:spcPct val="100000"/>
              </a:lnSpc>
              <a:spcAft>
                <a:spcPts val="2500"/>
              </a:spcAft>
              <a:buBlip>
                <a:blip r:embed="rId19"/>
              </a:buBlip>
            </a:pPr>
            <a:r>
              <a:rPr b="0" lang="en-US" sz="3300" spc="-1" strike="noStrike">
                <a:solidFill>
                  <a:srgbClr val="000000"/>
                </a:solidFill>
                <a:latin typeface="Franklin Gothic Book"/>
                <a:ea typeface="Franklin Gothic Book"/>
              </a:rPr>
              <a:t>Hardware interrupts</a:t>
            </a:r>
            <a:endParaRPr b="0" lang="en-US" sz="3300" spc="-1" strike="noStrike">
              <a:latin typeface="Arial"/>
            </a:endParaRPr>
          </a:p>
          <a:p>
            <a:pPr marL="457200" indent="-456480">
              <a:lnSpc>
                <a:spcPct val="100000"/>
              </a:lnSpc>
              <a:spcAft>
                <a:spcPts val="2500"/>
              </a:spcAft>
              <a:buBlip>
                <a:blip r:embed="rId20"/>
              </a:buBlip>
            </a:pPr>
            <a:r>
              <a:rPr b="0" lang="en-US" sz="3300" spc="-1" strike="noStrike">
                <a:solidFill>
                  <a:srgbClr val="000000"/>
                </a:solidFill>
                <a:latin typeface="Franklin Gothic Book"/>
                <a:ea typeface="Franklin Gothic Book"/>
              </a:rPr>
              <a:t>Prototype custom PCB</a:t>
            </a:r>
            <a:endParaRPr b="0" lang="en-US" sz="3300" spc="-1" strike="noStrike">
              <a:latin typeface="Arial"/>
            </a:endParaRPr>
          </a:p>
        </p:txBody>
      </p:sp>
    </p:spTree>
  </p:cSld>
  <p:transition spd="med">
    <p:fade/>
  </p:transition>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2020-expo-poster-templates-light</Template>
  <TotalTime>539</TotalTime>
  <Application>LibreOffice/6.0.7.3$Linux_X86_64 LibreOffice_project/00m0$Build-3</Application>
  <Words>466</Words>
  <Paragraphs>46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2020-04-27T01:17:42Z</dcterms:created>
  <dc:creator>Kyle Hartman</dc:creator>
  <dc:description/>
  <dc:language>en-US</dc:language>
  <cp:lastModifiedBy/>
  <dcterms:modified xsi:type="dcterms:W3CDTF">2020-04-28T20:28:10Z</dcterms:modified>
  <cp:revision>24</cp:revision>
  <dc:subject/>
  <dc:title>FORTH Computing on FPGA</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0</vt:bool>
  </property>
  <property fmtid="{D5CDD505-2E9C-101B-9397-08002B2CF9AE}" pid="10" name="ShareDoc">
    <vt:bool>0</vt:bool>
  </property>
  <property fmtid="{D5CDD505-2E9C-101B-9397-08002B2CF9AE}" pid="11" name="Slides">
    <vt:i4>1</vt:i4>
  </property>
</Properties>
</file>