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147470361" r:id="rId2"/>
    <p:sldId id="21474703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8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8610B-1818-004E-B957-06E018540102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04F8C-020D-EA49-BDF8-25CAB73E2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0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D900-3816-A878-97AF-0464A60F4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D7B923-17EA-BF30-6AA0-9ED6B820ED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B9993E-05B0-EAAF-E92F-5A0B9DC20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1E796-3DAE-BB1D-0AC2-39A0D7FF64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5069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E049-C477-EDEF-BEEC-88702D052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55E322-393D-C9D2-9A9C-DE57B911CA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FE3631-4E62-0EE4-61F4-F9303FAB1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1BF60-1247-7B8C-D372-41498C2375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2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92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TNT_PPT_16x9_HD_Rebrand-111716_240pm-title-red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201273" cy="686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558" y="2425616"/>
            <a:ext cx="10363200" cy="947817"/>
          </a:xfrm>
        </p:spPr>
        <p:txBody>
          <a:bodyPr lIns="0" bIns="0" anchor="b" anchorCtr="0"/>
          <a:lstStyle>
            <a:lvl1pPr>
              <a:defRPr sz="37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59" y="3508246"/>
            <a:ext cx="10375725" cy="498021"/>
          </a:xfrm>
        </p:spPr>
        <p:txBody>
          <a:bodyPr lIns="0" tIns="0"/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58" y="4006268"/>
            <a:ext cx="10388600" cy="315881"/>
          </a:xfrm>
        </p:spPr>
        <p:txBody>
          <a:bodyPr lIns="0" tIns="0"/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7267" y="6542691"/>
            <a:ext cx="3211494" cy="24622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© Copyright Fortinet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7894607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400" y="1554480"/>
            <a:ext cx="2913347" cy="459478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52973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4400" y="1554480"/>
            <a:ext cx="2913347" cy="459478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45150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/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534400" y="1554480"/>
            <a:ext cx="2913347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36160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bullet captio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534400" y="1554480"/>
            <a:ext cx="2913347" cy="4594783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779833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5"/>
          </p:nvPr>
        </p:nvSpPr>
        <p:spPr>
          <a:xfrm>
            <a:off x="6197600" y="1554480"/>
            <a:ext cx="5250147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6"/>
          </p:nvPr>
        </p:nvSpPr>
        <p:spPr>
          <a:xfrm>
            <a:off x="609600" y="1554480"/>
            <a:ext cx="5250147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5064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/>
          </p:nvPr>
        </p:nvSpPr>
        <p:spPr>
          <a:xfrm>
            <a:off x="6197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6"/>
          </p:nvPr>
        </p:nvSpPr>
        <p:spPr>
          <a:xfrm>
            <a:off x="609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90190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Clr>
                <a:schemeClr val="accent6"/>
              </a:buClr>
              <a:buFont typeface="Arial" panose="020B0604020202020204" pitchFamily="34" charset="0"/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0" y="1378226"/>
            <a:ext cx="5250147" cy="618214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6197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609600" y="2103120"/>
            <a:ext cx="5250147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79582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5"/>
          </p:nvPr>
        </p:nvSpPr>
        <p:spPr>
          <a:xfrm>
            <a:off x="8033987" y="1554480"/>
            <a:ext cx="3413760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7"/>
          </p:nvPr>
        </p:nvSpPr>
        <p:spPr>
          <a:xfrm>
            <a:off x="4321794" y="1554480"/>
            <a:ext cx="3413760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8"/>
          </p:nvPr>
        </p:nvSpPr>
        <p:spPr>
          <a:xfrm>
            <a:off x="609599" y="1554480"/>
            <a:ext cx="3413760" cy="4594783"/>
          </a:xfrm>
        </p:spPr>
        <p:txBody>
          <a:bodyPr/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82642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21794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033988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033987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9"/>
          </p:nvPr>
        </p:nvSpPr>
        <p:spPr>
          <a:xfrm>
            <a:off x="4321794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09599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68227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09600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321794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8033988" y="1378226"/>
            <a:ext cx="3413760" cy="618214"/>
          </a:xfrm>
        </p:spPr>
        <p:txBody>
          <a:bodyPr vert="horz" lIns="121899" tIns="60949" rIns="121899" bIns="60949" rtlCol="0" anchor="b" anchorCtr="0">
            <a:normAutofit/>
          </a:bodyPr>
          <a:lstStyle>
            <a:lvl1pPr marL="0" indent="0">
              <a:buNone/>
              <a:defRPr lang="en-US" sz="2200" b="1" dirty="0" smtClean="0"/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Heading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8033987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9"/>
          </p:nvPr>
        </p:nvSpPr>
        <p:spPr>
          <a:xfrm>
            <a:off x="4321794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20"/>
          </p:nvPr>
        </p:nvSpPr>
        <p:spPr>
          <a:xfrm>
            <a:off x="609599" y="2103120"/>
            <a:ext cx="3413760" cy="4046142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61277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273" cy="6862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558" y="2425616"/>
            <a:ext cx="10363200" cy="947817"/>
          </a:xfrm>
        </p:spPr>
        <p:txBody>
          <a:bodyPr lIns="0" bIns="0" anchor="b" anchorCtr="0"/>
          <a:lstStyle>
            <a:lvl1pPr>
              <a:defRPr sz="37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59" y="3508246"/>
            <a:ext cx="10375725" cy="498021"/>
          </a:xfrm>
        </p:spPr>
        <p:txBody>
          <a:bodyPr lIns="0" tIns="0"/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58" y="4006268"/>
            <a:ext cx="10388600" cy="315881"/>
          </a:xfrm>
        </p:spPr>
        <p:txBody>
          <a:bodyPr lIns="0" tIns="0"/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7267" y="6542691"/>
            <a:ext cx="3211494" cy="24622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© Copyright Fortinet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62604655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145464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6145464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3377532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6"/>
          </p:nvPr>
        </p:nvSpPr>
        <p:spPr>
          <a:xfrm>
            <a:off x="8913397" y="1812758"/>
            <a:ext cx="2534351" cy="2638927"/>
          </a:xfrm>
        </p:spPr>
        <p:txBody>
          <a:bodyPr tIns="45720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3377532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913396" y="4592052"/>
            <a:ext cx="2534351" cy="93044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>
            <a:normAutofit/>
          </a:bodyPr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 dirty="0"/>
              <a:t>Click To Add Subtitle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03766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201273" cy="68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90384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1273" cy="686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35834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201272" cy="686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2750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01273" cy="6862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9558" y="2425616"/>
            <a:ext cx="10363200" cy="947817"/>
          </a:xfrm>
        </p:spPr>
        <p:txBody>
          <a:bodyPr lIns="0" bIns="0" anchor="b" anchorCtr="0"/>
          <a:lstStyle>
            <a:lvl1pPr>
              <a:defRPr sz="37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9559" y="3508246"/>
            <a:ext cx="10375725" cy="498021"/>
          </a:xfrm>
        </p:spPr>
        <p:txBody>
          <a:bodyPr lIns="0" tIns="0"/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7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59558" y="4006268"/>
            <a:ext cx="10388600" cy="315881"/>
          </a:xfrm>
        </p:spPr>
        <p:txBody>
          <a:bodyPr lIns="0" tIns="0"/>
          <a:lstStyle>
            <a:lvl1pPr marL="0" indent="0">
              <a:buNone/>
              <a:defRPr sz="21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07267" y="6542691"/>
            <a:ext cx="3211494" cy="24622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800" dirty="0">
                <a:solidFill>
                  <a:srgbClr val="FFFFFF"/>
                </a:solidFill>
              </a:rPr>
              <a:t>© Copyright Fortinet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91826060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85"/>
            <a:ext cx="12201273" cy="68621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22" y="1621630"/>
            <a:ext cx="10363200" cy="1202499"/>
          </a:xfrm>
        </p:spPr>
        <p:txBody>
          <a:bodyPr anchor="b" anchorCtr="0"/>
          <a:lstStyle>
            <a:lvl1pPr algn="l">
              <a:defRPr sz="4300" b="1" cap="none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522" y="2884363"/>
            <a:ext cx="10363200" cy="2743200"/>
          </a:xfrm>
        </p:spPr>
        <p:txBody>
          <a:bodyPr anchor="t" anchorCtr="0"/>
          <a:lstStyle>
            <a:lvl1pPr marL="0" indent="0" algn="l">
              <a:buNone/>
              <a:defRPr sz="2700" baseline="0">
                <a:solidFill>
                  <a:schemeClr val="tx1"/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284835097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84"/>
            <a:ext cx="12201273" cy="686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22" y="1621630"/>
            <a:ext cx="10363200" cy="1202499"/>
          </a:xfrm>
        </p:spPr>
        <p:txBody>
          <a:bodyPr anchor="b" anchorCtr="0"/>
          <a:lstStyle>
            <a:lvl1pPr algn="l">
              <a:defRPr sz="4300" b="1" cap="none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522" y="2884363"/>
            <a:ext cx="10363200" cy="2743200"/>
          </a:xfrm>
        </p:spPr>
        <p:txBody>
          <a:bodyPr anchor="t" anchorCtr="0"/>
          <a:lstStyle>
            <a:lvl1pPr marL="0" indent="0" algn="l">
              <a:buNone/>
              <a:defRPr sz="2700" baseline="0">
                <a:solidFill>
                  <a:schemeClr val="tx1"/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86988675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84"/>
            <a:ext cx="12201273" cy="68621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522" y="1621630"/>
            <a:ext cx="10363200" cy="1202499"/>
          </a:xfrm>
        </p:spPr>
        <p:txBody>
          <a:bodyPr anchor="b" anchorCtr="0"/>
          <a:lstStyle>
            <a:lvl1pPr algn="l">
              <a:defRPr sz="4300" b="1" cap="none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9522" y="2884363"/>
            <a:ext cx="10363200" cy="2743200"/>
          </a:xfrm>
        </p:spPr>
        <p:txBody>
          <a:bodyPr anchor="t" anchorCtr="0"/>
          <a:lstStyle>
            <a:lvl1pPr marL="0" indent="0" algn="l">
              <a:buNone/>
              <a:defRPr sz="2700" baseline="0">
                <a:solidFill>
                  <a:schemeClr val="tx1"/>
                </a:solidFill>
              </a:defRPr>
            </a:lvl1pPr>
            <a:lvl2pPr marL="457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</a:t>
            </a:r>
          </a:p>
        </p:txBody>
      </p:sp>
    </p:spTree>
    <p:extLst>
      <p:ext uri="{BB962C8B-B14F-4D97-AF65-F5344CB8AC3E}">
        <p14:creationId xmlns:p14="http://schemas.microsoft.com/office/powerpoint/2010/main" val="261268238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55851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694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2" y="1554480"/>
            <a:ext cx="10838146" cy="4594784"/>
          </a:xfrm>
        </p:spPr>
        <p:txBody>
          <a:bodyPr/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0"/>
            <a:ext cx="10838147" cy="729997"/>
          </a:xfrm>
        </p:spPr>
        <p:txBody>
          <a:bodyPr/>
          <a:lstStyle>
            <a:lvl1pPr algn="l" defTabSz="914240" rtl="0" eaLnBrk="1" latinLnBrk="0" hangingPunct="1">
              <a:lnSpc>
                <a:spcPct val="94000"/>
              </a:lnSpc>
              <a:spcBef>
                <a:spcPct val="0"/>
              </a:spcBef>
              <a:buNone/>
              <a:def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9252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0"/>
          <p:cNvSpPr txBox="1">
            <a:spLocks noChangeArrowheads="1"/>
          </p:cNvSpPr>
          <p:nvPr/>
        </p:nvSpPr>
        <p:spPr bwMode="auto">
          <a:xfrm>
            <a:off x="11494712" y="6461638"/>
            <a:ext cx="387344" cy="261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21899" tIns="60949" rIns="121899" bIns="60949" anchor="ctr" anchorCtr="0">
            <a:spAutoFit/>
          </a:bodyPr>
          <a:lstStyle/>
          <a:p>
            <a:pPr algn="r" eaLnBrk="0" hangingPunct="0"/>
            <a:fld id="{283C04FB-A394-5443-BF22-752C5A00CCA1}" type="slidenum">
              <a:rPr lang="en-US" sz="900" smtClean="0">
                <a:solidFill>
                  <a:srgbClr val="FFFFFF">
                    <a:lumMod val="65000"/>
                  </a:srgbClr>
                </a:solidFill>
              </a:rPr>
              <a:pPr algn="r" eaLnBrk="0" hangingPunct="0"/>
              <a:t>‹#›</a:t>
            </a:fld>
            <a:endParaRPr lang="en-US" sz="1200" dirty="0">
              <a:solidFill>
                <a:srgbClr val="FFFFFF">
                  <a:lumMod val="65000"/>
                </a:srgb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88150"/>
            <a:ext cx="10838147" cy="729997"/>
          </a:xfrm>
          <a:prstGeom prst="rect">
            <a:avLst/>
          </a:prstGeom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62794"/>
            <a:ext cx="10838146" cy="459478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065" y="6356351"/>
            <a:ext cx="4115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Fortinet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000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ransition spd="slow">
    <p:wipe/>
  </p:transition>
  <p:hf sldNum="0" hdr="0" dt="0"/>
  <p:txStyles>
    <p:titleStyle>
      <a:lvl1pPr algn="l" defTabSz="914240" rtl="0" eaLnBrk="1" latinLnBrk="0" hangingPunct="1">
        <a:lnSpc>
          <a:spcPct val="94000"/>
        </a:lnSpc>
        <a:spcBef>
          <a:spcPct val="0"/>
        </a:spcBef>
        <a:buNone/>
        <a:defRPr lang="en-US" sz="32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4910" indent="-234910" algn="l" defTabSz="914240" rtl="0" eaLnBrk="1" latinLnBrk="0" hangingPunct="1">
        <a:lnSpc>
          <a:spcPct val="100000"/>
        </a:lnSpc>
        <a:spcBef>
          <a:spcPts val="900"/>
        </a:spcBef>
        <a:buClr>
          <a:schemeClr val="accent6"/>
        </a:buClr>
        <a:buFont typeface="Wingdings" panose="05000000000000000000" pitchFamily="2" charset="2"/>
        <a:buChar char="§"/>
        <a:defRPr 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15843" indent="-256073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Arial" panose="020B0604020202020204" pitchFamily="34" charset="0"/>
        <a:buChar char="»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84078" indent="-241258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Wingdings" panose="05000000000000000000" pitchFamily="2" charset="2"/>
        <a:buChar char="§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67127" indent="-256073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Arial" panose="020B0604020202020204" pitchFamily="34" charset="0"/>
        <a:buChar char="»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673991" indent="-243375" algn="l" defTabSz="914240" rtl="0" eaLnBrk="1" latinLnBrk="0" hangingPunct="1">
        <a:lnSpc>
          <a:spcPct val="100000"/>
        </a:lnSpc>
        <a:spcBef>
          <a:spcPts val="400"/>
        </a:spcBef>
        <a:buClr>
          <a:schemeClr val="accent6"/>
        </a:buClr>
        <a:buFont typeface="Wingdings" panose="05000000000000000000" pitchFamily="2" charset="2"/>
        <a:buChar char="§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16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8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0" indent="-228560" algn="l" defTabSz="9142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0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0" algn="l" defTabSz="9142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1D34F-EA5A-08F8-4E93-2582545B7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1">
            <a:extLst>
              <a:ext uri="{FF2B5EF4-FFF2-40B4-BE49-F238E27FC236}">
                <a16:creationId xmlns:a16="http://schemas.microsoft.com/office/drawing/2014/main" id="{B797CC14-147F-7359-C4FC-A5D2F2F41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244" y="3604648"/>
            <a:ext cx="2279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– AZ2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10.0.20.0/24</a:t>
            </a: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B9D84A76-8A5A-D531-B75D-CCA93C824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2182896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AZ1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664F574F-B90E-17F4-77BD-F07F99327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170" y="1645792"/>
            <a:ext cx="261100" cy="2611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F6D0133D-7B2D-0149-0774-8F013CC54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293" y="3608812"/>
            <a:ext cx="208969" cy="208969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E7FF52C8-6584-8028-AE65-8DB11F7158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498" y="1340996"/>
            <a:ext cx="279290" cy="2792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19050899-E060-F75E-72BC-26AC29382D28}"/>
              </a:ext>
            </a:extLst>
          </p:cNvPr>
          <p:cNvSpPr/>
          <p:nvPr/>
        </p:nvSpPr>
        <p:spPr>
          <a:xfrm>
            <a:off x="1050806" y="1638902"/>
            <a:ext cx="6619377" cy="4642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Example VPC  10.0.0.0/16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35415B-36AB-28CA-D188-C119913A0CDD}"/>
              </a:ext>
            </a:extLst>
          </p:cNvPr>
          <p:cNvSpPr/>
          <p:nvPr/>
        </p:nvSpPr>
        <p:spPr>
          <a:xfrm>
            <a:off x="720781" y="1335926"/>
            <a:ext cx="7222173" cy="5044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2A7AEE-1D5B-0702-7109-F0997E18AB1B}"/>
              </a:ext>
            </a:extLst>
          </p:cNvPr>
          <p:cNvSpPr txBox="1"/>
          <p:nvPr/>
        </p:nvSpPr>
        <p:spPr>
          <a:xfrm>
            <a:off x="1063561" y="1349440"/>
            <a:ext cx="1865131" cy="29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052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Region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D2367E7-6362-412C-BA56-CDF6978FEA46}"/>
              </a:ext>
            </a:extLst>
          </p:cNvPr>
          <p:cNvSpPr/>
          <p:nvPr/>
        </p:nvSpPr>
        <p:spPr bwMode="auto">
          <a:xfrm>
            <a:off x="1628799" y="3601366"/>
            <a:ext cx="2279646" cy="120304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1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F681C69-6F94-C41F-1D88-1F495AA31640}"/>
              </a:ext>
            </a:extLst>
          </p:cNvPr>
          <p:cNvSpPr/>
          <p:nvPr/>
        </p:nvSpPr>
        <p:spPr bwMode="auto">
          <a:xfrm>
            <a:off x="1628799" y="2175492"/>
            <a:ext cx="2279646" cy="137252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1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4" name="TextBox 31">
            <a:extLst>
              <a:ext uri="{FF2B5EF4-FFF2-40B4-BE49-F238E27FC236}">
                <a16:creationId xmlns:a16="http://schemas.microsoft.com/office/drawing/2014/main" id="{F7CB09D0-385E-CD15-2684-3F01653A7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3609478"/>
            <a:ext cx="2279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– AZ1  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F7836D8-3C56-2D5A-B741-427AAA4C76A1}"/>
              </a:ext>
            </a:extLst>
          </p:cNvPr>
          <p:cNvSpPr/>
          <p:nvPr/>
        </p:nvSpPr>
        <p:spPr>
          <a:xfrm>
            <a:off x="1364637" y="1946328"/>
            <a:ext cx="2801448" cy="397016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C709FCD-8F03-2173-4B68-CFE44A7D121E}"/>
              </a:ext>
            </a:extLst>
          </p:cNvPr>
          <p:cNvSpPr/>
          <p:nvPr/>
        </p:nvSpPr>
        <p:spPr>
          <a:xfrm>
            <a:off x="2137558" y="5975900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Availability Zone 1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118EEDB1-328D-B5A8-49C5-735D1A0341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38139" y="2177665"/>
            <a:ext cx="197276" cy="197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5BFAF5-C74E-3DC7-A7FE-BC4441A799CE}"/>
              </a:ext>
            </a:extLst>
          </p:cNvPr>
          <p:cNvSpPr txBox="1"/>
          <p:nvPr/>
        </p:nvSpPr>
        <p:spPr>
          <a:xfrm>
            <a:off x="3164947" y="-384911"/>
            <a:ext cx="184683" cy="29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052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420C271A-1939-9AE2-0F29-F4D76B48A710}"/>
              </a:ext>
            </a:extLst>
          </p:cNvPr>
          <p:cNvGraphicFramePr>
            <a:graphicFrameLocks noGrp="1"/>
          </p:cNvGraphicFramePr>
          <p:nvPr/>
        </p:nvGraphicFramePr>
        <p:xfrm>
          <a:off x="1950382" y="5169457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chemeClr val="tx1"/>
                          </a:solidFill>
                        </a:rPr>
                        <a:t>Internet GW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pic>
        <p:nvPicPr>
          <p:cNvPr id="79" name="Graphic 78">
            <a:extLst>
              <a:ext uri="{FF2B5EF4-FFF2-40B4-BE49-F238E27FC236}">
                <a16:creationId xmlns:a16="http://schemas.microsoft.com/office/drawing/2014/main" id="{B3168ABD-3634-A7BC-DA36-924951456D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61661" y="1407835"/>
            <a:ext cx="469778" cy="469778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52B2B63A-5AE1-6504-8984-87D66DCE5321}"/>
              </a:ext>
            </a:extLst>
          </p:cNvPr>
          <p:cNvSpPr/>
          <p:nvPr/>
        </p:nvSpPr>
        <p:spPr>
          <a:xfrm>
            <a:off x="3898166" y="1123553"/>
            <a:ext cx="766357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Internet GW</a:t>
            </a: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B4C8CD0D-B90F-E503-3C88-B9C25AC51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244" y="2197944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AZ2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10.0.10.0/24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7A89C78-4C3F-004D-EFDE-A97276BC3E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3738" y="3603982"/>
            <a:ext cx="208969" cy="20896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5B99F66-C6DD-D0B1-1ECC-407F72347D01}"/>
              </a:ext>
            </a:extLst>
          </p:cNvPr>
          <p:cNvSpPr/>
          <p:nvPr/>
        </p:nvSpPr>
        <p:spPr bwMode="auto">
          <a:xfrm>
            <a:off x="4690244" y="3599194"/>
            <a:ext cx="2279646" cy="1205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1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15B287-A2C1-E970-6D39-2B8997AEE8C9}"/>
              </a:ext>
            </a:extLst>
          </p:cNvPr>
          <p:cNvSpPr/>
          <p:nvPr/>
        </p:nvSpPr>
        <p:spPr bwMode="auto">
          <a:xfrm>
            <a:off x="4690244" y="2190540"/>
            <a:ext cx="2279646" cy="135447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1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412938-8DA9-6D6D-5269-B6C3C42E737C}"/>
              </a:ext>
            </a:extLst>
          </p:cNvPr>
          <p:cNvSpPr/>
          <p:nvPr/>
        </p:nvSpPr>
        <p:spPr>
          <a:xfrm>
            <a:off x="4426082" y="1946898"/>
            <a:ext cx="2801448" cy="396959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8E6648-7E04-E110-5CEF-9D71C9958063}"/>
              </a:ext>
            </a:extLst>
          </p:cNvPr>
          <p:cNvSpPr/>
          <p:nvPr/>
        </p:nvSpPr>
        <p:spPr>
          <a:xfrm>
            <a:off x="5192704" y="5970670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Availability Zone 2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FD982A8-9B13-1479-EFA9-4CF081E3B7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99584" y="2192713"/>
            <a:ext cx="197276" cy="197276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9CE90DD-A7BC-D2F0-8FE8-5B472E633732}"/>
              </a:ext>
            </a:extLst>
          </p:cNvPr>
          <p:cNvGraphicFramePr>
            <a:graphicFrameLocks noGrp="1"/>
          </p:cNvGraphicFramePr>
          <p:nvPr/>
        </p:nvGraphicFramePr>
        <p:xfrm>
          <a:off x="5011827" y="5184505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Transit GW</a:t>
                      </a:r>
                      <a:endParaRPr lang="en-US" sz="8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sp>
        <p:nvSpPr>
          <p:cNvPr id="27" name="TextBox 31">
            <a:extLst>
              <a:ext uri="{FF2B5EF4-FFF2-40B4-BE49-F238E27FC236}">
                <a16:creationId xmlns:a16="http://schemas.microsoft.com/office/drawing/2014/main" id="{F5C4C123-A5DB-94A9-67E2-D8127660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826" y="4950691"/>
            <a:ext cx="16329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Subnets RTB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46BB0650-9126-26E9-BA97-DAD0C480F7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0321" y="4955314"/>
            <a:ext cx="197276" cy="19727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C98AACF-9252-8146-542A-0255198D7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1767" y="4957001"/>
            <a:ext cx="208969" cy="208969"/>
          </a:xfrm>
          <a:prstGeom prst="rect">
            <a:avLst/>
          </a:prstGeom>
        </p:spPr>
      </p:pic>
      <p:sp>
        <p:nvSpPr>
          <p:cNvPr id="30" name="TextBox 31">
            <a:extLst>
              <a:ext uri="{FF2B5EF4-FFF2-40B4-BE49-F238E27FC236}">
                <a16:creationId xmlns:a16="http://schemas.microsoft.com/office/drawing/2014/main" id="{D4A807B3-CE43-B125-B0CD-1F6622829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020" y="4945140"/>
            <a:ext cx="16229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Subnets RTB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137713FC-A786-A7A9-B9E4-4A0B66F25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346" y="3032881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FortiManager1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D2039FB-F943-E0DD-18E8-DB128A33D6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32959" y="2660314"/>
            <a:ext cx="407652" cy="407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AA05A-C6B1-0B14-004B-DE1A72718E52}"/>
              </a:ext>
            </a:extLst>
          </p:cNvPr>
          <p:cNvSpPr txBox="1"/>
          <p:nvPr/>
        </p:nvSpPr>
        <p:spPr>
          <a:xfrm>
            <a:off x="2606402" y="2911694"/>
            <a:ext cx="13020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Port1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IP 10.0.1.10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Secondary IP 10.0.1.11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A755D8-5D52-0AD1-F306-4913DCFE6F32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2409993" y="2864140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60">
            <a:extLst>
              <a:ext uri="{FF2B5EF4-FFF2-40B4-BE49-F238E27FC236}">
                <a16:creationId xmlns:a16="http://schemas.microsoft.com/office/drawing/2014/main" id="{233A84FE-EC06-1265-C1BF-3C4C29EFE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1897100" y="2610632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3E15ADCB-6EB6-5655-7C52-0D059C84A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446" y="3007394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FortiManager2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24D1CDB-6175-71FE-F1FD-DA07E31C44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8059" y="2634827"/>
            <a:ext cx="407652" cy="4076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A52F20-E778-07EB-331A-A9002202BA3A}"/>
              </a:ext>
            </a:extLst>
          </p:cNvPr>
          <p:cNvSpPr txBox="1"/>
          <p:nvPr/>
        </p:nvSpPr>
        <p:spPr>
          <a:xfrm>
            <a:off x="5628059" y="2886207"/>
            <a:ext cx="146479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Port1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Primary IP 10.0.10.10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Secondary IP 10.0.10.11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06BE9D-5FEE-7811-03C5-E581A2E4C00C}"/>
              </a:ext>
            </a:extLst>
          </p:cNvPr>
          <p:cNvCxnSpPr>
            <a:cxnSpLocks/>
            <a:stCxn id="12" idx="1"/>
            <a:endCxn id="25" idx="3"/>
          </p:cNvCxnSpPr>
          <p:nvPr/>
        </p:nvCxnSpPr>
        <p:spPr>
          <a:xfrm flipH="1">
            <a:off x="5505093" y="2838653"/>
            <a:ext cx="122966" cy="2939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60">
            <a:extLst>
              <a:ext uri="{FF2B5EF4-FFF2-40B4-BE49-F238E27FC236}">
                <a16:creationId xmlns:a16="http://schemas.microsoft.com/office/drawing/2014/main" id="{BFB53B6A-4933-9064-FD0E-5AF31A03E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4992200" y="2585145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485F6468-E285-7639-4935-EDAA2E0AFA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06024" y="1070033"/>
            <a:ext cx="528317" cy="52831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A220421-0F0D-23CC-512F-76C5EBE5EC1D}"/>
              </a:ext>
            </a:extLst>
          </p:cNvPr>
          <p:cNvSpPr/>
          <p:nvPr/>
        </p:nvSpPr>
        <p:spPr>
          <a:xfrm>
            <a:off x="6588276" y="864426"/>
            <a:ext cx="2163811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https://ec2.region-code.amazonaws.com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4268C8-BBB3-518D-D917-3A0042A3DC61}"/>
              </a:ext>
            </a:extLst>
          </p:cNvPr>
          <p:cNvSpPr/>
          <p:nvPr/>
        </p:nvSpPr>
        <p:spPr>
          <a:xfrm>
            <a:off x="3723729" y="3114904"/>
            <a:ext cx="872252" cy="21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(Cluster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CD8978-0D08-397F-B068-BCDCC9CD7963}"/>
              </a:ext>
            </a:extLst>
          </p:cNvPr>
          <p:cNvSpPr/>
          <p:nvPr/>
        </p:nvSpPr>
        <p:spPr>
          <a:xfrm>
            <a:off x="6869093" y="3088748"/>
            <a:ext cx="872252" cy="21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(Cluster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78FE00-EBF5-1130-CAE6-7A2E15DC976B}"/>
              </a:ext>
            </a:extLst>
          </p:cNvPr>
          <p:cNvCxnSpPr>
            <a:cxnSpLocks/>
            <a:stCxn id="32" idx="2"/>
            <a:endCxn id="33" idx="2"/>
          </p:cNvCxnSpPr>
          <p:nvPr/>
        </p:nvCxnSpPr>
        <p:spPr>
          <a:xfrm flipV="1">
            <a:off x="4159855" y="3304136"/>
            <a:ext cx="3145364" cy="2615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E777EC3-7D46-397C-0333-91C8F39773E6}"/>
              </a:ext>
            </a:extLst>
          </p:cNvPr>
          <p:cNvSpPr/>
          <p:nvPr/>
        </p:nvSpPr>
        <p:spPr>
          <a:xfrm>
            <a:off x="3700219" y="3007394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5ABFDBB-14D4-11C6-6BC6-9FF2BF52B73F}"/>
              </a:ext>
            </a:extLst>
          </p:cNvPr>
          <p:cNvSpPr/>
          <p:nvPr/>
        </p:nvSpPr>
        <p:spPr>
          <a:xfrm>
            <a:off x="6811963" y="2978548"/>
            <a:ext cx="96285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(Dedicated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008A7123-8333-1B7B-245C-B4ABD55CF06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940611" y="1331194"/>
            <a:ext cx="4465413" cy="1532946"/>
          </a:xfrm>
          <a:prstGeom prst="bentConnector3">
            <a:avLst>
              <a:gd name="adj1" fmla="val 3014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4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88C0A-F79F-1A4D-DBB3-AF40C9C7C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31">
            <a:extLst>
              <a:ext uri="{FF2B5EF4-FFF2-40B4-BE49-F238E27FC236}">
                <a16:creationId xmlns:a16="http://schemas.microsoft.com/office/drawing/2014/main" id="{9253FC35-E904-8DE2-6160-B4F92DF39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244" y="3604648"/>
            <a:ext cx="2279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– AZ2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10.0.20.0/24</a:t>
            </a:r>
          </a:p>
        </p:txBody>
      </p:sp>
      <p:sp>
        <p:nvSpPr>
          <p:cNvPr id="92" name="TextBox 31">
            <a:extLst>
              <a:ext uri="{FF2B5EF4-FFF2-40B4-BE49-F238E27FC236}">
                <a16:creationId xmlns:a16="http://schemas.microsoft.com/office/drawing/2014/main" id="{947F1F6E-58C7-3EFE-D414-2EF871988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2182896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AZ1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10.0.1.0/24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AD9923B0-F96B-621E-7297-35FBF2067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170" y="1645792"/>
            <a:ext cx="261100" cy="2611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4C7F9CB0-2FD0-04F5-6F94-C1960599A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293" y="3608812"/>
            <a:ext cx="208969" cy="208969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AC91347B-BB59-D724-3D5D-81EF438133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498" y="1340996"/>
            <a:ext cx="279290" cy="2792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7A81CA1A-8460-DC8F-2C5D-B413B7092829}"/>
              </a:ext>
            </a:extLst>
          </p:cNvPr>
          <p:cNvSpPr/>
          <p:nvPr/>
        </p:nvSpPr>
        <p:spPr>
          <a:xfrm>
            <a:off x="1050806" y="1638902"/>
            <a:ext cx="6619377" cy="4642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Example VPC  10.0.0.0/16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9625C52-E88D-54F8-766C-783B46510BF4}"/>
              </a:ext>
            </a:extLst>
          </p:cNvPr>
          <p:cNvSpPr/>
          <p:nvPr/>
        </p:nvSpPr>
        <p:spPr>
          <a:xfrm>
            <a:off x="720781" y="1335926"/>
            <a:ext cx="7222173" cy="5044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1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1436EF-2780-25C2-D19A-0BEDB226859A}"/>
              </a:ext>
            </a:extLst>
          </p:cNvPr>
          <p:cNvSpPr txBox="1"/>
          <p:nvPr/>
        </p:nvSpPr>
        <p:spPr>
          <a:xfrm>
            <a:off x="1063561" y="1349440"/>
            <a:ext cx="1865131" cy="29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052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Region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D360FC0-E9B2-3907-9004-92B3F52B23A0}"/>
              </a:ext>
            </a:extLst>
          </p:cNvPr>
          <p:cNvSpPr/>
          <p:nvPr/>
        </p:nvSpPr>
        <p:spPr bwMode="auto">
          <a:xfrm>
            <a:off x="1628799" y="3601366"/>
            <a:ext cx="2279646" cy="120304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1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26A8501-2A3B-95DE-D970-0C98CE09FD30}"/>
              </a:ext>
            </a:extLst>
          </p:cNvPr>
          <p:cNvSpPr/>
          <p:nvPr/>
        </p:nvSpPr>
        <p:spPr bwMode="auto">
          <a:xfrm>
            <a:off x="1628799" y="2175492"/>
            <a:ext cx="2279646" cy="137252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1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4" name="TextBox 31">
            <a:extLst>
              <a:ext uri="{FF2B5EF4-FFF2-40B4-BE49-F238E27FC236}">
                <a16:creationId xmlns:a16="http://schemas.microsoft.com/office/drawing/2014/main" id="{7526FB97-7770-63A8-B319-E83862607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99" y="3609478"/>
            <a:ext cx="22796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 – AZ1  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10.0.2.0/24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B0D1360-4BD5-C2C4-BD7A-D8F3FE72B125}"/>
              </a:ext>
            </a:extLst>
          </p:cNvPr>
          <p:cNvSpPr/>
          <p:nvPr/>
        </p:nvSpPr>
        <p:spPr>
          <a:xfrm>
            <a:off x="1364637" y="1946328"/>
            <a:ext cx="2801448" cy="397016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0B9517-1510-66C8-D8EB-09CC66B78A39}"/>
              </a:ext>
            </a:extLst>
          </p:cNvPr>
          <p:cNvSpPr/>
          <p:nvPr/>
        </p:nvSpPr>
        <p:spPr>
          <a:xfrm>
            <a:off x="2137558" y="5975900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Availability Zone 1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ADCDADF2-ED4E-A86E-CF30-047AA414F0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38139" y="2177665"/>
            <a:ext cx="197276" cy="197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7B297C-AFA7-A523-5D3D-A2753E9A083D}"/>
              </a:ext>
            </a:extLst>
          </p:cNvPr>
          <p:cNvSpPr txBox="1"/>
          <p:nvPr/>
        </p:nvSpPr>
        <p:spPr>
          <a:xfrm>
            <a:off x="3164947" y="-384911"/>
            <a:ext cx="184683" cy="29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052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BCCB33A1-9643-B154-D172-D8429FE47DBE}"/>
              </a:ext>
            </a:extLst>
          </p:cNvPr>
          <p:cNvGraphicFramePr>
            <a:graphicFrameLocks noGrp="1"/>
          </p:cNvGraphicFramePr>
          <p:nvPr/>
        </p:nvGraphicFramePr>
        <p:xfrm>
          <a:off x="1950382" y="5169457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rgbClr val="C00000"/>
                          </a:solidFill>
                        </a:rPr>
                        <a:t>Internet GW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pic>
        <p:nvPicPr>
          <p:cNvPr id="79" name="Graphic 78">
            <a:extLst>
              <a:ext uri="{FF2B5EF4-FFF2-40B4-BE49-F238E27FC236}">
                <a16:creationId xmlns:a16="http://schemas.microsoft.com/office/drawing/2014/main" id="{3BA0F3C2-71AB-B73D-366A-FE5E1CA065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40770" y="1407835"/>
            <a:ext cx="469778" cy="469778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E7D35CF6-B73F-18A2-C2D6-58E0318CB38B}"/>
              </a:ext>
            </a:extLst>
          </p:cNvPr>
          <p:cNvSpPr/>
          <p:nvPr/>
        </p:nvSpPr>
        <p:spPr>
          <a:xfrm>
            <a:off x="6977275" y="1123553"/>
            <a:ext cx="766357" cy="215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Internet GW</a:t>
            </a:r>
          </a:p>
        </p:txBody>
      </p:sp>
      <p:sp>
        <p:nvSpPr>
          <p:cNvPr id="15" name="TextBox 31">
            <a:extLst>
              <a:ext uri="{FF2B5EF4-FFF2-40B4-BE49-F238E27FC236}">
                <a16:creationId xmlns:a16="http://schemas.microsoft.com/office/drawing/2014/main" id="{C6FF4A0C-B86C-4479-C01B-FC11C6B4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244" y="2197944"/>
            <a:ext cx="22796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– AZ2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10.0.10.0/24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DFD12BF-19FA-3AFB-DD25-53200B14E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3738" y="3603982"/>
            <a:ext cx="208969" cy="20896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5EDB78E-5829-4D57-E055-F49CEFCF001E}"/>
              </a:ext>
            </a:extLst>
          </p:cNvPr>
          <p:cNvSpPr/>
          <p:nvPr/>
        </p:nvSpPr>
        <p:spPr bwMode="auto">
          <a:xfrm>
            <a:off x="4690244" y="3599194"/>
            <a:ext cx="2279646" cy="120522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1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230712-5DBA-B1BB-012D-2AE53D59E9B9}"/>
              </a:ext>
            </a:extLst>
          </p:cNvPr>
          <p:cNvSpPr/>
          <p:nvPr/>
        </p:nvSpPr>
        <p:spPr bwMode="auto">
          <a:xfrm>
            <a:off x="4690244" y="2190540"/>
            <a:ext cx="2279646" cy="135447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784" tIns="146228" rIns="182784" bIns="1462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91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4780EE-8516-E1A8-8627-D903BC1414DA}"/>
              </a:ext>
            </a:extLst>
          </p:cNvPr>
          <p:cNvSpPr/>
          <p:nvPr/>
        </p:nvSpPr>
        <p:spPr>
          <a:xfrm>
            <a:off x="4426082" y="1946898"/>
            <a:ext cx="2801448" cy="396959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91416" rIns="91416" bIns="4570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41E242-C437-5AFB-C031-5A44709F1F6B}"/>
              </a:ext>
            </a:extLst>
          </p:cNvPr>
          <p:cNvSpPr/>
          <p:nvPr/>
        </p:nvSpPr>
        <p:spPr>
          <a:xfrm>
            <a:off x="5192704" y="5970670"/>
            <a:ext cx="12554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Availability Zone 2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D4779618-4218-3F96-BF53-75B2FE4C78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99584" y="2192713"/>
            <a:ext cx="197276" cy="197276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1874237-9BD6-9CB1-6782-6D3D91020EFB}"/>
              </a:ext>
            </a:extLst>
          </p:cNvPr>
          <p:cNvGraphicFramePr>
            <a:graphicFrameLocks noGrp="1"/>
          </p:cNvGraphicFramePr>
          <p:nvPr/>
        </p:nvGraphicFramePr>
        <p:xfrm>
          <a:off x="5011827" y="5184505"/>
          <a:ext cx="1571854" cy="678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1706">
                  <a:extLst>
                    <a:ext uri="{9D8B030D-6E8A-4147-A177-3AD203B41FA5}">
                      <a16:colId xmlns:a16="http://schemas.microsoft.com/office/drawing/2014/main" val="1496157643"/>
                    </a:ext>
                  </a:extLst>
                </a:gridCol>
                <a:gridCol w="810148">
                  <a:extLst>
                    <a:ext uri="{9D8B030D-6E8A-4147-A177-3AD203B41FA5}">
                      <a16:colId xmlns:a16="http://schemas.microsoft.com/office/drawing/2014/main" val="1555211470"/>
                    </a:ext>
                  </a:extLst>
                </a:gridCol>
              </a:tblGrid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Destination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Target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6261321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10.0.0.0/16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Local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64361127"/>
                  </a:ext>
                </a:extLst>
              </a:tr>
              <a:tr h="25153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0.0.0.0/0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u="none" dirty="0">
                          <a:solidFill>
                            <a:srgbClr val="C00000"/>
                          </a:solidFill>
                        </a:rPr>
                        <a:t>FGT-Port2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505317756"/>
                  </a:ext>
                </a:extLst>
              </a:tr>
            </a:tbl>
          </a:graphicData>
        </a:graphic>
      </p:graphicFrame>
      <p:sp>
        <p:nvSpPr>
          <p:cNvPr id="27" name="TextBox 31">
            <a:extLst>
              <a:ext uri="{FF2B5EF4-FFF2-40B4-BE49-F238E27FC236}">
                <a16:creationId xmlns:a16="http://schemas.microsoft.com/office/drawing/2014/main" id="{E7234504-F7A9-6B6B-A308-33B9A415C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826" y="4950691"/>
            <a:ext cx="16329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Subnets RTB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D6E95C1E-342F-A75B-B177-B9D043AB1A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60321" y="4955314"/>
            <a:ext cx="197276" cy="19727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EEC9492C-B98D-6B78-EF5B-BF7067247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1767" y="4957001"/>
            <a:ext cx="208969" cy="208969"/>
          </a:xfrm>
          <a:prstGeom prst="rect">
            <a:avLst/>
          </a:prstGeom>
        </p:spPr>
      </p:pic>
      <p:sp>
        <p:nvSpPr>
          <p:cNvPr id="30" name="TextBox 31">
            <a:extLst>
              <a:ext uri="{FF2B5EF4-FFF2-40B4-BE49-F238E27FC236}">
                <a16:creationId xmlns:a16="http://schemas.microsoft.com/office/drawing/2014/main" id="{81B53712-9894-C57F-EC15-E94810AB5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8020" y="4945140"/>
            <a:ext cx="16229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24609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Private Subnets RTB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37DD910-C76A-20BA-03B5-B4A538465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842" y="3080826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FortiAnalyzer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93CCC00-1776-EAB3-4683-359EFE2040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18410" y="2717590"/>
            <a:ext cx="407652" cy="4076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BF7F4C-9FFA-52A8-758B-F3E58C448F1C}"/>
              </a:ext>
            </a:extLst>
          </p:cNvPr>
          <p:cNvSpPr txBox="1"/>
          <p:nvPr/>
        </p:nvSpPr>
        <p:spPr>
          <a:xfrm>
            <a:off x="3155891" y="3110659"/>
            <a:ext cx="732689" cy="31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Port1</a:t>
            </a:r>
          </a:p>
          <a:p>
            <a:pPr marL="0" marR="0" lvl="0" indent="0" algn="ctr" defTabSz="9142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994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10.0.1.10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9391A-70FA-F6F0-E052-5743440C0DA7}"/>
              </a:ext>
            </a:extLst>
          </p:cNvPr>
          <p:cNvSpPr/>
          <p:nvPr/>
        </p:nvSpPr>
        <p:spPr>
          <a:xfrm>
            <a:off x="3086109" y="2563547"/>
            <a:ext cx="872252" cy="215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(Public EIP)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FA2D77-BF8D-BF08-72DD-F1B9CD7CA907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991375" y="2918781"/>
            <a:ext cx="327035" cy="2635"/>
          </a:xfrm>
          <a:prstGeom prst="line">
            <a:avLst/>
          </a:prstGeom>
          <a:ln w="25400">
            <a:solidFill>
              <a:srgbClr val="0099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60">
            <a:extLst>
              <a:ext uri="{FF2B5EF4-FFF2-40B4-BE49-F238E27FC236}">
                <a16:creationId xmlns:a16="http://schemas.microsoft.com/office/drawing/2014/main" id="{C0F16873-63BD-6032-5003-D1AE9B6B4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2514596" y="2658577"/>
            <a:ext cx="512893" cy="51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496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FTNT_PPT_Template_16x9_HD_Q117-Template-Guide">
  <a:themeElements>
    <a:clrScheme name="FTNT2017">
      <a:dk1>
        <a:srgbClr val="000000"/>
      </a:dk1>
      <a:lt1>
        <a:srgbClr val="FFFFFF"/>
      </a:lt1>
      <a:dk2>
        <a:srgbClr val="1B232A"/>
      </a:dk2>
      <a:lt2>
        <a:srgbClr val="DFE6E6"/>
      </a:lt2>
      <a:accent1>
        <a:srgbClr val="8B8143"/>
      </a:accent1>
      <a:accent2>
        <a:srgbClr val="246090"/>
      </a:accent2>
      <a:accent3>
        <a:srgbClr val="323E48"/>
      </a:accent3>
      <a:accent4>
        <a:srgbClr val="FFA52A"/>
      </a:accent4>
      <a:accent5>
        <a:srgbClr val="C15426"/>
      </a:accent5>
      <a:accent6>
        <a:srgbClr val="A12D2D"/>
      </a:accent6>
      <a:hlink>
        <a:srgbClr val="3366FF"/>
      </a:hlink>
      <a:folHlink>
        <a:srgbClr val="7030A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invGray">
        <a:solidFill>
          <a:schemeClr val="accent6"/>
        </a:solidFill>
        <a:ln w="9525">
          <a:solidFill>
            <a:schemeClr val="accent6"/>
          </a:solidFill>
          <a:round/>
          <a:headEnd/>
          <a:tailEnd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</a:spDef>
    <a:lnDef>
      <a:spPr>
        <a:ln w="12700">
          <a:solidFill>
            <a:schemeClr val="tx1">
              <a:lumMod val="75000"/>
              <a:lumOff val="2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TNT_PPT_Template_16x9_HD_Q117 - Template guide - draft3.pptx" id="{01D918EC-4587-4CBA-B8CB-CD91BE736F33}" vid="{89656B6F-5743-4270-BD1C-9512692FA5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Macintosh PowerPoint</Application>
  <PresentationFormat>Widescreen</PresentationFormat>
  <Paragraphs>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Wingdings</vt:lpstr>
      <vt:lpstr>2_FTNT_PPT_Template_16x9_HD_Q117-Template-Guide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Hiruy Aberra</dc:creator>
  <cp:lastModifiedBy>Hiruy Aberra</cp:lastModifiedBy>
  <cp:revision>1</cp:revision>
  <dcterms:created xsi:type="dcterms:W3CDTF">2025-01-02T22:25:19Z</dcterms:created>
  <dcterms:modified xsi:type="dcterms:W3CDTF">2025-01-02T22:25:45Z</dcterms:modified>
</cp:coreProperties>
</file>