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7" r:id="rId10"/>
    <p:sldId id="268" r:id="rId11"/>
    <p:sldId id="272" r:id="rId12"/>
    <p:sldId id="273" r:id="rId13"/>
    <p:sldId id="265" r:id="rId14"/>
    <p:sldId id="269" r:id="rId15"/>
    <p:sldId id="270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2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5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48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93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2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41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7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73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18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9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4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6BF326-32FD-4B01-A5C5-44DCBF6A7754}" type="datetimeFigureOut">
              <a:rPr lang="pt-BR" smtClean="0"/>
              <a:t>05/08/2021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1A11A2-7B55-42B2-A9C6-7C3FA5CC4CF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0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BE44F-D033-4186-8785-94E2E393C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Teoria da Decisão</a:t>
            </a:r>
          </a:p>
        </p:txBody>
      </p:sp>
    </p:spTree>
    <p:extLst>
      <p:ext uri="{BB962C8B-B14F-4D97-AF65-F5344CB8AC3E}">
        <p14:creationId xmlns:p14="http://schemas.microsoft.com/office/powerpoint/2010/main" val="45580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Prioridade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0C381E7-7DB9-490F-8C93-496AE7BC1647}"/>
              </a:ext>
            </a:extLst>
          </p:cNvPr>
          <p:cNvGrpSpPr/>
          <p:nvPr/>
        </p:nvGrpSpPr>
        <p:grpSpPr>
          <a:xfrm>
            <a:off x="811763" y="1333499"/>
            <a:ext cx="4543739" cy="809427"/>
            <a:chOff x="1156728" y="1333499"/>
            <a:chExt cx="4543739" cy="80942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58EAF17-B677-455A-ACB5-19DFA7E17F6A}"/>
                </a:ext>
              </a:extLst>
            </p:cNvPr>
            <p:cNvSpPr/>
            <p:nvPr/>
          </p:nvSpPr>
          <p:spPr>
            <a:xfrm>
              <a:off x="1156728" y="1333500"/>
              <a:ext cx="858416" cy="80243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677A4D5-7962-4B07-8076-D6E6D2F78AF6}"/>
                </a:ext>
              </a:extLst>
            </p:cNvPr>
            <p:cNvSpPr/>
            <p:nvPr/>
          </p:nvSpPr>
          <p:spPr>
            <a:xfrm>
              <a:off x="2385169" y="1333500"/>
              <a:ext cx="858416" cy="80243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04E7E4B-32DA-4AA3-A104-60805464F425}"/>
                </a:ext>
              </a:extLst>
            </p:cNvPr>
            <p:cNvSpPr/>
            <p:nvPr/>
          </p:nvSpPr>
          <p:spPr>
            <a:xfrm>
              <a:off x="3613610" y="1340493"/>
              <a:ext cx="858416" cy="80243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1BAE5C7-7C02-4FC6-8244-553E20E90CA6}"/>
                </a:ext>
              </a:extLst>
            </p:cNvPr>
            <p:cNvSpPr/>
            <p:nvPr/>
          </p:nvSpPr>
          <p:spPr>
            <a:xfrm>
              <a:off x="4842051" y="1333499"/>
              <a:ext cx="858416" cy="80243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</a:t>
              </a:r>
            </a:p>
          </p:txBody>
        </p:sp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1213AED-D7C7-46C2-9F45-A7207E49C6A3}"/>
              </a:ext>
            </a:extLst>
          </p:cNvPr>
          <p:cNvCxnSpPr>
            <a:cxnSpLocks/>
          </p:cNvCxnSpPr>
          <p:nvPr/>
        </p:nvCxnSpPr>
        <p:spPr>
          <a:xfrm>
            <a:off x="3069771" y="2230016"/>
            <a:ext cx="0" cy="101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338475EC-16F5-4660-9134-96AA214D2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523539"/>
              </p:ext>
            </p:extLst>
          </p:nvPr>
        </p:nvGraphicFramePr>
        <p:xfrm>
          <a:off x="811763" y="3558077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55467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174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 sobre certezas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2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0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Prioridade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338475EC-16F5-4660-9134-96AA214D2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68506"/>
              </p:ext>
            </p:extLst>
          </p:nvPr>
        </p:nvGraphicFramePr>
        <p:xfrm>
          <a:off x="811763" y="1682624"/>
          <a:ext cx="75577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449">
                  <a:extLst>
                    <a:ext uri="{9D8B030D-6E8A-4147-A177-3AD203B41FA5}">
                      <a16:colId xmlns:a16="http://schemas.microsoft.com/office/drawing/2014/main" val="2215546702"/>
                    </a:ext>
                  </a:extLst>
                </a:gridCol>
                <a:gridCol w="1889449">
                  <a:extLst>
                    <a:ext uri="{9D8B030D-6E8A-4147-A177-3AD203B41FA5}">
                      <a16:colId xmlns:a16="http://schemas.microsoft.com/office/drawing/2014/main" val="3231740976"/>
                    </a:ext>
                  </a:extLst>
                </a:gridCol>
                <a:gridCol w="1889449">
                  <a:extLst>
                    <a:ext uri="{9D8B030D-6E8A-4147-A177-3AD203B41FA5}">
                      <a16:colId xmlns:a16="http://schemas.microsoft.com/office/drawing/2014/main" val="2682185907"/>
                    </a:ext>
                  </a:extLst>
                </a:gridCol>
                <a:gridCol w="1889449">
                  <a:extLst>
                    <a:ext uri="{9D8B030D-6E8A-4147-A177-3AD203B41FA5}">
                      <a16:colId xmlns:a16="http://schemas.microsoft.com/office/drawing/2014/main" val="521804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 sobre certezas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Condicional de chuva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Chance de chuva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2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112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B235D9B-E6D5-4677-94EF-CB5168B1AF1B}"/>
              </a:ext>
            </a:extLst>
          </p:cNvPr>
          <p:cNvSpPr txBox="1"/>
          <p:nvPr/>
        </p:nvSpPr>
        <p:spPr>
          <a:xfrm>
            <a:off x="811763" y="807871"/>
            <a:ext cx="181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Nota final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D1CF7C-7C59-48AC-A3B2-A66E0ECC81E9}"/>
                  </a:ext>
                </a:extLst>
              </p:cNvPr>
              <p:cNvSpPr txBox="1"/>
              <p:nvPr/>
            </p:nvSpPr>
            <p:spPr>
              <a:xfrm>
                <a:off x="2946076" y="4373040"/>
                <a:ext cx="3739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D1CF7C-7C59-48AC-A3B2-A66E0ECC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76" y="4373040"/>
                <a:ext cx="3739935" cy="276999"/>
              </a:xfrm>
              <a:prstGeom prst="rect">
                <a:avLst/>
              </a:prstGeom>
              <a:blipFill>
                <a:blip r:embed="rId2"/>
                <a:stretch>
                  <a:fillRect t="-2174" r="-489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08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Prioridade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338475EC-16F5-4660-9134-96AA214D2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79701"/>
              </p:ext>
            </p:extLst>
          </p:nvPr>
        </p:nvGraphicFramePr>
        <p:xfrm>
          <a:off x="811763" y="1682624"/>
          <a:ext cx="566834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449">
                  <a:extLst>
                    <a:ext uri="{9D8B030D-6E8A-4147-A177-3AD203B41FA5}">
                      <a16:colId xmlns:a16="http://schemas.microsoft.com/office/drawing/2014/main" val="2215546702"/>
                    </a:ext>
                  </a:extLst>
                </a:gridCol>
                <a:gridCol w="1889449">
                  <a:extLst>
                    <a:ext uri="{9D8B030D-6E8A-4147-A177-3AD203B41FA5}">
                      <a16:colId xmlns:a16="http://schemas.microsoft.com/office/drawing/2014/main" val="3231740976"/>
                    </a:ext>
                  </a:extLst>
                </a:gridCol>
                <a:gridCol w="1889449">
                  <a:extLst>
                    <a:ext uri="{9D8B030D-6E8A-4147-A177-3AD203B41FA5}">
                      <a16:colId xmlns:a16="http://schemas.microsoft.com/office/drawing/2014/main" val="2682185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 sobre certezas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Nota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2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112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B235D9B-E6D5-4677-94EF-CB5168B1AF1B}"/>
              </a:ext>
            </a:extLst>
          </p:cNvPr>
          <p:cNvSpPr txBox="1"/>
          <p:nvPr/>
        </p:nvSpPr>
        <p:spPr>
          <a:xfrm>
            <a:off x="811763" y="807871"/>
            <a:ext cx="1816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Nota final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D1CF7C-7C59-48AC-A3B2-A66E0ECC81E9}"/>
                  </a:ext>
                </a:extLst>
              </p:cNvPr>
              <p:cNvSpPr txBox="1"/>
              <p:nvPr/>
            </p:nvSpPr>
            <p:spPr>
              <a:xfrm>
                <a:off x="2946076" y="4373040"/>
                <a:ext cx="3739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FD1CF7C-7C59-48AC-A3B2-A66E0ECC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76" y="4373040"/>
                <a:ext cx="3739935" cy="276999"/>
              </a:xfrm>
              <a:prstGeom prst="rect">
                <a:avLst/>
              </a:prstGeom>
              <a:blipFill>
                <a:blip r:embed="rId2"/>
                <a:stretch>
                  <a:fillRect t="-2174" r="-489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60402E21-C0BC-4F6A-9B0B-A467A83B92F5}"/>
              </a:ext>
            </a:extLst>
          </p:cNvPr>
          <p:cNvSpPr txBox="1"/>
          <p:nvPr/>
        </p:nvSpPr>
        <p:spPr>
          <a:xfrm>
            <a:off x="8509518" y="1110343"/>
            <a:ext cx="309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operação A terá a prioridade e será decidida primeiro.</a:t>
            </a:r>
          </a:p>
        </p:txBody>
      </p:sp>
    </p:spTree>
    <p:extLst>
      <p:ext uri="{BB962C8B-B14F-4D97-AF65-F5344CB8AC3E}">
        <p14:creationId xmlns:p14="http://schemas.microsoft.com/office/powerpoint/2010/main" val="290963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Equipamento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106CEC-47A1-4D02-AB90-8FF935E4F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29" b="24734"/>
          <a:stretch/>
        </p:blipFill>
        <p:spPr>
          <a:xfrm>
            <a:off x="811763" y="1142798"/>
            <a:ext cx="7583746" cy="137646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72C127-96B1-451E-AC37-D083ECCD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2854192"/>
            <a:ext cx="9096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32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Equipamento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A735D56-6415-4EE4-870F-BC16E9AF2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73090"/>
              </p:ext>
            </p:extLst>
          </p:nvPr>
        </p:nvGraphicFramePr>
        <p:xfrm>
          <a:off x="811763" y="907148"/>
          <a:ext cx="7483152" cy="27720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127">
                  <a:extLst>
                    <a:ext uri="{9D8B030D-6E8A-4147-A177-3AD203B41FA5}">
                      <a16:colId xmlns:a16="http://schemas.microsoft.com/office/drawing/2014/main" val="1523985516"/>
                    </a:ext>
                  </a:extLst>
                </a:gridCol>
                <a:gridCol w="1870127">
                  <a:extLst>
                    <a:ext uri="{9D8B030D-6E8A-4147-A177-3AD203B41FA5}">
                      <a16:colId xmlns:a16="http://schemas.microsoft.com/office/drawing/2014/main" val="2046504846"/>
                    </a:ext>
                  </a:extLst>
                </a:gridCol>
                <a:gridCol w="1871449">
                  <a:extLst>
                    <a:ext uri="{9D8B030D-6E8A-4147-A177-3AD203B41FA5}">
                      <a16:colId xmlns:a16="http://schemas.microsoft.com/office/drawing/2014/main" val="73225382"/>
                    </a:ext>
                  </a:extLst>
                </a:gridCol>
                <a:gridCol w="1871449">
                  <a:extLst>
                    <a:ext uri="{9D8B030D-6E8A-4147-A177-3AD203B41FA5}">
                      <a16:colId xmlns:a16="http://schemas.microsoft.com/office/drawing/2014/main" val="1476039115"/>
                    </a:ext>
                  </a:extLst>
                </a:gridCol>
              </a:tblGrid>
              <a:tr h="40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Guindaste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Carga Máxima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Raio Máximo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Altura Máxima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4096633962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A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8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6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4256303043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B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9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6,5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2438693224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C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3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14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10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3405017508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D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7,8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14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17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518863538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E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10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16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22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3663763576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F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12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20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26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2918126698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G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12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20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27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3448935054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H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18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24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32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2214168455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6A123E1-6BE0-4C2B-A1C7-2828A5566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9874"/>
              </p:ext>
            </p:extLst>
          </p:nvPr>
        </p:nvGraphicFramePr>
        <p:xfrm>
          <a:off x="811763" y="4013816"/>
          <a:ext cx="8537416" cy="2011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851">
                  <a:extLst>
                    <a:ext uri="{9D8B030D-6E8A-4147-A177-3AD203B41FA5}">
                      <a16:colId xmlns:a16="http://schemas.microsoft.com/office/drawing/2014/main" val="297861594"/>
                    </a:ext>
                  </a:extLst>
                </a:gridCol>
                <a:gridCol w="2133851">
                  <a:extLst>
                    <a:ext uri="{9D8B030D-6E8A-4147-A177-3AD203B41FA5}">
                      <a16:colId xmlns:a16="http://schemas.microsoft.com/office/drawing/2014/main" val="2081817257"/>
                    </a:ext>
                  </a:extLst>
                </a:gridCol>
                <a:gridCol w="2134857">
                  <a:extLst>
                    <a:ext uri="{9D8B030D-6E8A-4147-A177-3AD203B41FA5}">
                      <a16:colId xmlns:a16="http://schemas.microsoft.com/office/drawing/2014/main" val="1712330024"/>
                    </a:ext>
                  </a:extLst>
                </a:gridCol>
                <a:gridCol w="2134857">
                  <a:extLst>
                    <a:ext uri="{9D8B030D-6E8A-4147-A177-3AD203B41FA5}">
                      <a16:colId xmlns:a16="http://schemas.microsoft.com/office/drawing/2014/main" val="1399651055"/>
                    </a:ext>
                  </a:extLst>
                </a:gridCol>
              </a:tblGrid>
              <a:tr h="375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Objeto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Peso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Altura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Raio de trabalho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extLst>
                  <a:ext uri="{0D108BD9-81ED-4DB2-BD59-A6C34878D82A}">
                    <a16:rowId xmlns:a16="http://schemas.microsoft.com/office/drawing/2014/main" val="1958935457"/>
                  </a:ext>
                </a:extLst>
              </a:tr>
              <a:tr h="292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1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300 kg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4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8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extLst>
                  <a:ext uri="{0D108BD9-81ED-4DB2-BD59-A6C34878D82A}">
                    <a16:rowId xmlns:a16="http://schemas.microsoft.com/office/drawing/2014/main" val="1072265128"/>
                  </a:ext>
                </a:extLst>
              </a:tr>
              <a:tr h="292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2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600 kg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8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9,7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extLst>
                  <a:ext uri="{0D108BD9-81ED-4DB2-BD59-A6C34878D82A}">
                    <a16:rowId xmlns:a16="http://schemas.microsoft.com/office/drawing/2014/main" val="582909098"/>
                  </a:ext>
                </a:extLst>
              </a:tr>
              <a:tr h="292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3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 dirty="0">
                          <a:effectLst/>
                        </a:rPr>
                        <a:t>600 kg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5,6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3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extLst>
                  <a:ext uri="{0D108BD9-81ED-4DB2-BD59-A6C34878D82A}">
                    <a16:rowId xmlns:a16="http://schemas.microsoft.com/office/drawing/2014/main" val="2551878681"/>
                  </a:ext>
                </a:extLst>
              </a:tr>
              <a:tr h="292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4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 dirty="0">
                          <a:effectLst/>
                        </a:rPr>
                        <a:t>1,7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2,3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7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extLst>
                  <a:ext uri="{0D108BD9-81ED-4DB2-BD59-A6C34878D82A}">
                    <a16:rowId xmlns:a16="http://schemas.microsoft.com/office/drawing/2014/main" val="128317606"/>
                  </a:ext>
                </a:extLst>
              </a:tr>
              <a:tr h="2925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5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 dirty="0">
                          <a:effectLst/>
                        </a:rPr>
                        <a:t>4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>
                          <a:effectLst/>
                        </a:rPr>
                        <a:t>6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2100" dirty="0">
                          <a:effectLst/>
                        </a:rPr>
                        <a:t>12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289" marR="131289" marT="0" marB="0"/>
                </a:tc>
                <a:extLst>
                  <a:ext uri="{0D108BD9-81ED-4DB2-BD59-A6C34878D82A}">
                    <a16:rowId xmlns:a16="http://schemas.microsoft.com/office/drawing/2014/main" val="1804851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6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Equipamento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5220208-8685-4A2B-9EF6-7BBEA09DE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76684"/>
              </p:ext>
            </p:extLst>
          </p:nvPr>
        </p:nvGraphicFramePr>
        <p:xfrm>
          <a:off x="811763" y="907148"/>
          <a:ext cx="7483152" cy="1883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127">
                  <a:extLst>
                    <a:ext uri="{9D8B030D-6E8A-4147-A177-3AD203B41FA5}">
                      <a16:colId xmlns:a16="http://schemas.microsoft.com/office/drawing/2014/main" val="1523985516"/>
                    </a:ext>
                  </a:extLst>
                </a:gridCol>
                <a:gridCol w="1870127">
                  <a:extLst>
                    <a:ext uri="{9D8B030D-6E8A-4147-A177-3AD203B41FA5}">
                      <a16:colId xmlns:a16="http://schemas.microsoft.com/office/drawing/2014/main" val="2046504846"/>
                    </a:ext>
                  </a:extLst>
                </a:gridCol>
                <a:gridCol w="1871449">
                  <a:extLst>
                    <a:ext uri="{9D8B030D-6E8A-4147-A177-3AD203B41FA5}">
                      <a16:colId xmlns:a16="http://schemas.microsoft.com/office/drawing/2014/main" val="73225382"/>
                    </a:ext>
                  </a:extLst>
                </a:gridCol>
                <a:gridCol w="1871449">
                  <a:extLst>
                    <a:ext uri="{9D8B030D-6E8A-4147-A177-3AD203B41FA5}">
                      <a16:colId xmlns:a16="http://schemas.microsoft.com/office/drawing/2014/main" val="1476039115"/>
                    </a:ext>
                  </a:extLst>
                </a:gridCol>
              </a:tblGrid>
              <a:tr h="40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Guindaste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Carga Máxima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Raio Máximo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Altura Máxima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4096633962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D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7,8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14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17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518863538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E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10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16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22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3663763576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12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20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26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2918126698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G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12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20 m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27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3448935054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H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18 ton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24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32 m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2214168455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E362461-60BB-4800-A509-5875ED447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745526"/>
              </p:ext>
            </p:extLst>
          </p:nvPr>
        </p:nvGraphicFramePr>
        <p:xfrm>
          <a:off x="811763" y="907147"/>
          <a:ext cx="7483152" cy="1883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127">
                  <a:extLst>
                    <a:ext uri="{9D8B030D-6E8A-4147-A177-3AD203B41FA5}">
                      <a16:colId xmlns:a16="http://schemas.microsoft.com/office/drawing/2014/main" val="1523985516"/>
                    </a:ext>
                  </a:extLst>
                </a:gridCol>
                <a:gridCol w="1870127">
                  <a:extLst>
                    <a:ext uri="{9D8B030D-6E8A-4147-A177-3AD203B41FA5}">
                      <a16:colId xmlns:a16="http://schemas.microsoft.com/office/drawing/2014/main" val="2046504846"/>
                    </a:ext>
                  </a:extLst>
                </a:gridCol>
                <a:gridCol w="1871449">
                  <a:extLst>
                    <a:ext uri="{9D8B030D-6E8A-4147-A177-3AD203B41FA5}">
                      <a16:colId xmlns:a16="http://schemas.microsoft.com/office/drawing/2014/main" val="73225382"/>
                    </a:ext>
                  </a:extLst>
                </a:gridCol>
                <a:gridCol w="1871449">
                  <a:extLst>
                    <a:ext uri="{9D8B030D-6E8A-4147-A177-3AD203B41FA5}">
                      <a16:colId xmlns:a16="http://schemas.microsoft.com/office/drawing/2014/main" val="1476039115"/>
                    </a:ext>
                  </a:extLst>
                </a:gridCol>
              </a:tblGrid>
              <a:tr h="40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Guindaste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Carga Máxima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Raio Máximo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Altura Máxima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4096633962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D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92D050"/>
                          </a:solidFill>
                          <a:effectLst/>
                        </a:rPr>
                        <a:t>7,8 ton</a:t>
                      </a:r>
                      <a:endParaRPr lang="pt-BR" sz="21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92D050"/>
                          </a:solidFill>
                          <a:effectLst/>
                        </a:rPr>
                        <a:t>14 m</a:t>
                      </a:r>
                      <a:endParaRPr lang="pt-BR" sz="21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00B050"/>
                          </a:solidFill>
                          <a:effectLst/>
                        </a:rPr>
                        <a:t>17 m</a:t>
                      </a:r>
                      <a:endParaRPr lang="pt-BR" sz="21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518863538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E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FF00"/>
                          </a:solidFill>
                          <a:effectLst/>
                        </a:rPr>
                        <a:t>10 ton</a:t>
                      </a:r>
                      <a:endParaRPr lang="pt-BR" sz="2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FF00"/>
                          </a:solidFill>
                          <a:effectLst/>
                        </a:rPr>
                        <a:t>16 m</a:t>
                      </a:r>
                      <a:endParaRPr lang="pt-BR" sz="2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92D050"/>
                          </a:solidFill>
                          <a:effectLst/>
                        </a:rPr>
                        <a:t>22 m</a:t>
                      </a:r>
                      <a:endParaRPr lang="pt-BR" sz="2100" dirty="0">
                        <a:solidFill>
                          <a:srgbClr val="92D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3663763576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C000"/>
                          </a:solidFill>
                          <a:effectLst/>
                        </a:rPr>
                        <a:t>12 ton</a:t>
                      </a:r>
                      <a:endParaRPr lang="pt-BR" sz="2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C000"/>
                          </a:solidFill>
                          <a:effectLst/>
                        </a:rPr>
                        <a:t>20 m</a:t>
                      </a:r>
                      <a:endParaRPr lang="pt-BR" sz="2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FF00"/>
                          </a:solidFill>
                          <a:effectLst/>
                        </a:rPr>
                        <a:t>26 m</a:t>
                      </a:r>
                      <a:endParaRPr lang="pt-BR" sz="21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2918126698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G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C000"/>
                          </a:solidFill>
                          <a:effectLst/>
                        </a:rPr>
                        <a:t>12 ton</a:t>
                      </a:r>
                      <a:endParaRPr lang="pt-BR" sz="2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C000"/>
                          </a:solidFill>
                          <a:effectLst/>
                        </a:rPr>
                        <a:t>20 m</a:t>
                      </a:r>
                      <a:endParaRPr lang="pt-BR" sz="2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C000"/>
                          </a:solidFill>
                          <a:effectLst/>
                        </a:rPr>
                        <a:t>27 m</a:t>
                      </a:r>
                      <a:endParaRPr lang="pt-BR" sz="2100" dirty="0">
                        <a:solidFill>
                          <a:srgbClr val="FFC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3448935054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H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0000"/>
                          </a:solidFill>
                          <a:effectLst/>
                        </a:rPr>
                        <a:t>18 ton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0000"/>
                          </a:solidFill>
                          <a:effectLst/>
                        </a:rPr>
                        <a:t>24 m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solidFill>
                            <a:srgbClr val="FF0000"/>
                          </a:solidFill>
                          <a:effectLst/>
                        </a:rPr>
                        <a:t>32 m</a:t>
                      </a:r>
                      <a:endParaRPr lang="pt-BR" sz="2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22141684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8920DE34-41AD-486F-BB75-36043FC1FF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132686"/>
                  </p:ext>
                </p:extLst>
              </p:nvPr>
            </p:nvGraphicFramePr>
            <p:xfrm>
              <a:off x="811763" y="907146"/>
              <a:ext cx="7483152" cy="34566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70127">
                      <a:extLst>
                        <a:ext uri="{9D8B030D-6E8A-4147-A177-3AD203B41FA5}">
                          <a16:colId xmlns:a16="http://schemas.microsoft.com/office/drawing/2014/main" val="1523985516"/>
                        </a:ext>
                      </a:extLst>
                    </a:gridCol>
                    <a:gridCol w="1870127">
                      <a:extLst>
                        <a:ext uri="{9D8B030D-6E8A-4147-A177-3AD203B41FA5}">
                          <a16:colId xmlns:a16="http://schemas.microsoft.com/office/drawing/2014/main" val="2046504846"/>
                        </a:ext>
                      </a:extLst>
                    </a:gridCol>
                    <a:gridCol w="1871449">
                      <a:extLst>
                        <a:ext uri="{9D8B030D-6E8A-4147-A177-3AD203B41FA5}">
                          <a16:colId xmlns:a16="http://schemas.microsoft.com/office/drawing/2014/main" val="73225382"/>
                        </a:ext>
                      </a:extLst>
                    </a:gridCol>
                    <a:gridCol w="1871449">
                      <a:extLst>
                        <a:ext uri="{9D8B030D-6E8A-4147-A177-3AD203B41FA5}">
                          <a16:colId xmlns:a16="http://schemas.microsoft.com/office/drawing/2014/main" val="1476039115"/>
                        </a:ext>
                      </a:extLst>
                    </a:gridCol>
                  </a:tblGrid>
                  <a:tr h="4027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Guindaste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>
                              <a:effectLst/>
                            </a:rPr>
                            <a:t>Carga Máxima</a:t>
                          </a:r>
                          <a:endParaRPr lang="pt-BR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>
                              <a:effectLst/>
                            </a:rPr>
                            <a:t>Raio Máximo</a:t>
                          </a:r>
                          <a:endParaRPr lang="pt-BR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Altura Máxima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extLst>
                      <a:ext uri="{0D108BD9-81ED-4DB2-BD59-A6C34878D82A}">
                        <a16:rowId xmlns:a16="http://schemas.microsoft.com/office/drawing/2014/main" val="4096633962"/>
                      </a:ext>
                    </a:extLst>
                  </a:tr>
                  <a:tr h="2742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D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92D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92D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92D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92D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92D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=7.5</m:t>
                                </m:r>
                              </m:oMath>
                            </m:oMathPara>
                          </a14:m>
                          <a:endParaRPr lang="pt-BR" sz="2100" dirty="0">
                            <a:solidFill>
                              <a:srgbClr val="92D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92D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92D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92D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92D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92D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=7.5</m:t>
                                </m:r>
                              </m:oMath>
                            </m:oMathPara>
                          </a14:m>
                          <a:endParaRPr lang="pt-BR" sz="2100" dirty="0">
                            <a:solidFill>
                              <a:srgbClr val="92D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7.5+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00B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00B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pt-BR" sz="2100" dirty="0">
                            <a:solidFill>
                              <a:srgbClr val="00B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extLst>
                      <a:ext uri="{0D108BD9-81ED-4DB2-BD59-A6C34878D82A}">
                        <a16:rowId xmlns:a16="http://schemas.microsoft.com/office/drawing/2014/main" val="518863538"/>
                      </a:ext>
                    </a:extLst>
                  </a:tr>
                  <a:tr h="2742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>
                              <a:effectLst/>
                            </a:rPr>
                            <a:t>E</a:t>
                          </a:r>
                          <a:endParaRPr lang="pt-BR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FFFF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2,5+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FFFF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pt-BR" sz="1900" dirty="0">
                            <a:solidFill>
                              <a:srgbClr val="FFFF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FFFF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2,5+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FFFF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pt-BR" sz="1900" dirty="0">
                            <a:solidFill>
                              <a:srgbClr val="FFFF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92D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92D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92D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92D05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92D05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=7.5</m:t>
                                </m:r>
                              </m:oMath>
                            </m:oMathPara>
                          </a14:m>
                          <a:endParaRPr lang="pt-BR" sz="2100" dirty="0">
                            <a:solidFill>
                              <a:srgbClr val="92D05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extLst>
                      <a:ext uri="{0D108BD9-81ED-4DB2-BD59-A6C34878D82A}">
                        <a16:rowId xmlns:a16="http://schemas.microsoft.com/office/drawing/2014/main" val="3663763576"/>
                      </a:ext>
                    </a:extLst>
                  </a:tr>
                  <a:tr h="2742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F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=2.5</m:t>
                                </m:r>
                              </m:oMath>
                            </m:oMathPara>
                          </a14:m>
                          <a:endParaRPr lang="pt-BR" sz="19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=2.5</m:t>
                                </m:r>
                              </m:oMath>
                            </m:oMathPara>
                          </a14:m>
                          <a:endParaRPr lang="pt-BR" sz="19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FFFF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2,5+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FFFF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FFFF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pt-BR" sz="1900" dirty="0">
                            <a:solidFill>
                              <a:srgbClr val="FFFF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extLst>
                      <a:ext uri="{0D108BD9-81ED-4DB2-BD59-A6C34878D82A}">
                        <a16:rowId xmlns:a16="http://schemas.microsoft.com/office/drawing/2014/main" val="2918126698"/>
                      </a:ext>
                    </a:extLst>
                  </a:tr>
                  <a:tr h="2742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>
                              <a:effectLst/>
                            </a:rPr>
                            <a:t>G</a:t>
                          </a:r>
                          <a:endParaRPr lang="pt-BR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=2.5</m:t>
                                </m:r>
                              </m:oMath>
                            </m:oMathPara>
                          </a14:m>
                          <a:endParaRPr lang="pt-BR" sz="19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=2.5</m:t>
                                </m:r>
                              </m:oMath>
                            </m:oMathPara>
                          </a14:m>
                          <a:endParaRPr lang="pt-BR" sz="19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0+</m:t>
                                </m:r>
                                <m:f>
                                  <m:fPr>
                                    <m:ctrlP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sz="1900" b="0" i="1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sz="1900" b="0" i="1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=2.5</m:t>
                                </m:r>
                              </m:oMath>
                            </m:oMathPara>
                          </a14:m>
                          <a:endParaRPr lang="pt-BR" sz="1900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extLst>
                      <a:ext uri="{0D108BD9-81ED-4DB2-BD59-A6C34878D82A}">
                        <a16:rowId xmlns:a16="http://schemas.microsoft.com/office/drawing/2014/main" val="3448935054"/>
                      </a:ext>
                    </a:extLst>
                  </a:tr>
                  <a:tr h="27422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H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solidFill>
                                <a:srgbClr val="FF0000"/>
                              </a:solidFill>
                              <a:effectLst/>
                            </a:rPr>
                            <a:t>0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2100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solidFill>
                                <a:srgbClr val="FF0000"/>
                              </a:solidFill>
                              <a:effectLst/>
                            </a:rPr>
                            <a:t>0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extLst>
                      <a:ext uri="{0D108BD9-81ED-4DB2-BD59-A6C34878D82A}">
                        <a16:rowId xmlns:a16="http://schemas.microsoft.com/office/drawing/2014/main" val="2214168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ela 8">
                <a:extLst>
                  <a:ext uri="{FF2B5EF4-FFF2-40B4-BE49-F238E27FC236}">
                    <a16:creationId xmlns:a16="http://schemas.microsoft.com/office/drawing/2014/main" id="{8920DE34-41AD-486F-BB75-36043FC1FF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132686"/>
                  </p:ext>
                </p:extLst>
              </p:nvPr>
            </p:nvGraphicFramePr>
            <p:xfrm>
              <a:off x="811763" y="907146"/>
              <a:ext cx="7483152" cy="345668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870127">
                      <a:extLst>
                        <a:ext uri="{9D8B030D-6E8A-4147-A177-3AD203B41FA5}">
                          <a16:colId xmlns:a16="http://schemas.microsoft.com/office/drawing/2014/main" val="1523985516"/>
                        </a:ext>
                      </a:extLst>
                    </a:gridCol>
                    <a:gridCol w="1870127">
                      <a:extLst>
                        <a:ext uri="{9D8B030D-6E8A-4147-A177-3AD203B41FA5}">
                          <a16:colId xmlns:a16="http://schemas.microsoft.com/office/drawing/2014/main" val="2046504846"/>
                        </a:ext>
                      </a:extLst>
                    </a:gridCol>
                    <a:gridCol w="1871449">
                      <a:extLst>
                        <a:ext uri="{9D8B030D-6E8A-4147-A177-3AD203B41FA5}">
                          <a16:colId xmlns:a16="http://schemas.microsoft.com/office/drawing/2014/main" val="73225382"/>
                        </a:ext>
                      </a:extLst>
                    </a:gridCol>
                    <a:gridCol w="1871449">
                      <a:extLst>
                        <a:ext uri="{9D8B030D-6E8A-4147-A177-3AD203B41FA5}">
                          <a16:colId xmlns:a16="http://schemas.microsoft.com/office/drawing/2014/main" val="1476039115"/>
                        </a:ext>
                      </a:extLst>
                    </a:gridCol>
                  </a:tblGrid>
                  <a:tr h="4027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Guindaste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>
                              <a:effectLst/>
                            </a:rPr>
                            <a:t>Carga Máxima</a:t>
                          </a:r>
                          <a:endParaRPr lang="pt-BR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>
                              <a:effectLst/>
                            </a:rPr>
                            <a:t>Raio Máximo</a:t>
                          </a:r>
                          <a:endParaRPr lang="pt-BR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Altura Máxima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extLst>
                      <a:ext uri="{0D108BD9-81ED-4DB2-BD59-A6C34878D82A}">
                        <a16:rowId xmlns:a16="http://schemas.microsoft.com/office/drawing/2014/main" val="4096633962"/>
                      </a:ext>
                    </a:extLst>
                  </a:tr>
                  <a:tr h="6816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D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100326" t="-68750" r="-201303" b="-37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200326" t="-68750" r="-101303" b="-37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300326" t="-68750" r="-1303" b="-372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863538"/>
                      </a:ext>
                    </a:extLst>
                  </a:tr>
                  <a:tr h="6816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>
                              <a:effectLst/>
                            </a:rPr>
                            <a:t>E</a:t>
                          </a:r>
                          <a:endParaRPr lang="pt-BR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100326" t="-168750" r="-201303" b="-27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200326" t="-168750" r="-101303" b="-27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300326" t="-168750" r="-1303" b="-272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763576"/>
                      </a:ext>
                    </a:extLst>
                  </a:tr>
                  <a:tr h="6816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F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100326" t="-268750" r="-201303" b="-17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200326" t="-268750" r="-101303" b="-17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300326" t="-268750" r="-1303" b="-172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126698"/>
                      </a:ext>
                    </a:extLst>
                  </a:tr>
                  <a:tr h="68167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>
                              <a:effectLst/>
                            </a:rPr>
                            <a:t>G</a:t>
                          </a:r>
                          <a:endParaRPr lang="pt-BR" sz="2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100326" t="-368750" r="-201303" b="-7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200326" t="-368750" r="-101303" b="-72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130027" marR="130027" marT="0" marB="0">
                        <a:blipFill>
                          <a:blip r:embed="rId2"/>
                          <a:stretch>
                            <a:fillRect l="-300326" t="-368750" r="-1303" b="-72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8935054"/>
                      </a:ext>
                    </a:extLst>
                  </a:tr>
                  <a:tr h="32727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effectLst/>
                            </a:rPr>
                            <a:t>H</a:t>
                          </a:r>
                          <a:endParaRPr lang="pt-BR" sz="2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solidFill>
                                <a:srgbClr val="FF0000"/>
                              </a:solidFill>
                              <a:effectLst/>
                            </a:rPr>
                            <a:t>0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2100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130027" marR="13002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pt-BR" sz="1900" dirty="0">
                              <a:solidFill>
                                <a:srgbClr val="FF0000"/>
                              </a:solidFill>
                              <a:effectLst/>
                            </a:rPr>
                            <a:t>0</a:t>
                          </a:r>
                          <a:endParaRPr lang="pt-BR" sz="2100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30027" marR="130027" marT="0" marB="0"/>
                    </a:tc>
                    <a:extLst>
                      <a:ext uri="{0D108BD9-81ED-4DB2-BD59-A6C34878D82A}">
                        <a16:rowId xmlns:a16="http://schemas.microsoft.com/office/drawing/2014/main" val="2214168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7699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Equipamento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A735D56-6415-4EE4-870F-BC16E9AF2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89040"/>
              </p:ext>
            </p:extLst>
          </p:nvPr>
        </p:nvGraphicFramePr>
        <p:xfrm>
          <a:off x="811763" y="907148"/>
          <a:ext cx="3740254" cy="18835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0127">
                  <a:extLst>
                    <a:ext uri="{9D8B030D-6E8A-4147-A177-3AD203B41FA5}">
                      <a16:colId xmlns:a16="http://schemas.microsoft.com/office/drawing/2014/main" val="1523985516"/>
                    </a:ext>
                  </a:extLst>
                </a:gridCol>
                <a:gridCol w="1870127">
                  <a:extLst>
                    <a:ext uri="{9D8B030D-6E8A-4147-A177-3AD203B41FA5}">
                      <a16:colId xmlns:a16="http://schemas.microsoft.com/office/drawing/2014/main" val="2046504846"/>
                    </a:ext>
                  </a:extLst>
                </a:gridCol>
              </a:tblGrid>
              <a:tr h="4027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Guindaste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Nota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4096633962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D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8.3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518863538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E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5.83 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3663763576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F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3.3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2918126698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>
                          <a:effectLst/>
                        </a:rPr>
                        <a:t>G</a:t>
                      </a:r>
                      <a:endParaRPr lang="pt-BR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2.5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3448935054"/>
                  </a:ext>
                </a:extLst>
              </a:tr>
              <a:tr h="2742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H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900" dirty="0">
                          <a:effectLst/>
                        </a:rPr>
                        <a:t>0</a:t>
                      </a:r>
                      <a:endParaRPr lang="pt-BR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027" marR="130027" marT="0" marB="0"/>
                </a:tc>
                <a:extLst>
                  <a:ext uri="{0D108BD9-81ED-4DB2-BD59-A6C34878D82A}">
                    <a16:rowId xmlns:a16="http://schemas.microsoft.com/office/drawing/2014/main" val="221416845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631FA77D-8448-42E8-B1E1-819500DB3FB7}"/>
              </a:ext>
            </a:extLst>
          </p:cNvPr>
          <p:cNvSpPr txBox="1"/>
          <p:nvPr/>
        </p:nvSpPr>
        <p:spPr>
          <a:xfrm flipH="1">
            <a:off x="7164976" y="907148"/>
            <a:ext cx="3294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melhor equipamento disponível para essa operação é o equipamento D.</a:t>
            </a:r>
          </a:p>
        </p:txBody>
      </p:sp>
    </p:spTree>
    <p:extLst>
      <p:ext uri="{BB962C8B-B14F-4D97-AF65-F5344CB8AC3E}">
        <p14:creationId xmlns:p14="http://schemas.microsoft.com/office/powerpoint/2010/main" val="77468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CF4F21-EC96-42E1-A718-D865029806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875"/>
          <a:stretch/>
        </p:blipFill>
        <p:spPr>
          <a:xfrm>
            <a:off x="811763" y="1035601"/>
            <a:ext cx="7581900" cy="13810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6052A34-0DF3-471C-B660-739C8C44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2864400"/>
            <a:ext cx="9096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4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F3CAF3-C662-456E-8927-5095132004B6}"/>
              </a:ext>
            </a:extLst>
          </p:cNvPr>
          <p:cNvSpPr txBox="1"/>
          <p:nvPr/>
        </p:nvSpPr>
        <p:spPr>
          <a:xfrm>
            <a:off x="5477069" y="531845"/>
            <a:ext cx="1268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Decisões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1AFE0-699B-46ED-B6D6-85137BDE57C5}"/>
              </a:ext>
            </a:extLst>
          </p:cNvPr>
          <p:cNvSpPr txBox="1"/>
          <p:nvPr/>
        </p:nvSpPr>
        <p:spPr>
          <a:xfrm>
            <a:off x="2967134" y="179147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Subjetivo</a:t>
            </a:r>
          </a:p>
          <a:p>
            <a:pPr algn="ctr"/>
            <a:r>
              <a:rPr lang="pt-BR" dirty="0"/>
              <a:t>(humano)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AA1419C-4C45-42CF-AC1E-5CDE4DC1BB65}"/>
              </a:ext>
            </a:extLst>
          </p:cNvPr>
          <p:cNvCxnSpPr>
            <a:cxnSpLocks/>
          </p:cNvCxnSpPr>
          <p:nvPr/>
        </p:nvCxnSpPr>
        <p:spPr>
          <a:xfrm>
            <a:off x="4976327" y="1976143"/>
            <a:ext cx="2239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780689-CA3A-404E-A865-9DB1B3FF7B1E}"/>
              </a:ext>
            </a:extLst>
          </p:cNvPr>
          <p:cNvSpPr txBox="1"/>
          <p:nvPr/>
        </p:nvSpPr>
        <p:spPr>
          <a:xfrm>
            <a:off x="8168295" y="1791477"/>
            <a:ext cx="1448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Objetivo</a:t>
            </a:r>
          </a:p>
          <a:p>
            <a:pPr algn="ctr"/>
            <a:r>
              <a:rPr lang="pt-BR" dirty="0"/>
              <a:t>(matemático)</a:t>
            </a:r>
          </a:p>
        </p:txBody>
      </p:sp>
    </p:spTree>
    <p:extLst>
      <p:ext uri="{BB962C8B-B14F-4D97-AF65-F5344CB8AC3E}">
        <p14:creationId xmlns:p14="http://schemas.microsoft.com/office/powerpoint/2010/main" val="370509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32">
            <a:extLst>
              <a:ext uri="{FF2B5EF4-FFF2-40B4-BE49-F238E27FC236}">
                <a16:creationId xmlns:a16="http://schemas.microsoft.com/office/drawing/2014/main" id="{710B1AE3-3B8E-49AF-BD7A-8462C402B648}"/>
              </a:ext>
            </a:extLst>
          </p:cNvPr>
          <p:cNvSpPr/>
          <p:nvPr/>
        </p:nvSpPr>
        <p:spPr>
          <a:xfrm>
            <a:off x="981533" y="1659604"/>
            <a:ext cx="4411967" cy="2363372"/>
          </a:xfrm>
          <a:custGeom>
            <a:avLst/>
            <a:gdLst>
              <a:gd name="connsiteX0" fmla="*/ 0 w 1893849"/>
              <a:gd name="connsiteY0" fmla="*/ 0 h 2363372"/>
              <a:gd name="connsiteX1" fmla="*/ 1893849 w 1893849"/>
              <a:gd name="connsiteY1" fmla="*/ 0 h 2363372"/>
              <a:gd name="connsiteX2" fmla="*/ 1893849 w 1893849"/>
              <a:gd name="connsiteY2" fmla="*/ 2363372 h 2363372"/>
              <a:gd name="connsiteX3" fmla="*/ 0 w 1893849"/>
              <a:gd name="connsiteY3" fmla="*/ 2363372 h 2363372"/>
              <a:gd name="connsiteX4" fmla="*/ 0 w 1893849"/>
              <a:gd name="connsiteY4" fmla="*/ 0 h 2363372"/>
              <a:gd name="connsiteX0" fmla="*/ 0 w 1893849"/>
              <a:gd name="connsiteY0" fmla="*/ 0 h 2363372"/>
              <a:gd name="connsiteX1" fmla="*/ 1893849 w 1893849"/>
              <a:gd name="connsiteY1" fmla="*/ 0 h 2363372"/>
              <a:gd name="connsiteX2" fmla="*/ 1885071 w 1893849"/>
              <a:gd name="connsiteY2" fmla="*/ 1153550 h 2363372"/>
              <a:gd name="connsiteX3" fmla="*/ 1893849 w 1893849"/>
              <a:gd name="connsiteY3" fmla="*/ 2363372 h 2363372"/>
              <a:gd name="connsiteX4" fmla="*/ 0 w 1893849"/>
              <a:gd name="connsiteY4" fmla="*/ 2363372 h 2363372"/>
              <a:gd name="connsiteX5" fmla="*/ 0 w 1893849"/>
              <a:gd name="connsiteY5" fmla="*/ 0 h 2363372"/>
              <a:gd name="connsiteX0" fmla="*/ 0 w 4510440"/>
              <a:gd name="connsiteY0" fmla="*/ 0 h 2363372"/>
              <a:gd name="connsiteX1" fmla="*/ 4510440 w 4510440"/>
              <a:gd name="connsiteY1" fmla="*/ 0 h 2363372"/>
              <a:gd name="connsiteX2" fmla="*/ 1885071 w 4510440"/>
              <a:gd name="connsiteY2" fmla="*/ 1153550 h 2363372"/>
              <a:gd name="connsiteX3" fmla="*/ 1893849 w 4510440"/>
              <a:gd name="connsiteY3" fmla="*/ 2363372 h 2363372"/>
              <a:gd name="connsiteX4" fmla="*/ 0 w 4510440"/>
              <a:gd name="connsiteY4" fmla="*/ 2363372 h 2363372"/>
              <a:gd name="connsiteX5" fmla="*/ 0 w 4510440"/>
              <a:gd name="connsiteY5" fmla="*/ 0 h 2363372"/>
              <a:gd name="connsiteX0" fmla="*/ 0 w 4528999"/>
              <a:gd name="connsiteY0" fmla="*/ 0 h 2363372"/>
              <a:gd name="connsiteX1" fmla="*/ 4510440 w 4528999"/>
              <a:gd name="connsiteY1" fmla="*/ 0 h 2363372"/>
              <a:gd name="connsiteX2" fmla="*/ 4389119 w 4528999"/>
              <a:gd name="connsiteY2" fmla="*/ 1181686 h 2363372"/>
              <a:gd name="connsiteX3" fmla="*/ 1885071 w 4528999"/>
              <a:gd name="connsiteY3" fmla="*/ 1153550 h 2363372"/>
              <a:gd name="connsiteX4" fmla="*/ 1893849 w 4528999"/>
              <a:gd name="connsiteY4" fmla="*/ 2363372 h 2363372"/>
              <a:gd name="connsiteX5" fmla="*/ 0 w 4528999"/>
              <a:gd name="connsiteY5" fmla="*/ 2363372 h 2363372"/>
              <a:gd name="connsiteX6" fmla="*/ 0 w 4528999"/>
              <a:gd name="connsiteY6" fmla="*/ 0 h 2363372"/>
              <a:gd name="connsiteX0" fmla="*/ 0 w 4614310"/>
              <a:gd name="connsiteY0" fmla="*/ 0 h 2363372"/>
              <a:gd name="connsiteX1" fmla="*/ 4510440 w 4614310"/>
              <a:gd name="connsiteY1" fmla="*/ 0 h 2363372"/>
              <a:gd name="connsiteX2" fmla="*/ 4487593 w 4614310"/>
              <a:gd name="connsiteY2" fmla="*/ 1181686 h 2363372"/>
              <a:gd name="connsiteX3" fmla="*/ 1885071 w 4614310"/>
              <a:gd name="connsiteY3" fmla="*/ 1153550 h 2363372"/>
              <a:gd name="connsiteX4" fmla="*/ 1893849 w 4614310"/>
              <a:gd name="connsiteY4" fmla="*/ 2363372 h 2363372"/>
              <a:gd name="connsiteX5" fmla="*/ 0 w 4614310"/>
              <a:gd name="connsiteY5" fmla="*/ 2363372 h 2363372"/>
              <a:gd name="connsiteX6" fmla="*/ 0 w 4614310"/>
              <a:gd name="connsiteY6" fmla="*/ 0 h 2363372"/>
              <a:gd name="connsiteX0" fmla="*/ 0 w 4526301"/>
              <a:gd name="connsiteY0" fmla="*/ 0 h 2363372"/>
              <a:gd name="connsiteX1" fmla="*/ 4510440 w 4526301"/>
              <a:gd name="connsiteY1" fmla="*/ 0 h 2363372"/>
              <a:gd name="connsiteX2" fmla="*/ 4487593 w 4526301"/>
              <a:gd name="connsiteY2" fmla="*/ 1181686 h 2363372"/>
              <a:gd name="connsiteX3" fmla="*/ 1885071 w 4526301"/>
              <a:gd name="connsiteY3" fmla="*/ 1153550 h 2363372"/>
              <a:gd name="connsiteX4" fmla="*/ 1893849 w 4526301"/>
              <a:gd name="connsiteY4" fmla="*/ 2363372 h 2363372"/>
              <a:gd name="connsiteX5" fmla="*/ 0 w 4526301"/>
              <a:gd name="connsiteY5" fmla="*/ 2363372 h 2363372"/>
              <a:gd name="connsiteX6" fmla="*/ 0 w 4526301"/>
              <a:gd name="connsiteY6" fmla="*/ 0 h 2363372"/>
              <a:gd name="connsiteX0" fmla="*/ 0 w 4576731"/>
              <a:gd name="connsiteY0" fmla="*/ 0 h 2363372"/>
              <a:gd name="connsiteX1" fmla="*/ 4510440 w 4576731"/>
              <a:gd name="connsiteY1" fmla="*/ 0 h 2363372"/>
              <a:gd name="connsiteX2" fmla="*/ 4487593 w 4576731"/>
              <a:gd name="connsiteY2" fmla="*/ 1181686 h 2363372"/>
              <a:gd name="connsiteX3" fmla="*/ 1885071 w 4576731"/>
              <a:gd name="connsiteY3" fmla="*/ 1153550 h 2363372"/>
              <a:gd name="connsiteX4" fmla="*/ 1893849 w 4576731"/>
              <a:gd name="connsiteY4" fmla="*/ 2363372 h 2363372"/>
              <a:gd name="connsiteX5" fmla="*/ 0 w 4576731"/>
              <a:gd name="connsiteY5" fmla="*/ 2363372 h 2363372"/>
              <a:gd name="connsiteX6" fmla="*/ 0 w 4576731"/>
              <a:gd name="connsiteY6" fmla="*/ 0 h 2363372"/>
              <a:gd name="connsiteX0" fmla="*/ 0 w 4510440"/>
              <a:gd name="connsiteY0" fmla="*/ 0 h 2363372"/>
              <a:gd name="connsiteX1" fmla="*/ 4510440 w 4510440"/>
              <a:gd name="connsiteY1" fmla="*/ 0 h 2363372"/>
              <a:gd name="connsiteX2" fmla="*/ 4487593 w 4510440"/>
              <a:gd name="connsiteY2" fmla="*/ 1181686 h 2363372"/>
              <a:gd name="connsiteX3" fmla="*/ 1885071 w 4510440"/>
              <a:gd name="connsiteY3" fmla="*/ 1153550 h 2363372"/>
              <a:gd name="connsiteX4" fmla="*/ 1893849 w 4510440"/>
              <a:gd name="connsiteY4" fmla="*/ 2363372 h 2363372"/>
              <a:gd name="connsiteX5" fmla="*/ 0 w 4510440"/>
              <a:gd name="connsiteY5" fmla="*/ 2363372 h 2363372"/>
              <a:gd name="connsiteX6" fmla="*/ 0 w 4510440"/>
              <a:gd name="connsiteY6" fmla="*/ 0 h 2363372"/>
              <a:gd name="connsiteX0" fmla="*/ 0 w 4510440"/>
              <a:gd name="connsiteY0" fmla="*/ 0 h 2363372"/>
              <a:gd name="connsiteX1" fmla="*/ 4510440 w 4510440"/>
              <a:gd name="connsiteY1" fmla="*/ 0 h 2363372"/>
              <a:gd name="connsiteX2" fmla="*/ 4487593 w 4510440"/>
              <a:gd name="connsiteY2" fmla="*/ 1181686 h 2363372"/>
              <a:gd name="connsiteX3" fmla="*/ 1885071 w 4510440"/>
              <a:gd name="connsiteY3" fmla="*/ 1153550 h 2363372"/>
              <a:gd name="connsiteX4" fmla="*/ 1893849 w 4510440"/>
              <a:gd name="connsiteY4" fmla="*/ 2363372 h 2363372"/>
              <a:gd name="connsiteX5" fmla="*/ 0 w 4510440"/>
              <a:gd name="connsiteY5" fmla="*/ 2363372 h 2363372"/>
              <a:gd name="connsiteX6" fmla="*/ 0 w 4510440"/>
              <a:gd name="connsiteY6" fmla="*/ 0 h 2363372"/>
              <a:gd name="connsiteX0" fmla="*/ 0 w 4534426"/>
              <a:gd name="connsiteY0" fmla="*/ 0 h 2363372"/>
              <a:gd name="connsiteX1" fmla="*/ 4510440 w 4534426"/>
              <a:gd name="connsiteY1" fmla="*/ 0 h 2363372"/>
              <a:gd name="connsiteX2" fmla="*/ 4529796 w 4534426"/>
              <a:gd name="connsiteY2" fmla="*/ 1181686 h 2363372"/>
              <a:gd name="connsiteX3" fmla="*/ 1885071 w 4534426"/>
              <a:gd name="connsiteY3" fmla="*/ 1153550 h 2363372"/>
              <a:gd name="connsiteX4" fmla="*/ 1893849 w 4534426"/>
              <a:gd name="connsiteY4" fmla="*/ 2363372 h 2363372"/>
              <a:gd name="connsiteX5" fmla="*/ 0 w 4534426"/>
              <a:gd name="connsiteY5" fmla="*/ 2363372 h 2363372"/>
              <a:gd name="connsiteX6" fmla="*/ 0 w 4534426"/>
              <a:gd name="connsiteY6" fmla="*/ 0 h 2363372"/>
              <a:gd name="connsiteX0" fmla="*/ 0 w 4538575"/>
              <a:gd name="connsiteY0" fmla="*/ 0 h 2363372"/>
              <a:gd name="connsiteX1" fmla="*/ 4538575 w 4538575"/>
              <a:gd name="connsiteY1" fmla="*/ 0 h 2363372"/>
              <a:gd name="connsiteX2" fmla="*/ 4529796 w 4538575"/>
              <a:gd name="connsiteY2" fmla="*/ 1181686 h 2363372"/>
              <a:gd name="connsiteX3" fmla="*/ 1885071 w 4538575"/>
              <a:gd name="connsiteY3" fmla="*/ 1153550 h 2363372"/>
              <a:gd name="connsiteX4" fmla="*/ 1893849 w 4538575"/>
              <a:gd name="connsiteY4" fmla="*/ 2363372 h 2363372"/>
              <a:gd name="connsiteX5" fmla="*/ 0 w 4538575"/>
              <a:gd name="connsiteY5" fmla="*/ 2363372 h 2363372"/>
              <a:gd name="connsiteX6" fmla="*/ 0 w 4538575"/>
              <a:gd name="connsiteY6" fmla="*/ 0 h 2363372"/>
              <a:gd name="connsiteX0" fmla="*/ 0 w 4763658"/>
              <a:gd name="connsiteY0" fmla="*/ 0 h 2363372"/>
              <a:gd name="connsiteX1" fmla="*/ 4763658 w 4763658"/>
              <a:gd name="connsiteY1" fmla="*/ 0 h 2363372"/>
              <a:gd name="connsiteX2" fmla="*/ 4529796 w 4763658"/>
              <a:gd name="connsiteY2" fmla="*/ 1181686 h 2363372"/>
              <a:gd name="connsiteX3" fmla="*/ 1885071 w 4763658"/>
              <a:gd name="connsiteY3" fmla="*/ 1153550 h 2363372"/>
              <a:gd name="connsiteX4" fmla="*/ 1893849 w 4763658"/>
              <a:gd name="connsiteY4" fmla="*/ 2363372 h 2363372"/>
              <a:gd name="connsiteX5" fmla="*/ 0 w 4763658"/>
              <a:gd name="connsiteY5" fmla="*/ 2363372 h 2363372"/>
              <a:gd name="connsiteX6" fmla="*/ 0 w 4763658"/>
              <a:gd name="connsiteY6" fmla="*/ 0 h 2363372"/>
              <a:gd name="connsiteX0" fmla="*/ 0 w 4763658"/>
              <a:gd name="connsiteY0" fmla="*/ 0 h 2363372"/>
              <a:gd name="connsiteX1" fmla="*/ 4763658 w 4763658"/>
              <a:gd name="connsiteY1" fmla="*/ 0 h 2363372"/>
              <a:gd name="connsiteX2" fmla="*/ 4754879 w 4763658"/>
              <a:gd name="connsiteY2" fmla="*/ 1181686 h 2363372"/>
              <a:gd name="connsiteX3" fmla="*/ 1885071 w 4763658"/>
              <a:gd name="connsiteY3" fmla="*/ 1153550 h 2363372"/>
              <a:gd name="connsiteX4" fmla="*/ 1893849 w 4763658"/>
              <a:gd name="connsiteY4" fmla="*/ 2363372 h 2363372"/>
              <a:gd name="connsiteX5" fmla="*/ 0 w 4763658"/>
              <a:gd name="connsiteY5" fmla="*/ 2363372 h 2363372"/>
              <a:gd name="connsiteX6" fmla="*/ 0 w 4763658"/>
              <a:gd name="connsiteY6" fmla="*/ 0 h 2363372"/>
              <a:gd name="connsiteX0" fmla="*/ 0 w 4828187"/>
              <a:gd name="connsiteY0" fmla="*/ 0 h 2363372"/>
              <a:gd name="connsiteX1" fmla="*/ 4763658 w 4828187"/>
              <a:gd name="connsiteY1" fmla="*/ 0 h 2363372"/>
              <a:gd name="connsiteX2" fmla="*/ 4825218 w 4828187"/>
              <a:gd name="connsiteY2" fmla="*/ 1181686 h 2363372"/>
              <a:gd name="connsiteX3" fmla="*/ 1885071 w 4828187"/>
              <a:gd name="connsiteY3" fmla="*/ 1153550 h 2363372"/>
              <a:gd name="connsiteX4" fmla="*/ 1893849 w 4828187"/>
              <a:gd name="connsiteY4" fmla="*/ 2363372 h 2363372"/>
              <a:gd name="connsiteX5" fmla="*/ 0 w 4828187"/>
              <a:gd name="connsiteY5" fmla="*/ 2363372 h 2363372"/>
              <a:gd name="connsiteX6" fmla="*/ 0 w 4828187"/>
              <a:gd name="connsiteY6" fmla="*/ 0 h 2363372"/>
              <a:gd name="connsiteX0" fmla="*/ 0 w 4825769"/>
              <a:gd name="connsiteY0" fmla="*/ 0 h 2363372"/>
              <a:gd name="connsiteX1" fmla="*/ 4243154 w 4825769"/>
              <a:gd name="connsiteY1" fmla="*/ 253219 h 2363372"/>
              <a:gd name="connsiteX2" fmla="*/ 4825218 w 4825769"/>
              <a:gd name="connsiteY2" fmla="*/ 1181686 h 2363372"/>
              <a:gd name="connsiteX3" fmla="*/ 1885071 w 4825769"/>
              <a:gd name="connsiteY3" fmla="*/ 1153550 h 2363372"/>
              <a:gd name="connsiteX4" fmla="*/ 1893849 w 4825769"/>
              <a:gd name="connsiteY4" fmla="*/ 2363372 h 2363372"/>
              <a:gd name="connsiteX5" fmla="*/ 0 w 4825769"/>
              <a:gd name="connsiteY5" fmla="*/ 2363372 h 2363372"/>
              <a:gd name="connsiteX6" fmla="*/ 0 w 4825769"/>
              <a:gd name="connsiteY6" fmla="*/ 0 h 2363372"/>
              <a:gd name="connsiteX0" fmla="*/ 0 w 4825966"/>
              <a:gd name="connsiteY0" fmla="*/ 0 h 2363372"/>
              <a:gd name="connsiteX1" fmla="*/ 4411967 w 4825966"/>
              <a:gd name="connsiteY1" fmla="*/ 154745 h 2363372"/>
              <a:gd name="connsiteX2" fmla="*/ 4825218 w 4825966"/>
              <a:gd name="connsiteY2" fmla="*/ 1181686 h 2363372"/>
              <a:gd name="connsiteX3" fmla="*/ 1885071 w 4825966"/>
              <a:gd name="connsiteY3" fmla="*/ 1153550 h 2363372"/>
              <a:gd name="connsiteX4" fmla="*/ 1893849 w 4825966"/>
              <a:gd name="connsiteY4" fmla="*/ 2363372 h 2363372"/>
              <a:gd name="connsiteX5" fmla="*/ 0 w 4825966"/>
              <a:gd name="connsiteY5" fmla="*/ 2363372 h 2363372"/>
              <a:gd name="connsiteX6" fmla="*/ 0 w 4825966"/>
              <a:gd name="connsiteY6" fmla="*/ 0 h 2363372"/>
              <a:gd name="connsiteX0" fmla="*/ 0 w 5552970"/>
              <a:gd name="connsiteY0" fmla="*/ 97593 h 2460965"/>
              <a:gd name="connsiteX1" fmla="*/ 4411967 w 5552970"/>
              <a:gd name="connsiteY1" fmla="*/ 252338 h 2460965"/>
              <a:gd name="connsiteX2" fmla="*/ 4825218 w 5552970"/>
              <a:gd name="connsiteY2" fmla="*/ 1279279 h 2460965"/>
              <a:gd name="connsiteX3" fmla="*/ 1885071 w 5552970"/>
              <a:gd name="connsiteY3" fmla="*/ 1251143 h 2460965"/>
              <a:gd name="connsiteX4" fmla="*/ 1893849 w 5552970"/>
              <a:gd name="connsiteY4" fmla="*/ 2460965 h 2460965"/>
              <a:gd name="connsiteX5" fmla="*/ 0 w 5552970"/>
              <a:gd name="connsiteY5" fmla="*/ 2460965 h 2460965"/>
              <a:gd name="connsiteX6" fmla="*/ 0 w 5552970"/>
              <a:gd name="connsiteY6" fmla="*/ 97593 h 2460965"/>
              <a:gd name="connsiteX0" fmla="*/ 0 w 5426606"/>
              <a:gd name="connsiteY0" fmla="*/ 91579 h 2454951"/>
              <a:gd name="connsiteX1" fmla="*/ 4411967 w 5426606"/>
              <a:gd name="connsiteY1" fmla="*/ 246324 h 2454951"/>
              <a:gd name="connsiteX2" fmla="*/ 4389120 w 5426606"/>
              <a:gd name="connsiteY2" fmla="*/ 1301400 h 2454951"/>
              <a:gd name="connsiteX3" fmla="*/ 1885071 w 5426606"/>
              <a:gd name="connsiteY3" fmla="*/ 1245129 h 2454951"/>
              <a:gd name="connsiteX4" fmla="*/ 1893849 w 5426606"/>
              <a:gd name="connsiteY4" fmla="*/ 2454951 h 2454951"/>
              <a:gd name="connsiteX5" fmla="*/ 0 w 5426606"/>
              <a:gd name="connsiteY5" fmla="*/ 2454951 h 2454951"/>
              <a:gd name="connsiteX6" fmla="*/ 0 w 5426606"/>
              <a:gd name="connsiteY6" fmla="*/ 91579 h 2454951"/>
              <a:gd name="connsiteX0" fmla="*/ 0 w 5845750"/>
              <a:gd name="connsiteY0" fmla="*/ 0 h 2363372"/>
              <a:gd name="connsiteX1" fmla="*/ 4411967 w 5845750"/>
              <a:gd name="connsiteY1" fmla="*/ 154745 h 2363372"/>
              <a:gd name="connsiteX2" fmla="*/ 4389120 w 5845750"/>
              <a:gd name="connsiteY2" fmla="*/ 1209821 h 2363372"/>
              <a:gd name="connsiteX3" fmla="*/ 1885071 w 5845750"/>
              <a:gd name="connsiteY3" fmla="*/ 1153550 h 2363372"/>
              <a:gd name="connsiteX4" fmla="*/ 1893849 w 5845750"/>
              <a:gd name="connsiteY4" fmla="*/ 2363372 h 2363372"/>
              <a:gd name="connsiteX5" fmla="*/ 0 w 5845750"/>
              <a:gd name="connsiteY5" fmla="*/ 2363372 h 2363372"/>
              <a:gd name="connsiteX6" fmla="*/ 0 w 5845750"/>
              <a:gd name="connsiteY6" fmla="*/ 0 h 2363372"/>
              <a:gd name="connsiteX0" fmla="*/ 0 w 5845750"/>
              <a:gd name="connsiteY0" fmla="*/ 109665 h 2473037"/>
              <a:gd name="connsiteX1" fmla="*/ 4411967 w 5845750"/>
              <a:gd name="connsiteY1" fmla="*/ 109665 h 2473037"/>
              <a:gd name="connsiteX2" fmla="*/ 4389120 w 5845750"/>
              <a:gd name="connsiteY2" fmla="*/ 1319486 h 2473037"/>
              <a:gd name="connsiteX3" fmla="*/ 1885071 w 5845750"/>
              <a:gd name="connsiteY3" fmla="*/ 1263215 h 2473037"/>
              <a:gd name="connsiteX4" fmla="*/ 1893849 w 5845750"/>
              <a:gd name="connsiteY4" fmla="*/ 2473037 h 2473037"/>
              <a:gd name="connsiteX5" fmla="*/ 0 w 5845750"/>
              <a:gd name="connsiteY5" fmla="*/ 2473037 h 2473037"/>
              <a:gd name="connsiteX6" fmla="*/ 0 w 5845750"/>
              <a:gd name="connsiteY6" fmla="*/ 109665 h 2473037"/>
              <a:gd name="connsiteX0" fmla="*/ 0 w 5068863"/>
              <a:gd name="connsiteY0" fmla="*/ 0 h 2363372"/>
              <a:gd name="connsiteX1" fmla="*/ 4411967 w 5068863"/>
              <a:gd name="connsiteY1" fmla="*/ 0 h 2363372"/>
              <a:gd name="connsiteX2" fmla="*/ 4389120 w 5068863"/>
              <a:gd name="connsiteY2" fmla="*/ 1209821 h 2363372"/>
              <a:gd name="connsiteX3" fmla="*/ 1885071 w 5068863"/>
              <a:gd name="connsiteY3" fmla="*/ 1153550 h 2363372"/>
              <a:gd name="connsiteX4" fmla="*/ 1893849 w 5068863"/>
              <a:gd name="connsiteY4" fmla="*/ 2363372 h 2363372"/>
              <a:gd name="connsiteX5" fmla="*/ 0 w 5068863"/>
              <a:gd name="connsiteY5" fmla="*/ 2363372 h 2363372"/>
              <a:gd name="connsiteX6" fmla="*/ 0 w 5068863"/>
              <a:gd name="connsiteY6" fmla="*/ 0 h 2363372"/>
              <a:gd name="connsiteX0" fmla="*/ 0 w 4411967"/>
              <a:gd name="connsiteY0" fmla="*/ 0 h 2363372"/>
              <a:gd name="connsiteX1" fmla="*/ 4411967 w 4411967"/>
              <a:gd name="connsiteY1" fmla="*/ 0 h 2363372"/>
              <a:gd name="connsiteX2" fmla="*/ 4389120 w 4411967"/>
              <a:gd name="connsiteY2" fmla="*/ 1209821 h 2363372"/>
              <a:gd name="connsiteX3" fmla="*/ 1885071 w 4411967"/>
              <a:gd name="connsiteY3" fmla="*/ 1153550 h 2363372"/>
              <a:gd name="connsiteX4" fmla="*/ 1893849 w 4411967"/>
              <a:gd name="connsiteY4" fmla="*/ 2363372 h 2363372"/>
              <a:gd name="connsiteX5" fmla="*/ 0 w 4411967"/>
              <a:gd name="connsiteY5" fmla="*/ 2363372 h 2363372"/>
              <a:gd name="connsiteX6" fmla="*/ 0 w 4411967"/>
              <a:gd name="connsiteY6" fmla="*/ 0 h 2363372"/>
              <a:gd name="connsiteX0" fmla="*/ 0 w 4411967"/>
              <a:gd name="connsiteY0" fmla="*/ 0 h 2363372"/>
              <a:gd name="connsiteX1" fmla="*/ 4411967 w 4411967"/>
              <a:gd name="connsiteY1" fmla="*/ 0 h 2363372"/>
              <a:gd name="connsiteX2" fmla="*/ 4403188 w 4411967"/>
              <a:gd name="connsiteY2" fmla="*/ 1209821 h 2363372"/>
              <a:gd name="connsiteX3" fmla="*/ 1885071 w 4411967"/>
              <a:gd name="connsiteY3" fmla="*/ 1153550 h 2363372"/>
              <a:gd name="connsiteX4" fmla="*/ 1893849 w 4411967"/>
              <a:gd name="connsiteY4" fmla="*/ 2363372 h 2363372"/>
              <a:gd name="connsiteX5" fmla="*/ 0 w 4411967"/>
              <a:gd name="connsiteY5" fmla="*/ 2363372 h 2363372"/>
              <a:gd name="connsiteX6" fmla="*/ 0 w 4411967"/>
              <a:gd name="connsiteY6" fmla="*/ 0 h 2363372"/>
              <a:gd name="connsiteX0" fmla="*/ 0 w 4411967"/>
              <a:gd name="connsiteY0" fmla="*/ 0 h 2363372"/>
              <a:gd name="connsiteX1" fmla="*/ 4411967 w 4411967"/>
              <a:gd name="connsiteY1" fmla="*/ 0 h 2363372"/>
              <a:gd name="connsiteX2" fmla="*/ 4403188 w 4411967"/>
              <a:gd name="connsiteY2" fmla="*/ 1209821 h 2363372"/>
              <a:gd name="connsiteX3" fmla="*/ 1885071 w 4411967"/>
              <a:gd name="connsiteY3" fmla="*/ 1153550 h 2363372"/>
              <a:gd name="connsiteX4" fmla="*/ 1893849 w 4411967"/>
              <a:gd name="connsiteY4" fmla="*/ 2363372 h 2363372"/>
              <a:gd name="connsiteX5" fmla="*/ 0 w 4411967"/>
              <a:gd name="connsiteY5" fmla="*/ 2363372 h 2363372"/>
              <a:gd name="connsiteX6" fmla="*/ 0 w 4411967"/>
              <a:gd name="connsiteY6" fmla="*/ 0 h 2363372"/>
              <a:gd name="connsiteX0" fmla="*/ 0 w 4411967"/>
              <a:gd name="connsiteY0" fmla="*/ 0 h 2363372"/>
              <a:gd name="connsiteX1" fmla="*/ 4411967 w 4411967"/>
              <a:gd name="connsiteY1" fmla="*/ 0 h 2363372"/>
              <a:gd name="connsiteX2" fmla="*/ 4403188 w 4411967"/>
              <a:gd name="connsiteY2" fmla="*/ 1209821 h 2363372"/>
              <a:gd name="connsiteX3" fmla="*/ 1885071 w 4411967"/>
              <a:gd name="connsiteY3" fmla="*/ 1195753 h 2363372"/>
              <a:gd name="connsiteX4" fmla="*/ 1893849 w 4411967"/>
              <a:gd name="connsiteY4" fmla="*/ 2363372 h 2363372"/>
              <a:gd name="connsiteX5" fmla="*/ 0 w 4411967"/>
              <a:gd name="connsiteY5" fmla="*/ 2363372 h 2363372"/>
              <a:gd name="connsiteX6" fmla="*/ 0 w 4411967"/>
              <a:gd name="connsiteY6" fmla="*/ 0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1967" h="2363372">
                <a:moveTo>
                  <a:pt x="0" y="0"/>
                </a:moveTo>
                <a:lnTo>
                  <a:pt x="4411967" y="0"/>
                </a:lnTo>
                <a:cubicBezTo>
                  <a:pt x="4390283" y="1716258"/>
                  <a:pt x="4424872" y="-844062"/>
                  <a:pt x="4403188" y="1209821"/>
                </a:cubicBezTo>
                <a:lnTo>
                  <a:pt x="1885071" y="1195753"/>
                </a:lnTo>
                <a:lnTo>
                  <a:pt x="1893849" y="2363372"/>
                </a:lnTo>
                <a:lnTo>
                  <a:pt x="0" y="2363372"/>
                </a:lnTo>
                <a:lnTo>
                  <a:pt x="0" y="0"/>
                </a:lnTo>
                <a:close/>
              </a:path>
            </a:pathLst>
          </a:cu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BF02C07-388B-4ACE-89F6-B4606A083B84}"/>
              </a:ext>
            </a:extLst>
          </p:cNvPr>
          <p:cNvSpPr/>
          <p:nvPr/>
        </p:nvSpPr>
        <p:spPr>
          <a:xfrm>
            <a:off x="5093677" y="492370"/>
            <a:ext cx="2004646" cy="7033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Prioridade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B608549-06CE-432F-A43F-66A9D3F0864D}"/>
              </a:ext>
            </a:extLst>
          </p:cNvPr>
          <p:cNvSpPr/>
          <p:nvPr/>
        </p:nvSpPr>
        <p:spPr>
          <a:xfrm>
            <a:off x="3089031" y="1854592"/>
            <a:ext cx="2004646" cy="7033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Caminhão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3353C9-4526-462D-9FA5-D62C0A62D79B}"/>
              </a:ext>
            </a:extLst>
          </p:cNvPr>
          <p:cNvSpPr/>
          <p:nvPr/>
        </p:nvSpPr>
        <p:spPr>
          <a:xfrm>
            <a:off x="7098323" y="1854592"/>
            <a:ext cx="2004646" cy="7033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Transporte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24057D0-8E12-4B8D-A952-E596A0E159ED}"/>
              </a:ext>
            </a:extLst>
          </p:cNvPr>
          <p:cNvCxnSpPr>
            <a:stCxn id="2" idx="2"/>
          </p:cNvCxnSpPr>
          <p:nvPr/>
        </p:nvCxnSpPr>
        <p:spPr>
          <a:xfrm>
            <a:off x="6096000" y="1195755"/>
            <a:ext cx="0" cy="154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D38B3AD-A9FF-4E81-9DAD-870A4BDF1ACC}"/>
              </a:ext>
            </a:extLst>
          </p:cNvPr>
          <p:cNvCxnSpPr>
            <a:cxnSpLocks/>
          </p:cNvCxnSpPr>
          <p:nvPr/>
        </p:nvCxnSpPr>
        <p:spPr>
          <a:xfrm>
            <a:off x="4091354" y="1362223"/>
            <a:ext cx="4009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E3D83DD-C5A1-453E-B703-FE459A3554FC}"/>
              </a:ext>
            </a:extLst>
          </p:cNvPr>
          <p:cNvCxnSpPr>
            <a:endCxn id="3" idx="0"/>
          </p:cNvCxnSpPr>
          <p:nvPr/>
        </p:nvCxnSpPr>
        <p:spPr>
          <a:xfrm>
            <a:off x="4091354" y="1362223"/>
            <a:ext cx="0" cy="49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BADC7D-FA0D-4A49-B923-3580DB33AB82}"/>
              </a:ext>
            </a:extLst>
          </p:cNvPr>
          <p:cNvCxnSpPr>
            <a:stCxn id="4" idx="0"/>
          </p:cNvCxnSpPr>
          <p:nvPr/>
        </p:nvCxnSpPr>
        <p:spPr>
          <a:xfrm flipV="1">
            <a:off x="8100646" y="1362223"/>
            <a:ext cx="0" cy="49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E5730DA-13C3-4DD7-93FA-D1028DFA1527}"/>
              </a:ext>
            </a:extLst>
          </p:cNvPr>
          <p:cNvSpPr/>
          <p:nvPr/>
        </p:nvSpPr>
        <p:spPr>
          <a:xfrm>
            <a:off x="1145346" y="3076138"/>
            <a:ext cx="1569719" cy="7033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Operador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9C9F0A-E96D-460A-9443-85FD7ED197CD}"/>
              </a:ext>
            </a:extLst>
          </p:cNvPr>
          <p:cNvSpPr/>
          <p:nvPr/>
        </p:nvSpPr>
        <p:spPr>
          <a:xfrm>
            <a:off x="3306494" y="3076138"/>
            <a:ext cx="1569719" cy="7033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Auxiliar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97F0AB7-5D12-4C85-8E42-82A56DAE55A2}"/>
              </a:ext>
            </a:extLst>
          </p:cNvPr>
          <p:cNvSpPr/>
          <p:nvPr/>
        </p:nvSpPr>
        <p:spPr>
          <a:xfrm>
            <a:off x="5467642" y="3076138"/>
            <a:ext cx="1569719" cy="7033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Rigger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0AF7FD5-E2FE-4895-95D1-FC28D83C75E7}"/>
              </a:ext>
            </a:extLst>
          </p:cNvPr>
          <p:cNvCxnSpPr>
            <a:cxnSpLocks/>
          </p:cNvCxnSpPr>
          <p:nvPr/>
        </p:nvCxnSpPr>
        <p:spPr>
          <a:xfrm>
            <a:off x="1930206" y="2822914"/>
            <a:ext cx="4322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C42630A-12EC-4CD5-B617-C381E292074D}"/>
              </a:ext>
            </a:extLst>
          </p:cNvPr>
          <p:cNvCxnSpPr>
            <a:stCxn id="9" idx="0"/>
          </p:cNvCxnSpPr>
          <p:nvPr/>
        </p:nvCxnSpPr>
        <p:spPr>
          <a:xfrm flipV="1">
            <a:off x="1930206" y="2822914"/>
            <a:ext cx="0" cy="25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8D5C5A8-6CF4-4C8D-97DA-0FC7C73A700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91354" y="2822914"/>
            <a:ext cx="0" cy="25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837C126-C737-402D-8BFE-E2C35B6BA1A8}"/>
              </a:ext>
            </a:extLst>
          </p:cNvPr>
          <p:cNvCxnSpPr>
            <a:stCxn id="3" idx="2"/>
          </p:cNvCxnSpPr>
          <p:nvPr/>
        </p:nvCxnSpPr>
        <p:spPr>
          <a:xfrm>
            <a:off x="4091354" y="2557977"/>
            <a:ext cx="0" cy="26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93E9859-57CE-4D9E-9889-1FCB1DFE57BD}"/>
              </a:ext>
            </a:extLst>
          </p:cNvPr>
          <p:cNvCxnSpPr>
            <a:endCxn id="11" idx="0"/>
          </p:cNvCxnSpPr>
          <p:nvPr/>
        </p:nvCxnSpPr>
        <p:spPr>
          <a:xfrm>
            <a:off x="6252502" y="2822914"/>
            <a:ext cx="0" cy="25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F639520-9A42-46B9-A806-BC814270A261}"/>
              </a:ext>
            </a:extLst>
          </p:cNvPr>
          <p:cNvSpPr/>
          <p:nvPr/>
        </p:nvSpPr>
        <p:spPr>
          <a:xfrm>
            <a:off x="8264183" y="3076137"/>
            <a:ext cx="1569719" cy="7033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Motorista</a:t>
            </a: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98C5E230-9A39-4F5A-862D-560F47D3F101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8315764" y="2342858"/>
            <a:ext cx="518160" cy="94839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328781-02F3-4C45-91F1-84D42E41031C}"/>
              </a:ext>
            </a:extLst>
          </p:cNvPr>
          <p:cNvSpPr txBox="1"/>
          <p:nvPr/>
        </p:nvSpPr>
        <p:spPr>
          <a:xfrm>
            <a:off x="1076446" y="1695161"/>
            <a:ext cx="1707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B050"/>
                </a:solidFill>
              </a:rPr>
              <a:t>Orçamento</a:t>
            </a:r>
          </a:p>
        </p:txBody>
      </p:sp>
    </p:spTree>
    <p:extLst>
      <p:ext uri="{BB962C8B-B14F-4D97-AF65-F5344CB8AC3E}">
        <p14:creationId xmlns:p14="http://schemas.microsoft.com/office/powerpoint/2010/main" val="178375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Prioridade</a:t>
            </a:r>
          </a:p>
          <a:p>
            <a:r>
              <a:rPr lang="pt-BR" dirty="0"/>
              <a:t>Qual serviço devemos realizar primeiro?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F23653-78F7-48EA-A56E-4522AFB6FB44}"/>
              </a:ext>
            </a:extLst>
          </p:cNvPr>
          <p:cNvSpPr txBox="1"/>
          <p:nvPr/>
        </p:nvSpPr>
        <p:spPr>
          <a:xfrm>
            <a:off x="652427" y="2668555"/>
            <a:ext cx="51823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Levamos em conta atualmente: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Fatores certos: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Horário previsto para o serviço ocorrer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Número de serviços realizados para 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Fatores incertos: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Chance do serviço ocorrer (chuva)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Condicional de chuva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A0A585-07E6-4A07-81F3-1391890F3F3C}"/>
              </a:ext>
            </a:extLst>
          </p:cNvPr>
          <p:cNvSpPr txBox="1"/>
          <p:nvPr/>
        </p:nvSpPr>
        <p:spPr>
          <a:xfrm>
            <a:off x="6357257" y="2668555"/>
            <a:ext cx="52482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Podemos / queremos levar em conta: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Fatores certos: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Clientes VIP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Avaliação do cliente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dirty="0"/>
              <a:t>Fatores incertos: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Chance do serviço ocorrer (vento)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Condicional de vento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Atribuir pesos diferentes para cada parâmetro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16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Equipamento</a:t>
            </a:r>
          </a:p>
          <a:p>
            <a:r>
              <a:rPr lang="pt-BR" dirty="0"/>
              <a:t>Qual equipamento mandar para cada serviço?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F23653-78F7-48EA-A56E-4522AFB6FB44}"/>
              </a:ext>
            </a:extLst>
          </p:cNvPr>
          <p:cNvSpPr txBox="1"/>
          <p:nvPr/>
        </p:nvSpPr>
        <p:spPr>
          <a:xfrm>
            <a:off x="811763" y="1492897"/>
            <a:ext cx="32626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Filtragem: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Carga máxima a ser levantada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Altura máxima a ser içada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Raio máximo de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A0A585-07E6-4A07-81F3-1391890F3F3C}"/>
              </a:ext>
            </a:extLst>
          </p:cNvPr>
          <p:cNvSpPr txBox="1"/>
          <p:nvPr/>
        </p:nvSpPr>
        <p:spPr>
          <a:xfrm>
            <a:off x="3702717" y="3645751"/>
            <a:ext cx="4786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Podemos / queremos levar em conta: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Distância do equipamento até a operação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Atribuir pesos diferentes para cada parâmetro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A51B472-D75E-4187-9FAE-6762E8B11660}"/>
              </a:ext>
            </a:extLst>
          </p:cNvPr>
          <p:cNvCxnSpPr/>
          <p:nvPr/>
        </p:nvCxnSpPr>
        <p:spPr>
          <a:xfrm>
            <a:off x="5103845" y="2286000"/>
            <a:ext cx="236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1EBB24-EB3A-43CB-98A7-E91897442099}"/>
              </a:ext>
            </a:extLst>
          </p:cNvPr>
          <p:cNvSpPr txBox="1"/>
          <p:nvPr/>
        </p:nvSpPr>
        <p:spPr>
          <a:xfrm>
            <a:off x="8117615" y="1492897"/>
            <a:ext cx="34467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Decisão: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Carga máxima do equipamento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Altura máxima do equipamento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Raio máximo do equipamento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99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Operador</a:t>
            </a:r>
          </a:p>
          <a:p>
            <a:r>
              <a:rPr lang="pt-BR" dirty="0"/>
              <a:t>Qual operador mandar para determinado equipamento?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F23653-78F7-48EA-A56E-4522AFB6FB44}"/>
              </a:ext>
            </a:extLst>
          </p:cNvPr>
          <p:cNvSpPr txBox="1"/>
          <p:nvPr/>
        </p:nvSpPr>
        <p:spPr>
          <a:xfrm>
            <a:off x="811763" y="1492897"/>
            <a:ext cx="2926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Filtragem: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Capacitação do operador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Documentação necessária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A0A585-07E6-4A07-81F3-1391890F3F3C}"/>
              </a:ext>
            </a:extLst>
          </p:cNvPr>
          <p:cNvSpPr txBox="1"/>
          <p:nvPr/>
        </p:nvSpPr>
        <p:spPr>
          <a:xfrm>
            <a:off x="4229021" y="3645751"/>
            <a:ext cx="478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Podemos / queremos levar em conta: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Distância do operador até o caminhão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Atribuir pesos diferentes para cada parâmetro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A51B472-D75E-4187-9FAE-6762E8B11660}"/>
              </a:ext>
            </a:extLst>
          </p:cNvPr>
          <p:cNvCxnSpPr/>
          <p:nvPr/>
        </p:nvCxnSpPr>
        <p:spPr>
          <a:xfrm>
            <a:off x="5103845" y="2286000"/>
            <a:ext cx="2360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1EBB24-EB3A-43CB-98A7-E91897442099}"/>
              </a:ext>
            </a:extLst>
          </p:cNvPr>
          <p:cNvSpPr txBox="1"/>
          <p:nvPr/>
        </p:nvSpPr>
        <p:spPr>
          <a:xfrm>
            <a:off x="8117615" y="1492897"/>
            <a:ext cx="34965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Decisão: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Avaliação do operador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Experiência com o equipamento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016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FA91-016E-4311-A62E-ADF013C1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Formulação Matemática</a:t>
            </a:r>
          </a:p>
        </p:txBody>
      </p:sp>
    </p:spTree>
    <p:extLst>
      <p:ext uri="{BB962C8B-B14F-4D97-AF65-F5344CB8AC3E}">
        <p14:creationId xmlns:p14="http://schemas.microsoft.com/office/powerpoint/2010/main" val="370743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Prioridade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2083B5F-2E8A-4BF4-A191-C7854F5FD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62"/>
          <a:stretch/>
        </p:blipFill>
        <p:spPr>
          <a:xfrm>
            <a:off x="811763" y="984963"/>
            <a:ext cx="7581900" cy="2066925"/>
          </a:xfrm>
          <a:prstGeom prst="rect">
            <a:avLst/>
          </a:prstGeom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A3755D1-B119-405C-82AE-AAD10F13A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51877"/>
            <a:ext cx="7581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8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0CACF-7313-400A-B9C8-282D28E9583F}"/>
              </a:ext>
            </a:extLst>
          </p:cNvPr>
          <p:cNvSpPr txBox="1"/>
          <p:nvPr/>
        </p:nvSpPr>
        <p:spPr>
          <a:xfrm>
            <a:off x="811763" y="438539"/>
            <a:ext cx="740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Prioridade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0C381E7-7DB9-490F-8C93-496AE7BC1647}"/>
              </a:ext>
            </a:extLst>
          </p:cNvPr>
          <p:cNvGrpSpPr/>
          <p:nvPr/>
        </p:nvGrpSpPr>
        <p:grpSpPr>
          <a:xfrm>
            <a:off x="811763" y="1333499"/>
            <a:ext cx="4543739" cy="809427"/>
            <a:chOff x="1156728" y="1333499"/>
            <a:chExt cx="4543739" cy="809427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58EAF17-B677-455A-ACB5-19DFA7E17F6A}"/>
                </a:ext>
              </a:extLst>
            </p:cNvPr>
            <p:cNvSpPr/>
            <p:nvPr/>
          </p:nvSpPr>
          <p:spPr>
            <a:xfrm>
              <a:off x="1156728" y="1333500"/>
              <a:ext cx="858416" cy="80243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677A4D5-7962-4B07-8076-D6E6D2F78AF6}"/>
                </a:ext>
              </a:extLst>
            </p:cNvPr>
            <p:cNvSpPr/>
            <p:nvPr/>
          </p:nvSpPr>
          <p:spPr>
            <a:xfrm>
              <a:off x="2385169" y="1333500"/>
              <a:ext cx="858416" cy="80243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</a:t>
              </a: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04E7E4B-32DA-4AA3-A104-60805464F425}"/>
                </a:ext>
              </a:extLst>
            </p:cNvPr>
            <p:cNvSpPr/>
            <p:nvPr/>
          </p:nvSpPr>
          <p:spPr>
            <a:xfrm>
              <a:off x="3613610" y="1340493"/>
              <a:ext cx="858416" cy="80243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F1BAE5C7-7C02-4FC6-8244-553E20E90CA6}"/>
                </a:ext>
              </a:extLst>
            </p:cNvPr>
            <p:cNvSpPr/>
            <p:nvPr/>
          </p:nvSpPr>
          <p:spPr>
            <a:xfrm>
              <a:off x="4842051" y="1333499"/>
              <a:ext cx="858416" cy="802433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</a:t>
              </a:r>
            </a:p>
          </p:txBody>
        </p:sp>
      </p:grp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1213AED-D7C7-46C2-9F45-A7207E49C6A3}"/>
              </a:ext>
            </a:extLst>
          </p:cNvPr>
          <p:cNvCxnSpPr>
            <a:cxnSpLocks/>
          </p:cNvCxnSpPr>
          <p:nvPr/>
        </p:nvCxnSpPr>
        <p:spPr>
          <a:xfrm>
            <a:off x="3069771" y="2230016"/>
            <a:ext cx="0" cy="101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338475EC-16F5-4660-9134-96AA214D2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63693"/>
              </p:ext>
            </p:extLst>
          </p:nvPr>
        </p:nvGraphicFramePr>
        <p:xfrm>
          <a:off x="811763" y="355807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55467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1740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427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Nº de serviços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Horário previsto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2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09:00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1125"/>
                  </a:ext>
                </a:extLst>
              </a:tr>
            </a:tbl>
          </a:graphicData>
        </a:graphic>
      </p:graphicFrame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6E1DB4E8-6962-4C5F-85C3-E5C947258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64152"/>
              </p:ext>
            </p:extLst>
          </p:nvPr>
        </p:nvGraphicFramePr>
        <p:xfrm>
          <a:off x="811762" y="3558077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155467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1740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14278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Nº de serviços realizados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Horário previsto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7:00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1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00B050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92D050"/>
                          </a:solidFill>
                        </a:rPr>
                        <a:t>08:30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32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FF00"/>
                          </a:solidFill>
                        </a:rPr>
                        <a:t>09:00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13:00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0811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BD540336-FD92-446F-BB0C-CD7238438B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5038"/>
                  </p:ext>
                </p:extLst>
              </p:nvPr>
            </p:nvGraphicFramePr>
            <p:xfrm>
              <a:off x="811761" y="3565070"/>
              <a:ext cx="8127999" cy="2562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21554670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174097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114278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Operação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Nº de serviços realizados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Horário previsto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30199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3.3+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=6.6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6.6+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4510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6.6+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3.3+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rgbClr val="92D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=6.6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2321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=3.3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=3.3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517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081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ela 15">
                <a:extLst>
                  <a:ext uri="{FF2B5EF4-FFF2-40B4-BE49-F238E27FC236}">
                    <a16:creationId xmlns:a16="http://schemas.microsoft.com/office/drawing/2014/main" id="{BD540336-FD92-446F-BB0C-CD7238438B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3875038"/>
                  </p:ext>
                </p:extLst>
              </p:nvPr>
            </p:nvGraphicFramePr>
            <p:xfrm>
              <a:off x="811761" y="3565070"/>
              <a:ext cx="8127999" cy="25620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21554670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23174097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1142787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Operação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Nº de serviços realizados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Horário previsto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3019980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66000" r="-101126" b="-2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6000" r="-899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4510873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66000" r="-101126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6000" r="-899" b="-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2321806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66000" r="-101126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66000" r="-899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17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pt-BR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00811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34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760</TotalTime>
  <Words>687</Words>
  <Application>Microsoft Office PowerPoint</Application>
  <PresentationFormat>Widescreen</PresentationFormat>
  <Paragraphs>315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Retrospectiva</vt:lpstr>
      <vt:lpstr>Teoria da Decisão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Formulação Matemática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da Decisão</dc:title>
  <dc:creator>Miguel Silva Pauli</dc:creator>
  <cp:lastModifiedBy>Miguel Silva Pauli</cp:lastModifiedBy>
  <cp:revision>3</cp:revision>
  <dcterms:created xsi:type="dcterms:W3CDTF">2021-07-26T15:12:50Z</dcterms:created>
  <dcterms:modified xsi:type="dcterms:W3CDTF">2021-08-06T01:17:04Z</dcterms:modified>
</cp:coreProperties>
</file>