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65" r:id="rId3"/>
    <p:sldId id="260" r:id="rId4"/>
    <p:sldId id="267" r:id="rId5"/>
    <p:sldId id="268" r:id="rId6"/>
    <p:sldId id="272" r:id="rId7"/>
    <p:sldId id="282" r:id="rId8"/>
    <p:sldId id="283" r:id="rId9"/>
    <p:sldId id="274" r:id="rId10"/>
    <p:sldId id="284" r:id="rId11"/>
    <p:sldId id="275" r:id="rId12"/>
    <p:sldId id="285" r:id="rId13"/>
    <p:sldId id="276" r:id="rId14"/>
    <p:sldId id="277" r:id="rId15"/>
    <p:sldId id="278" r:id="rId16"/>
    <p:sldId id="313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7" r:id="rId26"/>
    <p:sldId id="296" r:id="rId27"/>
    <p:sldId id="295" r:id="rId28"/>
    <p:sldId id="298" r:id="rId29"/>
    <p:sldId id="299" r:id="rId30"/>
    <p:sldId id="300" r:id="rId31"/>
    <p:sldId id="307" r:id="rId32"/>
    <p:sldId id="308" r:id="rId33"/>
    <p:sldId id="309" r:id="rId34"/>
    <p:sldId id="310" r:id="rId35"/>
    <p:sldId id="311" r:id="rId36"/>
    <p:sldId id="314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A7"/>
    <a:srgbClr val="FFDA65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94660"/>
  </p:normalViewPr>
  <p:slideViewPr>
    <p:cSldViewPr>
      <p:cViewPr varScale="1">
        <p:scale>
          <a:sx n="75" d="100"/>
          <a:sy n="75" d="100"/>
        </p:scale>
        <p:origin x="130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2173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34481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5157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9979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42514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0732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8745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775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1484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8711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1114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567">
              <a:srgbClr val="FFF8E3">
                <a:lumMod val="35000"/>
                <a:lumOff val="65000"/>
              </a:srgbClr>
            </a:gs>
            <a:gs pos="19000">
              <a:srgbClr val="FFEEB8">
                <a:lumMod val="55000"/>
                <a:lumOff val="45000"/>
              </a:srgbClr>
            </a:gs>
            <a:gs pos="0">
              <a:srgbClr val="FFEAA7">
                <a:lumMod val="73000"/>
                <a:lumOff val="27000"/>
              </a:srgbClr>
            </a:gs>
            <a:gs pos="6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2F40-E504-466C-9597-3E2147952C76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ТЕМА 2. </a:t>
            </a:r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/>
            </a:r>
            <a:b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</a:br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Основы </a:t>
            </a:r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математической логики</a:t>
            </a:r>
          </a:p>
        </p:txBody>
      </p:sp>
    </p:spTree>
    <p:extLst>
      <p:ext uri="{BB962C8B-B14F-4D97-AF65-F5344CB8AC3E}">
        <p14:creationId xmlns:p14="http://schemas.microsoft.com/office/powerpoint/2010/main" val="36873614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7178"/>
            <a:ext cx="8784976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5400" b="1" dirty="0" smtClean="0"/>
              <a:t> Импликация</a:t>
            </a:r>
            <a:r>
              <a:rPr lang="ru-RU" b="1" i="1" dirty="0"/>
              <a:t/>
            </a:r>
            <a:br>
              <a:rPr lang="ru-RU" b="1" i="1" dirty="0"/>
            </a:br>
            <a:endParaRPr lang="ru-RU" b="1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51764"/>
            <a:ext cx="38008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Таблица истинности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5" name="Rectangle 1"/>
              <p:cNvSpPr>
                <a:spLocks noChangeArrowheads="1"/>
              </p:cNvSpPr>
              <p:nvPr/>
            </p:nvSpPr>
            <p:spPr bwMode="auto">
              <a:xfrm>
                <a:off x="-1" y="4193923"/>
                <a:ext cx="9144001" cy="224676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ПРИМЕР: </a:t>
                </a:r>
              </a:p>
              <a:p>
                <a:pPr lvl="0" indent="45085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=«6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3 = 18» = 1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</a:t>
                </a:r>
              </a:p>
              <a:p>
                <a:pPr lvl="0" indent="45085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«18 :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6 = 7» = 0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.</a:t>
                </a:r>
              </a:p>
              <a:p>
                <a:pPr indent="45085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«Если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6 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3 = 18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,</a:t>
                </a:r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то </a:t>
                </a:r>
                <a:endParaRPr kumimoji="0" lang="ru-RU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Arial" pitchFamily="34" charset="0"/>
                  <a:cs typeface="Times New Roman" pitchFamily="18" charset="0"/>
                </a:endParaRPr>
              </a:p>
              <a:p>
                <a:pPr indent="45085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18 : 6 = 7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»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=</m:t>
                    </m:r>
                    <m:r>
                      <a: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.</a:t>
                </a:r>
                <a:endParaRPr kumimoji="0" 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174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4193923"/>
                <a:ext cx="9144001" cy="2246769"/>
              </a:xfrm>
              <a:prstGeom prst="rect">
                <a:avLst/>
              </a:prstGeom>
              <a:blipFill rotWithShape="0">
                <a:blip r:embed="rId2"/>
                <a:stretch>
                  <a:fillRect t="-2168" b="-731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Содержимое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2629445"/>
                  </p:ext>
                </p:extLst>
              </p:nvPr>
            </p:nvGraphicFramePr>
            <p:xfrm>
              <a:off x="2411760" y="1412776"/>
              <a:ext cx="4752528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17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5681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Содержимое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2629445"/>
                  </p:ext>
                </p:extLst>
              </p:nvPr>
            </p:nvGraphicFramePr>
            <p:xfrm>
              <a:off x="2411760" y="1412776"/>
              <a:ext cx="4752528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17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5" t="-1053" r="-201154" b="-4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53" r="-100383" b="-4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769" t="-1053" r="-769" b="-43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954097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err="1" smtClean="0"/>
              <a:t>Эквиваленция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24744"/>
                <a:ext cx="8892480" cy="5301207"/>
              </a:xfrm>
              <a:noFill/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  <a:r>
                  <a:rPr lang="ru-RU" sz="3100" dirty="0" smtClean="0"/>
                  <a:t>Запись: </a:t>
                </a:r>
                <a:endParaRPr lang="en-US" sz="3100" dirty="0" smtClean="0"/>
              </a:p>
              <a:p>
                <a:pPr marL="0" indent="0" algn="ctr">
                  <a:buNone/>
                </a:pPr>
                <a:r>
                  <a:rPr lang="ru-RU" sz="310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100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ru-RU" sz="3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 ↔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3100" dirty="0" smtClean="0"/>
                  <a:t>   </a:t>
                </a:r>
                <a:r>
                  <a:rPr lang="ru-RU" sz="3100" dirty="0" smtClean="0"/>
                  <a:t>(встречаются обозначения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en-US" sz="3100" dirty="0" smtClean="0">
                    <a:sym typeface="Wingdings"/>
                  </a:rPr>
                  <a:t>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).</a:t>
                </a:r>
                <a:r>
                  <a:rPr lang="ru-RU" sz="3100" dirty="0" smtClean="0"/>
                  <a:t> </a:t>
                </a:r>
                <a:endParaRPr lang="en-US" sz="3100" dirty="0" smtClean="0"/>
              </a:p>
              <a:p>
                <a:pPr marL="0" indent="0">
                  <a:buNone/>
                </a:pPr>
                <a:r>
                  <a:rPr lang="en-US" sz="3100" dirty="0" smtClean="0"/>
                  <a:t> </a:t>
                </a:r>
                <a:r>
                  <a:rPr lang="ru-RU" sz="3100" dirty="0" smtClean="0"/>
                  <a:t>Чтение:</a:t>
                </a:r>
              </a:p>
              <a:p>
                <a:pPr marL="0" indent="0">
                  <a:buNone/>
                </a:pPr>
                <a:r>
                  <a:rPr lang="ru-RU" sz="3100" dirty="0" smtClean="0"/>
                  <a:t> «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100" dirty="0" smtClean="0"/>
                  <a:t> эквивалентно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»</a:t>
                </a:r>
                <a:r>
                  <a:rPr lang="en-US" sz="3100" dirty="0" smtClean="0"/>
                  <a:t> </a:t>
                </a:r>
                <a:r>
                  <a:rPr lang="ru-RU" sz="3100" dirty="0" smtClean="0"/>
                  <a:t>или</a:t>
                </a:r>
                <a:endParaRPr lang="en-US" sz="3100" dirty="0" smtClean="0"/>
              </a:p>
              <a:p>
                <a:pPr marL="0" indent="0">
                  <a:buNone/>
                </a:pPr>
                <a:r>
                  <a:rPr lang="ru-RU" sz="3100" i="1" dirty="0" smtClean="0"/>
                  <a:t>«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100" dirty="0" smtClean="0"/>
                  <a:t> </a:t>
                </a:r>
                <a:r>
                  <a:rPr lang="ru-RU" sz="3100" dirty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»</a:t>
                </a:r>
                <a:r>
                  <a:rPr lang="en-US" sz="3100" dirty="0" smtClean="0"/>
                  <a:t> </a:t>
                </a:r>
                <a:r>
                  <a:rPr lang="ru-RU" sz="3100" dirty="0"/>
                  <a:t>или </a:t>
                </a:r>
                <a:endParaRPr lang="en-US" sz="3100" dirty="0" smtClean="0"/>
              </a:p>
              <a:p>
                <a:pPr marL="0" indent="0">
                  <a:buNone/>
                </a:pPr>
                <a:r>
                  <a:rPr lang="ru-RU" sz="3100" dirty="0"/>
                  <a:t>«для того, чтобы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100" dirty="0" smtClean="0"/>
                  <a:t>, </a:t>
                </a:r>
                <a:r>
                  <a:rPr lang="ru-RU" sz="3100" dirty="0"/>
                  <a:t>необходимо и достаточно, чтобы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».</a:t>
                </a:r>
                <a:endParaRPr lang="ru-RU" sz="3100" dirty="0"/>
              </a:p>
              <a:p>
                <a:endParaRPr lang="ru-RU" sz="2400" dirty="0"/>
              </a:p>
              <a:p>
                <a:endParaRPr lang="ru-RU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 </a:t>
                </a:r>
                <a:endParaRPr lang="ru-RU" sz="2400" dirty="0"/>
              </a:p>
              <a:p>
                <a:pPr lvl="0"/>
                <a:endParaRPr lang="ru-RU" sz="2400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24744"/>
                <a:ext cx="8892480" cy="5301207"/>
              </a:xfrm>
              <a:blipFill rotWithShape="0">
                <a:blip r:embed="rId2"/>
                <a:stretch>
                  <a:fillRect l="-1645" t="-1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225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72008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err="1" smtClean="0"/>
              <a:t>Эквиваленция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5780" y="836712"/>
                <a:ext cx="8820472" cy="5949280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en-US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Таблица истинности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Например</a:t>
                </a:r>
                <a:r>
                  <a:rPr lang="en-US" dirty="0" smtClean="0"/>
                  <a:t>,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«2 &gt; 3» = 0;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«6 : 2 =3» = 1. 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=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«2 &gt; 3 </m:t>
                    </m:r>
                  </m:oMath>
                </a14:m>
                <a:r>
                  <a:rPr lang="ru-RU" dirty="0" smtClean="0"/>
                  <a:t>тогда и только тогда,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когда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6 : 2 = 3» = 0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780" y="836712"/>
                <a:ext cx="8820472" cy="5949280"/>
              </a:xfrm>
              <a:blipFill rotWithShape="0">
                <a:blip r:embed="rId2"/>
                <a:stretch>
                  <a:fillRect l="-1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440389"/>
                  </p:ext>
                </p:extLst>
              </p:nvPr>
            </p:nvGraphicFramePr>
            <p:xfrm>
              <a:off x="3995936" y="1196752"/>
              <a:ext cx="4356147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204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472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200" kern="1200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sz="3200" kern="1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440389"/>
                  </p:ext>
                </p:extLst>
              </p:nvPr>
            </p:nvGraphicFramePr>
            <p:xfrm>
              <a:off x="3995936" y="1196752"/>
              <a:ext cx="4356147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204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8" t="-1053" r="-200418" b="-4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40" t="-1053" r="-101261" b="-4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053" r="-837" b="-43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77225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712968" cy="72008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600" b="1" dirty="0" smtClean="0"/>
              <a:t>Исключающее «или» (неравнозначность)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4422"/>
                <a:ext cx="9144000" cy="5643578"/>
              </a:xfrm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Таблица истинности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endParaRPr lang="en-US" i="1" dirty="0" smtClean="0"/>
              </a:p>
              <a:p>
                <a:endParaRPr lang="en-US" i="1" dirty="0"/>
              </a:p>
              <a:p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Запись</a:t>
                </a:r>
                <a:r>
                  <a:rPr lang="ru-RU" dirty="0"/>
                  <a:t>: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 smtClean="0"/>
                  <a:t> </a:t>
                </a:r>
                <a:r>
                  <a:rPr lang="ru-RU" dirty="0"/>
                  <a:t>Чтение</a:t>
                </a:r>
                <a:r>
                  <a:rPr lang="ru-RU" dirty="0" smtClean="0"/>
                  <a:t>: «либо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, либо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»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  (понимается — в разделительном  смысле).</a:t>
                </a:r>
              </a:p>
              <a:p>
                <a:pPr>
                  <a:buNone/>
                </a:pPr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4422"/>
                <a:ext cx="9144000" cy="5643578"/>
              </a:xfrm>
              <a:blipFill>
                <a:blip r:embed="rId2"/>
                <a:stretch>
                  <a:fillRect l="-667" t="-1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33737"/>
                  </p:ext>
                </p:extLst>
              </p:nvPr>
            </p:nvGraphicFramePr>
            <p:xfrm>
              <a:off x="2555775" y="1844824"/>
              <a:ext cx="4248474" cy="26466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1615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41615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41615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5293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kern="1200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800" kern="1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33737"/>
                  </p:ext>
                </p:extLst>
              </p:nvPr>
            </p:nvGraphicFramePr>
            <p:xfrm>
              <a:off x="2555775" y="1844824"/>
              <a:ext cx="4248474" cy="26466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1615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1615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1615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293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9" t="-1149" r="-200429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62" t="-1149" r="-101293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149" r="-858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80452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200" b="1" i="1" dirty="0" smtClean="0"/>
              <a:t/>
            </a:r>
            <a:br>
              <a:rPr lang="ru-RU" sz="3200" b="1" i="1" dirty="0" smtClean="0"/>
            </a:br>
            <a:r>
              <a:rPr lang="ru-RU" sz="3200" b="1" i="1" dirty="0" smtClean="0"/>
              <a:t> </a:t>
            </a:r>
            <a:r>
              <a:rPr lang="ru-RU" b="1" dirty="0" smtClean="0"/>
              <a:t>Формулы алгебры логики</a:t>
            </a:r>
            <a:r>
              <a:rPr lang="ru-RU" b="1" i="1" dirty="0"/>
              <a:t/>
            </a:r>
            <a:br>
              <a:rPr lang="ru-RU" b="1" i="1" dirty="0"/>
            </a:br>
            <a:endParaRPr lang="ru-RU" sz="3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1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298412" y="1350641"/>
                <a:ext cx="8738084" cy="42165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Порядок выполнения операций регулируется:</a:t>
                </a: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скобками;</a:t>
                </a: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соглашением о старшинстве операций:</a:t>
                </a: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</a:t>
                </a:r>
                <a:r>
                  <a:rPr kumimoji="0" lang="en-US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 </a:t>
                </a:r>
                <a:r>
                  <a:rPr kumimoji="0" lang="en-US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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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</a:t>
                </a:r>
                <a:r>
                  <a:rPr kumimoji="0" lang="ru-RU" sz="44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44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↔</m:t>
                    </m:r>
                  </m:oMath>
                </a14:m>
                <a:r>
                  <a:rPr kumimoji="0" lang="ru-RU" sz="44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lang="en-US" sz="4400" dirty="0">
                    <a:solidFill>
                      <a:srgbClr val="000000"/>
                    </a:solidFill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lang="en-US" sz="4400" dirty="0" smtClean="0">
                    <a:solidFill>
                      <a:srgbClr val="000000"/>
                    </a:solidFill>
                    <a:latin typeface="+mj-lt"/>
                    <a:ea typeface="Arial" pitchFamily="34" charset="0"/>
                    <a:cs typeface="Times New Roman" pitchFamily="18" charset="0"/>
                  </a:rPr>
                  <a:t>      </a:t>
                </a:r>
                <a:endParaRPr lang="en-US" sz="3600" dirty="0" smtClean="0">
                  <a:solidFill>
                    <a:srgbClr val="000000"/>
                  </a:solidFill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 smtClean="0">
                    <a:solidFill>
                      <a:srgbClr val="000000"/>
                    </a:solidFill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(в порядке убывания).</a:t>
                </a:r>
                <a:endParaRPr kumimoji="0" lang="ru-RU" sz="36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121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98412" y="1350641"/>
                <a:ext cx="8738084" cy="4216539"/>
              </a:xfrm>
              <a:prstGeom prst="rect">
                <a:avLst/>
              </a:prstGeom>
              <a:blipFill rotWithShape="0">
                <a:blip r:embed="rId2"/>
                <a:stretch>
                  <a:fillRect l="-2163" t="-434" b="-361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08713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579296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Формулы алгебры логики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686800" cy="5256584"/>
              </a:xfrm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b="1" dirty="0" smtClean="0"/>
                  <a:t>ПРИМЕР: 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;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→¬(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dirty="0">
                        <a:sym typeface="Symbol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))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/>
                          </a:rPr>
                          <m:t>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)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:r>
                  <a:rPr lang="ru-RU" dirty="0" smtClean="0"/>
                  <a:t>С учетом соглашения о старшинстве эти формулы могут быть записаны и в виде: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 smtClean="0"/>
                  <a:t>; 	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</m:e>
                    </m:acc>
                  </m:oMath>
                </a14:m>
                <a:r>
                  <a:rPr lang="ru-RU" dirty="0" smtClean="0"/>
                  <a:t>.</a:t>
                </a:r>
              </a:p>
              <a:p>
                <a:endParaRPr lang="ru-RU" i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686800" cy="5256584"/>
              </a:xfrm>
              <a:blipFill rotWithShape="0">
                <a:blip r:embed="rId2"/>
                <a:stretch>
                  <a:fillRect l="-1754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478688" cy="4857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ПРИМЕР: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1,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1,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0.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/>
                  <a:t>Определим значение формулы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sym typeface="Symbol"/>
                  </a:rPr>
                  <a:t>.</a:t>
                </a:r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 </a:t>
                </a:r>
                <a:r>
                  <a:rPr lang="ru-RU" dirty="0">
                    <a:sym typeface="Symbol"/>
                  </a:rPr>
                  <a:t>Последовательно: </a:t>
                </a:r>
                <a:endParaRPr lang="en-US" dirty="0" smtClean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==0⋁0=0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sym typeface="Symbol"/>
                </a:endParaRPr>
              </a:p>
              <a:p>
                <a:pPr marL="0" indent="0">
                  <a:buNone/>
                </a:pPr>
                <a:endParaRPr lang="ru-RU" sz="3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478688" cy="4857403"/>
              </a:xfrm>
              <a:blipFill rotWithShape="0">
                <a:blip r:embed="rId2"/>
                <a:stretch>
                  <a:fillRect l="-1797" t="-16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Логическое значение формулы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0163702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579296" cy="850106"/>
              </a:xfrm>
              <a:solidFill>
                <a:srgbClr val="FFEAA7"/>
              </a:solidFill>
            </p:spPr>
            <p:txBody>
              <a:bodyPr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⋀</m:t>
                      </m:r>
                      <m:acc>
                        <m:accPr>
                          <m:chr m:val="̅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4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sz="4000" b="1" i="1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579296" cy="85010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Содержимое 1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4718535"/>
                  </p:ext>
                </p:extLst>
              </p:nvPr>
            </p:nvGraphicFramePr>
            <p:xfrm>
              <a:off x="251520" y="1844824"/>
              <a:ext cx="8676458" cy="3240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949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</a:tblGrid>
                  <a:tr h="6480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Содержимое 1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4718535"/>
                  </p:ext>
                </p:extLst>
              </p:nvPr>
            </p:nvGraphicFramePr>
            <p:xfrm>
              <a:off x="251520" y="1844824"/>
              <a:ext cx="8676458" cy="3240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</a:tblGrid>
                  <a:tr h="6480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3" t="-935" r="-602463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935" r="-49951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85" t="-935" r="-40197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510" t="-935" r="-30000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478" t="-935" r="-201478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9020" t="-935" r="-10049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1970" t="-935" r="-985" b="-4046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393" y="274638"/>
            <a:ext cx="8579296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Формулы алгебры логики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05780" y="1183357"/>
                <a:ext cx="8532440" cy="456937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Число значений формулы определяется числом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элементарных высказываний 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и равно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(это же и число строк таблицы). </a:t>
                </a:r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ru-RU" dirty="0" smtClean="0"/>
                  <a:t>Так, в нашем примере всего два элементарных высказывания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,</a:t>
                </a:r>
                <a:r>
                  <a:rPr lang="ru-RU" dirty="0" smtClean="0"/>
                  <a:t> т. е.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ru-RU" dirty="0" smtClean="0"/>
                  <a:t>и число значений для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 smtClean="0"/>
                  <a:t> равно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(четыре строки таблицы).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780" y="1183357"/>
                <a:ext cx="8532440" cy="4569372"/>
              </a:xfrm>
              <a:blipFill rotWithShape="0">
                <a:blip r:embed="rId2"/>
                <a:stretch>
                  <a:fillRect l="-1786" t="-1733" r="-1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Равносильные формулы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4723"/>
                <a:ext cx="8663880" cy="54403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Запись: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(можно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 smtClean="0"/>
                  <a:t>Чтение: </a:t>
                </a:r>
              </a:p>
              <a:p>
                <a:pPr marL="0" indent="0">
                  <a:buNone/>
                </a:pPr>
                <a:r>
                  <a:rPr lang="ru-RU" i="1" dirty="0" smtClean="0"/>
                  <a:t>   «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равносильно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».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ПРИМЕРЫ: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r>
                  <a:rPr lang="ru-RU" dirty="0" smtClean="0"/>
                  <a:t>;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 и т. д.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Легко видеть, что если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А=В</m:t>
                    </m:r>
                  </m:oMath>
                </a14:m>
                <a:r>
                  <a:rPr lang="ru-RU" i="1" dirty="0" smtClean="0"/>
                  <a:t>,</a:t>
                </a:r>
                <a:r>
                  <a:rPr lang="ru-RU" dirty="0" smtClean="0"/>
                  <a:t> то и </a:t>
                </a:r>
                <a:r>
                  <a:rPr lang="ru-RU" i="1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ru-RU" alt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altLang="ru-RU" dirty="0">
                    <a:ea typeface="MS Mincho" panose="02020609040205080304" pitchFamily="49" charset="-128"/>
                    <a:cs typeface="Times New Roman" panose="02020603050405020304" pitchFamily="18" charset="0"/>
                  </a:rPr>
                  <a:t>	</a:t>
                </a:r>
                <a:r>
                  <a:rPr lang="ru-RU" i="1" dirty="0" smtClean="0"/>
                  <a:t>.</a:t>
                </a:r>
                <a:endParaRPr lang="ru-RU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4723"/>
                <a:ext cx="8663880" cy="5440378"/>
              </a:xfrm>
              <a:blipFill rotWithShape="0">
                <a:blip r:embed="rId2"/>
                <a:stretch>
                  <a:fillRect l="-1759" t="-1457" r="-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90662"/>
            <a:ext cx="8568952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b="1" dirty="0" smtClean="0"/>
              <a:t>Основы математической логики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lvl="0"/>
            <a:endParaRPr lang="en-US" sz="3600" dirty="0" smtClean="0"/>
          </a:p>
          <a:p>
            <a:pPr lvl="0"/>
            <a:r>
              <a:rPr lang="ru-RU" sz="3600" dirty="0" smtClean="0"/>
              <a:t>Высказывания;</a:t>
            </a:r>
            <a:endParaRPr lang="ru-RU" sz="3600" dirty="0" smtClean="0"/>
          </a:p>
          <a:p>
            <a:pPr lvl="0"/>
            <a:r>
              <a:rPr lang="ru-RU" sz="3600" dirty="0" smtClean="0"/>
              <a:t>Операции над </a:t>
            </a:r>
            <a:r>
              <a:rPr lang="ru-RU" sz="3600" dirty="0" smtClean="0"/>
              <a:t>высказываниями;</a:t>
            </a:r>
            <a:endParaRPr lang="ru-RU" sz="3600" dirty="0" smtClean="0"/>
          </a:p>
          <a:p>
            <a:pPr lvl="0"/>
            <a:r>
              <a:rPr lang="ru-RU" sz="3600" dirty="0" smtClean="0"/>
              <a:t>Формулы алгебры </a:t>
            </a:r>
            <a:r>
              <a:rPr lang="ru-RU" sz="3600" dirty="0" smtClean="0"/>
              <a:t>логики;</a:t>
            </a:r>
            <a:endParaRPr lang="ru-RU" sz="3600" dirty="0" smtClean="0"/>
          </a:p>
          <a:p>
            <a:pPr lvl="0"/>
            <a:r>
              <a:rPr lang="ru-RU" sz="3600" dirty="0" smtClean="0"/>
              <a:t>Равносильные </a:t>
            </a:r>
            <a:r>
              <a:rPr lang="ru-RU" sz="3600" dirty="0" smtClean="0"/>
              <a:t>формулы;</a:t>
            </a:r>
            <a:endParaRPr lang="ru-RU" sz="3600" dirty="0" smtClean="0"/>
          </a:p>
          <a:p>
            <a:pPr lvl="0"/>
            <a:r>
              <a:rPr lang="ru-RU" sz="3600" dirty="0" smtClean="0"/>
              <a:t>Контактные </a:t>
            </a:r>
            <a:r>
              <a:rPr lang="ru-RU" sz="3600" dirty="0" smtClean="0"/>
              <a:t>схемы;</a:t>
            </a:r>
            <a:endParaRPr lang="ru-RU" sz="3600" dirty="0" smtClean="0"/>
          </a:p>
          <a:p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33890983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100811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Тождественно истинная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ru-RU" sz="4000" b="1" dirty="0" smtClean="0"/>
              <a:t>(или тавтология)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766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Примеры тавтологий: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76672"/>
              </a:xfrm>
              <a:blipFill rotWithShape="0">
                <a:blip r:embed="rId2"/>
                <a:stretch>
                  <a:fillRect l="-1852" t="-10811" b="-153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808732"/>
                  </p:ext>
                </p:extLst>
              </p:nvPr>
            </p:nvGraphicFramePr>
            <p:xfrm>
              <a:off x="683568" y="2420888"/>
              <a:ext cx="8280922" cy="30254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59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9536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986932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2160242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947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800" dirty="0" smtClean="0"/>
                            <a:t> 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……….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808732"/>
                  </p:ext>
                </p:extLst>
              </p:nvPr>
            </p:nvGraphicFramePr>
            <p:xfrm>
              <a:off x="683568" y="2420888"/>
              <a:ext cx="8280922" cy="30254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59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953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98693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  <a:gridCol w="2160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7"/>
                        </a:ext>
                      </a:extLst>
                    </a:gridCol>
                  </a:tblGrid>
                  <a:tr h="94737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04" t="-5769" r="-858451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5918" t="-5769" r="-1143878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8765" t="-5769" r="-591975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……….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6525" t="-5769" r="-479433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27692" t="-5769" r="-420000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1746" t="-5769" r="-188889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3099" t="-5769" r="-563" b="-236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Тождественно ложная формула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203848" y="2564904"/>
                <a:ext cx="2612976" cy="136815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7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7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7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acc>
                      <m:accPr>
                        <m:chr m:val="̅"/>
                        <m:ctrlPr>
                          <a:rPr lang="en-US" sz="7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ru-RU" sz="4000" b="1" dirty="0" smtClean="0"/>
              </a:p>
              <a:p>
                <a:endParaRPr lang="ru-RU" b="1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3848" y="2564904"/>
                <a:ext cx="2612976" cy="136815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712968" cy="99412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/>
              <a:t>О</a:t>
            </a:r>
            <a:r>
              <a:rPr lang="ru-RU" sz="4000" b="1" dirty="0" smtClean="0"/>
              <a:t>тношение равносильности обладает свойствами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0364" y="2060848"/>
                <a:ext cx="8363272" cy="3561259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(рефлексивно).</a:t>
                </a:r>
              </a:p>
              <a:p>
                <a:pPr lvl="0"/>
                <a:r>
                  <a:rPr lang="ru-RU" dirty="0" smtClean="0"/>
                  <a:t>Если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i="1" dirty="0" smtClean="0"/>
                  <a:t>,</a:t>
                </a:r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(симметрично).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i="1" dirty="0" smtClean="0"/>
                  <a:t>, </a:t>
                </a:r>
                <a:r>
                  <a:rPr lang="ru-RU" dirty="0" smtClean="0"/>
                  <a:t>то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(транзитивно).</a:t>
                </a:r>
                <a:endParaRPr lang="ru-RU" b="1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364" y="2060848"/>
                <a:ext cx="8363272" cy="3561259"/>
              </a:xfrm>
              <a:blipFill rotWithShape="0">
                <a:blip r:embed="rId2"/>
                <a:stretch>
                  <a:fillRect l="-1676" t="-2055" r="-7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99784" cy="83901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Основные равносильности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556792"/>
                <a:ext cx="8892480" cy="4137324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— идемпотентность;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0=0;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—законы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поглощения;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  — закон противоречия;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 smtClean="0"/>
                  <a:t> 1 — закон исключенного третьего;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𝑥</m:t>
                    </m:r>
                  </m:oMath>
                </a14:m>
                <a:r>
                  <a:rPr lang="ru-RU" dirty="0" smtClean="0"/>
                  <a:t> — закон отрицания противоречия.</a:t>
                </a:r>
                <a:endParaRPr lang="ru-RU" dirty="0"/>
              </a:p>
            </p:txBody>
          </p:sp>
        </mc:Choice>
        <mc:Fallback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556792"/>
                <a:ext cx="8892480" cy="4137324"/>
              </a:xfrm>
              <a:blipFill rotWithShape="0">
                <a:blip r:embed="rId2"/>
                <a:stretch>
                  <a:fillRect t="-1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352" y="241483"/>
            <a:ext cx="8579296" cy="785794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600" b="1" i="1" dirty="0" smtClean="0"/>
              <a:t/>
            </a:r>
            <a:br>
              <a:rPr lang="ru-RU" sz="3600" b="1" i="1" dirty="0" smtClean="0"/>
            </a:br>
            <a:r>
              <a:rPr lang="ru-RU" b="1" dirty="0" smtClean="0"/>
              <a:t>Равносильности преобразований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b="1" i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28600" y="1268759"/>
                <a:ext cx="9144000" cy="5229201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ru-RU" i="1" dirty="0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закон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контрапозиции;</a:t>
                </a:r>
                <a:endParaRPr lang="en-US" dirty="0" smtClean="0"/>
              </a:p>
              <a:p>
                <a:pPr lvl="0"/>
                <a:endParaRPr lang="ru-RU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</m:oMath>
                </a14:m>
                <a:endParaRPr lang="en-US" dirty="0" smtClean="0"/>
              </a:p>
              <a:p>
                <a:pPr lvl="0"/>
                <a:endParaRPr lang="ru-RU" dirty="0"/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cap="small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— </a:t>
                </a:r>
                <a:r>
                  <a:rPr lang="ru-RU" dirty="0"/>
                  <a:t>формулы расщепления.</a:t>
                </a:r>
              </a:p>
              <a:p>
                <a:pPr lvl="0"/>
                <a:endParaRPr lang="ru-RU" dirty="0"/>
              </a:p>
            </p:txBody>
          </p:sp>
        </mc:Choice>
        <mc:Fallback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00" y="1268759"/>
                <a:ext cx="9144000" cy="5229201"/>
              </a:xfrm>
              <a:blipFill rotWithShape="0">
                <a:blip r:embed="rId2"/>
                <a:stretch>
                  <a:fillRect t="-1399" r="-21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-180528" y="1268760"/>
                <a:ext cx="8229600" cy="4810546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ru-RU" i="1" dirty="0" smtClean="0"/>
                  <a:t/>
                </a:r>
                <a:br>
                  <a:rPr lang="ru-RU" i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⋀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r>
                  <a:rPr lang="en-US" i="1" dirty="0" smtClean="0"/>
                  <a:t/>
                </a:r>
                <a:br>
                  <a:rPr lang="en-US" i="1" dirty="0" smtClean="0"/>
                </a:br>
                <a:r>
                  <a:rPr lang="en-US" i="1" dirty="0" smtClean="0"/>
                  <a:t>—</a:t>
                </a:r>
                <a:r>
                  <a:rPr lang="ru-RU" dirty="0" smtClean="0">
                    <a:latin typeface="+mn-lt"/>
                  </a:rPr>
                  <a:t> законы де Моргана;</a:t>
                </a:r>
                <a:br>
                  <a:rPr lang="ru-RU" dirty="0" smtClean="0">
                    <a:latin typeface="+mn-lt"/>
                  </a:rPr>
                </a:br>
                <a:r>
                  <a:rPr lang="ru-RU" dirty="0" smtClean="0">
                    <a:latin typeface="+mn-lt"/>
                  </a:rPr>
                  <a:t/>
                </a:r>
                <a:br>
                  <a:rPr lang="ru-RU" dirty="0" smtClean="0">
                    <a:latin typeface="+mn-lt"/>
                  </a:rPr>
                </a:br>
                <a:r>
                  <a:rPr lang="ru-RU" dirty="0" smtClean="0">
                    <a:latin typeface="+mn-lt"/>
                  </a:rPr>
                  <a:t>Правила де Моргана:</a:t>
                </a:r>
                <a:br>
                  <a:rPr lang="ru-RU" dirty="0" smtClean="0">
                    <a:latin typeface="+mn-lt"/>
                  </a:rPr>
                </a:br>
                <a:r>
                  <a:rPr lang="ru-RU" b="1" dirty="0" smtClean="0">
                    <a:latin typeface="+mn-lt"/>
                  </a:rPr>
                  <a:t>а)</a:t>
                </a:r>
                <a:r>
                  <a:rPr lang="ru-RU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baseline="-25000" dirty="0" smtClean="0">
                    <a:latin typeface="+mn-lt"/>
                  </a:rPr>
                  <a:t> </a:t>
                </a:r>
                <a:r>
                  <a:rPr lang="ru-RU" dirty="0" smtClean="0">
                    <a:latin typeface="+mn-lt"/>
                  </a:rPr>
                  <a:t> </a:t>
                </a:r>
                <a:br>
                  <a:rPr lang="ru-RU" dirty="0" smtClean="0">
                    <a:latin typeface="+mn-lt"/>
                  </a:rPr>
                </a:br>
                <a:r>
                  <a:rPr lang="ru-RU" b="1" dirty="0" smtClean="0">
                    <a:latin typeface="+mn-lt"/>
                  </a:rPr>
                  <a:t>б)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>
                    <a:latin typeface="+mn-lt"/>
                  </a:rPr>
                  <a:t/>
                </a:r>
                <a:br>
                  <a:rPr lang="ru-RU" dirty="0">
                    <a:latin typeface="+mn-lt"/>
                  </a:rPr>
                </a:br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 smtClean="0"/>
                  <a:t/>
                </a:r>
                <a:br>
                  <a:rPr lang="ru-RU" dirty="0" smtClean="0"/>
                </a:br>
                <a:endParaRPr lang="ru-RU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80528" y="1268760"/>
                <a:ext cx="8229600" cy="481054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611560" y="2132856"/>
                <a:ext cx="8064896" cy="2592288"/>
              </a:xfrm>
            </p:spPr>
            <p:txBody>
              <a:bodyPr>
                <a:normAutofit fontScale="90000"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— следствия законов де Моргана</a:t>
                </a:r>
                <a:br>
                  <a:rPr lang="ru-RU" dirty="0" smtClean="0"/>
                </a:br>
                <a:endParaRPr lang="ru-RU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560" y="2132856"/>
                <a:ext cx="8064896" cy="259228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Равносильности алгебры логики</a:t>
            </a:r>
            <a:endParaRPr lang="ru-RU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коммутативность;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 smtClean="0"/>
                  <a:t>;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)⋁</m:t>
                    </m:r>
                    <m:r>
                      <m:rPr>
                        <m:nor/>
                      </m:rPr>
                      <a:rPr lang="en-US" b="0" i="1" dirty="0" smtClean="0">
                        <a:sym typeface="Symbol"/>
                      </a:rPr>
                      <m:t>z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ассоциативность;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cap="small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;</a:t>
                </a:r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— дистрибутивность.</a:t>
                </a:r>
                <a:endParaRPr lang="ru-RU" dirty="0"/>
              </a:p>
            </p:txBody>
          </p:sp>
        </mc:Choice>
        <mc:Fallback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  <a:blipFill rotWithShape="0">
                <a:blip r:embed="rId2"/>
                <a:stretch>
                  <a:fillRect t="-1767" r="-1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255768" cy="76700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Контактные схемы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719064" y="1234151"/>
                <a:ext cx="8424936" cy="45693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sz="2800" dirty="0" smtClean="0"/>
                  <a:t>Если значение булевой функции =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1 (переключатель замкнут), ток проходит через переключатель.</a:t>
                </a:r>
              </a:p>
              <a:p>
                <a:pPr marL="0" lvl="0" indent="0">
                  <a:buNone/>
                </a:pPr>
                <a:r>
                  <a:rPr lang="ru-RU" sz="2800" dirty="0" smtClean="0"/>
                  <a:t>При нулевом значении булевой функции ток через переключатель не проходит (переключатель разомкнут).</a:t>
                </a:r>
              </a:p>
              <a:p>
                <a:pPr lvl="0"/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Булевой функции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800" dirty="0" smtClean="0"/>
                  <a:t>соответствует контактная схема </a:t>
                </a:r>
                <a:endParaRPr lang="ru-RU" sz="2800" b="1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                                                    </a:t>
                </a:r>
                <a:endParaRPr lang="ru-RU" sz="2800" b="1" dirty="0" smtClean="0"/>
              </a:p>
              <a:p>
                <a:pPr lvl="0"/>
                <a:endParaRPr lang="ru-RU" sz="2800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064" y="1234151"/>
                <a:ext cx="8424936" cy="4569372"/>
              </a:xfrm>
              <a:blipFill rotWithShape="0">
                <a:blip r:embed="rId2"/>
                <a:stretch>
                  <a:fillRect l="-1520" t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3095836" y="5004400"/>
            <a:ext cx="2952328" cy="830997"/>
            <a:chOff x="2339752" y="4890534"/>
            <a:chExt cx="2520280" cy="477963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2339752" y="5157192"/>
              <a:ext cx="100811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3851920" y="5157192"/>
              <a:ext cx="100811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400651" y="4890534"/>
              <a:ext cx="398483" cy="477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x</a:t>
              </a:r>
              <a:endParaRPr lang="ru-RU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Контактные схемы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256780"/>
                <a:ext cx="843528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 помощью контактной схемы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 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ru-RU" dirty="0" smtClean="0"/>
                  <a:t>получают отрицание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dirty="0" smtClean="0"/>
                  <a:t>Конъюнкция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ru-RU" dirty="0" smtClean="0"/>
                  <a:t> реализуется контактной </a:t>
                </a:r>
                <a:r>
                  <a:rPr lang="ru-RU" dirty="0"/>
                  <a:t>схемой </a:t>
                </a:r>
                <a:endParaRPr lang="ru-RU" dirty="0" smtClean="0"/>
              </a:p>
              <a:p>
                <a:endParaRPr lang="ru-RU" sz="2800" b="1" dirty="0" smtClean="0"/>
              </a:p>
              <a:p>
                <a:pPr marL="0" indent="0">
                  <a:buNone/>
                </a:pPr>
                <a:endParaRPr lang="ru-RU" sz="2800" b="1" dirty="0" smtClean="0"/>
              </a:p>
              <a:p>
                <a:pPr lvl="0"/>
                <a:endParaRPr lang="ru-RU" sz="2800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256780"/>
                <a:ext cx="8435280" cy="4525963"/>
              </a:xfrm>
              <a:blipFill rotWithShape="0">
                <a:blip r:embed="rId2"/>
                <a:stretch>
                  <a:fillRect l="-1880" t="-1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9"/>
          <p:cNvGrpSpPr/>
          <p:nvPr/>
        </p:nvGrpSpPr>
        <p:grpSpPr>
          <a:xfrm>
            <a:off x="2915816" y="2370902"/>
            <a:ext cx="2952328" cy="646331"/>
            <a:chOff x="2843808" y="2348880"/>
            <a:chExt cx="2952328" cy="646331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2843808" y="2348880"/>
              <a:ext cx="2952328" cy="646331"/>
              <a:chOff x="2339752" y="4978415"/>
              <a:chExt cx="2520280" cy="371749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2339752" y="5157192"/>
                <a:ext cx="1008112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3851920" y="5157192"/>
                <a:ext cx="1008112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408974" y="4978415"/>
                <a:ext cx="375220" cy="371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X</a:t>
                </a:r>
                <a:endParaRPr lang="ru-RU" sz="2400" b="1" dirty="0"/>
              </a:p>
            </p:txBody>
          </p:sp>
        </p:grpSp>
        <p:cxnSp>
          <p:nvCxnSpPr>
            <p:cNvPr id="4" name="Прямая соединительная линия 3"/>
            <p:cNvCxnSpPr/>
            <p:nvPr/>
          </p:nvCxnSpPr>
          <p:spPr>
            <a:xfrm>
              <a:off x="4096325" y="2492896"/>
              <a:ext cx="4395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Группа 2"/>
          <p:cNvGrpSpPr/>
          <p:nvPr/>
        </p:nvGrpSpPr>
        <p:grpSpPr>
          <a:xfrm>
            <a:off x="2253214" y="5236529"/>
            <a:ext cx="4565307" cy="662727"/>
            <a:chOff x="2123728" y="5122058"/>
            <a:chExt cx="4565307" cy="662727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2123728" y="5445224"/>
              <a:ext cx="11809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814113" y="5445224"/>
              <a:ext cx="11809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5508104" y="5445224"/>
              <a:ext cx="11809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74570" y="5122058"/>
              <a:ext cx="43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ru-RU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68561" y="513845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Y</a:t>
              </a:r>
              <a:endParaRPr lang="ru-RU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Высказывания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507288" cy="4785395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ПРИМЕРЫ: </a:t>
                </a:r>
                <a:endParaRPr lang="ru-RU" i="1" dirty="0" smtClean="0"/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 = </a:t>
                </a:r>
                <a:r>
                  <a:rPr lang="ru-RU" dirty="0" smtClean="0"/>
                  <a:t>«Минск — столица Беларуси» (истина).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В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 = </a:t>
                </a:r>
                <a:r>
                  <a:rPr lang="ru-RU" dirty="0" smtClean="0"/>
                  <a:t>«Заяц — хищное животное» (ложь).</a:t>
                </a:r>
              </a:p>
              <a:p>
                <a:pPr lvl="0"/>
                <a:r>
                  <a:rPr lang="ru-RU" dirty="0" smtClean="0"/>
                  <a:t>Который час? (не высказывание).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А</m:t>
                    </m:r>
                    <m:r>
                      <m:rPr>
                        <m:nor/>
                      </m:rP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В</m:t>
                    </m:r>
                    <m:r>
                      <m:rPr>
                        <m:nor/>
                      </m:rP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0"/>
                <a:endParaRPr lang="ru-RU" dirty="0" smtClean="0"/>
              </a:p>
              <a:p>
                <a:pPr lvl="0"/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507288" cy="4785395"/>
              </a:xfrm>
              <a:blipFill rotWithShape="0">
                <a:blip r:embed="rId2"/>
                <a:stretch>
                  <a:fillRect l="-1791" t="-16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137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183760" cy="1199056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Дизъюнкции х</a:t>
            </a:r>
            <a:r>
              <a:rPr lang="en-US" sz="4000" b="1" dirty="0" smtClean="0">
                <a:sym typeface="Symbol"/>
              </a:rPr>
              <a:t></a:t>
            </a:r>
            <a:r>
              <a:rPr lang="ru-RU" sz="4000" b="1" dirty="0" smtClean="0"/>
              <a:t>у  соответствует контактная схема 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517916" y="2780928"/>
            <a:ext cx="6277336" cy="2016224"/>
            <a:chOff x="1691680" y="2474265"/>
            <a:chExt cx="5785919" cy="1683526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1691680" y="3318830"/>
              <a:ext cx="17281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5749407" y="3354834"/>
              <a:ext cx="17281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3419872" y="2742766"/>
              <a:ext cx="0" cy="12241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5749407" y="2744924"/>
              <a:ext cx="0" cy="12241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3419872" y="2742766"/>
              <a:ext cx="7200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419872" y="3966902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101335" y="3973624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101335" y="2744924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Прямоугольник 13"/>
            <p:cNvSpPr/>
            <p:nvPr/>
          </p:nvSpPr>
          <p:spPr>
            <a:xfrm>
              <a:off x="4445088" y="2474265"/>
              <a:ext cx="4635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/>
                <a:t>X</a:t>
              </a:r>
              <a:r>
                <a:rPr lang="ru-RU" dirty="0" smtClean="0"/>
                <a:t> 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434568" y="3573016"/>
              <a:ext cx="45076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Y</a:t>
              </a:r>
              <a:r>
                <a:rPr lang="ru-RU" b="1" dirty="0" smtClean="0"/>
                <a:t> </a:t>
              </a:r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44" y="190889"/>
            <a:ext cx="8255768" cy="1365903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b="1" dirty="0" smtClean="0"/>
              <a:t>Способы задания булевой функции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38944" y="1556792"/>
            <a:ext cx="8507288" cy="4209331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/>
              <a:t>т</a:t>
            </a:r>
            <a:r>
              <a:rPr lang="ru-RU" dirty="0" smtClean="0"/>
              <a:t>абличный (таблицей истинности)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аналитический (формулой высказываний)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десятичным вектором (кортежем)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двоичным вектором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полиномом (с </a:t>
            </a:r>
            <a:r>
              <a:rPr lang="ru-RU" dirty="0"/>
              <a:t>помощью операций </a:t>
            </a:r>
            <a:r>
              <a:rPr lang="ru-RU" dirty="0" smtClean="0"/>
              <a:t>⊕ и &amp;</a:t>
            </a:r>
            <a:r>
              <a:rPr lang="ru-RU" i="1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i="1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трокой или матрицей 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деревом решений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2713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7738"/>
            <a:ext cx="8579296" cy="842385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Десятичным вектором (кортежем)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5"/>
                <a:ext cx="8579296" cy="11521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dirty="0" smtClean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(0,3,5,6),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(2,3,5,7). </m:t>
                    </m:r>
                  </m:oMath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5"/>
                <a:ext cx="8579296" cy="1152128"/>
              </a:xfrm>
              <a:blipFill rotWithShape="0">
                <a:blip r:embed="rId2"/>
                <a:stretch>
                  <a:fillRect l="-1777" t="-6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3399637"/>
                  </p:ext>
                </p:extLst>
              </p:nvPr>
            </p:nvGraphicFramePr>
            <p:xfrm>
              <a:off x="899592" y="2176134"/>
              <a:ext cx="7416825" cy="43891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809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12863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053622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2520281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3399637"/>
                  </p:ext>
                </p:extLst>
              </p:nvPr>
            </p:nvGraphicFramePr>
            <p:xfrm>
              <a:off x="899592" y="2176134"/>
              <a:ext cx="7416825" cy="43891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809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12863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053622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2520281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75" t="-1250" r="-601149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4595" t="-1250" r="-465405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8092" t="-1250" r="-397688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95956" t="-1250" r="-152941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94444" t="-1250" r="-483" b="-85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20607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188640"/>
            <a:ext cx="8327776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Двоичным вектором (кортежем)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124744"/>
                <a:ext cx="8424936" cy="50014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ПРИМЕР: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10010110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 = (00110101).</m:t>
                      </m:r>
                    </m:oMath>
                  </m:oMathPara>
                </a14:m>
                <a:endParaRPr lang="ru-RU" b="1" dirty="0"/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124744"/>
                <a:ext cx="8424936" cy="5001419"/>
              </a:xfrm>
              <a:blipFill rotWithShape="0">
                <a:blip r:embed="rId2"/>
                <a:stretch>
                  <a:fillRect l="-1809" t="-1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410183"/>
                  </p:ext>
                </p:extLst>
              </p:nvPr>
            </p:nvGraphicFramePr>
            <p:xfrm>
              <a:off x="1403648" y="2420888"/>
              <a:ext cx="7128793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2556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42556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18132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512169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410183"/>
                  </p:ext>
                </p:extLst>
              </p:nvPr>
            </p:nvGraphicFramePr>
            <p:xfrm>
              <a:off x="1403648" y="2420888"/>
              <a:ext cx="7128793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2556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2556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18132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512169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27" t="-1429" r="-400855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0427" t="-1429" r="-300855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41753" t="-1429" r="-262887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55000" t="-1429" r="-96154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2177" t="-1429" r="-806" b="-85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165051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001419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5556" y="2204864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В </a:t>
            </a:r>
            <a:r>
              <a:rPr lang="ru-RU" sz="3200" dirty="0"/>
              <a:t>ЭВМ аналитическую форму можно представить в виде строки, а табличную – в виде матрицы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64704" y="188640"/>
            <a:ext cx="8327776" cy="792088"/>
          </a:xfrm>
          <a:noFill/>
        </p:spPr>
        <p:txBody>
          <a:bodyPr>
            <a:noAutofit/>
          </a:bodyPr>
          <a:lstStyle/>
          <a:p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9520124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69500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b="1" dirty="0" smtClean="0"/>
              <a:t>Дерево решений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052736"/>
                <a:ext cx="8208912" cy="558729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  </a:t>
                </a:r>
                <a:r>
                  <a:rPr lang="ru-RU" sz="2800" dirty="0" smtClean="0"/>
                  <a:t>Таблицы </a:t>
                </a:r>
                <a:r>
                  <a:rPr lang="ru-RU" sz="2800" dirty="0"/>
                  <a:t>истинности </a:t>
                </a:r>
                <a:r>
                  <a:rPr lang="ru-RU" sz="2800" dirty="0" smtClean="0"/>
                  <a:t>булевых</a:t>
                </a:r>
                <a:r>
                  <a:rPr lang="ru-RU" sz="2800" dirty="0"/>
                  <a:t> </a:t>
                </a:r>
                <a:r>
                  <a:rPr lang="ru-RU" sz="2800" dirty="0" smtClean="0"/>
                  <a:t>функций </a:t>
                </a:r>
                <a:r>
                  <a:rPr lang="ru-RU" sz="2800" dirty="0"/>
                  <a:t>можно представить в виде полного бинарного дерева высоты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ru-RU" sz="2800" dirty="0" smtClean="0"/>
                  <a:t>. </a:t>
                </a:r>
                <a:r>
                  <a:rPr lang="ru-RU" sz="2800" dirty="0"/>
                  <a:t>Ярусы дерева соответствуют переменным, дуги – значениям переменных; например, левая дуга –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800" dirty="0" smtClean="0"/>
                  <a:t>, </a:t>
                </a:r>
                <a:r>
                  <a:rPr lang="ru-RU" sz="2800" dirty="0"/>
                  <a:t>правая –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800" dirty="0" smtClean="0"/>
                  <a:t>. </a:t>
                </a:r>
                <a:r>
                  <a:rPr lang="ru-RU" sz="2800" dirty="0"/>
                  <a:t>Листья дерева хранят значение функции на кортеже, соответствующем пути из кортежа в этот лист. </a:t>
                </a:r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052736"/>
                <a:ext cx="8208912" cy="5587294"/>
              </a:xfrm>
              <a:blipFill rotWithShape="0">
                <a:blip r:embed="rId2"/>
                <a:stretch>
                  <a:fillRect l="-1560" t="-1092" r="-1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66286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/>
              <a:t>     Такое </a:t>
            </a:r>
            <a:r>
              <a:rPr lang="ru-RU" dirty="0"/>
              <a:t>дерево называется </a:t>
            </a:r>
            <a:r>
              <a:rPr lang="ru-RU" b="1" i="1" dirty="0"/>
              <a:t>деревом решений </a:t>
            </a:r>
            <a:r>
              <a:rPr lang="ru-RU" dirty="0"/>
              <a:t>(или семантическим деревом). Дерево решений можно сократить, если заменить корень каждого поддерева, все листья которого имеют одно и то же значение, этим значением. 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 </a:t>
            </a:r>
            <a:r>
              <a:rPr lang="ru-RU" dirty="0"/>
              <a:t>Дерево решений можно сделать еще компактнее, если перейти к бинарной диаграмме </a:t>
            </a:r>
            <a:r>
              <a:rPr lang="ru-RU" dirty="0" smtClean="0"/>
              <a:t>решений.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8316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200" b="1" i="1" dirty="0" smtClean="0"/>
              <a:t/>
            </a:r>
            <a:br>
              <a:rPr lang="ru-RU" sz="3200" b="1" i="1" dirty="0" smtClean="0"/>
            </a:br>
            <a:r>
              <a:rPr lang="ru-RU" b="1" dirty="0" smtClean="0"/>
              <a:t>Операции над высказываниями</a:t>
            </a:r>
            <a:r>
              <a:rPr lang="ru-RU" b="1" i="1" dirty="0"/>
              <a:t/>
            </a:r>
            <a:br>
              <a:rPr lang="ru-RU" b="1" i="1" dirty="0"/>
            </a:b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052736"/>
                <a:ext cx="8676456" cy="5256584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b="1" i="1" dirty="0" smtClean="0"/>
                  <a:t>  Отрицанием (</a:t>
                </a:r>
                <a:r>
                  <a:rPr lang="ru-RU" b="1" i="1" dirty="0" err="1" smtClean="0"/>
                  <a:t>негацией</a:t>
                </a:r>
                <a:r>
                  <a:rPr lang="ru-RU" b="1" i="1" dirty="0" smtClean="0"/>
                  <a:t>) </a:t>
                </a:r>
                <a:r>
                  <a:rPr lang="ru-RU" dirty="0" smtClean="0"/>
                  <a:t>высказывания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новое высказывание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которое является истиной,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dirty="0" smtClean="0"/>
                  <a:t>, и ложью,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Запись: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(читается: «не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i="1" dirty="0" smtClean="0"/>
                  <a:t>»).</a:t>
                </a:r>
                <a:r>
                  <a:rPr lang="ru-RU" dirty="0" smtClean="0"/>
                  <a:t> Ясно, что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i="1" dirty="0" smtClean="0"/>
                  <a:t>»</a:t>
                </a:r>
                <a:r>
                  <a:rPr lang="ru-RU" dirty="0" smtClean="0"/>
                  <a:t> — унарная связка, так как применяется только к одному утверждению.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Таким образом, возможны следующие варианты: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ru-RU" b="1" dirty="0" smtClean="0"/>
                  <a:t>а)</a:t>
                </a:r>
                <a:r>
                  <a:rPr lang="ru-RU" dirty="0" smtClean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0;</a:t>
                </a:r>
                <a:r>
                  <a:rPr lang="en-US" dirty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      </a:t>
                </a:r>
                <a:r>
                  <a:rPr lang="ru-RU" b="1" dirty="0" smtClean="0"/>
                  <a:t>б)</a:t>
                </a:r>
                <a:r>
                  <a:rPr lang="ru-RU" dirty="0" smtClean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1.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r>
                  <a:rPr lang="ru-RU" dirty="0" smtClean="0"/>
                  <a:t>Эти два варианта полностью определяют свойства </a:t>
                </a:r>
                <a:r>
                  <a:rPr lang="en-US" dirty="0" smtClean="0"/>
                  <a:t>  </a:t>
                </a:r>
                <a:r>
                  <a:rPr lang="ru-RU" dirty="0" smtClean="0"/>
                  <a:t>операции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i="1" dirty="0" smtClean="0"/>
                  <a:t>».</a:t>
                </a:r>
                <a:endParaRPr lang="ru-RU" dirty="0" smtClean="0"/>
              </a:p>
              <a:p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052736"/>
                <a:ext cx="8676456" cy="5256584"/>
              </a:xfrm>
              <a:blipFill rotWithShape="0">
                <a:blip r:embed="rId2"/>
                <a:stretch>
                  <a:fillRect l="-1616" t="-3016" r="-13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5909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452"/>
            <a:ext cx="8579296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Операции </a:t>
            </a:r>
            <a:r>
              <a:rPr lang="ru-RU" b="1" dirty="0"/>
              <a:t>над </a:t>
            </a:r>
            <a:r>
              <a:rPr lang="ru-RU" b="1" dirty="0" smtClean="0"/>
              <a:t>высказываниями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29766" y="1020550"/>
                <a:ext cx="8532440" cy="5661248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</a:t>
                </a:r>
                <a:r>
                  <a:rPr lang="ru-RU" dirty="0" smtClean="0"/>
                  <a:t>  Принято описывать свойства операций с помощью таблицы:</a:t>
                </a:r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Такие таблицы называются </a:t>
                </a:r>
                <a:r>
                  <a:rPr lang="ru-RU" b="1" i="1" dirty="0" smtClean="0"/>
                  <a:t>таблицами истинности</a:t>
                </a:r>
                <a:r>
                  <a:rPr lang="ru-RU" i="1" dirty="0" smtClean="0"/>
                  <a:t>.</a:t>
                </a:r>
                <a:r>
                  <a:rPr lang="ru-RU" dirty="0" smtClean="0"/>
                  <a:t> Связка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dirty="0" smtClean="0">
                    <a:sym typeface="Symbol"/>
                  </a:rPr>
                  <a:t> </a:t>
                </a:r>
                <a:r>
                  <a:rPr lang="ru-RU" dirty="0" smtClean="0"/>
                  <a:t>может использоваться и несколько раз. 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=1; 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=1; 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 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=1; ¬¬¬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т. </a:t>
                </a:r>
                <a:r>
                  <a:rPr lang="ru-RU" dirty="0"/>
                  <a:t>д</a:t>
                </a:r>
                <a:r>
                  <a:rPr lang="ru-RU" dirty="0" smtClean="0"/>
                  <a:t>.</a:t>
                </a:r>
              </a:p>
              <a:p>
                <a:pPr lvl="0"/>
                <a:endParaRPr lang="ru-RU" i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766" y="1020550"/>
                <a:ext cx="8532440" cy="5661248"/>
              </a:xfrm>
              <a:blipFill rotWithShape="0">
                <a:blip r:embed="rId2"/>
                <a:stretch>
                  <a:fillRect l="-1786" t="-1399" r="-2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167308"/>
                  </p:ext>
                </p:extLst>
              </p:nvPr>
            </p:nvGraphicFramePr>
            <p:xfrm>
              <a:off x="3203848" y="2128829"/>
              <a:ext cx="2520280" cy="1737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617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20410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40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167308"/>
                  </p:ext>
                </p:extLst>
              </p:nvPr>
            </p:nvGraphicFramePr>
            <p:xfrm>
              <a:off x="3203848" y="2128829"/>
              <a:ext cx="2520280" cy="1737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617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20410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63" t="-870" r="-93056" b="-17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596" t="-870" r="-1515" b="-17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67062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600" b="1" dirty="0" smtClean="0"/>
              <a:t>Конъюнкция (логическое умножение) </a:t>
            </a:r>
            <a:r>
              <a:rPr lang="ru-RU" sz="3200" b="1" dirty="0"/>
              <a:t/>
            </a:r>
            <a:br>
              <a:rPr lang="ru-RU" sz="3200" b="1" dirty="0"/>
            </a:b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96752"/>
                <a:ext cx="9036496" cy="5256584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Запись: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(иногда встречаются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),</a:t>
                </a:r>
                <a:r>
                  <a:rPr lang="ru-RU" dirty="0" smtClean="0"/>
                  <a:t> читается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».</a:t>
                </a:r>
                <a:r>
                  <a:rPr lang="ru-RU" dirty="0" smtClean="0"/>
                  <a:t> Связка </a:t>
                </a:r>
                <a:r>
                  <a:rPr lang="ru-RU" dirty="0" smtClean="0"/>
                  <a:t>«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ru-RU" dirty="0" smtClean="0"/>
                  <a:t>» </a:t>
                </a:r>
                <a:r>
                  <a:rPr lang="ru-RU" dirty="0" smtClean="0"/>
                  <a:t>— бинарная, связывает два высказывания</a:t>
                </a:r>
              </a:p>
              <a:p>
                <a:endParaRPr lang="ru-RU" dirty="0" smtClean="0"/>
              </a:p>
              <a:p>
                <a:pPr lvl="0"/>
                <a:endParaRPr lang="ru-RU" i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96752"/>
                <a:ext cx="9036496" cy="5256584"/>
              </a:xfrm>
              <a:blipFill rotWithShape="0">
                <a:blip r:embed="rId2"/>
                <a:stretch>
                  <a:fillRect l="-1754" t="-13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777578"/>
                  </p:ext>
                </p:extLst>
              </p:nvPr>
            </p:nvGraphicFramePr>
            <p:xfrm>
              <a:off x="2051720" y="3212976"/>
              <a:ext cx="4968552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⋀</m:t>
                                </m:r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777578"/>
                  </p:ext>
                </p:extLst>
              </p:nvPr>
            </p:nvGraphicFramePr>
            <p:xfrm>
              <a:off x="2051720" y="3212976"/>
              <a:ext cx="4968552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618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8" t="-1176" r="-20073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68" t="-1176" r="-10073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68" t="-1176" r="-735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83338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79296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 Дизъюнкция (логическое сложение) </a:t>
            </a:r>
            <a:endParaRPr lang="ru-RU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268760"/>
                <a:ext cx="8316416" cy="5256584"/>
              </a:xfr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dirty="0" smtClean="0"/>
                  <a:t>Запись: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(иногда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)</a:t>
                </a:r>
                <a:r>
                  <a:rPr lang="ru-RU" dirty="0" smtClean="0"/>
                  <a:t> читается </a:t>
                </a:r>
                <a:r>
                  <a:rPr lang="ru-RU" dirty="0" smtClean="0"/>
                  <a:t>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или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».</a:t>
                </a:r>
                <a:r>
                  <a:rPr lang="ru-RU" dirty="0" smtClean="0"/>
                  <a:t>   </a:t>
                </a:r>
                <a:r>
                  <a:rPr lang="ru-RU" dirty="0" smtClean="0"/>
                  <a:t>Связка </a:t>
                </a:r>
                <a:r>
                  <a:rPr lang="ru-RU" dirty="0" smtClean="0">
                    <a:sym typeface="Symbol"/>
                  </a:rPr>
                  <a:t>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бинарная. </a:t>
                </a:r>
              </a:p>
              <a:p>
                <a:pPr>
                  <a:buNone/>
                </a:pPr>
                <a:r>
                  <a:rPr lang="en-US" i="1" cap="small" dirty="0"/>
                  <a:t>		</a:t>
                </a:r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268760"/>
                <a:ext cx="8316416" cy="5256584"/>
              </a:xfrm>
              <a:blipFill rotWithShape="0">
                <a:blip r:embed="rId2"/>
                <a:stretch>
                  <a:fillRect l="-1906" t="-13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720495"/>
                  </p:ext>
                </p:extLst>
              </p:nvPr>
            </p:nvGraphicFramePr>
            <p:xfrm>
              <a:off x="2195736" y="2924944"/>
              <a:ext cx="4680519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01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720495"/>
                  </p:ext>
                </p:extLst>
              </p:nvPr>
            </p:nvGraphicFramePr>
            <p:xfrm>
              <a:off x="2195736" y="2924944"/>
              <a:ext cx="4680519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01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1" t="-1176" r="-201172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91" t="-1176" r="-101172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91" t="-1176" r="-1172" b="-4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58576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104" y="116632"/>
            <a:ext cx="8579296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 Дизъюнкция (логическое сложение) </a:t>
            </a:r>
            <a:endParaRPr lang="ru-RU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33142"/>
                <a:ext cx="9036496" cy="5256584"/>
              </a:xfrm>
              <a:noFill/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dirty="0" smtClean="0"/>
                  <a:t>: 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х = «6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3= 18» = 1; </m:t>
                    </m:r>
                  </m:oMath>
                </a14:m>
                <a:endParaRPr lang="ru-RU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у = «18 − </m:t>
                    </m:r>
                    <m:r>
                      <m:rPr>
                        <m:nor/>
                      </m:rPr>
                      <a:rPr lang="ru-RU" i="0" dirty="0" smtClean="0"/>
                      <m:t>трехзначное число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» = 0. </m:t>
                    </m:r>
                  </m:oMath>
                </a14:m>
                <a:endParaRPr lang="en-US" dirty="0" smtClean="0"/>
              </a:p>
              <a:p>
                <a:pPr marL="0" lvl="0" indent="0">
                  <a:buNone/>
                </a:pPr>
                <a:endParaRPr lang="ru-RU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ru-RU" dirty="0"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«6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3= 18 </m:t>
                    </m:r>
                  </m:oMath>
                </a14:m>
                <a:r>
                  <a:rPr lang="ru-RU" dirty="0" smtClean="0"/>
                  <a:t>или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ru-RU" dirty="0" smtClean="0"/>
                  <a:t> - трехзначное» равное 1, так как одно из утверждений — истинно.</a:t>
                </a:r>
                <a:endParaRPr lang="ru-RU" i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33142"/>
                <a:ext cx="9036496" cy="5256584"/>
              </a:xfrm>
              <a:blipFill rotWithShape="0">
                <a:blip r:embed="rId2"/>
                <a:stretch>
                  <a:fillRect l="-1754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8576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b="1" dirty="0" smtClean="0"/>
              <a:t> </a:t>
            </a:r>
            <a:r>
              <a:rPr lang="ru-RU" sz="6000" b="1" dirty="0" smtClean="0"/>
              <a:t>Импликация</a:t>
            </a:r>
            <a:r>
              <a:rPr lang="ru-RU" b="1" i="1" dirty="0"/>
              <a:t/>
            </a:r>
            <a:br>
              <a:rPr lang="ru-RU" b="1" i="1" dirty="0"/>
            </a:br>
            <a:endParaRPr lang="ru-RU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0608" y="1124744"/>
                <a:ext cx="8748464" cy="5256584"/>
              </a:xfrm>
              <a:noFill/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dirty="0" smtClean="0"/>
                  <a:t> Запись: </a:t>
                </a:r>
                <a:endParaRPr lang="en-US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(встречаются обозначения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dirty="0">
                        <a:sym typeface="Symbol"/>
                      </a:rPr>
                      <m:t></m:t>
                    </m:r>
                    <m:r>
                      <m:rPr>
                        <m:nor/>
                      </m:rPr>
                      <a:rPr lang="en-US" b="0" i="0" dirty="0" smtClean="0"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lvl="0" indent="0">
                  <a:buNone/>
                </a:pPr>
                <a:r>
                  <a:rPr lang="ru-RU" dirty="0" smtClean="0"/>
                  <a:t> Чтение: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«если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</a:t>
                </a:r>
                <a:r>
                  <a:rPr lang="ru-RU" dirty="0" smtClean="0"/>
                  <a:t> или «из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следует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</a:t>
                </a:r>
                <a:r>
                  <a:rPr lang="ru-RU" dirty="0" smtClean="0"/>
                  <a:t> или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влечет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».</a:t>
                </a:r>
              </a:p>
              <a:p>
                <a:pPr marL="0" lvl="0" indent="0">
                  <a:buNone/>
                </a:pPr>
                <a:r>
                  <a:rPr lang="ru-RU" i="1" dirty="0"/>
                  <a:t> 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 В этом высказывании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часто называется </a:t>
                </a:r>
                <a:r>
                  <a:rPr lang="ru-RU" b="1" i="1" dirty="0" smtClean="0"/>
                  <a:t>условием</a:t>
                </a:r>
                <a:r>
                  <a:rPr lang="ru-RU" dirty="0" smtClean="0"/>
                  <a:t> или </a:t>
                </a:r>
                <a:r>
                  <a:rPr lang="ru-RU" b="1" i="1" dirty="0" smtClean="0"/>
                  <a:t>посылкой</a:t>
                </a:r>
                <a:r>
                  <a:rPr lang="ru-RU" dirty="0" smtClean="0"/>
                  <a:t>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b="1" i="1" dirty="0" smtClean="0"/>
                  <a:t>следствием</a:t>
                </a:r>
                <a:r>
                  <a:rPr lang="ru-RU" dirty="0" smtClean="0"/>
                  <a:t> или </a:t>
                </a:r>
                <a:r>
                  <a:rPr lang="ru-RU" b="1" i="1" dirty="0" smtClean="0"/>
                  <a:t>заключением</a:t>
                </a:r>
                <a:r>
                  <a:rPr lang="ru-RU" dirty="0" smtClean="0"/>
                  <a:t>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608" y="1124744"/>
                <a:ext cx="8748464" cy="5256584"/>
              </a:xfrm>
              <a:blipFill rotWithShape="0">
                <a:blip r:embed="rId2"/>
                <a:stretch>
                  <a:fillRect l="-1742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54097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1433</TotalTime>
  <Words>1336</Words>
  <Application>Microsoft Office PowerPoint</Application>
  <PresentationFormat>Экран (4:3)</PresentationFormat>
  <Paragraphs>439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MS Mincho</vt:lpstr>
      <vt:lpstr>Symbol</vt:lpstr>
      <vt:lpstr>Times New Roman</vt:lpstr>
      <vt:lpstr>Wingdings</vt:lpstr>
      <vt:lpstr>Тема Office</vt:lpstr>
      <vt:lpstr>ТЕМА 2.  Основы математической логики</vt:lpstr>
      <vt:lpstr>Основы математической логики</vt:lpstr>
      <vt:lpstr>Высказывания</vt:lpstr>
      <vt:lpstr> Операции над высказываниями </vt:lpstr>
      <vt:lpstr>Операции над высказываниями</vt:lpstr>
      <vt:lpstr> Конъюнкция (логическое умножение)  </vt:lpstr>
      <vt:lpstr> Дизъюнкция (логическое сложение) </vt:lpstr>
      <vt:lpstr> Дизъюнкция (логическое сложение) </vt:lpstr>
      <vt:lpstr>  Импликация </vt:lpstr>
      <vt:lpstr>  Импликация </vt:lpstr>
      <vt:lpstr>Эквиваленция</vt:lpstr>
      <vt:lpstr>Эквиваленция</vt:lpstr>
      <vt:lpstr>Исключающее «или» (неравнозначность)</vt:lpstr>
      <vt:lpstr>  Формулы алгебры логики </vt:lpstr>
      <vt:lpstr>Формулы алгебры логики</vt:lpstr>
      <vt:lpstr>Логическое значение формулы </vt:lpstr>
      <vt:lpstr>z=x⋀y ̅→x ̅⋁y</vt:lpstr>
      <vt:lpstr>Формулы алгебры логики</vt:lpstr>
      <vt:lpstr>Равносильные формулы</vt:lpstr>
      <vt:lpstr>Тождественно истинная  (или тавтология)</vt:lpstr>
      <vt:lpstr>Тождественно ложная формула</vt:lpstr>
      <vt:lpstr>Отношение равносильности обладает свойствами</vt:lpstr>
      <vt:lpstr>Основные равносильности</vt:lpstr>
      <vt:lpstr> Равносильности преобразований </vt:lpstr>
      <vt:lpstr> (x⋀y) ̅= x ̅⋁y ̅; (x⋁y) ̅= x ̅⋀y ̅ — законы де Моргана;  Правила де Моргана: а) (x_1∙x_2 ) ̅= (x_1 ) ̅∙(x_2 ) ̅   б) (x_1⋁x_2 ) ̅= (x_1 ) ̅∙(x_2 ) ̅   </vt:lpstr>
      <vt:lpstr>x⋀y= (¬x⋁¬y) ̅; x⋁y= (¬x¬y) ̅ — следствия законов де Моргана </vt:lpstr>
      <vt:lpstr>Равносильности алгебры логики</vt:lpstr>
      <vt:lpstr>Контактные схемы</vt:lpstr>
      <vt:lpstr>Контактные схемы</vt:lpstr>
      <vt:lpstr>Дизъюнкции ху  соответствует контактная схема </vt:lpstr>
      <vt:lpstr>Способы задания булевой функции</vt:lpstr>
      <vt:lpstr>Десятичным вектором (кортежем)</vt:lpstr>
      <vt:lpstr>Двоичным вектором (кортежем)</vt:lpstr>
      <vt:lpstr>Презентация PowerPoint</vt:lpstr>
      <vt:lpstr>Дерево решений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дисциплина  «Монтаж систем мобильной связи»</dc:title>
  <dc:creator>u358</dc:creator>
  <cp:lastModifiedBy>Olga</cp:lastModifiedBy>
  <cp:revision>159</cp:revision>
  <dcterms:created xsi:type="dcterms:W3CDTF">2014-02-19T13:51:06Z</dcterms:created>
  <dcterms:modified xsi:type="dcterms:W3CDTF">2017-12-29T10:29:20Z</dcterms:modified>
</cp:coreProperties>
</file>