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60" r:id="rId15"/>
    <p:sldId id="306" r:id="rId16"/>
    <p:sldId id="298" r:id="rId17"/>
    <p:sldId id="299" r:id="rId18"/>
    <p:sldId id="300" r:id="rId19"/>
    <p:sldId id="301" r:id="rId20"/>
    <p:sldId id="308" r:id="rId21"/>
    <p:sldId id="266" r:id="rId22"/>
    <p:sldId id="267" r:id="rId23"/>
    <p:sldId id="268" r:id="rId24"/>
    <p:sldId id="307" r:id="rId25"/>
    <p:sldId id="269" r:id="rId26"/>
    <p:sldId id="303" r:id="rId27"/>
    <p:sldId id="304" r:id="rId28"/>
    <p:sldId id="30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8"/>
    <a:srgbClr val="FFDD7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rgbClr val="FFF0C1">
                <a:lumMod val="51000"/>
                <a:lumOff val="49000"/>
              </a:srgbClr>
            </a:gs>
            <a:gs pos="21000">
              <a:srgbClr val="FFEDB2">
                <a:lumMod val="75000"/>
                <a:lumOff val="25000"/>
              </a:srgbClr>
            </a:gs>
            <a:gs pos="0">
              <a:srgbClr val="FFEAA7">
                <a:lumMod val="91000"/>
                <a:lumOff val="9000"/>
              </a:srgbClr>
            </a:gs>
            <a:gs pos="69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21A2-AF01-4973-9F43-E7872560042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992888" cy="122413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b="1" dirty="0" smtClean="0"/>
              <a:t>Булева алгебра логических функций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208912" cy="453650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Функциональная полнота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Нормальные </a:t>
            </a:r>
            <a:r>
              <a:rPr lang="ru-RU" dirty="0">
                <a:solidFill>
                  <a:schemeClr val="tx1"/>
                </a:solidFill>
              </a:rPr>
              <a:t>формы для </a:t>
            </a:r>
            <a:r>
              <a:rPr lang="ru-RU" dirty="0" smtClean="0">
                <a:solidFill>
                  <a:schemeClr val="tx1"/>
                </a:solidFill>
              </a:rPr>
              <a:t>формул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Приведение </a:t>
            </a:r>
            <a:r>
              <a:rPr lang="ru-RU" dirty="0">
                <a:solidFill>
                  <a:schemeClr val="tx1"/>
                </a:solidFill>
              </a:rPr>
              <a:t>к </a:t>
            </a:r>
            <a:r>
              <a:rPr lang="ru-RU" dirty="0" smtClean="0">
                <a:solidFill>
                  <a:schemeClr val="tx1"/>
                </a:solidFill>
              </a:rPr>
              <a:t>дизъюнктивной </a:t>
            </a:r>
            <a:r>
              <a:rPr lang="ru-RU" dirty="0">
                <a:solidFill>
                  <a:schemeClr val="tx1"/>
                </a:solidFill>
              </a:rPr>
              <a:t>нормальной форме (ДНФ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Приведение </a:t>
            </a:r>
            <a:r>
              <a:rPr lang="ru-RU" dirty="0">
                <a:solidFill>
                  <a:schemeClr val="tx1"/>
                </a:solidFill>
              </a:rPr>
              <a:t>к конъюнктивной нормальной форме(КНФ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Двойственность </a:t>
            </a:r>
            <a:r>
              <a:rPr lang="ru-RU" dirty="0">
                <a:solidFill>
                  <a:schemeClr val="tx1"/>
                </a:solidFill>
              </a:rPr>
              <a:t>булевой </a:t>
            </a:r>
            <a:r>
              <a:rPr lang="ru-RU" dirty="0" smtClean="0">
                <a:solidFill>
                  <a:schemeClr val="tx1"/>
                </a:solidFill>
              </a:rPr>
              <a:t>функции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Проблема </a:t>
            </a:r>
            <a:r>
              <a:rPr lang="ru-RU" dirty="0">
                <a:solidFill>
                  <a:schemeClr val="tx1"/>
                </a:solidFill>
              </a:rPr>
              <a:t>разрешения и методы ее </a:t>
            </a:r>
            <a:r>
              <a:rPr lang="ru-RU" dirty="0" smtClean="0">
                <a:solidFill>
                  <a:schemeClr val="tx1"/>
                </a:solidFill>
              </a:rPr>
              <a:t>решения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405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384" y="220194"/>
            <a:ext cx="8579296" cy="688526"/>
          </a:xfrm>
          <a:noFill/>
        </p:spPr>
        <p:txBody>
          <a:bodyPr>
            <a:noAutofit/>
          </a:bodyPr>
          <a:lstStyle/>
          <a:p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42384" y="908720"/>
                <a:ext cx="8460432" cy="57039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i="1" dirty="0"/>
                  <a:t> </a:t>
                </a:r>
                <a:r>
                  <a:rPr lang="ru-RU" b="1" i="1" dirty="0" smtClean="0"/>
                  <a:t>     </a:t>
                </a:r>
                <a:r>
                  <a:rPr lang="en-US" b="1" i="1" dirty="0" smtClean="0"/>
                  <a:t> </a:t>
                </a:r>
                <a:r>
                  <a:rPr lang="ru-RU" b="1" i="1" dirty="0" smtClean="0"/>
                  <a:t>Дизъюнктивной </a:t>
                </a:r>
                <a:r>
                  <a:rPr lang="ru-RU" b="1" i="1" dirty="0"/>
                  <a:t>нормальной формой (ДНФ)</a:t>
                </a:r>
                <a:r>
                  <a:rPr lang="ru-RU" b="1" dirty="0"/>
                  <a:t> </a:t>
                </a:r>
                <a:r>
                  <a:rPr lang="ru-RU" dirty="0"/>
                  <a:t>называется произвольная дизъюнкция элементарных конъюнкций. </a:t>
                </a:r>
                <a:r>
                  <a:rPr lang="ru-RU" dirty="0" smtClean="0"/>
                  <a:t>(формула </a:t>
                </a:r>
                <a:r>
                  <a:rPr lang="ru-RU" dirty="0"/>
                  <a:t>находится в дизъюнктивной нормальной форме</a:t>
                </a:r>
                <a:r>
                  <a:rPr lang="ru-RU" dirty="0" smtClean="0"/>
                  <a:t>.)</a:t>
                </a:r>
                <a:endParaRPr lang="en-US" dirty="0" smtClean="0"/>
              </a:p>
              <a:p>
                <a:endParaRPr lang="ru-RU" dirty="0" smtClean="0"/>
              </a:p>
              <a:p>
                <a:pPr marL="0" indent="324000" algn="ctr">
                  <a:buNone/>
                </a:pPr>
                <a:r>
                  <a:rPr lang="ru-RU" dirty="0" smtClean="0"/>
                  <a:t>Пример ДНФ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pPr marL="0" indent="32400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"/>
                      </a:rPr>
                      <m:t>·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·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·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·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324000" algn="just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ДНФ </a:t>
                </a:r>
                <a:r>
                  <a:rPr lang="ru-RU" i="1" dirty="0"/>
                  <a:t>A </a:t>
                </a:r>
                <a:r>
                  <a:rPr lang="ru-RU" dirty="0"/>
                  <a:t>называется </a:t>
                </a:r>
                <a:r>
                  <a:rPr lang="ru-RU" b="1" i="1" dirty="0"/>
                  <a:t>совершенной</a:t>
                </a:r>
                <a:r>
                  <a:rPr lang="ru-RU" i="1" dirty="0"/>
                  <a:t> </a:t>
                </a:r>
                <a:r>
                  <a:rPr lang="ru-RU" dirty="0"/>
                  <a:t>и обозначается </a:t>
                </a:r>
                <a:r>
                  <a:rPr lang="ru-RU" b="1" i="1" dirty="0"/>
                  <a:t>СДНФ</a:t>
                </a:r>
                <a:r>
                  <a:rPr lang="ru-RU" dirty="0"/>
                  <a:t>, если каждая переменная формулы </a:t>
                </a:r>
                <a:r>
                  <a:rPr lang="ru-RU" i="1" dirty="0"/>
                  <a:t>A </a:t>
                </a:r>
                <a:r>
                  <a:rPr lang="ru-RU" dirty="0"/>
                  <a:t>входит с отрицанием или без отрицания в каждый конъюнкт точно один раз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384" y="908720"/>
                <a:ext cx="8460432" cy="5703926"/>
              </a:xfrm>
              <a:blipFill rotWithShape="0">
                <a:blip r:embed="rId3"/>
                <a:stretch>
                  <a:fillRect l="-1730" t="-2137" r="-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47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476672"/>
            <a:ext cx="8579296" cy="692696"/>
          </a:xfrm>
          <a:noFill/>
        </p:spPr>
        <p:txBody>
          <a:bodyPr>
            <a:noAutofit/>
          </a:bodyPr>
          <a:lstStyle/>
          <a:p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13538" y="2420888"/>
            <a:ext cx="831692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Алгоритм, устанавливающий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равносильность или неравносильность двух заданных формул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04306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356" y="343294"/>
            <a:ext cx="8579296" cy="599316"/>
          </a:xfrm>
          <a:noFill/>
        </p:spPr>
        <p:txBody>
          <a:bodyPr>
            <a:noAutofit/>
          </a:bodyPr>
          <a:lstStyle/>
          <a:p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18348" y="1124744"/>
                <a:ext cx="8352928" cy="47853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    </a:t>
                </a:r>
                <a:r>
                  <a:rPr lang="en-US" b="1" i="1" dirty="0" smtClean="0"/>
                  <a:t>  </a:t>
                </a:r>
                <a:r>
                  <a:rPr lang="ru-RU" b="1" i="1" dirty="0" smtClean="0"/>
                  <a:t>Конъюнктивной </a:t>
                </a:r>
                <a:r>
                  <a:rPr lang="ru-RU" b="1" i="1" dirty="0"/>
                  <a:t>нормальной формой (КНФ) </a:t>
                </a:r>
                <a:r>
                  <a:rPr lang="ru-RU" dirty="0"/>
                  <a:t>называется произвольная конъюнкция дизъюнктов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                       </a:t>
                </a:r>
                <a:endParaRPr lang="en-US" b="1" dirty="0" smtClean="0"/>
              </a:p>
              <a:p>
                <a:pPr marL="0" indent="0" algn="ctr">
                  <a:buNone/>
                </a:pPr>
                <a:r>
                  <a:rPr lang="en-US" b="1" dirty="0"/>
                  <a:t> 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∨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)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/>
                  <a:t>) 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∨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/>
                  <a:t>)</a:t>
                </a:r>
                <a:endParaRPr lang="ru-RU" i="1" dirty="0"/>
              </a:p>
              <a:p>
                <a:endParaRPr lang="ru-RU" i="1" dirty="0" smtClean="0"/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КНФ </a:t>
                </a:r>
                <a:r>
                  <a:rPr lang="ru-RU" i="1" dirty="0"/>
                  <a:t>A </a:t>
                </a:r>
                <a:r>
                  <a:rPr lang="ru-RU" dirty="0"/>
                  <a:t>называется </a:t>
                </a:r>
                <a:r>
                  <a:rPr lang="ru-RU" b="1" i="1" dirty="0"/>
                  <a:t>совершенной</a:t>
                </a:r>
                <a:r>
                  <a:rPr lang="ru-RU" i="1" dirty="0"/>
                  <a:t> </a:t>
                </a:r>
                <a:r>
                  <a:rPr lang="ru-RU" dirty="0"/>
                  <a:t>и обозначается </a:t>
                </a:r>
                <a:r>
                  <a:rPr lang="ru-RU" b="1" i="1" dirty="0"/>
                  <a:t>СКНФ</a:t>
                </a:r>
                <a:r>
                  <a:rPr lang="ru-RU" dirty="0"/>
                  <a:t>, если каждая переменная формулы </a:t>
                </a:r>
                <a:r>
                  <a:rPr lang="ru-RU" i="1" dirty="0"/>
                  <a:t>A </a:t>
                </a:r>
                <a:r>
                  <a:rPr lang="ru-RU" dirty="0"/>
                  <a:t>входит с отрицанием или без отрицания в каждый дизъюнкт точно один раз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348" y="1124744"/>
                <a:ext cx="8352928" cy="4785395"/>
              </a:xfrm>
              <a:blipFill rotWithShape="0">
                <a:blip r:embed="rId3"/>
                <a:stretch>
                  <a:fillRect l="-1679" t="-2548" r="-6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103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22413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 </a:t>
            </a:r>
            <a:r>
              <a:rPr lang="ru-RU" sz="4000" b="1" dirty="0"/>
              <a:t>Приведение к дизъюнктивной нормальной форме (ДНФ</a:t>
            </a:r>
            <a:r>
              <a:rPr lang="ru-RU" sz="4000" b="1" dirty="0" smtClean="0"/>
              <a:t>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09776" y="1412776"/>
                <a:ext cx="8514096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i="1" dirty="0" smtClean="0"/>
                  <a:t>Способ перехода от табличного задания логической функции к булевой формуле:</a:t>
                </a:r>
              </a:p>
              <a:p>
                <a:pPr marL="0" indent="324000" algn="just">
                  <a:buNone/>
                </a:pPr>
                <a:r>
                  <a:rPr lang="ru-RU" dirty="0" smtClean="0"/>
                  <a:t>Для </a:t>
                </a:r>
                <a:r>
                  <a:rPr lang="ru-RU" dirty="0"/>
                  <a:t>каждого набора значений переменных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, на </a:t>
                </a:r>
                <a:r>
                  <a:rPr lang="ru-RU" dirty="0"/>
                  <a:t>котором 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равна 1, </a:t>
                </a:r>
                <a:r>
                  <a:rPr lang="ru-RU" dirty="0"/>
                  <a:t>выписываются конъюнкции всех переменных: над теми переменными, которые на этом наборе равны </a:t>
                </a:r>
                <a:r>
                  <a:rPr lang="ru-RU" dirty="0" smtClean="0"/>
                  <a:t>0, </a:t>
                </a:r>
                <a:r>
                  <a:rPr lang="ru-RU" dirty="0"/>
                  <a:t>ставятся отрицания; все такие конъюнкции соединяются знаками дизъюнкции.</a:t>
                </a:r>
              </a:p>
              <a:p>
                <a:pPr marL="0" indent="324000" algn="just">
                  <a:buNone/>
                </a:pPr>
                <a:r>
                  <a:rPr lang="ru-RU" dirty="0"/>
                  <a:t>Полученная таким образом формула называется </a:t>
                </a:r>
                <a:r>
                  <a:rPr lang="ru-RU" b="1" i="1" dirty="0"/>
                  <a:t>совершенной дизъюнктивной нормальной формой (СДНФ)</a:t>
                </a:r>
                <a:r>
                  <a:rPr lang="ru-RU" b="1" dirty="0"/>
                  <a:t> </a:t>
                </a:r>
                <a:r>
                  <a:rPr lang="ru-RU" dirty="0"/>
                  <a:t>логической </a:t>
                </a:r>
                <a:r>
                  <a:rPr lang="ru-RU" dirty="0" smtClean="0"/>
                  <a:t>функции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endParaRPr lang="ru-RU" b="1" i="1" dirty="0" smtClean="0"/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776" y="1412776"/>
                <a:ext cx="8514096" cy="5257800"/>
              </a:xfrm>
              <a:blipFill rotWithShape="0">
                <a:blip r:embed="rId3"/>
                <a:stretch>
                  <a:fillRect l="-1719" t="-3016" r="-17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9244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611560" y="908720"/>
            <a:ext cx="8208912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  </a:t>
            </a:r>
            <a:r>
              <a:rPr lang="ru-RU" dirty="0" smtClean="0"/>
              <a:t>Для каждой функции СДНФ </a:t>
            </a:r>
            <a:r>
              <a:rPr lang="ru-RU" b="1" i="1" dirty="0" smtClean="0"/>
              <a:t>единственна </a:t>
            </a:r>
            <a:r>
              <a:rPr lang="ru-RU" dirty="0" smtClean="0"/>
              <a:t>(с точностью до перестановок переменных и </a:t>
            </a:r>
            <a:r>
              <a:rPr lang="ru-RU" dirty="0" err="1" smtClean="0"/>
              <a:t>конъюкций</a:t>
            </a:r>
            <a:r>
              <a:rPr lang="ru-RU" dirty="0" smtClean="0"/>
              <a:t>).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/>
              <a:t>Например, для функции, заданной </a:t>
            </a:r>
            <a:r>
              <a:rPr lang="ru-RU" dirty="0" err="1" smtClean="0"/>
              <a:t>табицей</a:t>
            </a:r>
            <a:r>
              <a:rPr lang="ru-RU" dirty="0" smtClean="0"/>
              <a:t> СДНФ имеет вид (для удобства её восприятия используем в формуле другой, более </a:t>
            </a:r>
            <a:r>
              <a:rPr lang="ru-RU" dirty="0" err="1" smtClean="0"/>
              <a:t>употребимый</a:t>
            </a:r>
            <a:r>
              <a:rPr lang="ru-RU" dirty="0" smtClean="0"/>
              <a:t> в алгебре логики символ </a:t>
            </a:r>
            <a:r>
              <a:rPr lang="ru-RU" dirty="0" err="1" smtClean="0"/>
              <a:t>конъюкции</a:t>
            </a:r>
            <a:r>
              <a:rPr lang="ru-RU" dirty="0" smtClean="0"/>
              <a:t>):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8356" y="343294"/>
            <a:ext cx="8579296" cy="599316"/>
          </a:xfrm>
          <a:noFill/>
        </p:spPr>
        <p:txBody>
          <a:bodyPr>
            <a:noAutofit/>
          </a:bodyPr>
          <a:lstStyle/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3564941"/>
                  </p:ext>
                </p:extLst>
              </p:nvPr>
            </p:nvGraphicFramePr>
            <p:xfrm>
              <a:off x="323528" y="764704"/>
              <a:ext cx="8496943" cy="484889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4015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3456384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5040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3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4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b="1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sz="3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ru-RU" sz="3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ru-RU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ru-RU" sz="3200" b="1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32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ru-RU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3154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b="0" dirty="0" smtClean="0">
                              <a:effectLst/>
                            </a:rPr>
                            <a:t>00</a:t>
                          </a:r>
                          <a:r>
                            <a:rPr lang="ru-RU" sz="3200" b="0" dirty="0" smtClean="0">
                              <a:effectLst/>
                            </a:rPr>
                            <a:t>0</a:t>
                          </a:r>
                          <a:endParaRPr lang="ru-RU" sz="3200" b="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b="0" dirty="0" smtClean="0">
                              <a:effectLst/>
                            </a:rPr>
                            <a:t>0</a:t>
                          </a:r>
                          <a:r>
                            <a:rPr lang="ru-RU" sz="3200" b="0" dirty="0" smtClean="0">
                              <a:effectLst/>
                            </a:rPr>
                            <a:t>0</a:t>
                          </a:r>
                          <a:r>
                            <a:rPr lang="en-US" sz="3200" b="0" dirty="0" smtClean="0">
                              <a:effectLst/>
                            </a:rPr>
                            <a:t>1</a:t>
                          </a:r>
                          <a:endParaRPr lang="ru-RU" sz="3200" b="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b="0" dirty="0" smtClean="0">
                              <a:effectLst/>
                            </a:rPr>
                            <a:t>0</a:t>
                          </a:r>
                          <a:r>
                            <a:rPr lang="en-US" sz="3200" b="0" dirty="0" smtClean="0">
                              <a:effectLst/>
                            </a:rPr>
                            <a:t>10</a:t>
                          </a:r>
                          <a:endParaRPr lang="ru-RU" sz="3200" b="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b="0" dirty="0" smtClean="0">
                              <a:effectLst/>
                            </a:rPr>
                            <a:t>0</a:t>
                          </a:r>
                          <a:r>
                            <a:rPr lang="en-US" sz="3200" b="0" dirty="0" smtClean="0">
                              <a:effectLst/>
                            </a:rPr>
                            <a:t>11</a:t>
                          </a:r>
                          <a:endParaRPr lang="ru-RU" sz="3200" b="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101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110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111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3564941"/>
                  </p:ext>
                </p:extLst>
              </p:nvPr>
            </p:nvGraphicFramePr>
            <p:xfrm>
              <a:off x="323528" y="764704"/>
              <a:ext cx="8496943" cy="484889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4015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345638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4"/>
                          <a:stretch>
                            <a:fillRect l="-424" t="-1136" r="-491949" b="-8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4"/>
                          <a:stretch>
                            <a:fillRect l="-200847" t="-1136" r="-883898" b="-8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4"/>
                          <a:stretch>
                            <a:fillRect l="-143145" t="-1136" r="-320565" b="-8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4"/>
                          <a:stretch>
                            <a:fillRect l="-268000" t="-1136" r="-253333" b="-8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4"/>
                          <a:stretch>
                            <a:fillRect l="-146032" t="-1136" r="-529" b="-8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3154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b="0" dirty="0" smtClean="0">
                              <a:effectLst/>
                            </a:rPr>
                            <a:t>00</a:t>
                          </a:r>
                          <a:r>
                            <a:rPr lang="ru-RU" sz="3200" b="0" dirty="0" smtClean="0">
                              <a:effectLst/>
                            </a:rPr>
                            <a:t>0</a:t>
                          </a:r>
                          <a:endParaRPr lang="ru-RU" sz="3200" b="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b="0" dirty="0" smtClean="0">
                              <a:effectLst/>
                            </a:rPr>
                            <a:t>0</a:t>
                          </a:r>
                          <a:r>
                            <a:rPr lang="ru-RU" sz="3200" b="0" dirty="0" smtClean="0">
                              <a:effectLst/>
                            </a:rPr>
                            <a:t>0</a:t>
                          </a:r>
                          <a:r>
                            <a:rPr lang="en-US" sz="3200" b="0" dirty="0" smtClean="0">
                              <a:effectLst/>
                            </a:rPr>
                            <a:t>1</a:t>
                          </a:r>
                          <a:endParaRPr lang="ru-RU" sz="3200" b="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b="0" dirty="0" smtClean="0">
                              <a:effectLst/>
                            </a:rPr>
                            <a:t>0</a:t>
                          </a:r>
                          <a:r>
                            <a:rPr lang="en-US" sz="3200" b="0" dirty="0" smtClean="0">
                              <a:effectLst/>
                            </a:rPr>
                            <a:t>10</a:t>
                          </a:r>
                          <a:endParaRPr lang="ru-RU" sz="3200" b="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b="0" dirty="0" smtClean="0">
                              <a:effectLst/>
                            </a:rPr>
                            <a:t>0</a:t>
                          </a:r>
                          <a:r>
                            <a:rPr lang="en-US" sz="3200" b="0" dirty="0" smtClean="0">
                              <a:effectLst/>
                            </a:rPr>
                            <a:t>11</a:t>
                          </a:r>
                          <a:endParaRPr lang="ru-RU" sz="3200" b="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101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110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111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3200" dirty="0" smtClean="0">
                              <a:effectLst/>
                              <a:latin typeface="+mn-lt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ru-RU" sz="3200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79296" cy="599316"/>
          </a:xfrm>
          <a:noFill/>
        </p:spPr>
        <p:txBody>
          <a:bodyPr>
            <a:noAutofit/>
          </a:bodyPr>
          <a:lstStyle/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673361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975798" cy="864096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ru-RU" b="1" dirty="0"/>
              <a:t>Процедура приведения к ДНФ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2"/>
                <a:ext cx="8784976" cy="55446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1)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≡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,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↔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≡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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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⨁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≡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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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pPr marL="0" lvl="0" indent="0">
                  <a:buNone/>
                </a:pPr>
                <a:r>
                  <a:rPr lang="ru-RU" b="1" dirty="0" smtClean="0"/>
                  <a:t>2) </a:t>
                </a:r>
                <a:r>
                  <a:rPr lang="ru-RU" dirty="0" smtClean="0"/>
                  <a:t>Все </a:t>
                </a:r>
                <a:r>
                  <a:rPr lang="ru-RU" dirty="0"/>
                  <a:t>отрицания донести до переменных с помощью законов де Моргана и отрицания.</a:t>
                </a:r>
              </a:p>
              <a:p>
                <a:pPr marL="0" lvl="0" indent="0">
                  <a:buNone/>
                </a:pPr>
                <a:r>
                  <a:rPr lang="ru-RU" b="1" dirty="0" smtClean="0"/>
                  <a:t>3) </a:t>
                </a:r>
                <a:r>
                  <a:rPr lang="ru-RU" dirty="0" smtClean="0"/>
                  <a:t>Раскрывая скобки, преобразовать </a:t>
                </a:r>
                <a:r>
                  <a:rPr lang="ru-RU" dirty="0"/>
                  <a:t>формулу к дизъюнкции элементарных конъюнкций.</a:t>
                </a:r>
              </a:p>
              <a:p>
                <a:pPr marL="0" lvl="0" indent="0">
                  <a:buNone/>
                </a:pPr>
                <a:r>
                  <a:rPr lang="ru-RU" b="1" dirty="0" smtClean="0"/>
                  <a:t>4) </a:t>
                </a:r>
                <a:r>
                  <a:rPr lang="en-US" dirty="0" smtClean="0">
                    <a:sym typeface="Symbol"/>
                  </a:rPr>
                  <a:t>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lvl="0" indent="0">
                  <a:buNone/>
                </a:pPr>
                <a:r>
                  <a:rPr lang="ru-RU" b="1" dirty="0" smtClean="0"/>
                  <a:t>5) </a:t>
                </a:r>
                <a:r>
                  <a:rPr lang="ru-RU" dirty="0" smtClean="0"/>
                  <a:t>Удалить </a:t>
                </a:r>
                <a:r>
                  <a:rPr lang="ru-RU" dirty="0"/>
                  <a:t>лишние конъюнкции и повторения </a:t>
                </a:r>
                <a:r>
                  <a:rPr lang="ru-RU" dirty="0" smtClean="0"/>
                  <a:t>              переменных </a:t>
                </a:r>
                <a:r>
                  <a:rPr lang="ru-RU" dirty="0"/>
                  <a:t>в конъюнкциях с помощью законов </a:t>
                </a:r>
                <a:r>
                  <a:rPr lang="ru-RU" b="1" dirty="0"/>
                  <a:t>поглощения.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6) </a:t>
                </a:r>
                <a:r>
                  <a:rPr lang="ru-RU" dirty="0" smtClean="0"/>
                  <a:t>Удалить константы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2"/>
                <a:ext cx="8784976" cy="5544616"/>
              </a:xfrm>
              <a:blipFill rotWithShape="0">
                <a:blip r:embed="rId3"/>
                <a:stretch>
                  <a:fillRect l="-1595" t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6726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548680"/>
                <a:ext cx="8424936" cy="5844309"/>
              </a:xfrm>
            </p:spPr>
            <p:txBody>
              <a:bodyPr>
                <a:normAutofit lnSpcReduction="10000"/>
              </a:bodyPr>
              <a:lstStyle/>
              <a:p>
                <a:pPr marL="0" indent="324000" algn="just">
                  <a:buNone/>
                </a:pPr>
                <a:r>
                  <a:rPr lang="ru-RU" b="1" dirty="0" smtClean="0"/>
                  <a:t>ПРИМЕР</a:t>
                </a:r>
                <a:r>
                  <a:rPr lang="en-US" b="1" dirty="0" smtClean="0"/>
                  <a:t>:</a:t>
                </a:r>
                <a:r>
                  <a:rPr lang="ru-RU" b="1" dirty="0" smtClean="0"/>
                  <a:t> </a:t>
                </a:r>
              </a:p>
              <a:p>
                <a:pPr marL="0" indent="324000" algn="just">
                  <a:buNone/>
                </a:pPr>
                <a:r>
                  <a:rPr lang="ru-RU" dirty="0" smtClean="0"/>
                  <a:t>Доказать </a:t>
                </a:r>
                <a:r>
                  <a:rPr lang="ru-RU" dirty="0"/>
                  <a:t>справедливость обобщенного склеивания методом эквивалентных преобразований (используя основные эквивалентные </a:t>
                </a:r>
                <a:r>
                  <a:rPr lang="ru-RU" dirty="0" smtClean="0"/>
                  <a:t>соотношения).</a:t>
                </a:r>
                <a:endParaRPr lang="ru-RU" dirty="0"/>
              </a:p>
              <a:p>
                <a:pPr marL="0" indent="324000" algn="just">
                  <a:buNone/>
                </a:pPr>
                <a:r>
                  <a:rPr lang="ru-RU" dirty="0"/>
                  <a:t>В</a:t>
                </a:r>
                <a:r>
                  <a:rPr lang="ru-RU" dirty="0" smtClean="0"/>
                  <a:t>ыполним </a:t>
                </a:r>
                <a:r>
                  <a:rPr lang="ru-RU" dirty="0"/>
                  <a:t>эквивалентные </a:t>
                </a:r>
                <a:r>
                  <a:rPr lang="ru-RU" dirty="0" smtClean="0"/>
                  <a:t>преобразования:</a:t>
                </a:r>
              </a:p>
              <a:p>
                <a:pPr marL="0" indent="32400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324000" algn="ctr">
                  <a:buNone/>
                </a:pPr>
                <a:r>
                  <a:rPr lang="ru-RU" dirty="0" smtClean="0"/>
                  <a:t>Приводим справедливость использованного выше соотношения</a:t>
                </a:r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548680"/>
                <a:ext cx="8424936" cy="5844309"/>
              </a:xfrm>
              <a:blipFill rotWithShape="0">
                <a:blip r:embed="rId4"/>
                <a:stretch>
                  <a:fillRect l="-1809" t="-2190" r="-19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/>
          <p:cNvCxnSpPr/>
          <p:nvPr/>
        </p:nvCxnSpPr>
        <p:spPr>
          <a:xfrm>
            <a:off x="5661660" y="12047220"/>
            <a:ext cx="45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579296" cy="599316"/>
          </a:xfrm>
          <a:noFill/>
        </p:spPr>
        <p:txBody>
          <a:bodyPr>
            <a:noAutofit/>
          </a:bodyPr>
          <a:lstStyle/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366065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546"/>
            <a:ext cx="8229600" cy="648072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Приведение ДНФ к СДНФ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620688"/>
                <a:ext cx="8784976" cy="609329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1) </a:t>
                </a:r>
                <a:r>
                  <a:rPr lang="ru-RU" dirty="0"/>
                  <a:t>Удаляют повторения переменных в конъюнкциях, используя закон идемпотентности: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&amp;… &amp;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2) </a:t>
                </a:r>
                <a:r>
                  <a:rPr lang="ru-RU" dirty="0"/>
                  <a:t>Убирают члены дизъюнкции, содержащие переменную вместе с ее отрицанием, а из одинаковых членов дизъюнкции удаляют все, кроме одного.</a:t>
                </a:r>
              </a:p>
              <a:p>
                <a:pPr marL="0" indent="0">
                  <a:buNone/>
                </a:pPr>
                <a:r>
                  <a:rPr lang="ru-RU" b="1" dirty="0"/>
                  <a:t>3) </a:t>
                </a:r>
                <a:r>
                  <a:rPr lang="ru-RU" dirty="0"/>
                  <a:t>Если какая-либо элементарная конъюнкция в ДНФ содержит не все переменные из числа входящих в исходную формулу, то ее умножают на единицы, представляемые в виде дизъюнкций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9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9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(</a:t>
                </a:r>
                <a:r>
                  <a:rPr lang="ru-RU" dirty="0"/>
                  <a:t>закон исключенного третьего).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4</a:t>
                </a:r>
                <a:r>
                  <a:rPr lang="ru-RU" b="1" dirty="0"/>
                  <a:t>) </a:t>
                </a:r>
                <a:r>
                  <a:rPr lang="ru-RU" dirty="0"/>
                  <a:t>Если среди членов полученной дизъюнкции окажутся одинаковые элементарные конъюнкции, то из каждой серии таковых оставляют по одной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620688"/>
                <a:ext cx="8784976" cy="6093296"/>
              </a:xfrm>
              <a:blipFill rotWithShape="0">
                <a:blip r:embed="rId3"/>
                <a:stretch>
                  <a:fillRect l="-1596" t="-2603" r="-2568" b="-2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1814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dirty="0" smtClean="0"/>
              <a:t>Приведение </a:t>
            </a:r>
            <a:r>
              <a:rPr lang="ru-RU" b="1" dirty="0"/>
              <a:t>к конъюнктивной нормальной форме(КНФ)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3942" y="1124744"/>
                <a:ext cx="8496944" cy="56166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i="1" dirty="0" smtClean="0"/>
                  <a:t>Способ </a:t>
                </a:r>
                <a:r>
                  <a:rPr lang="ru-RU" i="1" dirty="0"/>
                  <a:t>перехода от табличного задания логической функции к булевой формуле: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 Для </a:t>
                </a:r>
                <a:r>
                  <a:rPr lang="ru-RU" dirty="0"/>
                  <a:t>каждого набора значений переменных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baseline="-25000" dirty="0" smtClean="0"/>
                  <a:t>,…,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на котором 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равна </a:t>
                </a:r>
                <a:r>
                  <a:rPr lang="ru-RU" dirty="0"/>
                  <a:t>0, выписываются дизъюнкции всех переменных: над теми переменными, которые на этом наборе равны 1, ставятся отрицания; все такие дизъюнкции соединяются знаками </a:t>
                </a:r>
                <a:r>
                  <a:rPr lang="ru-RU" dirty="0" smtClean="0"/>
                  <a:t>конъюнкции.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 Полученная </a:t>
                </a:r>
                <a:r>
                  <a:rPr lang="ru-RU" dirty="0"/>
                  <a:t>таким образом формула является </a:t>
                </a:r>
                <a:r>
                  <a:rPr lang="ru-RU" b="1" i="1" dirty="0"/>
                  <a:t>совершенной конъюнктивной нормальной формой (СКНФ)</a:t>
                </a:r>
                <a:r>
                  <a:rPr lang="ru-RU" b="1" dirty="0"/>
                  <a:t> </a:t>
                </a:r>
                <a:r>
                  <a:rPr lang="ru-RU" dirty="0"/>
                  <a:t>логической 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sym typeface="Symbol"/>
                      </a:rPr>
                      <m:t>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942" y="1124744"/>
                <a:ext cx="8496944" cy="5616624"/>
              </a:xfrm>
              <a:blipFill rotWithShape="0">
                <a:blip r:embed="rId3"/>
                <a:stretch>
                  <a:fillRect l="-1650" t="-2172" r="-15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2778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122096" cy="767008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b="1" dirty="0" smtClean="0"/>
              <a:t>Функциональная полнота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6832"/>
                <a:ext cx="8229600" cy="420933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dirty="0" smtClean="0"/>
                  <a:t>Определение булевой алгебры </a:t>
                </a:r>
              </a:p>
              <a:p>
                <a:r>
                  <a:rPr lang="ru-RU" dirty="0" smtClean="0"/>
                  <a:t>Алгебра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&amp;,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∨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¬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- множество </a:t>
                </a:r>
                <a:r>
                  <a:rPr lang="ru-RU" dirty="0"/>
                  <a:t>всех логических </a:t>
                </a:r>
                <a:r>
                  <a:rPr lang="ru-RU" dirty="0" smtClean="0"/>
                  <a:t>функций</a:t>
                </a:r>
              </a:p>
              <a:p>
                <a:r>
                  <a:rPr lang="ru-RU" dirty="0"/>
                  <a:t>&amp;,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∨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¬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- </a:t>
                </a:r>
                <a:r>
                  <a:rPr lang="ru-RU" dirty="0"/>
                  <a:t>булевы операции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6832"/>
                <a:ext cx="8229600" cy="4209331"/>
              </a:xfrm>
              <a:blipFill rotWithShape="0">
                <a:blip r:embed="rId2"/>
                <a:stretch>
                  <a:fillRect l="-1704" t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Приведение к конъюнктивной нормальной форме(КНФ)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415923"/>
                  </p:ext>
                </p:extLst>
              </p:nvPr>
            </p:nvGraphicFramePr>
            <p:xfrm>
              <a:off x="611560" y="2492896"/>
              <a:ext cx="8229600" cy="408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ru-RU" sz="3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ru-RU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ru-RU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ru-RU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rgbClr val="FFEAA8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i="0" dirty="0" smtClean="0"/>
                            <a:t>000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001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010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011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100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101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110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415923"/>
                  </p:ext>
                </p:extLst>
              </p:nvPr>
            </p:nvGraphicFramePr>
            <p:xfrm>
              <a:off x="611560" y="2492896"/>
              <a:ext cx="8229600" cy="408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8" t="-1053" r="-100148" b="-6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6" t="-1053" r="-296" b="-636842"/>
                          </a:stretch>
                        </a:blipFill>
                      </a:tcPr>
                    </a:tc>
                  </a:tr>
                  <a:tr h="350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i="0" dirty="0" smtClean="0"/>
                            <a:t>000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001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010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011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100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101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110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ru-RU" sz="2800" b="0" i="0" dirty="0" smtClean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1484784"/>
                <a:ext cx="636411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84784"/>
                <a:ext cx="6364114" cy="8617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46328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344" y="116632"/>
            <a:ext cx="8229600" cy="114300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Приведение к конъюнктивной нормальной форме (КНФ)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391344" y="1196752"/>
                <a:ext cx="8556848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ru-RU" dirty="0" smtClean="0"/>
                  <a:t>Пусть ДНФ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имеет вид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…∨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/>
                  <a:t>– элементарные </a:t>
                </a:r>
                <a:r>
                  <a:rPr lang="ru-RU" dirty="0" err="1" smtClean="0"/>
                  <a:t>конъюкции</a:t>
                </a:r>
                <a:r>
                  <a:rPr lang="ru-RU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ru-RU" b="1" i="1" dirty="0" smtClean="0"/>
                  <a:t>Процедура приведения ДНФ к КНФ: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ru-RU" dirty="0" smtClean="0"/>
                  <a:t>Применить 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правило двойного отрицания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 … ∨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ru-RU" dirty="0" smtClean="0"/>
                  <a:t>и привести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…∨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к ДНФ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…∨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…∨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dirty="0" smtClean="0"/>
                  <a:t> - элементарные конъюнкции.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…∨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 …∨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…∨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4" y="1196752"/>
                <a:ext cx="8556848" cy="5616624"/>
              </a:xfrm>
              <a:prstGeom prst="rect">
                <a:avLst/>
              </a:prstGeom>
              <a:blipFill rotWithShape="0">
                <a:blip r:embed="rId2"/>
                <a:stretch>
                  <a:fillRect l="-1781" t="-1302" r="-2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Приведение к конъюнктивной нормальной форме (КНФ)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457200" y="1421675"/>
                <a:ext cx="8229600" cy="460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 smtClean="0"/>
                  <a:t>      </a:t>
                </a:r>
                <a:r>
                  <a:rPr lang="ru-RU" dirty="0" smtClean="0"/>
                  <a:t>С помощью правил де Моргана освободиться от второго отрицания и преобразовать отрицания элементарных конъюнкций в элементарные дизъюнкции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…∨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…∙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…∙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:endParaRPr lang="en-US" baseline="-25000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1675"/>
                <a:ext cx="8229600" cy="4608512"/>
              </a:xfrm>
              <a:prstGeom prst="rect">
                <a:avLst/>
              </a:prstGeom>
              <a:blipFill rotWithShape="0">
                <a:blip r:embed="rId2"/>
                <a:stretch>
                  <a:fillRect l="-1852" t="-1720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24936" cy="72000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 </a:t>
            </a:r>
            <a:r>
              <a:rPr lang="ru-RU" sz="4000" b="1" dirty="0"/>
              <a:t>Двойственность булевой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sz="4100" dirty="0" smtClean="0"/>
                  <a:t>   </a:t>
                </a:r>
                <a:r>
                  <a:rPr lang="ru-RU" sz="3800" dirty="0" smtClean="0"/>
                  <a:t>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 </a:t>
                </a:r>
                <a:r>
                  <a:rPr lang="ru-RU" sz="3800" dirty="0" smtClean="0"/>
                  <a:t>называется </a:t>
                </a:r>
                <a:r>
                  <a:rPr lang="ru-RU" sz="3800" b="1" i="1" dirty="0" smtClean="0"/>
                  <a:t>двойственной</a:t>
                </a:r>
                <a:r>
                  <a:rPr lang="ru-RU" sz="3800" dirty="0" smtClean="0"/>
                  <a:t> к функции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 , </a:t>
                </a:r>
                <a:r>
                  <a:rPr lang="ru-RU" sz="3800" dirty="0" smtClean="0"/>
                  <a:t>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Отношение двойственности между функциями симметрично, т.е.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, то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sz="3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sz="3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. </a:t>
                </a:r>
                <a:endParaRPr lang="ru-RU" sz="3800" dirty="0" smtClean="0"/>
              </a:p>
              <a:p>
                <a:pPr marL="0" indent="0" algn="ctr">
                  <a:buNone/>
                </a:pPr>
                <a:endParaRPr lang="ru-RU" sz="5100" dirty="0" smtClean="0"/>
              </a:p>
              <a:p>
                <a:endParaRPr lang="ru-RU" sz="4400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  <a:blipFill rotWithShape="0">
                <a:blip r:embed="rId2"/>
                <a:stretch>
                  <a:fillRect l="-1881" t="-1740" r="-2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7657"/>
                <a:ext cx="8507288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ru-RU" dirty="0" smtClean="0"/>
                  <a:t>Функция, двойственная к самой себе, называется </a:t>
                </a:r>
                <a:r>
                  <a:rPr lang="ru-RU" b="1" i="1" dirty="0" smtClean="0"/>
                  <a:t>самодвойственной</a:t>
                </a:r>
                <a:r>
                  <a:rPr lang="en-US" b="1" i="1" dirty="0" smtClean="0"/>
                  <a:t>.</a:t>
                </a:r>
                <a:endParaRPr lang="ru-RU" b="1" i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dirty="0"/>
                  <a:t>Пример двойственной функции: 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dirty="0"/>
                  <a:t>Множество всех булевых функций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dirty="0"/>
                  <a:t>Примеры самодвойственной  функций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7657"/>
                <a:ext cx="8507288" cy="4525963"/>
              </a:xfrm>
              <a:blipFill rotWithShape="0">
                <a:blip r:embed="rId2"/>
                <a:stretch>
                  <a:fillRect l="-1648" t="-2695" r="-10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715083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728"/>
            <a:ext cx="8496944" cy="91102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Принцип двойственности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467544" y="1196752"/>
                <a:ext cx="8208912" cy="5385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:r>
                  <a:rPr lang="ru-RU" i="1" dirty="0" smtClean="0"/>
                  <a:t>Принцип двойственности в булевой алгебре: </a:t>
                </a:r>
                <a:r>
                  <a:rPr lang="ru-RU" dirty="0" smtClean="0"/>
                  <a:t>если в формуле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представляющей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, все конъюнкции заменить на дизъюнкции, дизъюнкции на конъюнкции, 1 на 0, 0 на 1, то получим формулу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, представляющую функцию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двойственную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ru-RU" i="1" dirty="0" smtClean="0"/>
                  <a:t>Справедливо утверждение</a:t>
                </a:r>
                <a:r>
                  <a:rPr lang="ru-RU" dirty="0" smtClean="0"/>
                  <a:t>: если функции равны, 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и двойственные им функции равны, т.е.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5385780"/>
              </a:xfrm>
              <a:prstGeom prst="rect">
                <a:avLst/>
              </a:prstGeom>
              <a:blipFill rotWithShape="0">
                <a:blip r:embed="rId2"/>
                <a:stretch>
                  <a:fillRect l="-1932" t="-1471" r="-2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52928" cy="12858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 </a:t>
            </a:r>
            <a:r>
              <a:rPr lang="ru-RU" b="1" dirty="0"/>
              <a:t>Проблема разрешения и методы ее решения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7718" y="1916832"/>
            <a:ext cx="8278738" cy="419681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           </a:t>
            </a:r>
            <a:r>
              <a:rPr lang="ru-RU" dirty="0" smtClean="0"/>
              <a:t>Существует ли </a:t>
            </a:r>
            <a:r>
              <a:rPr lang="ru-RU" dirty="0"/>
              <a:t>алгоритм, позволяющий для произвольной логической формулы в конечное число шагов выяснить, является ли она тождественно </a:t>
            </a:r>
            <a:r>
              <a:rPr lang="ru-RU" dirty="0" smtClean="0"/>
              <a:t>истинной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dirty="0"/>
              <a:t>(или тождественно ложной)?</a:t>
            </a:r>
          </a:p>
        </p:txBody>
      </p:sp>
    </p:spTree>
    <p:extLst>
      <p:ext uri="{BB962C8B-B14F-4D97-AF65-F5344CB8AC3E}">
        <p14:creationId xmlns:p14="http://schemas.microsoft.com/office/powerpoint/2010/main" val="3450448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32440" cy="62184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b="1" dirty="0" smtClean="0"/>
              <a:t>Теоремы: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10480"/>
            <a:ext cx="8568952" cy="604752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b="1" dirty="0" smtClean="0"/>
              <a:t>Критерий </a:t>
            </a:r>
            <a:r>
              <a:rPr lang="ru-RU" b="1" dirty="0"/>
              <a:t>тождественной истинности </a:t>
            </a:r>
            <a:r>
              <a:rPr lang="ru-RU" b="1" dirty="0" smtClean="0"/>
              <a:t>формулы.</a:t>
            </a:r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ru-RU" dirty="0"/>
              <a:t>Для того чтобы формула алгебры высказываний была тождественно истинной, необходимо и достаточно, чтобы в равносильной ей КНФ были тождественно истинны все элементарные дизъюнкции.</a:t>
            </a:r>
          </a:p>
          <a:p>
            <a:pPr marL="0" indent="0">
              <a:buNone/>
            </a:pPr>
            <a:r>
              <a:rPr lang="ru-RU" b="1" dirty="0"/>
              <a:t>2. </a:t>
            </a:r>
            <a:r>
              <a:rPr lang="ru-RU" b="1" dirty="0" smtClean="0"/>
              <a:t> Критерий </a:t>
            </a:r>
            <a:r>
              <a:rPr lang="ru-RU" b="1" dirty="0"/>
              <a:t>тождественной истинности элементарной дизъюнкции.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ru-RU" dirty="0" smtClean="0"/>
              <a:t>Для </a:t>
            </a:r>
            <a:r>
              <a:rPr lang="ru-RU" dirty="0"/>
              <a:t>того чтобы элементарная дизъюнкция была тождественно истинной,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538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5603"/>
            <a:ext cx="8388424" cy="69500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b="1" dirty="0" smtClean="0"/>
              <a:t>Теоремы: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40603"/>
            <a:ext cx="8820472" cy="5728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3</a:t>
            </a:r>
            <a:r>
              <a:rPr lang="ru-RU" b="1" dirty="0"/>
              <a:t>. Критерий тождественной ложности формулы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     </a:t>
            </a:r>
            <a:r>
              <a:rPr lang="ru-RU" dirty="0" smtClean="0"/>
              <a:t>Для </a:t>
            </a:r>
            <a:r>
              <a:rPr lang="ru-RU" dirty="0"/>
              <a:t>того чтобы формула алгебры высказываний была тождественно ложной, необходимо и достаточно, чтобы в равносильной ей ДНФ все элементарные конъюнкции были тождественно ложны.</a:t>
            </a:r>
          </a:p>
          <a:p>
            <a:pPr marL="0" indent="0">
              <a:buNone/>
            </a:pPr>
            <a:r>
              <a:rPr lang="ru-RU" b="1" dirty="0"/>
              <a:t>4. Критерий тождественной ложности элементарной конъюнкции.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     Для </a:t>
            </a:r>
            <a:r>
              <a:rPr lang="ru-RU" dirty="0"/>
              <a:t>того чтобы элементарная конъюнкция была тождественно ложной,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7904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638743"/>
          </a:xfrm>
          <a:solidFill>
            <a:srgbClr val="FFEAA8"/>
          </a:solidFill>
        </p:spPr>
        <p:txBody>
          <a:bodyPr>
            <a:noAutofit/>
          </a:bodyPr>
          <a:lstStyle/>
          <a:p>
            <a:pPr algn="ctr"/>
            <a:r>
              <a:rPr lang="ru-RU" b="1" dirty="0"/>
              <a:t>Функциональная полнота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406680" cy="558924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/>
                  <a:t>     Теорема 1. </a:t>
                </a:r>
                <a:r>
                  <a:rPr lang="ru-RU" dirty="0" smtClean="0"/>
                  <a:t>Всякая </a:t>
                </a:r>
                <a:r>
                  <a:rPr lang="ru-RU" dirty="0"/>
                  <a:t>логическая функция может быть представлена булевой формулой, т.е. как суперпозиция дизъюнкций, конъюнкций и </a:t>
                </a:r>
                <a:r>
                  <a:rPr lang="ru-RU" dirty="0" smtClean="0"/>
                  <a:t>отрицания. Из </a:t>
                </a:r>
                <a:r>
                  <a:rPr lang="ru-RU" dirty="0"/>
                  <a:t>этого следует, что система булевых функций(операций)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∨,¬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/>
                  <a:t> функционально полна. </a:t>
                </a:r>
                <a:endParaRPr lang="en-US" dirty="0" smtClean="0"/>
              </a:p>
              <a:p>
                <a:pPr marL="0" indent="324000" algn="just">
                  <a:buNone/>
                </a:pPr>
                <a:r>
                  <a:rPr lang="ru-RU" dirty="0" smtClean="0"/>
                  <a:t>Система </a:t>
                </a:r>
                <a:r>
                  <a:rPr lang="ru-RU" dirty="0"/>
                  <a:t>операций булевой алгебры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∨,¬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функционально полна.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406680" cy="5589240"/>
              </a:xfrm>
              <a:blipFill rotWithShape="0">
                <a:blip r:embed="rId2"/>
                <a:stretch>
                  <a:fillRect l="-1885" t="-1418" r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199" y="116632"/>
            <a:ext cx="7886700" cy="692695"/>
          </a:xfrm>
        </p:spPr>
        <p:txBody>
          <a:bodyPr>
            <a:normAutofit fontScale="90000"/>
          </a:bodyPr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84101" y="1412776"/>
                <a:ext cx="7975798" cy="501317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3600" b="1" dirty="0" smtClean="0"/>
                  <a:t>Теорема</a:t>
                </a:r>
                <a:r>
                  <a:rPr lang="en-US" sz="3600" b="1" dirty="0" smtClean="0"/>
                  <a:t> </a:t>
                </a:r>
                <a:r>
                  <a:rPr lang="ru-RU" sz="3600" b="1" dirty="0" smtClean="0"/>
                  <a:t>2. </a:t>
                </a:r>
                <a:r>
                  <a:rPr lang="ru-RU" sz="3600" dirty="0" smtClean="0"/>
                  <a:t>Если </a:t>
                </a:r>
                <a:r>
                  <a:rPr lang="ru-RU" sz="3600" dirty="0"/>
                  <a:t>все функции</a:t>
                </a:r>
                <a:r>
                  <a:rPr lang="ru-RU" sz="3600" i="1" dirty="0"/>
                  <a:t> </a:t>
                </a:r>
                <a:r>
                  <a:rPr lang="ru-RU" sz="3600" dirty="0"/>
                  <a:t>функционально полной системы</a:t>
                </a:r>
                <a:r>
                  <a:rPr lang="ru-RU" sz="3600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sz="360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sz="4000" dirty="0" smtClean="0"/>
                  <a:t>*</a:t>
                </a:r>
                <a:r>
                  <a:rPr lang="ru-RU" sz="3600" dirty="0" smtClean="0"/>
                  <a:t> </a:t>
                </a:r>
                <a:r>
                  <a:rPr lang="ru-RU" sz="3600" dirty="0"/>
                  <a:t>представимы формулами над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sz="360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то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также функционально </a:t>
                </a:r>
                <a:r>
                  <a:rPr lang="ru-RU" sz="3600" dirty="0" smtClean="0"/>
                  <a:t>полна.</a:t>
                </a: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101" y="1412776"/>
                <a:ext cx="7975798" cy="5013176"/>
              </a:xfrm>
              <a:blipFill rotWithShape="0">
                <a:blip r:embed="rId2"/>
                <a:stretch>
                  <a:fillRect l="-2370" t="-1946" r="-2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78321" y="662968"/>
                <a:ext cx="8676456" cy="5556274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b="1" dirty="0" smtClean="0"/>
                  <a:t>ПРИМЕР</a:t>
                </a:r>
                <a:r>
                  <a:rPr lang="en-US" b="1" dirty="0" smtClean="0"/>
                  <a:t>:</a:t>
                </a:r>
              </a:p>
              <a:p>
                <a:pPr marL="0" indent="324000" algn="just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алгебре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;&amp;,,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называемой </a:t>
                </a:r>
                <a:r>
                  <a:rPr lang="ru-RU" b="1" i="1" dirty="0"/>
                  <a:t>алгеброй Жегалкина</a:t>
                </a:r>
                <a:r>
                  <a:rPr lang="ru-RU" i="1" dirty="0"/>
                  <a:t>,</a:t>
                </a:r>
                <a:r>
                  <a:rPr lang="ru-RU" dirty="0"/>
                  <a:t> ее сигнатура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&amp;,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является </a:t>
                </a:r>
                <a:r>
                  <a:rPr lang="ru-RU" dirty="0"/>
                  <a:t>функционально полной системой. </a:t>
                </a:r>
                <a:endParaRPr lang="en-US" dirty="0" smtClean="0"/>
              </a:p>
              <a:p>
                <a:pPr marL="0" indent="324000" algn="just">
                  <a:buNone/>
                </a:pPr>
                <a:r>
                  <a:rPr lang="ru-RU" dirty="0" smtClean="0"/>
                  <a:t>Опираясь </a:t>
                </a:r>
                <a:r>
                  <a:rPr lang="ru-RU" dirty="0"/>
                  <a:t>на теоремы 1 и 2, </a:t>
                </a:r>
                <a:r>
                  <a:rPr lang="ru-RU" dirty="0" smtClean="0"/>
                  <a:t>для </a:t>
                </a:r>
                <a:r>
                  <a:rPr lang="ru-RU" dirty="0"/>
                  <a:t>доказательства функциональной полноты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&amp;,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достаточно </a:t>
                </a:r>
                <a:r>
                  <a:rPr lang="ru-RU" dirty="0"/>
                  <a:t>подтверждения :</a:t>
                </a:r>
              </a:p>
              <a:p>
                <a:pPr marL="0" indent="324000" algn="just">
                  <a:buNone/>
                </a:pPr>
                <a:r>
                  <a:rPr lang="ru-RU" b="1" dirty="0"/>
                  <a:t>а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⨁1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				</a:t>
                </a:r>
                <a:endParaRPr lang="ru-RU" dirty="0"/>
              </a:p>
              <a:p>
                <a:pPr marL="0" indent="324000" algn="just">
                  <a:buNone/>
                </a:pPr>
                <a:r>
                  <a:rPr lang="ru-RU" b="1" dirty="0"/>
                  <a:t>б)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/>
                  <a:t>	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21" y="662968"/>
                <a:ext cx="8676456" cy="5556274"/>
              </a:xfrm>
              <a:blipFill rotWithShape="0">
                <a:blip r:embed="rId2"/>
                <a:stretch>
                  <a:fillRect l="-1827" t="-1427" r="-1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3199" y="0"/>
            <a:ext cx="7886700" cy="648072"/>
          </a:xfrm>
        </p:spPr>
        <p:txBody>
          <a:bodyPr>
            <a:normAutofit fontScale="90000"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1521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4061" y="548680"/>
            <a:ext cx="8784976" cy="5885415"/>
          </a:xfrm>
        </p:spPr>
        <p:txBody>
          <a:bodyPr/>
          <a:lstStyle/>
          <a:p>
            <a:pPr marL="0" indent="324000" algn="just">
              <a:buNone/>
            </a:pPr>
            <a:r>
              <a:rPr lang="ru-RU" dirty="0"/>
              <a:t>Построенные таблицы истинности левых и правых частей соотношений и подтверждают справедливость последних.</a:t>
            </a:r>
          </a:p>
          <a:p>
            <a:pPr marL="0" indent="324000" algn="just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800856"/>
                  </p:ext>
                </p:extLst>
              </p:nvPr>
            </p:nvGraphicFramePr>
            <p:xfrm>
              <a:off x="3203848" y="2060848"/>
              <a:ext cx="2664992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2310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2310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2310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095671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indent="90170"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+mn-lt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635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01</a:t>
                          </a:r>
                          <a:endParaRPr lang="ru-R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10</a:t>
                          </a:r>
                          <a:endParaRPr lang="ru-R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10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800856"/>
                  </p:ext>
                </p:extLst>
              </p:nvPr>
            </p:nvGraphicFramePr>
            <p:xfrm>
              <a:off x="3203848" y="2060848"/>
              <a:ext cx="2664992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2310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2310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2310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095671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4"/>
                          <a:stretch>
                            <a:fillRect l="-1163" t="-1136" r="-411628" b="-1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4"/>
                          <a:stretch>
                            <a:fillRect l="-101163" t="-1136" r="-311628" b="-1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4"/>
                          <a:stretch>
                            <a:fillRect l="-201163" t="-1136" r="-211628" b="-1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4"/>
                          <a:stretch>
                            <a:fillRect l="-143889" t="-1136" r="-1111" b="-14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01</a:t>
                          </a:r>
                          <a:endParaRPr lang="ru-R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10</a:t>
                          </a:r>
                          <a:endParaRPr lang="ru-R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10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483105"/>
                  </p:ext>
                </p:extLst>
              </p:nvPr>
            </p:nvGraphicFramePr>
            <p:xfrm>
              <a:off x="282352" y="3212976"/>
              <a:ext cx="8640959" cy="302433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8680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6146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28589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07488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831911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6048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rgbClr val="FFEAA8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419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483105"/>
                  </p:ext>
                </p:extLst>
              </p:nvPr>
            </p:nvGraphicFramePr>
            <p:xfrm>
              <a:off x="282352" y="3212976"/>
              <a:ext cx="8640959" cy="302433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8680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6146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85896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07488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2831911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604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5"/>
                          <a:stretch>
                            <a:fillRect l="-617" t="-1010" r="-776543" b="-404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5"/>
                          <a:stretch>
                            <a:fillRect l="-67917" t="-1010" r="-424167" b="-404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5"/>
                          <a:stretch>
                            <a:fillRect l="-190995" t="-1010" r="-382464" b="-404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5"/>
                          <a:stretch>
                            <a:fillRect l="-180588" t="-1010" r="-137353" b="-404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435" marR="51435" marT="0" marB="0">
                        <a:blipFill rotWithShape="0">
                          <a:blip r:embed="rId5"/>
                          <a:stretch>
                            <a:fillRect l="-205161" t="-1010" r="-430" b="-404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419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4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1435" marR="51435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73199" y="0"/>
            <a:ext cx="7886700" cy="548680"/>
          </a:xfrm>
        </p:spPr>
        <p:txBody>
          <a:bodyPr>
            <a:normAutofit fontScale="90000"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693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255768" cy="767008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 </a:t>
            </a:r>
            <a:r>
              <a:rPr lang="ru-RU" sz="4000" b="1" dirty="0"/>
              <a:t>Нормальные формы для формул</a:t>
            </a:r>
            <a:endParaRPr lang="ru-RU" sz="40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856984" cy="413732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— формулы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&amp; … &amp;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 smtClean="0"/>
                  <a:t>    </a:t>
                </a:r>
                <a:r>
                  <a:rPr lang="ru-RU" dirty="0" smtClean="0"/>
                  <a:t>и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&amp; …&amp;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ru-RU" dirty="0"/>
                  <a:t>—</a:t>
                </a:r>
                <a:r>
                  <a:rPr lang="en-US" i="1" dirty="0" smtClean="0"/>
                  <a:t> </a:t>
                </a:r>
                <a:r>
                  <a:rPr lang="ru-RU" i="1" dirty="0" smtClean="0"/>
                  <a:t>конъюнкция </a:t>
                </a:r>
                <a:r>
                  <a:rPr lang="ru-RU" dirty="0"/>
                  <a:t>формул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baseline="-25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— </a:t>
                </a:r>
                <a:r>
                  <a:rPr lang="ru-RU" i="1" dirty="0" smtClean="0"/>
                  <a:t>дизъюнкция </a:t>
                </a:r>
                <a:r>
                  <a:rPr lang="ru-RU" dirty="0" smtClean="0"/>
                  <a:t>формул</a:t>
                </a:r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856984" cy="4137323"/>
              </a:xfrm>
              <a:blipFill rotWithShape="0">
                <a:blip r:embed="rId3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7718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183760" cy="767008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/>
              <a:t>Обобщенные законы де Моргана: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628800"/>
                <a:ext cx="8784976" cy="32732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 baseline="-25000" dirty="0">
                            <a:latin typeface="Cambria Math" panose="02040503050406030204" pitchFamily="18" charset="0"/>
                          </a:rPr>
                          <m:t>1 &amp;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&amp;… &amp;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𝐴𝑛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≡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8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∨…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,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∨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∨  ∨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𝐴𝑛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&amp; … &amp;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628800"/>
                <a:ext cx="8784976" cy="3273227"/>
              </a:xfrm>
              <a:blipFill rotWithShape="0">
                <a:blip r:embed="rId3"/>
                <a:stretch>
                  <a:fillRect t="-1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02368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20422"/>
            <a:ext cx="8579296" cy="744282"/>
          </a:xfrm>
          <a:solidFill>
            <a:srgbClr val="FFEAA8"/>
          </a:solidFill>
        </p:spPr>
        <p:txBody>
          <a:bodyPr>
            <a:noAutofit/>
          </a:bodyPr>
          <a:lstStyle/>
          <a:p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61764" y="908720"/>
                <a:ext cx="8820472" cy="52174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ru-RU" dirty="0" smtClean="0"/>
                  <a:t>Формула</a:t>
                </a:r>
                <a:r>
                  <a:rPr lang="ru-RU" dirty="0"/>
                  <a:t>, которая есть пропозициональная переменная или отрицание переменной, называется </a:t>
                </a:r>
                <a:r>
                  <a:rPr lang="ru-RU" b="1" i="1" dirty="0"/>
                  <a:t>литералом</a:t>
                </a:r>
                <a:r>
                  <a:rPr lang="ru-RU" dirty="0"/>
                  <a:t>. Некоторая формула называется </a:t>
                </a:r>
                <a:r>
                  <a:rPr lang="ru-RU" b="1" i="1" dirty="0"/>
                  <a:t>элементарной конъюнкцией </a:t>
                </a:r>
                <a:r>
                  <a:rPr lang="ru-RU" dirty="0"/>
                  <a:t>(или </a:t>
                </a:r>
                <a:r>
                  <a:rPr lang="ru-RU" b="1" i="1" dirty="0"/>
                  <a:t>конъюнктом</a:t>
                </a:r>
                <a:r>
                  <a:rPr lang="ru-RU" dirty="0"/>
                  <a:t>), если она является конъюнкцией </a:t>
                </a:r>
                <a:r>
                  <a:rPr lang="ru-RU" dirty="0" smtClean="0"/>
                  <a:t>литералов.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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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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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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	- элементарные конъюнкции</a:t>
                </a:r>
                <a:r>
                  <a:rPr lang="ru-RU" dirty="0"/>
                  <a:t>. 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764" y="908720"/>
                <a:ext cx="8820472" cy="5217444"/>
              </a:xfrm>
              <a:blipFill rotWithShape="0">
                <a:blip r:embed="rId2"/>
                <a:stretch>
                  <a:fillRect l="-1798" t="-1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919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1026</Words>
  <Application>Microsoft Office PowerPoint</Application>
  <PresentationFormat>Экран (4:3)</PresentationFormat>
  <Paragraphs>220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Times New Roman</vt:lpstr>
      <vt:lpstr>Тема Office</vt:lpstr>
      <vt:lpstr>Булева алгебра логических функций</vt:lpstr>
      <vt:lpstr>Функциональная полнота</vt:lpstr>
      <vt:lpstr>Функциональная полнота</vt:lpstr>
      <vt:lpstr>Презентация PowerPoint</vt:lpstr>
      <vt:lpstr>Презентация PowerPoint</vt:lpstr>
      <vt:lpstr>Презентация PowerPoint</vt:lpstr>
      <vt:lpstr> Нормальные формы для формул</vt:lpstr>
      <vt:lpstr>Обобщенные законы де Моргана:</vt:lpstr>
      <vt:lpstr>Презентация PowerPoint</vt:lpstr>
      <vt:lpstr>Презентация PowerPoint</vt:lpstr>
      <vt:lpstr>Презентация PowerPoint</vt:lpstr>
      <vt:lpstr>Презентация PowerPoint</vt:lpstr>
      <vt:lpstr> Приведение к дизъюнктивной нормальной форме (ДНФ)</vt:lpstr>
      <vt:lpstr>Презентация PowerPoint</vt:lpstr>
      <vt:lpstr>Презентация PowerPoint</vt:lpstr>
      <vt:lpstr>Процедура приведения к ДНФ</vt:lpstr>
      <vt:lpstr>Презентация PowerPoint</vt:lpstr>
      <vt:lpstr>Приведение ДНФ к СДНФ</vt:lpstr>
      <vt:lpstr>Приведение к конъюнктивной нормальной форме(КНФ)</vt:lpstr>
      <vt:lpstr>Приведение к конъюнктивной нормальной форме(КНФ)</vt:lpstr>
      <vt:lpstr>Приведение к конъюнктивной нормальной форме (КНФ)</vt:lpstr>
      <vt:lpstr>Приведение к конъюнктивной нормальной форме (КНФ)</vt:lpstr>
      <vt:lpstr> Двойственность булевой функции</vt:lpstr>
      <vt:lpstr>Презентация PowerPoint</vt:lpstr>
      <vt:lpstr>Принцип двойственности</vt:lpstr>
      <vt:lpstr> Проблема разрешения и методы ее решения</vt:lpstr>
      <vt:lpstr>Теоремы:</vt:lpstr>
      <vt:lpstr>Теоремы: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Olga</cp:lastModifiedBy>
  <cp:revision>85</cp:revision>
  <dcterms:created xsi:type="dcterms:W3CDTF">2016-10-21T11:40:10Z</dcterms:created>
  <dcterms:modified xsi:type="dcterms:W3CDTF">2017-12-29T10:29:57Z</dcterms:modified>
</cp:coreProperties>
</file>