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презентации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12" name="Автор и дата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343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Автор и дата</a:t>
            </a:r>
          </a:p>
        </p:txBody>
      </p:sp>
      <p:sp>
        <p:nvSpPr>
          <p:cNvPr id="13" name="Уровень текста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Информационное сообщ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Уровень текста 1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Информационное сообщение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ажный ф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Уровень текста 1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Информация о факте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Информация о факте</a:t>
            </a:r>
          </a:p>
        </p:txBody>
      </p:sp>
      <p:sp>
        <p:nvSpPr>
          <p:cNvPr id="10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Авторство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792479">
              <a:spcBef>
                <a:spcPts val="0"/>
              </a:spcBef>
              <a:buClrTx/>
              <a:buSzTx/>
              <a:buNone/>
              <a:defRPr sz="4224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Авторство</a:t>
            </a:r>
          </a:p>
        </p:txBody>
      </p:sp>
      <p:sp>
        <p:nvSpPr>
          <p:cNvPr id="116" name="Уровень текста 1…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5pPr>
          </a:lstStyle>
          <a:p>
            <a:pPr/>
            <a:r>
              <a:t>«Важная цитата»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Две медузы на розовом фоне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Две медузы соприкасаются на тёмно-синем фоне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Две медузы на синем фоне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Две медузы соприкасаются на тёмно-синем фоне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Две медузы соприкасаются на тёмно-синем фоне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Автор и дата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343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Автор и дата</a:t>
            </a:r>
          </a:p>
        </p:txBody>
      </p:sp>
      <p:sp>
        <p:nvSpPr>
          <p:cNvPr id="23" name="Заголовок презентации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24" name="Уровень текста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Две медузы на синем фоне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Заголовок слайда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Заголовок слайда</a:t>
            </a:r>
          </a:p>
        </p:txBody>
      </p:sp>
      <p:sp>
        <p:nvSpPr>
          <p:cNvPr id="34" name="Уровень текста 1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43" name="Подзаголовок слайда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44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Уровень текста 1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Две медузы на розовом фоне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Заголовок слайда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Заголовок слайда</a:t>
            </a:r>
          </a:p>
        </p:txBody>
      </p:sp>
      <p:sp>
        <p:nvSpPr>
          <p:cNvPr id="62" name="Уровень текста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Подзаголовок слайда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6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Заголовок раздела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Заголовок раздела</a:t>
            </a:r>
          </a:p>
        </p:txBody>
      </p:sp>
      <p:sp>
        <p:nvSpPr>
          <p:cNvPr id="7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80" name="Подзаголовок слайда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8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Заголовок повестки дня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повестки дня</a:t>
            </a:r>
          </a:p>
        </p:txBody>
      </p:sp>
      <p:sp>
        <p:nvSpPr>
          <p:cNvPr id="89" name="Подзаголовок повестки дня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Подзаголовок повестки дня</a:t>
            </a:r>
          </a:p>
        </p:txBody>
      </p:sp>
      <p:sp>
        <p:nvSpPr>
          <p:cNvPr id="90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Темы повестки дня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слайда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Заголовок слайда</a:t>
            </a:r>
          </a:p>
        </p:txBody>
      </p:sp>
      <p:sp>
        <p:nvSpPr>
          <p:cNvPr id="3" name="Уровень текста 1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1966448" y="13065506"/>
            <a:ext cx="438405" cy="482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erveM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ServeMe</a:t>
            </a:r>
          </a:p>
        </p:txBody>
      </p:sp>
      <p:sp>
        <p:nvSpPr>
          <p:cNvPr id="152" name="Автор: Егор Фортов, БПИ214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Автор: Егор Фортов, БПИ214</a:t>
            </a:r>
          </a:p>
        </p:txBody>
      </p:sp>
      <p:sp>
        <p:nvSpPr>
          <p:cNvPr id="153" name="Make REST API in C++ fast &amp; easy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i="1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Make REST API in C++ fast &amp; easy</a:t>
            </a:r>
          </a:p>
        </p:txBody>
      </p:sp>
      <p:pic>
        <p:nvPicPr>
          <p:cNvPr id="154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0324" y="10306599"/>
            <a:ext cx="2399318" cy="26972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Структура презентаци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Структура презентации</a:t>
            </a:r>
          </a:p>
        </p:txBody>
      </p:sp>
      <p:sp>
        <p:nvSpPr>
          <p:cNvPr id="157" name="(То, о чем пойдет речь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i="1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(То, о чем пойдет речь)</a:t>
            </a:r>
          </a:p>
        </p:txBody>
      </p:sp>
      <p:sp>
        <p:nvSpPr>
          <p:cNvPr id="158" name="А зачем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А зачем?</a:t>
            </a:r>
          </a:p>
          <a:p>
            <a:pPr/>
            <a:r>
              <a:t>Возможности</a:t>
            </a:r>
          </a:p>
          <a:p>
            <a:pPr/>
            <a:r>
              <a:t>Начало работы</a:t>
            </a:r>
          </a:p>
          <a:p>
            <a:pPr/>
            <a:r>
              <a:t>Дополнительные возможности</a:t>
            </a:r>
          </a:p>
          <a:p>
            <a:pPr/>
            <a:r>
              <a:t>Демонстрация</a:t>
            </a:r>
          </a:p>
        </p:txBody>
      </p:sp>
      <p:pic>
        <p:nvPicPr>
          <p:cNvPr id="159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47210" y="9175509"/>
            <a:ext cx="4226731" cy="42267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А зачем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А зачем?</a:t>
            </a:r>
          </a:p>
        </p:txBody>
      </p:sp>
      <p:sp>
        <p:nvSpPr>
          <p:cNvPr id="162" name="(Есть же аналоги…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i="1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(Есть же аналоги…)</a:t>
            </a:r>
          </a:p>
        </p:txBody>
      </p:sp>
      <p:sp>
        <p:nvSpPr>
          <p:cNvPr id="163" name="Работа из коробки (почти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Работа из коробки (почти)</a:t>
            </a:r>
          </a:p>
          <a:p>
            <a:pPr/>
            <a:r>
              <a:t>Эффективность</a:t>
            </a:r>
          </a:p>
          <a:p>
            <a:pPr/>
            <a:r>
              <a:t>Простота</a:t>
            </a:r>
          </a:p>
          <a:p>
            <a:pPr/>
            <a:r>
              <a:t>Масштабируемость</a:t>
            </a:r>
          </a:p>
          <a:p>
            <a:pPr/>
            <a:r>
              <a:t>Декларативность</a:t>
            </a:r>
          </a:p>
          <a:p>
            <a:pPr/>
            <a:r>
              <a:t>Легковесность</a:t>
            </a:r>
          </a:p>
        </p:txBody>
      </p:sp>
      <p:pic>
        <p:nvPicPr>
          <p:cNvPr id="164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226019" y="9737778"/>
            <a:ext cx="3538145" cy="35381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Возможност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Возможности</a:t>
            </a:r>
          </a:p>
        </p:txBody>
      </p:sp>
      <p:sp>
        <p:nvSpPr>
          <p:cNvPr id="167" name="(Что умеем?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i="1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(Что умеем?)</a:t>
            </a:r>
          </a:p>
        </p:txBody>
      </p:sp>
      <p:sp>
        <p:nvSpPr>
          <p:cNvPr id="168" name="Создавать ядро HTTP-сервера (минуя низкоуровневые детали)…"/>
          <p:cNvSpPr txBox="1"/>
          <p:nvPr>
            <p:ph type="body" idx="1"/>
          </p:nvPr>
        </p:nvSpPr>
        <p:spPr>
          <a:xfrm>
            <a:off x="1270000" y="4271367"/>
            <a:ext cx="21844000" cy="8432801"/>
          </a:xfrm>
          <a:prstGeom prst="rect">
            <a:avLst/>
          </a:prstGeom>
        </p:spPr>
        <p:txBody>
          <a:bodyPr/>
          <a:lstStyle/>
          <a:p>
            <a:pPr/>
            <a:r>
              <a:t>Создавать ядро HTTP-сервера (минуя низкоуровневые детали)</a:t>
            </a:r>
          </a:p>
          <a:p>
            <a:pPr/>
            <a:r>
              <a:t>Конфигурировать сервер </a:t>
            </a:r>
          </a:p>
          <a:p>
            <a:pPr/>
            <a:r>
              <a:t>Добавлять эндпоинты с «GET» и «POST» запросами</a:t>
            </a:r>
          </a:p>
          <a:p>
            <a:pPr/>
            <a:r>
              <a:t>Настраивать заголовки ответов эндпоинтов</a:t>
            </a:r>
          </a:p>
          <a:p>
            <a:pPr/>
            <a:r>
              <a:t>Настраивать тела ответов эндпоинтов (raw text / file)</a:t>
            </a:r>
          </a:p>
          <a:p>
            <a:pPr/>
            <a:r>
              <a:t>Логировать с разными уровнями в файл и системный лог ОС</a:t>
            </a:r>
          </a:p>
          <a:p>
            <a:pPr/>
            <a:r>
              <a:t>Наследовать сущности для своих нужд</a:t>
            </a:r>
          </a:p>
        </p:txBody>
      </p:sp>
      <p:pic>
        <p:nvPicPr>
          <p:cNvPr id="169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192746" y="8588746"/>
            <a:ext cx="7697598" cy="52345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Начало работ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Начало работы</a:t>
            </a:r>
          </a:p>
        </p:txBody>
      </p:sp>
      <p:sp>
        <p:nvSpPr>
          <p:cNvPr id="172" name="(Ближе к делу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i="1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(Ближе к делу)</a:t>
            </a:r>
          </a:p>
        </p:txBody>
      </p:sp>
      <p:sp>
        <p:nvSpPr>
          <p:cNvPr id="173" name="Подключаем ServeMe.hpp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Подключаем ServeMe.hpp</a:t>
            </a:r>
          </a:p>
          <a:p>
            <a:pPr/>
            <a:r>
              <a:t>Создаем объект класса RESTAPIAPP из namespace Utils</a:t>
            </a:r>
          </a:p>
          <a:p>
            <a:pPr/>
            <a:r>
              <a:t>Добавляем эндпоинты через метод AddEndpoint</a:t>
            </a:r>
          </a:p>
          <a:p>
            <a:pPr/>
            <a:r>
              <a:t>Запускаем сервер через метод RunServer</a:t>
            </a:r>
          </a:p>
          <a:p>
            <a:pPr/>
            <a:r>
              <a:t>Останавливаем сервер через StopServer (если необходимо)</a:t>
            </a:r>
          </a:p>
        </p:txBody>
      </p:sp>
      <p:pic>
        <p:nvPicPr>
          <p:cNvPr id="174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516868" y="9480835"/>
            <a:ext cx="4999934" cy="49999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Дополнительные возможност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Дополнительные возможности</a:t>
            </a:r>
          </a:p>
        </p:txBody>
      </p:sp>
      <p:sp>
        <p:nvSpPr>
          <p:cNvPr id="177" name="(А что еще?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i="1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(А что еще?)</a:t>
            </a:r>
          </a:p>
        </p:txBody>
      </p:sp>
      <p:sp>
        <p:nvSpPr>
          <p:cNvPr id="178" name="Наследуем имеющуюся функциональность, например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Наследуем имеющуюся функциональность, например:</a:t>
            </a:r>
          </a:p>
          <a:p>
            <a:pPr/>
            <a:r>
              <a:t>Можно создать свой логгер, который будет писать логи в БД</a:t>
            </a:r>
          </a:p>
          <a:p>
            <a:pPr/>
            <a:r>
              <a:t>Можно создать свой http-сервер, который будет поддерживать https или отдавать по эндпоинту файлы</a:t>
            </a:r>
          </a:p>
          <a:p>
            <a:pPr/>
            <a:r>
              <a:t>Можно создать свой httpSession, которая будет иметь какую-либо кастомную функциональность</a:t>
            </a:r>
          </a:p>
        </p:txBody>
      </p:sp>
      <p:pic>
        <p:nvPicPr>
          <p:cNvPr id="179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956553" y="9325926"/>
            <a:ext cx="4075308" cy="40753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ДЕМОНСТРАЦИЯ РАБОТЫ"/>
          <p:cNvSpPr txBox="1"/>
          <p:nvPr>
            <p:ph type="body" idx="1"/>
          </p:nvPr>
        </p:nvSpPr>
        <p:spPr>
          <a:xfrm>
            <a:off x="1270000" y="3245055"/>
            <a:ext cx="21844000" cy="8432801"/>
          </a:xfrm>
          <a:prstGeom prst="rect">
            <a:avLst/>
          </a:prstGeom>
        </p:spPr>
        <p:txBody>
          <a:bodyPr/>
          <a:lstStyle>
            <a:lvl1pPr marL="558800" indent="-558800" algn="ctr">
              <a:defRPr sz="8000"/>
            </a:lvl1pPr>
          </a:lstStyle>
          <a:p>
            <a:pPr/>
            <a:r>
              <a:t>ДЕМОНСТРАЦИЯ РАБОТЫ</a:t>
            </a:r>
          </a:p>
        </p:txBody>
      </p:sp>
      <p:pic>
        <p:nvPicPr>
          <p:cNvPr id="182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46698" y="5671526"/>
            <a:ext cx="12490604" cy="67643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Благодарю!"/>
          <p:cNvSpPr txBox="1"/>
          <p:nvPr>
            <p:ph type="title"/>
          </p:nvPr>
        </p:nvSpPr>
        <p:spPr>
          <a:xfrm>
            <a:off x="1269999" y="5290116"/>
            <a:ext cx="21844001" cy="3135768"/>
          </a:xfrm>
          <a:prstGeom prst="rect">
            <a:avLst/>
          </a:prstGeom>
        </p:spPr>
        <p:txBody>
          <a:bodyPr/>
          <a:lstStyle>
            <a:lvl1pPr>
              <a:defRPr spc="-450" sz="15000"/>
            </a:lvl1pPr>
          </a:lstStyle>
          <a:p>
            <a:pPr/>
            <a:r>
              <a:t>Благодарю!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Avenir Next Demi Bold"/>
        <a:ea typeface="Avenir Next Demi Bold"/>
        <a:cs typeface="Avenir Next Demi Bold"/>
      </a:majorFont>
      <a:minorFont>
        <a:latin typeface="Avenir Next Demi Bold"/>
        <a:ea typeface="Avenir Next Demi Bold"/>
        <a:cs typeface="Avenir Next Demi 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Avenir Next Demi Bold"/>
        <a:ea typeface="Avenir Next Demi Bold"/>
        <a:cs typeface="Avenir Next Demi Bold"/>
      </a:majorFont>
      <a:minorFont>
        <a:latin typeface="Avenir Next Demi Bold"/>
        <a:ea typeface="Avenir Next Demi Bold"/>
        <a:cs typeface="Avenir Next Demi 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