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95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4660"/>
  </p:normalViewPr>
  <p:slideViewPr>
    <p:cSldViewPr snapToGrid="0">
      <p:cViewPr>
        <p:scale>
          <a:sx n="80" d="100"/>
          <a:sy n="80" d="100"/>
        </p:scale>
        <p:origin x="1374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3887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994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96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92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13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134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139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80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1015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953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858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ABRINDO E FECHANDO ARQUIVOS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OBS: Alguns compiladores COBOL(Assim como o </a:t>
            </a:r>
            <a:r>
              <a:rPr lang="pt-BR" sz="3200" dirty="0" err="1">
                <a:solidFill>
                  <a:schemeClr val="bg1"/>
                </a:solidFill>
              </a:rPr>
              <a:t>OpenCobol</a:t>
            </a:r>
            <a:r>
              <a:rPr lang="pt-BR" sz="3200" dirty="0">
                <a:solidFill>
                  <a:schemeClr val="bg1"/>
                </a:solidFill>
              </a:rPr>
              <a:t> aceitam a instrução </a:t>
            </a:r>
            <a:r>
              <a:rPr lang="pt-BR" sz="3200" dirty="0">
                <a:solidFill>
                  <a:srgbClr val="FF0000"/>
                </a:solidFill>
              </a:rPr>
              <a:t>OPTIONAL</a:t>
            </a:r>
            <a:r>
              <a:rPr lang="pt-BR" sz="3200" dirty="0">
                <a:solidFill>
                  <a:schemeClr val="bg1"/>
                </a:solidFill>
              </a:rPr>
              <a:t> que caso ocorra erros em INPUT ou I-O em que o arquivo não existe, ele cria o arquivo.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ARQUIVO-CLIENTE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ASSIGN TO “clientes.dat”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ORGANIZATION IS SEQUENTIAL.</a:t>
            </a: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9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778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858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FECHANDO ARQUIVOS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CLOSE NOME-ARQUIVO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CLOSE ARQUIVO-CLIENTE.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REGISTROS A UM ARQUIVO: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NOME-REGISTRO.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WRITE CLIENTE-REGISTRO</a:t>
            </a: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706018" y="6490122"/>
            <a:ext cx="43798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53957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imaginar um arquivo como sendo um caderno que contém informações sobre clientes. Cada folha do caderno contém um registro(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de cada cliente.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5BB57-D6DC-4A88-870D-8B7700FA4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40" y="4105342"/>
            <a:ext cx="3636562" cy="24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77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registro do cliente terá os seguintes campos: Nome,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Endereço,Telefone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Joao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Endereço: 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Rua Principal n.15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Telefone: 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(11)99999-6707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joao@joao.com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2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0032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estrutura em COBOL será da seguinte forma: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CLIENTE-REGISTRO.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05 CLIENTE-NOME PIC X(20).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05 CLIENTE-ENDERECO PIC X(50).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05 CLIENTE-TELEFONE PIC X(15).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05 CLIENTE-EMAIL PIC X(30).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3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795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6184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COBOL cada arquivo possui 2 partes: parte lógica e parte física.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1-PARTE LÓGICA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contém o layout do registro.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FD(file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descrpitor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-&gt; descrição do arquivo. Contém a definição da parte lógica.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RECORDS ARE STANDARD -&gt;obsoleto.</a:t>
            </a:r>
          </a:p>
          <a:p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4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401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6492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r>
              <a:rPr lang="en-US" sz="2800" dirty="0">
                <a:solidFill>
                  <a:schemeClr val="bg1"/>
                </a:solidFill>
              </a:rPr>
              <a:t>DATA DIVISION.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FILE SECTION. 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FD</a:t>
            </a:r>
            <a:r>
              <a:rPr lang="en-US" sz="2800" dirty="0">
                <a:solidFill>
                  <a:schemeClr val="bg1"/>
                </a:solidFill>
              </a:rPr>
              <a:t>   ARQUIVO-CLIENTE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   </a:t>
            </a:r>
            <a:r>
              <a:rPr lang="en-US" sz="2800" dirty="0">
                <a:solidFill>
                  <a:srgbClr val="FF0000"/>
                </a:solidFill>
              </a:rPr>
              <a:t>LABEL RECORDS ARE STANDARD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pt-BR" sz="2800" dirty="0">
                <a:solidFill>
                  <a:schemeClr val="bg1"/>
                </a:solidFill>
              </a:rPr>
              <a:t>01  CLIENTE-REGISTRO.</a:t>
            </a:r>
          </a:p>
          <a:p>
            <a:r>
              <a:rPr lang="pt-BR" sz="2800" dirty="0">
                <a:solidFill>
                  <a:schemeClr val="bg1"/>
                </a:solidFill>
              </a:rPr>
              <a:t>    05 CLIENTE-NOME     PIC X(20).</a:t>
            </a:r>
          </a:p>
          <a:p>
            <a:r>
              <a:rPr lang="pt-BR" sz="2800" dirty="0">
                <a:solidFill>
                  <a:schemeClr val="bg1"/>
                </a:solidFill>
              </a:rPr>
              <a:t>    05 CLIENTE-ENDERECO PIC X(50). </a:t>
            </a:r>
          </a:p>
          <a:p>
            <a:r>
              <a:rPr lang="pt-BR" sz="2800" dirty="0">
                <a:solidFill>
                  <a:schemeClr val="bg1"/>
                </a:solidFill>
              </a:rPr>
              <a:t>    05 CLIENTE-TELEFONE PIC X(15).</a:t>
            </a:r>
          </a:p>
          <a:p>
            <a:r>
              <a:rPr lang="pt-BR" sz="2800" dirty="0">
                <a:solidFill>
                  <a:schemeClr val="bg1"/>
                </a:solidFill>
              </a:rPr>
              <a:t>    </a:t>
            </a:r>
            <a:r>
              <a:rPr lang="en-US" sz="2800" dirty="0">
                <a:solidFill>
                  <a:schemeClr val="bg1"/>
                </a:solidFill>
              </a:rPr>
              <a:t>05 CLIENTE-EMAIL    PIC X(30).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WORKING-STORAGE SECTION.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5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D447DE-7DB3-4A8D-A464-8C7413705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47" y="932400"/>
            <a:ext cx="3673461" cy="20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2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92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2-PARTE FÍSICA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contém o nome do arquivo e como ele será organizado.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ENVIRONMENT DIVISION.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INPUT-OUTPUT </a:t>
            </a:r>
            <a:r>
              <a:rPr lang="en-US" sz="3200" dirty="0">
                <a:solidFill>
                  <a:schemeClr val="bg1"/>
                </a:solidFill>
              </a:rPr>
              <a:t>SECTION.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FILE-CONTROL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SELECT </a:t>
            </a:r>
            <a:r>
              <a:rPr lang="en-US" sz="3200" dirty="0">
                <a:solidFill>
                  <a:schemeClr val="bg1"/>
                </a:solidFill>
              </a:rPr>
              <a:t>ARQUIVO-CLIENTE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          ASSIGN TO "clientes.dat"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          </a:t>
            </a:r>
            <a:r>
              <a:rPr lang="en-US" sz="3200" dirty="0">
                <a:solidFill>
                  <a:srgbClr val="FF0000"/>
                </a:solidFill>
              </a:rPr>
              <a:t>ORGANIZATOIN IS SEQUENTIAL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DATA DIVISION.</a:t>
            </a:r>
          </a:p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6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35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1-PARTE FÍSICA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INPUT-OUTPUT </a:t>
            </a:r>
            <a:r>
              <a:rPr lang="en-US" sz="3200" dirty="0">
                <a:solidFill>
                  <a:schemeClr val="bg1"/>
                </a:solidFill>
              </a:rPr>
              <a:t>-&gt; </a:t>
            </a:r>
            <a:r>
              <a:rPr lang="pt-BR" sz="3200" dirty="0">
                <a:solidFill>
                  <a:schemeClr val="bg1"/>
                </a:solidFill>
              </a:rPr>
              <a:t>sessão</a:t>
            </a:r>
            <a:r>
              <a:rPr lang="en-US" sz="3200" dirty="0">
                <a:solidFill>
                  <a:schemeClr val="bg1"/>
                </a:solidFill>
              </a:rPr>
              <a:t> para se </a:t>
            </a:r>
            <a:r>
              <a:rPr lang="en-US" sz="3200" dirty="0" err="1">
                <a:solidFill>
                  <a:schemeClr val="bg1"/>
                </a:solidFill>
              </a:rPr>
              <a:t>definir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arquivos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FILE-CONTROL</a:t>
            </a:r>
            <a:r>
              <a:rPr lang="en-US" sz="3200" dirty="0">
                <a:solidFill>
                  <a:schemeClr val="bg1"/>
                </a:solidFill>
              </a:rPr>
              <a:t>-&gt; </a:t>
            </a:r>
            <a:r>
              <a:rPr lang="en-US" sz="3200" dirty="0" err="1">
                <a:solidFill>
                  <a:schemeClr val="bg1"/>
                </a:solidFill>
              </a:rPr>
              <a:t>definir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arquivos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específicos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desse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programa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SELECT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-&gt;  </a:t>
            </a:r>
            <a:r>
              <a:rPr lang="en-US" sz="3200" dirty="0" err="1">
                <a:solidFill>
                  <a:schemeClr val="bg1"/>
                </a:solidFill>
              </a:rPr>
              <a:t>associa</a:t>
            </a:r>
            <a:r>
              <a:rPr lang="en-US" sz="3200" dirty="0">
                <a:solidFill>
                  <a:schemeClr val="bg1"/>
                </a:solidFill>
              </a:rPr>
              <a:t> o </a:t>
            </a:r>
            <a:r>
              <a:rPr lang="en-US" sz="3200" dirty="0" err="1">
                <a:solidFill>
                  <a:schemeClr val="bg1"/>
                </a:solidFill>
              </a:rPr>
              <a:t>nome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lógico</a:t>
            </a:r>
            <a:r>
              <a:rPr lang="en-US" sz="3200" dirty="0">
                <a:solidFill>
                  <a:schemeClr val="bg1"/>
                </a:solidFill>
              </a:rPr>
              <a:t>(ARQUIVO-CLIENTE) </a:t>
            </a:r>
            <a:r>
              <a:rPr lang="en-US" sz="3200" dirty="0" err="1">
                <a:solidFill>
                  <a:schemeClr val="bg1"/>
                </a:solidFill>
              </a:rPr>
              <a:t>ao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nome</a:t>
            </a:r>
            <a:r>
              <a:rPr lang="en-US" sz="3200" dirty="0">
                <a:solidFill>
                  <a:schemeClr val="bg1"/>
                </a:solidFill>
              </a:rPr>
              <a:t> do </a:t>
            </a:r>
            <a:r>
              <a:rPr lang="en-US" sz="3200" dirty="0" err="1">
                <a:solidFill>
                  <a:schemeClr val="bg1"/>
                </a:solidFill>
              </a:rPr>
              <a:t>arquivo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disco"clientes.dat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         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7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34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Arquivos: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ABRINDO E FECHANDO ARQUIVOS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OPEN MODO NOME-ARQUIVO.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OPEN INPUT ARQUIVO-CLIENTE.</a:t>
            </a: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FFFFFF"/>
              </a:buClr>
            </a:pP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8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B84EF21-22F4-4E03-BDF4-0983F58B1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28503"/>
              </p:ext>
            </p:extLst>
          </p:nvPr>
        </p:nvGraphicFramePr>
        <p:xfrm>
          <a:off x="303736" y="3562560"/>
          <a:ext cx="8541823" cy="30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289">
                  <a:extLst>
                    <a:ext uri="{9D8B030D-6E8A-4147-A177-3AD203B41FA5}">
                      <a16:colId xmlns:a16="http://schemas.microsoft.com/office/drawing/2014/main" val="1240103566"/>
                    </a:ext>
                  </a:extLst>
                </a:gridCol>
                <a:gridCol w="7593534">
                  <a:extLst>
                    <a:ext uri="{9D8B030D-6E8A-4147-A177-3AD203B41FA5}">
                      <a16:colId xmlns:a16="http://schemas.microsoft.com/office/drawing/2014/main" val="399662726"/>
                    </a:ext>
                  </a:extLst>
                </a:gridCol>
              </a:tblGrid>
              <a:tr h="33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Modo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Efeito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174057"/>
                  </a:ext>
                </a:extLst>
              </a:tr>
              <a:tr h="668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OUTPUT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</a:rPr>
                        <a:t>Se o arquivo não existe ele é criado e novos registros são adicionados. Se existe ele é apagado e recriado e novos registros são adicionados.</a:t>
                      </a:r>
                      <a:endParaRPr lang="pt-BR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0380030"/>
                  </a:ext>
                </a:extLst>
              </a:tr>
              <a:tr h="668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EXTEND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Se o arquivo não existe é criado e novos registros são adicionados. Se ele existe é aberto.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783177"/>
                  </a:ext>
                </a:extLst>
              </a:tr>
              <a:tr h="668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INPUT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</a:rPr>
                        <a:t>SE O Arquivo existe ele é aberto e registros podem ser lidos dele. Se não existe OPEN falha e é gerado um erro.</a:t>
                      </a:r>
                      <a:endParaRPr lang="pt-BR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591177"/>
                  </a:ext>
                </a:extLst>
              </a:tr>
              <a:tr h="668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>
                          <a:effectLst/>
                        </a:rPr>
                        <a:t>I-O</a:t>
                      </a:r>
                      <a:endParaRPr lang="pt-BR" sz="12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kern="150" dirty="0">
                          <a:effectLst/>
                        </a:rPr>
                        <a:t>Se o arquivo existe ele é aberto para leitura e gravação. Se não existe o OPEN falha e é gerado um erro.</a:t>
                      </a:r>
                      <a:endParaRPr lang="pt-BR" sz="12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2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596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5717</TotalTime>
  <Words>567</Words>
  <Application>Microsoft Office PowerPoint</Application>
  <PresentationFormat>Apresentação na tela (4:3)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661</cp:revision>
  <dcterms:created xsi:type="dcterms:W3CDTF">2016-04-03T03:28:05Z</dcterms:created>
  <dcterms:modified xsi:type="dcterms:W3CDTF">2019-09-13T04:27:10Z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