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8"/>
  </p:notesMasterIdLst>
  <p:sldIdLst>
    <p:sldId id="295" r:id="rId2"/>
    <p:sldId id="324" r:id="rId3"/>
    <p:sldId id="325" r:id="rId4"/>
    <p:sldId id="334" r:id="rId5"/>
    <p:sldId id="335" r:id="rId6"/>
    <p:sldId id="33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96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2928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597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4587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851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Indexados: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D1F337FD-8195-4A7F-B510-0B410BAA6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08145"/>
              </p:ext>
            </p:extLst>
          </p:nvPr>
        </p:nvGraphicFramePr>
        <p:xfrm>
          <a:off x="868919" y="2311417"/>
          <a:ext cx="6685431" cy="330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477">
                  <a:extLst>
                    <a:ext uri="{9D8B030D-6E8A-4147-A177-3AD203B41FA5}">
                      <a16:colId xmlns:a16="http://schemas.microsoft.com/office/drawing/2014/main" val="1394060052"/>
                    </a:ext>
                  </a:extLst>
                </a:gridCol>
                <a:gridCol w="2228477">
                  <a:extLst>
                    <a:ext uri="{9D8B030D-6E8A-4147-A177-3AD203B41FA5}">
                      <a16:colId xmlns:a16="http://schemas.microsoft.com/office/drawing/2014/main" val="4273588653"/>
                    </a:ext>
                  </a:extLst>
                </a:gridCol>
                <a:gridCol w="2228477">
                  <a:extLst>
                    <a:ext uri="{9D8B030D-6E8A-4147-A177-3AD203B41FA5}">
                      <a16:colId xmlns:a16="http://schemas.microsoft.com/office/drawing/2014/main" val="2903184976"/>
                    </a:ext>
                  </a:extLst>
                </a:gridCol>
              </a:tblGrid>
              <a:tr h="44304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REGISTRO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REGISTRO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24659"/>
                  </a:ext>
                </a:extLst>
              </a:tr>
              <a:tr h="443045">
                <a:tc>
                  <a:txBody>
                    <a:bodyPr/>
                    <a:lstStyle/>
                    <a:p>
                      <a:r>
                        <a:rPr lang="pt-BR" dirty="0"/>
                        <a:t>CODIGO: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771767"/>
                  </a:ext>
                </a:extLst>
              </a:tr>
              <a:tr h="443045">
                <a:tc>
                  <a:txBody>
                    <a:bodyPr/>
                    <a:lstStyle/>
                    <a:p>
                      <a:r>
                        <a:rPr lang="pt-BR" dirty="0"/>
                        <a:t>NOME: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EMANUEL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58962"/>
                  </a:ext>
                </a:extLst>
              </a:tr>
              <a:tr h="764707">
                <a:tc>
                  <a:txBody>
                    <a:bodyPr/>
                    <a:lstStyle/>
                    <a:p>
                      <a:r>
                        <a:rPr lang="pt-BR" dirty="0"/>
                        <a:t>ENDEREÇO: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PRINCIPAL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DOS AFOGADOS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655"/>
                  </a:ext>
                </a:extLst>
              </a:tr>
              <a:tr h="443045">
                <a:tc>
                  <a:txBody>
                    <a:bodyPr/>
                    <a:lstStyle/>
                    <a:p>
                      <a:r>
                        <a:rPr lang="pt-BR" dirty="0"/>
                        <a:t>TELEFONE: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(21)8888-0999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(11)9999-9888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63225"/>
                  </a:ext>
                </a:extLst>
              </a:tr>
              <a:tr h="764707">
                <a:tc>
                  <a:txBody>
                    <a:bodyPr/>
                    <a:lstStyle/>
                    <a:p>
                      <a:r>
                        <a:rPr lang="pt-BR" dirty="0"/>
                        <a:t>EMAIL: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EMANUEL@EMANUEL.COM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JOSE@JOSE.COM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618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977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47075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</a:t>
            </a:r>
            <a:r>
              <a:rPr lang="pt-BR" sz="36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Idexados</a:t>
            </a: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</a:rPr>
              <a:t>01  FUNCIONARIO-REGISTRO.</a:t>
            </a:r>
          </a:p>
          <a:p>
            <a:r>
              <a:rPr lang="pt-BR" sz="3200" dirty="0">
                <a:solidFill>
                  <a:schemeClr val="bg1"/>
                </a:solidFill>
              </a:rPr>
              <a:t>    </a:t>
            </a:r>
            <a:r>
              <a:rPr lang="pt-BR" sz="3200" dirty="0">
                <a:solidFill>
                  <a:srgbClr val="FF0000"/>
                </a:solidFill>
              </a:rPr>
              <a:t>05 FUNCIONARIO-CODIGO  PIC 9(4).</a:t>
            </a:r>
          </a:p>
          <a:p>
            <a:r>
              <a:rPr lang="pt-BR" sz="3200" dirty="0">
                <a:solidFill>
                  <a:schemeClr val="bg1"/>
                </a:solidFill>
              </a:rPr>
              <a:t>    05 FUNCIONARIO-NOME     PIC X(20).</a:t>
            </a:r>
          </a:p>
          <a:p>
            <a:r>
              <a:rPr lang="pt-BR" sz="3200" dirty="0">
                <a:solidFill>
                  <a:schemeClr val="bg1"/>
                </a:solidFill>
              </a:rPr>
              <a:t>    05 FUNCIONARIO-ENDERECO PIC X(50). </a:t>
            </a:r>
          </a:p>
          <a:p>
            <a:r>
              <a:rPr lang="pt-BR" sz="3200" dirty="0">
                <a:solidFill>
                  <a:schemeClr val="bg1"/>
                </a:solidFill>
              </a:rPr>
              <a:t>    05 FUNCIONARIO-TELEFONE PIC X(15).</a:t>
            </a:r>
          </a:p>
          <a:p>
            <a:r>
              <a:rPr lang="pt-BR" sz="3200" dirty="0">
                <a:solidFill>
                  <a:schemeClr val="bg1"/>
                </a:solidFill>
              </a:rPr>
              <a:t>    05 FUNCIONARIO-EMAIL    PIC X(30).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2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50032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692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</a:t>
            </a:r>
            <a:r>
              <a:rPr lang="pt-BR" sz="36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Idexados</a:t>
            </a: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</a:rPr>
              <a:t>FD FUNCIONARIO-ARQUIVO.</a:t>
            </a:r>
          </a:p>
          <a:p>
            <a:r>
              <a:rPr lang="pt-BR" sz="3200" dirty="0">
                <a:solidFill>
                  <a:schemeClr val="bg1"/>
                </a:solidFill>
              </a:rPr>
              <a:t>       LABEL RECORDS ARE STANDARD.</a:t>
            </a:r>
          </a:p>
          <a:p>
            <a:r>
              <a:rPr lang="pt-BR" sz="3200" dirty="0">
                <a:solidFill>
                  <a:schemeClr val="bg1"/>
                </a:solidFill>
              </a:rPr>
              <a:t>01  FUNCIONARIO-REGISTRO.</a:t>
            </a:r>
          </a:p>
          <a:p>
            <a:r>
              <a:rPr lang="pt-BR" sz="3200" dirty="0">
                <a:solidFill>
                  <a:schemeClr val="bg1"/>
                </a:solidFill>
              </a:rPr>
              <a:t>    </a:t>
            </a:r>
            <a:r>
              <a:rPr lang="pt-BR" sz="3200" dirty="0">
                <a:solidFill>
                  <a:srgbClr val="FF0000"/>
                </a:solidFill>
              </a:rPr>
              <a:t>05 FUNCIONARIO-CODIGO  PIC 9(4).</a:t>
            </a:r>
          </a:p>
          <a:p>
            <a:r>
              <a:rPr lang="pt-BR" sz="3200" dirty="0">
                <a:solidFill>
                  <a:schemeClr val="bg1"/>
                </a:solidFill>
              </a:rPr>
              <a:t>    05 FUNCIONARIO-NOME     PIC X(20).</a:t>
            </a:r>
          </a:p>
          <a:p>
            <a:r>
              <a:rPr lang="pt-BR" sz="3200" dirty="0">
                <a:solidFill>
                  <a:schemeClr val="bg1"/>
                </a:solidFill>
              </a:rPr>
              <a:t>    05 FUNCIONARIO-ENDERECO PIC X(50). </a:t>
            </a:r>
          </a:p>
          <a:p>
            <a:r>
              <a:rPr lang="pt-BR" sz="3200" dirty="0">
                <a:solidFill>
                  <a:schemeClr val="bg1"/>
                </a:solidFill>
              </a:rPr>
              <a:t>    05 FUNCIONARIO-TELEFONE PIC X(15).</a:t>
            </a:r>
          </a:p>
          <a:p>
            <a:r>
              <a:rPr lang="pt-BR" sz="3200" dirty="0">
                <a:solidFill>
                  <a:schemeClr val="bg1"/>
                </a:solidFill>
              </a:rPr>
              <a:t>    05 FUNCIONARIO-EMAIL    PIC X(30).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2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120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076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</a:t>
            </a:r>
            <a:r>
              <a:rPr lang="pt-BR" sz="36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Idexados</a:t>
            </a: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dirty="0">
                <a:solidFill>
                  <a:schemeClr val="bg1"/>
                </a:solidFill>
              </a:rPr>
              <a:t>SELECT FUNCIONARIO-ARQUIVO</a:t>
            </a:r>
          </a:p>
          <a:p>
            <a:r>
              <a:rPr lang="pt-BR" sz="3600" dirty="0">
                <a:solidFill>
                  <a:schemeClr val="bg1"/>
                </a:solidFill>
              </a:rPr>
              <a:t>     ASSIGN TO "Funcionarios.dat"</a:t>
            </a:r>
          </a:p>
          <a:p>
            <a:r>
              <a:rPr lang="pt-BR" sz="3600" dirty="0">
                <a:solidFill>
                  <a:schemeClr val="bg1"/>
                </a:solidFill>
              </a:rPr>
              <a:t>     </a:t>
            </a:r>
            <a:r>
              <a:rPr lang="en-US" sz="3600" dirty="0">
                <a:solidFill>
                  <a:schemeClr val="bg1"/>
                </a:solidFill>
              </a:rPr>
              <a:t>ORGANIZATION </a:t>
            </a:r>
            <a:r>
              <a:rPr lang="en-US" sz="3600" dirty="0">
                <a:solidFill>
                  <a:srgbClr val="FF0000"/>
                </a:solidFill>
              </a:rPr>
              <a:t>IS INDEXED</a:t>
            </a:r>
            <a:endParaRPr lang="pt-BR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     </a:t>
            </a:r>
            <a:r>
              <a:rPr lang="en-US" sz="3600" dirty="0">
                <a:solidFill>
                  <a:srgbClr val="FF0000"/>
                </a:solidFill>
              </a:rPr>
              <a:t>RECORD KEY IS FUNCIONARIO-CODIGO  </a:t>
            </a:r>
            <a:endParaRPr lang="pt-BR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     </a:t>
            </a:r>
            <a:r>
              <a:rPr lang="pt-BR" sz="3600" dirty="0">
                <a:solidFill>
                  <a:schemeClr val="bg1"/>
                </a:solidFill>
              </a:rPr>
              <a:t>ACCESS MODE IS </a:t>
            </a:r>
            <a:r>
              <a:rPr lang="pt-BR" sz="3600" dirty="0">
                <a:solidFill>
                  <a:srgbClr val="FF0000"/>
                </a:solidFill>
              </a:rPr>
              <a:t>DYNAMIC.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2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9146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</a:t>
            </a:r>
            <a:r>
              <a:rPr lang="pt-BR" sz="36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Idexados</a:t>
            </a: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Formas de acesso: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2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86EE97E-E083-45F0-9FCA-256B1DDCE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71203"/>
              </p:ext>
            </p:extLst>
          </p:nvPr>
        </p:nvGraphicFramePr>
        <p:xfrm>
          <a:off x="428760" y="2341942"/>
          <a:ext cx="8416800" cy="3865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08400">
                  <a:extLst>
                    <a:ext uri="{9D8B030D-6E8A-4147-A177-3AD203B41FA5}">
                      <a16:colId xmlns:a16="http://schemas.microsoft.com/office/drawing/2014/main" val="3923426242"/>
                    </a:ext>
                  </a:extLst>
                </a:gridCol>
                <a:gridCol w="4208400">
                  <a:extLst>
                    <a:ext uri="{9D8B030D-6E8A-4147-A177-3AD203B41FA5}">
                      <a16:colId xmlns:a16="http://schemas.microsoft.com/office/drawing/2014/main" val="576310945"/>
                    </a:ext>
                  </a:extLst>
                </a:gridCol>
              </a:tblGrid>
              <a:tr h="2973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Forma de Acesso </a:t>
                      </a:r>
                      <a:endParaRPr lang="pt-BR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Descrição</a:t>
                      </a:r>
                      <a:endParaRPr lang="pt-BR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5561323"/>
                  </a:ext>
                </a:extLst>
              </a:tr>
              <a:tr h="8919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SEQUENTIAL</a:t>
                      </a:r>
                      <a:endParaRPr lang="pt-BR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É o acesso padrão que é feito um registro após o outro.</a:t>
                      </a:r>
                      <a:endParaRPr lang="pt-BR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855456"/>
                  </a:ext>
                </a:extLst>
              </a:tr>
              <a:tr h="8919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RANDOM</a:t>
                      </a:r>
                      <a:endParaRPr lang="pt-BR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O acesso ao arquivo vai ser de um único registro por vez através da sua chave. </a:t>
                      </a:r>
                      <a:endParaRPr lang="pt-BR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7421549"/>
                  </a:ext>
                </a:extLst>
              </a:tr>
              <a:tr h="17839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DYNAMIC</a:t>
                      </a:r>
                      <a:endParaRPr lang="pt-BR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 dirty="0">
                          <a:effectLst/>
                        </a:rPr>
                        <a:t>Combina as duas formas SEQUENTIAL E RANDOM permitindo o acesso tanto sequencial como randômico. Geralmente é o mais usado.</a:t>
                      </a:r>
                      <a:endParaRPr lang="pt-BR" sz="1200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528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979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5736</TotalTime>
  <Words>344</Words>
  <Application>Microsoft Office PowerPoint</Application>
  <PresentationFormat>Apresentação na tela (4:3)</PresentationFormat>
  <Paragraphs>93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665</cp:revision>
  <dcterms:created xsi:type="dcterms:W3CDTF">2016-04-03T03:28:05Z</dcterms:created>
  <dcterms:modified xsi:type="dcterms:W3CDTF">2019-09-13T05:36:22Z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