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ixie One"/>
      <p:regular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65069D-1664-4D63-9033-9DB0A95D68B5}">
  <a:tblStyle styleId="{8165069D-1664-4D63-9033-9DB0A95D68B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NixieOne-regular.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9d2839629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9d28396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9d2839629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9d283962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9d283962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9d28396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9d2839629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9d28396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c70da1f12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c70da1f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c70da1f12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c70da1f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c70da1f12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c70da1f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c70da1f12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c70da1f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da0a141a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da0a14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da0a141a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da0a141a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da0a141af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da0a141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dc466af6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dc466af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dc466af6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dc466a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9d2839629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9d283962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9d283962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9d28396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9d2839629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9d28396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9d2839629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9d283962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Workshop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0"/>
          <p:cNvSpPr txBox="1"/>
          <p:nvPr>
            <p:ph idx="1" type="body"/>
          </p:nvPr>
        </p:nvSpPr>
        <p:spPr>
          <a:xfrm>
            <a:off x="1734000" y="1635625"/>
            <a:ext cx="2667300" cy="30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Compiler</a:t>
            </a:r>
            <a:endParaRPr b="1"/>
          </a:p>
          <a:p>
            <a:pPr indent="0" lvl="0" marL="0" rtl="0" algn="l">
              <a:spcBef>
                <a:spcPts val="600"/>
              </a:spcBef>
              <a:spcAft>
                <a:spcPts val="0"/>
              </a:spcAft>
              <a:buNone/>
            </a:pPr>
            <a:r>
              <a:rPr lang="en"/>
              <a:t>A compiler is a program that reads a program written in the high-level language and converts it into machine language and reports the errors in the program. It converts the entire source code in one go or could take multiple passes, but at last, the user gets the compiled code ready to execute. </a:t>
            </a:r>
            <a:endParaRPr/>
          </a:p>
        </p:txBody>
      </p:sp>
      <p:sp>
        <p:nvSpPr>
          <p:cNvPr id="410" name="Google Shape;410;p20"/>
          <p:cNvSpPr txBox="1"/>
          <p:nvPr>
            <p:ph type="title"/>
          </p:nvPr>
        </p:nvSpPr>
        <p:spPr>
          <a:xfrm>
            <a:off x="1734000" y="1066525"/>
            <a:ext cx="6684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Compiler vs. Interpreter</a:t>
            </a:r>
            <a:endParaRPr/>
          </a:p>
        </p:txBody>
      </p:sp>
      <p:sp>
        <p:nvSpPr>
          <p:cNvPr id="411" name="Google Shape;411;p20"/>
          <p:cNvSpPr txBox="1"/>
          <p:nvPr>
            <p:ph idx="2" type="body"/>
          </p:nvPr>
        </p:nvSpPr>
        <p:spPr>
          <a:xfrm>
            <a:off x="4562088" y="1711825"/>
            <a:ext cx="26673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Interpreter</a:t>
            </a:r>
            <a:endParaRPr b="1"/>
          </a:p>
          <a:p>
            <a:pPr indent="0" lvl="0" marL="0" rtl="0" algn="l">
              <a:spcBef>
                <a:spcPts val="600"/>
              </a:spcBef>
              <a:spcAft>
                <a:spcPts val="0"/>
              </a:spcAft>
              <a:buNone/>
            </a:pPr>
            <a:r>
              <a:rPr lang="en"/>
              <a:t>Interpreters and compilers are very similar in structure. The main difference is that an interpreter directly executes the instructions in the source programming language. An interpreter will typically generate an efficient intermediate representation and immediately evaluate it.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12" name="Google Shape;412;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1"/>
          <p:cNvSpPr txBox="1"/>
          <p:nvPr>
            <p:ph type="title"/>
          </p:nvPr>
        </p:nvSpPr>
        <p:spPr>
          <a:xfrm>
            <a:off x="1732700" y="1735600"/>
            <a:ext cx="6659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Python an interpreted Language?</a:t>
            </a:r>
            <a:endParaRPr/>
          </a:p>
        </p:txBody>
      </p:sp>
      <p:sp>
        <p:nvSpPr>
          <p:cNvPr id="418" name="Google Shape;418;p21"/>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the most part, Python is an interpreted language and not a compiled one, although compilation is a step. Python code, written in .py file is first compiled to what is called bytecode (discussed in detail further) which is stored with a .pyc or .pyo format.</a:t>
            </a:r>
            <a:endParaRPr/>
          </a:p>
        </p:txBody>
      </p:sp>
      <p:sp>
        <p:nvSpPr>
          <p:cNvPr id="419" name="Google Shape;419;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txBox="1"/>
          <p:nvPr>
            <p:ph idx="4294967295" type="title"/>
          </p:nvPr>
        </p:nvSpPr>
        <p:spPr>
          <a:xfrm>
            <a:off x="1732700" y="6397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Popularity</a:t>
            </a:r>
            <a:endParaRPr/>
          </a:p>
        </p:txBody>
      </p:sp>
      <p:sp>
        <p:nvSpPr>
          <p:cNvPr id="425" name="Google Shape;425;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26" name="Google Shape;426;p22"/>
          <p:cNvPicPr preferRelativeResize="0"/>
          <p:nvPr/>
        </p:nvPicPr>
        <p:blipFill>
          <a:blip r:embed="rId3">
            <a:alphaModFix/>
          </a:blip>
          <a:stretch>
            <a:fillRect/>
          </a:stretch>
        </p:blipFill>
        <p:spPr>
          <a:xfrm>
            <a:off x="1067475" y="1548400"/>
            <a:ext cx="3344175" cy="1776500"/>
          </a:xfrm>
          <a:prstGeom prst="rect">
            <a:avLst/>
          </a:prstGeom>
          <a:noFill/>
          <a:ln>
            <a:noFill/>
          </a:ln>
        </p:spPr>
      </p:pic>
      <p:pic>
        <p:nvPicPr>
          <p:cNvPr id="427" name="Google Shape;427;p22"/>
          <p:cNvPicPr preferRelativeResize="0"/>
          <p:nvPr/>
        </p:nvPicPr>
        <p:blipFill>
          <a:blip r:embed="rId4">
            <a:alphaModFix/>
          </a:blip>
          <a:stretch>
            <a:fillRect/>
          </a:stretch>
        </p:blipFill>
        <p:spPr>
          <a:xfrm>
            <a:off x="4553125" y="1548400"/>
            <a:ext cx="3558762" cy="1776500"/>
          </a:xfrm>
          <a:prstGeom prst="rect">
            <a:avLst/>
          </a:prstGeom>
          <a:noFill/>
          <a:ln>
            <a:noFill/>
          </a:ln>
        </p:spPr>
      </p:pic>
      <p:sp>
        <p:nvSpPr>
          <p:cNvPr id="428" name="Google Shape;428;p22"/>
          <p:cNvSpPr txBox="1"/>
          <p:nvPr>
            <p:ph idx="4294967295" type="subTitle"/>
          </p:nvPr>
        </p:nvSpPr>
        <p:spPr>
          <a:xfrm>
            <a:off x="1723950" y="3588254"/>
            <a:ext cx="5696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you can see, Python has been slowly gaining popularity and now it can be considered to be the most popular programming language in the world.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3"/>
          <p:cNvSpPr txBox="1"/>
          <p:nvPr>
            <p:ph type="title"/>
          </p:nvPr>
        </p:nvSpPr>
        <p:spPr>
          <a:xfrm>
            <a:off x="1732700" y="1213725"/>
            <a:ext cx="6312000" cy="11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Python lets you build many types of programs</a:t>
            </a:r>
            <a:endParaRPr sz="3000"/>
          </a:p>
        </p:txBody>
      </p:sp>
      <p:sp>
        <p:nvSpPr>
          <p:cNvPr id="434" name="Google Shape;434;p23"/>
          <p:cNvSpPr txBox="1"/>
          <p:nvPr>
            <p:ph idx="1" type="body"/>
          </p:nvPr>
        </p:nvSpPr>
        <p:spPr>
          <a:xfrm>
            <a:off x="1732700" y="2255125"/>
            <a:ext cx="5172300" cy="18966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Business apps to capture, analyze, and process data.</a:t>
            </a:r>
            <a:endParaRPr/>
          </a:p>
          <a:p>
            <a:pPr indent="-317500" lvl="0" marL="457200" rtl="0" algn="l">
              <a:spcBef>
                <a:spcPts val="0"/>
              </a:spcBef>
              <a:spcAft>
                <a:spcPts val="0"/>
              </a:spcAft>
              <a:buSzPts val="1400"/>
              <a:buChar char="◇"/>
            </a:pPr>
            <a:r>
              <a:rPr lang="en"/>
              <a:t>Dynamic web apps that a web browser can access.</a:t>
            </a:r>
            <a:endParaRPr/>
          </a:p>
          <a:p>
            <a:pPr indent="-317500" lvl="0" marL="457200" rtl="0" algn="l">
              <a:spcBef>
                <a:spcPts val="0"/>
              </a:spcBef>
              <a:spcAft>
                <a:spcPts val="0"/>
              </a:spcAft>
              <a:buSzPts val="1400"/>
              <a:buChar char="◇"/>
            </a:pPr>
            <a:r>
              <a:rPr lang="en"/>
              <a:t>Games in both 2D and 3D.</a:t>
            </a:r>
            <a:endParaRPr/>
          </a:p>
          <a:p>
            <a:pPr indent="-317500" lvl="0" marL="457200" rtl="0" algn="l">
              <a:spcBef>
                <a:spcPts val="0"/>
              </a:spcBef>
              <a:spcAft>
                <a:spcPts val="0"/>
              </a:spcAft>
              <a:buSzPts val="1400"/>
              <a:buChar char="◇"/>
            </a:pPr>
            <a:r>
              <a:rPr lang="en"/>
              <a:t>Financial and scientific apps.</a:t>
            </a:r>
            <a:endParaRPr/>
          </a:p>
          <a:p>
            <a:pPr indent="-317500" lvl="0" marL="457200" rtl="0" algn="l">
              <a:spcBef>
                <a:spcPts val="0"/>
              </a:spcBef>
              <a:spcAft>
                <a:spcPts val="0"/>
              </a:spcAft>
              <a:buSzPts val="1400"/>
              <a:buChar char="◇"/>
            </a:pPr>
            <a:r>
              <a:rPr lang="en"/>
              <a:t>Cloud-based apps.</a:t>
            </a:r>
            <a:endParaRPr/>
          </a:p>
          <a:p>
            <a:pPr indent="-317500" lvl="0" marL="457200" rtl="0" algn="l">
              <a:spcBef>
                <a:spcPts val="0"/>
              </a:spcBef>
              <a:spcAft>
                <a:spcPts val="0"/>
              </a:spcAft>
              <a:buSzPts val="1400"/>
              <a:buChar char="◇"/>
            </a:pPr>
            <a:r>
              <a:rPr lang="en"/>
              <a:t>Mobile apps.</a:t>
            </a:r>
            <a:endParaRPr/>
          </a:p>
        </p:txBody>
      </p:sp>
      <p:sp>
        <p:nvSpPr>
          <p:cNvPr id="435" name="Google Shape;435;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4"/>
          <p:cNvSpPr txBox="1"/>
          <p:nvPr>
            <p:ph type="ctrTitle"/>
          </p:nvPr>
        </p:nvSpPr>
        <p:spPr>
          <a:xfrm>
            <a:off x="2743200" y="1735750"/>
            <a:ext cx="5786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Intelligence</a:t>
            </a:r>
            <a:endParaRPr/>
          </a:p>
        </p:txBody>
      </p:sp>
      <p:sp>
        <p:nvSpPr>
          <p:cNvPr id="441" name="Google Shape;441;p24"/>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intelligence (AI) refers to the simulation of human intelligence in machines that are programmed to think like humans and mimic their actions.</a:t>
            </a:r>
            <a:endParaRPr/>
          </a:p>
        </p:txBody>
      </p:sp>
      <p:sp>
        <p:nvSpPr>
          <p:cNvPr id="442" name="Google Shape;442;p24"/>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4</a:t>
            </a:r>
            <a:endParaRPr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5"/>
          <p:cNvSpPr txBox="1"/>
          <p:nvPr>
            <p:ph type="title"/>
          </p:nvPr>
        </p:nvSpPr>
        <p:spPr>
          <a:xfrm>
            <a:off x="1732700" y="407200"/>
            <a:ext cx="6882600" cy="120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Artificial Intelligence vs Machine Learning vs Data Science</a:t>
            </a:r>
            <a:endParaRPr sz="3200"/>
          </a:p>
        </p:txBody>
      </p:sp>
      <p:sp>
        <p:nvSpPr>
          <p:cNvPr id="448" name="Google Shape;448;p25"/>
          <p:cNvSpPr txBox="1"/>
          <p:nvPr>
            <p:ph idx="1" type="body"/>
          </p:nvPr>
        </p:nvSpPr>
        <p:spPr>
          <a:xfrm>
            <a:off x="1732700" y="1728275"/>
            <a:ext cx="2288400" cy="319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Artificial Intelligence</a:t>
            </a:r>
            <a:endParaRPr b="1" sz="1500"/>
          </a:p>
          <a:p>
            <a:pPr indent="0" lvl="0" marL="0" rtl="0" algn="l">
              <a:spcBef>
                <a:spcPts val="600"/>
              </a:spcBef>
              <a:spcAft>
                <a:spcPts val="0"/>
              </a:spcAft>
              <a:buNone/>
            </a:pPr>
            <a:r>
              <a:rPr lang="en"/>
              <a:t>Artificial intelligence can be loosely interpreted to mean incorporating human intelligence to machines. Whenever a machine completes tasks based on a set of stipulated rules that solve problems, such a behavior is what is called artificial intelligence.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9" name="Google Shape;449;p25"/>
          <p:cNvSpPr txBox="1"/>
          <p:nvPr>
            <p:ph idx="2" type="body"/>
          </p:nvPr>
        </p:nvSpPr>
        <p:spPr>
          <a:xfrm>
            <a:off x="4123688" y="1728400"/>
            <a:ext cx="2074200" cy="319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Machine Learning</a:t>
            </a:r>
            <a:endParaRPr b="1" sz="1500"/>
          </a:p>
          <a:p>
            <a:pPr indent="0" lvl="0" marL="0" rtl="0" algn="l">
              <a:spcBef>
                <a:spcPts val="600"/>
              </a:spcBef>
              <a:spcAft>
                <a:spcPts val="0"/>
              </a:spcAft>
              <a:buNone/>
            </a:pPr>
            <a:r>
              <a:rPr lang="en"/>
              <a:t>As the name suggests, machine learning can be loosely interpreted to mean empowering computer systems with the ability to “learn”. ML is a subset of artificial intelligence; in fact, it’s simply a technique for realizing AI.</a:t>
            </a:r>
            <a:endParaRPr/>
          </a:p>
        </p:txBody>
      </p:sp>
      <p:sp>
        <p:nvSpPr>
          <p:cNvPr id="450" name="Google Shape;450;p25"/>
          <p:cNvSpPr txBox="1"/>
          <p:nvPr>
            <p:ph idx="3" type="body"/>
          </p:nvPr>
        </p:nvSpPr>
        <p:spPr>
          <a:xfrm>
            <a:off x="6309250" y="1728400"/>
            <a:ext cx="2176800" cy="319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 Science</a:t>
            </a:r>
            <a:endParaRPr/>
          </a:p>
          <a:p>
            <a:pPr indent="0" lvl="0" marL="0" rtl="0" algn="l">
              <a:spcBef>
                <a:spcPts val="600"/>
              </a:spcBef>
              <a:spcAft>
                <a:spcPts val="0"/>
              </a:spcAft>
              <a:buNone/>
            </a:pPr>
            <a:r>
              <a:rPr lang="en"/>
              <a:t>It</a:t>
            </a:r>
            <a:r>
              <a:rPr lang="en"/>
              <a:t> is distinguished from the other two fields because its goal is an especially human one: to gain insight and understanding. The main distinction is that in data science there’s always a human involved in Data Science.</a:t>
            </a:r>
            <a:endParaRPr/>
          </a:p>
        </p:txBody>
      </p:sp>
      <p:sp>
        <p:nvSpPr>
          <p:cNvPr id="451" name="Google Shape;451;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57" name="Google Shape;457;p26"/>
          <p:cNvPicPr preferRelativeResize="0"/>
          <p:nvPr/>
        </p:nvPicPr>
        <p:blipFill>
          <a:blip r:embed="rId3">
            <a:alphaModFix/>
          </a:blip>
          <a:stretch>
            <a:fillRect/>
          </a:stretch>
        </p:blipFill>
        <p:spPr>
          <a:xfrm>
            <a:off x="1885957" y="733425"/>
            <a:ext cx="5372100" cy="367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7"/>
          <p:cNvSpPr txBox="1"/>
          <p:nvPr>
            <p:ph type="title"/>
          </p:nvPr>
        </p:nvSpPr>
        <p:spPr>
          <a:xfrm>
            <a:off x="1732700" y="360225"/>
            <a:ext cx="69792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Types of Machine Learning</a:t>
            </a:r>
            <a:endParaRPr sz="3800"/>
          </a:p>
        </p:txBody>
      </p:sp>
      <p:sp>
        <p:nvSpPr>
          <p:cNvPr id="463" name="Google Shape;463;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64" name="Google Shape;464;p27"/>
          <p:cNvPicPr preferRelativeResize="0"/>
          <p:nvPr/>
        </p:nvPicPr>
        <p:blipFill>
          <a:blip r:embed="rId3">
            <a:alphaModFix/>
          </a:blip>
          <a:stretch>
            <a:fillRect/>
          </a:stretch>
        </p:blipFill>
        <p:spPr>
          <a:xfrm>
            <a:off x="1930051" y="1128175"/>
            <a:ext cx="5283900" cy="3777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8"/>
          <p:cNvSpPr txBox="1"/>
          <p:nvPr>
            <p:ph type="title"/>
          </p:nvPr>
        </p:nvSpPr>
        <p:spPr>
          <a:xfrm>
            <a:off x="2118450" y="424725"/>
            <a:ext cx="6775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Supervised Learning</a:t>
            </a:r>
            <a:endParaRPr sz="3600"/>
          </a:p>
        </p:txBody>
      </p:sp>
      <p:sp>
        <p:nvSpPr>
          <p:cNvPr id="470" name="Google Shape;470;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71" name="Google Shape;471;p28"/>
          <p:cNvPicPr preferRelativeResize="0"/>
          <p:nvPr/>
        </p:nvPicPr>
        <p:blipFill>
          <a:blip r:embed="rId3">
            <a:alphaModFix/>
          </a:blip>
          <a:stretch>
            <a:fillRect/>
          </a:stretch>
        </p:blipFill>
        <p:spPr>
          <a:xfrm>
            <a:off x="2289882" y="1230750"/>
            <a:ext cx="4564233" cy="337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77" name="Google Shape;477;p29"/>
          <p:cNvPicPr preferRelativeResize="0"/>
          <p:nvPr/>
        </p:nvPicPr>
        <p:blipFill>
          <a:blip r:embed="rId3">
            <a:alphaModFix/>
          </a:blip>
          <a:stretch>
            <a:fillRect/>
          </a:stretch>
        </p:blipFill>
        <p:spPr>
          <a:xfrm>
            <a:off x="2184069" y="1329575"/>
            <a:ext cx="4775858" cy="3372201"/>
          </a:xfrm>
          <a:prstGeom prst="rect">
            <a:avLst/>
          </a:prstGeom>
          <a:noFill/>
          <a:ln>
            <a:noFill/>
          </a:ln>
        </p:spPr>
      </p:pic>
      <p:sp>
        <p:nvSpPr>
          <p:cNvPr id="478" name="Google Shape;478;p29"/>
          <p:cNvSpPr txBox="1"/>
          <p:nvPr>
            <p:ph type="title"/>
          </p:nvPr>
        </p:nvSpPr>
        <p:spPr>
          <a:xfrm>
            <a:off x="1861275" y="456875"/>
            <a:ext cx="6775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Uns</a:t>
            </a:r>
            <a:r>
              <a:rPr lang="en" sz="3600"/>
              <a:t>upervised Learning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2"/>
          <p:cNvSpPr txBox="1"/>
          <p:nvPr>
            <p:ph idx="4294967295" type="ctrTitle"/>
          </p:nvPr>
        </p:nvSpPr>
        <p:spPr>
          <a:xfrm>
            <a:off x="3152775" y="13547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0"/>
              <a:t>Hello!</a:t>
            </a:r>
            <a:endParaRPr sz="12000"/>
          </a:p>
        </p:txBody>
      </p:sp>
      <p:sp>
        <p:nvSpPr>
          <p:cNvPr id="343" name="Google Shape;343;p12"/>
          <p:cNvSpPr txBox="1"/>
          <p:nvPr>
            <p:ph idx="4294967295" type="body"/>
          </p:nvPr>
        </p:nvSpPr>
        <p:spPr>
          <a:xfrm>
            <a:off x="3286476" y="2400250"/>
            <a:ext cx="52026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I am </a:t>
            </a:r>
            <a:r>
              <a:rPr b="1" lang="en" sz="3600"/>
              <a:t>Soumotanu Mazumdar</a:t>
            </a:r>
            <a:endParaRPr/>
          </a:p>
        </p:txBody>
      </p:sp>
      <p:pic>
        <p:nvPicPr>
          <p:cNvPr id="344" name="Google Shape;344;p12"/>
          <p:cNvPicPr preferRelativeResize="0"/>
          <p:nvPr/>
        </p:nvPicPr>
        <p:blipFill rotWithShape="1">
          <a:blip r:embed="rId3">
            <a:alphaModFix/>
          </a:blip>
          <a:srcRect b="5027" l="0" r="0" t="5027"/>
          <a:stretch/>
        </p:blipFill>
        <p:spPr>
          <a:xfrm>
            <a:off x="951000" y="677875"/>
            <a:ext cx="1883100" cy="1693800"/>
          </a:xfrm>
          <a:prstGeom prst="hexagon">
            <a:avLst>
              <a:gd fmla="val 28393" name="adj"/>
              <a:gd fmla="val 115470" name="vf"/>
            </a:avLst>
          </a:prstGeom>
          <a:noFill/>
          <a:ln>
            <a:noFill/>
          </a:ln>
        </p:spPr>
      </p:pic>
      <p:sp>
        <p:nvSpPr>
          <p:cNvPr id="345" name="Google Shape;345;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84" name="Google Shape;484;p30"/>
          <p:cNvPicPr preferRelativeResize="0"/>
          <p:nvPr/>
        </p:nvPicPr>
        <p:blipFill>
          <a:blip r:embed="rId3">
            <a:alphaModFix/>
          </a:blip>
          <a:stretch>
            <a:fillRect/>
          </a:stretch>
        </p:blipFill>
        <p:spPr>
          <a:xfrm>
            <a:off x="1600207" y="1318875"/>
            <a:ext cx="5943600" cy="3362325"/>
          </a:xfrm>
          <a:prstGeom prst="rect">
            <a:avLst/>
          </a:prstGeom>
          <a:noFill/>
          <a:ln>
            <a:noFill/>
          </a:ln>
        </p:spPr>
      </p:pic>
      <p:sp>
        <p:nvSpPr>
          <p:cNvPr id="485" name="Google Shape;485;p30"/>
          <p:cNvSpPr txBox="1"/>
          <p:nvPr>
            <p:ph type="title"/>
          </p:nvPr>
        </p:nvSpPr>
        <p:spPr>
          <a:xfrm>
            <a:off x="1700525" y="489025"/>
            <a:ext cx="6775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Reinforcement </a:t>
            </a:r>
            <a:r>
              <a:rPr lang="en" sz="3600"/>
              <a:t>Learning</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1"/>
          <p:cNvSpPr txBox="1"/>
          <p:nvPr>
            <p:ph type="ctrTitle"/>
          </p:nvPr>
        </p:nvSpPr>
        <p:spPr>
          <a:xfrm>
            <a:off x="2743200" y="1735750"/>
            <a:ext cx="5786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491" name="Google Shape;491;p31"/>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neural networks, usually simply called neural networks, are computing systems vaguely inspired by the biological neural networks that constitute animal brains. An ANN is based on a collection of connected units or nodes called artificial neurons, which loosely model the neurons in a biological brain.</a:t>
            </a:r>
            <a:endParaRPr/>
          </a:p>
        </p:txBody>
      </p:sp>
      <p:sp>
        <p:nvSpPr>
          <p:cNvPr id="492" name="Google Shape;492;p31"/>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5</a:t>
            </a:r>
            <a:endParaRPr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2"/>
          <p:cNvSpPr txBox="1"/>
          <p:nvPr>
            <p:ph type="title"/>
          </p:nvPr>
        </p:nvSpPr>
        <p:spPr>
          <a:xfrm>
            <a:off x="2337613" y="531875"/>
            <a:ext cx="44688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br>
              <a:rPr lang="en"/>
            </a:br>
            <a:endParaRPr/>
          </a:p>
        </p:txBody>
      </p:sp>
      <p:sp>
        <p:nvSpPr>
          <p:cNvPr id="498" name="Google Shape;498;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99" name="Google Shape;499;p32"/>
          <p:cNvPicPr preferRelativeResize="0"/>
          <p:nvPr/>
        </p:nvPicPr>
        <p:blipFill>
          <a:blip r:embed="rId3">
            <a:alphaModFix/>
          </a:blip>
          <a:stretch>
            <a:fillRect/>
          </a:stretch>
        </p:blipFill>
        <p:spPr>
          <a:xfrm>
            <a:off x="927038" y="1576025"/>
            <a:ext cx="7289928" cy="2988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txBox="1"/>
          <p:nvPr>
            <p:ph type="title"/>
          </p:nvPr>
        </p:nvSpPr>
        <p:spPr>
          <a:xfrm>
            <a:off x="1732700" y="821200"/>
            <a:ext cx="53646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Salaries for Python Developers</a:t>
            </a:r>
            <a:endParaRPr/>
          </a:p>
        </p:txBody>
      </p:sp>
      <p:graphicFrame>
        <p:nvGraphicFramePr>
          <p:cNvPr id="505" name="Google Shape;505;p33"/>
          <p:cNvGraphicFramePr/>
          <p:nvPr/>
        </p:nvGraphicFramePr>
        <p:xfrm>
          <a:off x="1033413" y="2420106"/>
          <a:ext cx="3000000" cy="3000000"/>
        </p:xfrm>
        <a:graphic>
          <a:graphicData uri="http://schemas.openxmlformats.org/drawingml/2006/table">
            <a:tbl>
              <a:tblPr>
                <a:noFill/>
                <a:tableStyleId>{8165069D-1664-4D63-9033-9DB0A95D68B5}</a:tableStyleId>
              </a:tblPr>
              <a:tblGrid>
                <a:gridCol w="1030650"/>
                <a:gridCol w="1230875"/>
                <a:gridCol w="1230875"/>
                <a:gridCol w="1230875"/>
                <a:gridCol w="1230875"/>
                <a:gridCol w="1230875"/>
              </a:tblGrid>
              <a:tr h="454600">
                <a:tc>
                  <a:txBody>
                    <a:bodyPr/>
                    <a:lstStyle/>
                    <a:p>
                      <a:pPr indent="0" lvl="0" marL="0" rtl="0" algn="l">
                        <a:spcBef>
                          <a:spcPts val="0"/>
                        </a:spcBef>
                        <a:spcAft>
                          <a:spcPts val="0"/>
                        </a:spcAft>
                        <a:buNone/>
                      </a:pPr>
                      <a:r>
                        <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Entry-Level</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Mid-Level</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Experienced</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US</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UK</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Python Developer</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₹430,000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a:t>
                      </a:r>
                      <a:r>
                        <a:rPr lang="en" sz="1500">
                          <a:solidFill>
                            <a:srgbClr val="FFFFFF"/>
                          </a:solidFill>
                          <a:latin typeface="Muli"/>
                          <a:ea typeface="Muli"/>
                          <a:cs typeface="Muli"/>
                          <a:sym typeface="Muli"/>
                        </a:rPr>
                        <a:t>900,000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₹1,500,000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$120,000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£60,000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Web Developer</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₹350,000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₹720,000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₹1,600,000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$78,000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£45,000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Machine Learning</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₹500,000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₹780,000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₹1,600,000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$140,000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500">
                          <a:solidFill>
                            <a:srgbClr val="FFFFFF"/>
                          </a:solidFill>
                          <a:latin typeface="Muli"/>
                          <a:ea typeface="Muli"/>
                          <a:cs typeface="Muli"/>
                          <a:sym typeface="Muli"/>
                        </a:rPr>
                        <a:t>£50,000</a:t>
                      </a:r>
                      <a:endParaRPr sz="15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r>
            </a:tbl>
          </a:graphicData>
        </a:graphic>
      </p:graphicFrame>
      <p:sp>
        <p:nvSpPr>
          <p:cNvPr id="506" name="Google Shape;506;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2" name="Google Shape;512;p34"/>
          <p:cNvSpPr txBox="1"/>
          <p:nvPr>
            <p:ph idx="4294967295" type="ctrTitle"/>
          </p:nvPr>
        </p:nvSpPr>
        <p:spPr>
          <a:xfrm>
            <a:off x="3152775" y="13547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513" name="Google Shape;513;p34"/>
          <p:cNvSpPr txBox="1"/>
          <p:nvPr>
            <p:ph idx="4294967295" type="body"/>
          </p:nvPr>
        </p:nvSpPr>
        <p:spPr>
          <a:xfrm>
            <a:off x="3286468" y="2400250"/>
            <a:ext cx="45621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a:p>
        </p:txBody>
      </p:sp>
      <p:sp>
        <p:nvSpPr>
          <p:cNvPr id="514" name="Google Shape;514;p34"/>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programming?</a:t>
            </a:r>
            <a:endParaRPr/>
          </a:p>
        </p:txBody>
      </p:sp>
      <p:sp>
        <p:nvSpPr>
          <p:cNvPr id="351" name="Google Shape;351;p13"/>
          <p:cNvSpPr txBox="1"/>
          <p:nvPr>
            <p:ph idx="1" type="subTitle"/>
          </p:nvPr>
        </p:nvSpPr>
        <p:spPr>
          <a:xfrm>
            <a:off x="2743200" y="289555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a basic introduction of what programming is.</a:t>
            </a:r>
            <a:endParaRPr/>
          </a:p>
        </p:txBody>
      </p:sp>
      <p:sp>
        <p:nvSpPr>
          <p:cNvPr id="352" name="Google Shape;352;p1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4"/>
          <p:cNvSpPr txBox="1"/>
          <p:nvPr>
            <p:ph idx="4294967295" type="title"/>
          </p:nvPr>
        </p:nvSpPr>
        <p:spPr>
          <a:xfrm>
            <a:off x="3933825" y="976600"/>
            <a:ext cx="4152900" cy="16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Programming is how you get computers to solve problems.</a:t>
            </a:r>
            <a:endParaRPr sz="3000"/>
          </a:p>
        </p:txBody>
      </p:sp>
      <p:sp>
        <p:nvSpPr>
          <p:cNvPr id="358" name="Google Shape;358;p14"/>
          <p:cNvSpPr txBox="1"/>
          <p:nvPr>
            <p:ph idx="4294967295" type="body"/>
          </p:nvPr>
        </p:nvSpPr>
        <p:spPr>
          <a:xfrm>
            <a:off x="3933825" y="2588800"/>
            <a:ext cx="4152900" cy="187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Programming is a creative task. With the right skills and experience, a programmer can craft software to solve an unlimited number of problems – from telling you when your next train will arrive to playing your favourite music. The possibilities are constrained only by your imagination.</a:t>
            </a:r>
            <a:endParaRPr/>
          </a:p>
        </p:txBody>
      </p:sp>
      <p:pic>
        <p:nvPicPr>
          <p:cNvPr id="359" name="Google Shape;359;p14"/>
          <p:cNvPicPr preferRelativeResize="0"/>
          <p:nvPr/>
        </p:nvPicPr>
        <p:blipFill rotWithShape="1">
          <a:blip r:embed="rId3">
            <a:alphaModFix/>
          </a:blip>
          <a:srcRect b="0" l="25289" r="25289" t="0"/>
          <a:stretch/>
        </p:blipFill>
        <p:spPr>
          <a:xfrm>
            <a:off x="-438150" y="1162050"/>
            <a:ext cx="4152900" cy="3601200"/>
          </a:xfrm>
          <a:prstGeom prst="hexagon">
            <a:avLst>
              <a:gd fmla="val 28504" name="adj"/>
              <a:gd fmla="val 115470" name="vf"/>
            </a:avLst>
          </a:prstGeom>
          <a:noFill/>
          <a:ln>
            <a:noFill/>
          </a:ln>
          <a:effectLst>
            <a:outerShdw blurRad="57150" rotWithShape="0" algn="bl" dir="5400000" dist="19050">
              <a:srgbClr val="000000">
                <a:alpha val="50000"/>
              </a:srgbClr>
            </a:outerShdw>
          </a:effectLst>
        </p:spPr>
      </p:pic>
      <p:sp>
        <p:nvSpPr>
          <p:cNvPr id="360" name="Google Shape;360;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5"/>
          <p:cNvSpPr txBox="1"/>
          <p:nvPr>
            <p:ph type="ctrTitle"/>
          </p:nvPr>
        </p:nvSpPr>
        <p:spPr>
          <a:xfrm>
            <a:off x="2743200" y="1735750"/>
            <a:ext cx="5786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exactly is a programming language?</a:t>
            </a:r>
            <a:endParaRPr/>
          </a:p>
        </p:txBody>
      </p:sp>
      <p:sp>
        <p:nvSpPr>
          <p:cNvPr id="366" name="Google Shape;366;p1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languages are the tools we use to write instructions for computers to follow.</a:t>
            </a:r>
            <a:endParaRPr/>
          </a:p>
        </p:txBody>
      </p:sp>
      <p:sp>
        <p:nvSpPr>
          <p:cNvPr id="367" name="Google Shape;367;p1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Low-Level</a:t>
            </a:r>
            <a:endParaRPr b="1"/>
          </a:p>
          <a:p>
            <a:pPr indent="0" lvl="0" marL="0" rtl="0" algn="l">
              <a:spcBef>
                <a:spcPts val="600"/>
              </a:spcBef>
              <a:spcAft>
                <a:spcPts val="0"/>
              </a:spcAft>
              <a:buNone/>
            </a:pPr>
            <a:r>
              <a:rPr lang="en"/>
              <a:t>Low-level programming languages are closer to machine code, or binary. Therefore, they’re more difficult for humans to read,  still easier than 1s and 0s.</a:t>
            </a:r>
            <a:endParaRPr/>
          </a:p>
        </p:txBody>
      </p:sp>
      <p:sp>
        <p:nvSpPr>
          <p:cNvPr id="373" name="Google Shape;373;p16"/>
          <p:cNvSpPr txBox="1"/>
          <p:nvPr>
            <p:ph type="title"/>
          </p:nvPr>
        </p:nvSpPr>
        <p:spPr>
          <a:xfrm>
            <a:off x="1732700" y="1735600"/>
            <a:ext cx="6684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Low-Level vs. High-Level Programming Languages</a:t>
            </a:r>
            <a:endParaRPr/>
          </a:p>
        </p:txBody>
      </p:sp>
      <p:sp>
        <p:nvSpPr>
          <p:cNvPr id="374" name="Google Shape;374;p1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High-level</a:t>
            </a:r>
            <a:endParaRPr b="1"/>
          </a:p>
          <a:p>
            <a:pPr indent="0" lvl="0" marL="0" rtl="0" algn="l">
              <a:spcBef>
                <a:spcPts val="600"/>
              </a:spcBef>
              <a:spcAft>
                <a:spcPts val="0"/>
              </a:spcAft>
              <a:buNone/>
            </a:pPr>
            <a:r>
              <a:rPr lang="en"/>
              <a:t>High-level programming languages are closer to how humans communicate. They use words that are closer to the words we use in our everyday lives.</a:t>
            </a:r>
            <a:endParaRPr/>
          </a:p>
        </p:txBody>
      </p:sp>
      <p:sp>
        <p:nvSpPr>
          <p:cNvPr id="375" name="Google Shape;375;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type="title"/>
          </p:nvPr>
        </p:nvSpPr>
        <p:spPr>
          <a:xfrm>
            <a:off x="1732700" y="439225"/>
            <a:ext cx="6353400" cy="119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Most popular programming languages</a:t>
            </a:r>
            <a:endParaRPr sz="3900"/>
          </a:p>
        </p:txBody>
      </p:sp>
      <p:sp>
        <p:nvSpPr>
          <p:cNvPr id="381" name="Google Shape;381;p17"/>
          <p:cNvSpPr txBox="1"/>
          <p:nvPr>
            <p:ph idx="1" type="body"/>
          </p:nvPr>
        </p:nvSpPr>
        <p:spPr>
          <a:xfrm>
            <a:off x="1732700" y="16302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Python</a:t>
            </a:r>
            <a:endParaRPr b="1" sz="1000"/>
          </a:p>
          <a:p>
            <a:pPr indent="0" lvl="0" marL="0" rtl="0" algn="l">
              <a:spcBef>
                <a:spcPts val="600"/>
              </a:spcBef>
              <a:spcAft>
                <a:spcPts val="0"/>
              </a:spcAft>
              <a:buNone/>
            </a:pPr>
            <a:r>
              <a:rPr lang="en" sz="1000"/>
              <a:t>Python is a versatile, general-purpose programming language. It is a great first language to learn.</a:t>
            </a:r>
            <a:endParaRPr sz="1000"/>
          </a:p>
        </p:txBody>
      </p:sp>
      <p:sp>
        <p:nvSpPr>
          <p:cNvPr id="382" name="Google Shape;382;p17"/>
          <p:cNvSpPr txBox="1"/>
          <p:nvPr>
            <p:ph idx="2" type="body"/>
          </p:nvPr>
        </p:nvSpPr>
        <p:spPr>
          <a:xfrm>
            <a:off x="4020974" y="16302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Java</a:t>
            </a:r>
            <a:endParaRPr b="1" sz="1000"/>
          </a:p>
          <a:p>
            <a:pPr indent="0" lvl="0" marL="0" rtl="0" algn="l">
              <a:spcBef>
                <a:spcPts val="600"/>
              </a:spcBef>
              <a:spcAft>
                <a:spcPts val="0"/>
              </a:spcAft>
              <a:buNone/>
            </a:pPr>
            <a:r>
              <a:rPr lang="en" sz="1000"/>
              <a:t>Java can be used for many things, including mobile applications, software development, and large systems development.</a:t>
            </a:r>
            <a:endParaRPr sz="1000"/>
          </a:p>
        </p:txBody>
      </p:sp>
      <p:sp>
        <p:nvSpPr>
          <p:cNvPr id="383" name="Google Shape;383;p17"/>
          <p:cNvSpPr txBox="1"/>
          <p:nvPr>
            <p:ph idx="3" type="body"/>
          </p:nvPr>
        </p:nvSpPr>
        <p:spPr>
          <a:xfrm>
            <a:off x="6309248" y="16302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JavaScript</a:t>
            </a:r>
            <a:endParaRPr b="1" sz="1000"/>
          </a:p>
          <a:p>
            <a:pPr indent="0" lvl="0" marL="0" rtl="0" algn="l">
              <a:spcBef>
                <a:spcPts val="600"/>
              </a:spcBef>
              <a:spcAft>
                <a:spcPts val="0"/>
              </a:spcAft>
              <a:buNone/>
            </a:pPr>
            <a:r>
              <a:rPr lang="en" sz="1000"/>
              <a:t>JavaScript is a front-end and back-end language that enables web, game, and mobile applications.</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 </a:t>
            </a:r>
            <a:endParaRPr sz="1000"/>
          </a:p>
          <a:p>
            <a:pPr indent="0" lvl="0" marL="0" rtl="0" algn="l">
              <a:spcBef>
                <a:spcPts val="600"/>
              </a:spcBef>
              <a:spcAft>
                <a:spcPts val="0"/>
              </a:spcAft>
              <a:buNone/>
            </a:pPr>
            <a:r>
              <a:t/>
            </a:r>
            <a:endParaRPr sz="1000"/>
          </a:p>
        </p:txBody>
      </p:sp>
      <p:sp>
        <p:nvSpPr>
          <p:cNvPr id="384" name="Google Shape;384;p17"/>
          <p:cNvSpPr txBox="1"/>
          <p:nvPr>
            <p:ph idx="1" type="body"/>
          </p:nvPr>
        </p:nvSpPr>
        <p:spPr>
          <a:xfrm>
            <a:off x="1732700" y="37074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R</a:t>
            </a:r>
            <a:endParaRPr b="1" sz="1000"/>
          </a:p>
          <a:p>
            <a:pPr indent="0" lvl="0" marL="0" rtl="0" algn="l">
              <a:spcBef>
                <a:spcPts val="600"/>
              </a:spcBef>
              <a:spcAft>
                <a:spcPts val="0"/>
              </a:spcAft>
              <a:buNone/>
            </a:pPr>
            <a:r>
              <a:rPr lang="en" sz="1000"/>
              <a:t>R is a statistical programming language popular among data scientists. It’s used data analysis and creating data visualizations.</a:t>
            </a:r>
            <a:endParaRPr sz="1000"/>
          </a:p>
        </p:txBody>
      </p:sp>
      <p:sp>
        <p:nvSpPr>
          <p:cNvPr id="385" name="Google Shape;385;p17"/>
          <p:cNvSpPr txBox="1"/>
          <p:nvPr>
            <p:ph idx="2" type="body"/>
          </p:nvPr>
        </p:nvSpPr>
        <p:spPr>
          <a:xfrm>
            <a:off x="4020974" y="37074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Swift</a:t>
            </a:r>
            <a:endParaRPr b="1" sz="1000"/>
          </a:p>
          <a:p>
            <a:pPr indent="0" lvl="0" marL="0" rtl="0" algn="l">
              <a:spcBef>
                <a:spcPts val="600"/>
              </a:spcBef>
              <a:spcAft>
                <a:spcPts val="0"/>
              </a:spcAft>
              <a:buNone/>
            </a:pPr>
            <a:r>
              <a:rPr lang="en" sz="1000"/>
              <a:t>Swift is Apple’s programming language and is a must if you plan to develop applications for iOS and MacOS.</a:t>
            </a:r>
            <a:endParaRPr sz="1000"/>
          </a:p>
        </p:txBody>
      </p:sp>
      <p:sp>
        <p:nvSpPr>
          <p:cNvPr id="386" name="Google Shape;386;p17"/>
          <p:cNvSpPr txBox="1"/>
          <p:nvPr>
            <p:ph idx="3" type="body"/>
          </p:nvPr>
        </p:nvSpPr>
        <p:spPr>
          <a:xfrm>
            <a:off x="6309248" y="37074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Kotlin</a:t>
            </a:r>
            <a:endParaRPr b="1" sz="1000"/>
          </a:p>
          <a:p>
            <a:pPr indent="0" lvl="0" marL="0" rtl="0" algn="l">
              <a:spcBef>
                <a:spcPts val="600"/>
              </a:spcBef>
              <a:spcAft>
                <a:spcPts val="0"/>
              </a:spcAft>
              <a:buNone/>
            </a:pPr>
            <a:r>
              <a:rPr lang="en" sz="1000"/>
              <a:t>Kotlin is an open-source programming language developed by JetBrains. It’s popular for Android development.</a:t>
            </a:r>
            <a:endParaRPr sz="1000"/>
          </a:p>
        </p:txBody>
      </p:sp>
      <p:sp>
        <p:nvSpPr>
          <p:cNvPr id="387" name="Google Shape;387;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 name="Google Shape;388;p17"/>
          <p:cNvSpPr txBox="1"/>
          <p:nvPr>
            <p:ph idx="1" type="body"/>
          </p:nvPr>
        </p:nvSpPr>
        <p:spPr>
          <a:xfrm>
            <a:off x="1732700" y="26688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C#</a:t>
            </a:r>
            <a:endParaRPr b="1" sz="1000"/>
          </a:p>
          <a:p>
            <a:pPr indent="0" lvl="0" marL="0" rtl="0" algn="l">
              <a:spcBef>
                <a:spcPts val="600"/>
              </a:spcBef>
              <a:spcAft>
                <a:spcPts val="0"/>
              </a:spcAft>
              <a:buNone/>
            </a:pPr>
            <a:r>
              <a:rPr lang="en" sz="1000"/>
              <a:t>It can be used for a wide variety of applications, including game development, enterprise software, mobile apps, and more.</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
        <p:nvSpPr>
          <p:cNvPr id="389" name="Google Shape;389;p17"/>
          <p:cNvSpPr txBox="1"/>
          <p:nvPr>
            <p:ph idx="2" type="body"/>
          </p:nvPr>
        </p:nvSpPr>
        <p:spPr>
          <a:xfrm>
            <a:off x="4020974" y="26688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C++</a:t>
            </a:r>
            <a:endParaRPr b="1" sz="1000"/>
          </a:p>
          <a:p>
            <a:pPr indent="0" lvl="0" marL="0" rtl="0" algn="l">
              <a:spcBef>
                <a:spcPts val="600"/>
              </a:spcBef>
              <a:spcAft>
                <a:spcPts val="0"/>
              </a:spcAft>
              <a:buNone/>
            </a:pPr>
            <a:r>
              <a:rPr lang="en" sz="1000"/>
              <a:t>C++ is one of the most powerful programming languages and is used in a wide range of industries.</a:t>
            </a:r>
            <a:endParaRPr sz="1000"/>
          </a:p>
        </p:txBody>
      </p:sp>
      <p:sp>
        <p:nvSpPr>
          <p:cNvPr id="390" name="Google Shape;390;p17"/>
          <p:cNvSpPr txBox="1"/>
          <p:nvPr>
            <p:ph idx="3" type="body"/>
          </p:nvPr>
        </p:nvSpPr>
        <p:spPr>
          <a:xfrm>
            <a:off x="6309248" y="2668825"/>
            <a:ext cx="2176800" cy="11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t>PHP</a:t>
            </a:r>
            <a:endParaRPr b="1" sz="1000"/>
          </a:p>
          <a:p>
            <a:pPr indent="0" lvl="0" marL="0" rtl="0" algn="l">
              <a:spcBef>
                <a:spcPts val="600"/>
              </a:spcBef>
              <a:spcAft>
                <a:spcPts val="0"/>
              </a:spcAft>
              <a:buNone/>
            </a:pPr>
            <a:r>
              <a:rPr lang="en" sz="1000"/>
              <a:t>PHP is a widely-used server-side language. It’s a great choice if you’re interested in building dynamic web applications.</a:t>
            </a:r>
            <a:endParaRPr sz="1000"/>
          </a:p>
          <a:p>
            <a:pPr indent="0" lvl="0" marL="0" rtl="0" algn="l">
              <a:spcBef>
                <a:spcPts val="60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ctrTitle"/>
          </p:nvPr>
        </p:nvSpPr>
        <p:spPr>
          <a:xfrm>
            <a:off x="2743200" y="1735750"/>
            <a:ext cx="5786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396" name="Google Shape;396;p18"/>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a high-level general-purpose programming language.</a:t>
            </a:r>
            <a:endParaRPr/>
          </a:p>
        </p:txBody>
      </p:sp>
      <p:sp>
        <p:nvSpPr>
          <p:cNvPr id="397" name="Google Shape;397;p1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3</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9"/>
          <p:cNvSpPr txBox="1"/>
          <p:nvPr>
            <p:ph type="title"/>
          </p:nvPr>
        </p:nvSpPr>
        <p:spPr>
          <a:xfrm>
            <a:off x="1732700" y="1113925"/>
            <a:ext cx="631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Python</a:t>
            </a:r>
            <a:endParaRPr/>
          </a:p>
        </p:txBody>
      </p:sp>
      <p:sp>
        <p:nvSpPr>
          <p:cNvPr id="403" name="Google Shape;403;p19"/>
          <p:cNvSpPr txBox="1"/>
          <p:nvPr>
            <p:ph idx="1" type="body"/>
          </p:nvPr>
        </p:nvSpPr>
        <p:spPr>
          <a:xfrm>
            <a:off x="1732700" y="1633450"/>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Beginner friendly</a:t>
            </a:r>
            <a:endParaRPr/>
          </a:p>
          <a:p>
            <a:pPr indent="-317500" lvl="0" marL="457200" rtl="0" algn="l">
              <a:spcBef>
                <a:spcPts val="0"/>
              </a:spcBef>
              <a:spcAft>
                <a:spcPts val="0"/>
              </a:spcAft>
              <a:buSzPts val="1400"/>
              <a:buChar char="◇"/>
            </a:pPr>
            <a:r>
              <a:rPr lang="en"/>
              <a:t>Strong demand</a:t>
            </a:r>
            <a:endParaRPr/>
          </a:p>
          <a:p>
            <a:pPr indent="-317500" lvl="0" marL="457200" rtl="0" algn="l">
              <a:spcBef>
                <a:spcPts val="0"/>
              </a:spcBef>
              <a:spcAft>
                <a:spcPts val="0"/>
              </a:spcAft>
              <a:buSzPts val="1400"/>
              <a:buChar char="◇"/>
            </a:pPr>
            <a:r>
              <a:rPr lang="en"/>
              <a:t>Great support and large community</a:t>
            </a:r>
            <a:endParaRPr/>
          </a:p>
          <a:p>
            <a:pPr indent="-317500" lvl="0" marL="457200" rtl="0" algn="l">
              <a:spcBef>
                <a:spcPts val="0"/>
              </a:spcBef>
              <a:spcAft>
                <a:spcPts val="0"/>
              </a:spcAft>
              <a:buSzPts val="1400"/>
              <a:buChar char="◇"/>
            </a:pPr>
            <a:r>
              <a:rPr lang="en"/>
              <a:t>Doesn’t take long to learn</a:t>
            </a:r>
            <a:endParaRPr/>
          </a:p>
          <a:p>
            <a:pPr indent="-317500" lvl="0" marL="457200" rtl="0" algn="l">
              <a:spcBef>
                <a:spcPts val="0"/>
              </a:spcBef>
              <a:spcAft>
                <a:spcPts val="0"/>
              </a:spcAft>
              <a:buSzPts val="1400"/>
              <a:buChar char="◇"/>
            </a:pPr>
            <a:r>
              <a:rPr lang="en"/>
              <a:t>Versatile</a:t>
            </a:r>
            <a:endParaRPr/>
          </a:p>
          <a:p>
            <a:pPr indent="-317500" lvl="0" marL="457200" rtl="0" algn="l">
              <a:spcBef>
                <a:spcPts val="0"/>
              </a:spcBef>
              <a:spcAft>
                <a:spcPts val="0"/>
              </a:spcAft>
              <a:buSzPts val="1400"/>
              <a:buChar char="◇"/>
            </a:pPr>
            <a:r>
              <a:rPr lang="en"/>
              <a:t>Extensive libraries and frameworks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 yes, if you're looking to get started in programming, Python is a great choice.</a:t>
            </a:r>
            <a:endParaRPr/>
          </a:p>
        </p:txBody>
      </p:sp>
      <p:sp>
        <p:nvSpPr>
          <p:cNvPr id="404" name="Google Shape;404;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