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74" r:id="rId2"/>
    <p:sldId id="275" r:id="rId3"/>
    <p:sldId id="276" r:id="rId4"/>
    <p:sldId id="277" r:id="rId5"/>
    <p:sldId id="265" r:id="rId6"/>
    <p:sldId id="266" r:id="rId7"/>
    <p:sldId id="256" r:id="rId8"/>
    <p:sldId id="284" r:id="rId9"/>
    <p:sldId id="262" r:id="rId10"/>
    <p:sldId id="261" r:id="rId11"/>
    <p:sldId id="280" r:id="rId12"/>
    <p:sldId id="281" r:id="rId13"/>
    <p:sldId id="279" r:id="rId14"/>
    <p:sldId id="282" r:id="rId15"/>
    <p:sldId id="283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63" r:id="rId24"/>
    <p:sldId id="264" r:id="rId25"/>
    <p:sldId id="278" r:id="rId26"/>
    <p:sldId id="257" r:id="rId27"/>
    <p:sldId id="258" r:id="rId28"/>
    <p:sldId id="259" r:id="rId29"/>
    <p:sldId id="260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30"/>
    <a:srgbClr val="373742"/>
    <a:srgbClr val="AFABAB"/>
    <a:srgbClr val="07CEC9"/>
    <a:srgbClr val="E6EAEE"/>
    <a:srgbClr val="D5D5D5"/>
    <a:srgbClr val="3B3B47"/>
    <a:srgbClr val="4A4A58"/>
    <a:srgbClr val="FFFF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44" autoAdjust="0"/>
  </p:normalViewPr>
  <p:slideViewPr>
    <p:cSldViewPr snapToGrid="0">
      <p:cViewPr>
        <p:scale>
          <a:sx n="100" d="100"/>
          <a:sy n="100" d="100"/>
        </p:scale>
        <p:origin x="-420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AD99-9C6E-438B-B6E2-4A70BF6BDDF4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07214-4CA6-4B3C-9ABB-7242CD9D55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1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604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09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504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3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047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76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64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07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94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30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224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11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07214-4CA6-4B3C-9ABB-7242CD9D555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32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409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14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4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60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6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1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34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4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3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82B9-BFE5-4D13-8D8C-5297D4C42E3B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13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282B9-BFE5-4D13-8D8C-5297D4C42E3B}" type="datetimeFigureOut">
              <a:rPr lang="fr-FR" smtClean="0"/>
              <a:t>18/05/2025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C35AB-7569-4DA5-A7A4-ACCEA40169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738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5.jpe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5.jpeg"/><Relationship Id="rId7" Type="http://schemas.openxmlformats.org/officeDocument/2006/relationships/image" Target="../media/image21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5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5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18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7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18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7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18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7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18" Type="http://schemas.openxmlformats.org/officeDocument/2006/relationships/image" Target="../media/image29.png"/><Relationship Id="rId3" Type="http://schemas.openxmlformats.org/officeDocument/2006/relationships/image" Target="../media/image5.jpeg"/><Relationship Id="rId21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7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18" Type="http://schemas.openxmlformats.org/officeDocument/2006/relationships/image" Target="../media/image29.png"/><Relationship Id="rId3" Type="http://schemas.openxmlformats.org/officeDocument/2006/relationships/image" Target="../media/image5.jpeg"/><Relationship Id="rId21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7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18" Type="http://schemas.openxmlformats.org/officeDocument/2006/relationships/image" Target="../media/image29.png"/><Relationship Id="rId3" Type="http://schemas.openxmlformats.org/officeDocument/2006/relationships/image" Target="../media/image5.jpeg"/><Relationship Id="rId21" Type="http://schemas.openxmlformats.org/officeDocument/2006/relationships/image" Target="../media/image37.pn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7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Relationship Id="rId22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12" Type="http://schemas.openxmlformats.org/officeDocument/2006/relationships/image" Target="../media/image31.png"/><Relationship Id="rId17" Type="http://schemas.openxmlformats.org/officeDocument/2006/relationships/image" Target="../media/image29.png"/><Relationship Id="rId2" Type="http://schemas.openxmlformats.org/officeDocument/2006/relationships/image" Target="../media/image5.jpeg"/><Relationship Id="rId16" Type="http://schemas.openxmlformats.org/officeDocument/2006/relationships/image" Target="../media/image33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7.png"/><Relationship Id="rId10" Type="http://schemas.openxmlformats.org/officeDocument/2006/relationships/image" Target="../media/image26.png"/><Relationship Id="rId19" Type="http://schemas.openxmlformats.org/officeDocument/2006/relationships/image" Target="../media/image38.png"/><Relationship Id="rId4" Type="http://schemas.openxmlformats.org/officeDocument/2006/relationships/image" Target="../media/image8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image" Target="../media/image34.png"/><Relationship Id="rId3" Type="http://schemas.openxmlformats.org/officeDocument/2006/relationships/image" Target="../media/image7.png"/><Relationship Id="rId21" Type="http://schemas.openxmlformats.org/officeDocument/2006/relationships/image" Target="../media/image39.png"/><Relationship Id="rId7" Type="http://schemas.openxmlformats.org/officeDocument/2006/relationships/image" Target="../media/image21.png"/><Relationship Id="rId12" Type="http://schemas.openxmlformats.org/officeDocument/2006/relationships/image" Target="../media/image31.png"/><Relationship Id="rId17" Type="http://schemas.openxmlformats.org/officeDocument/2006/relationships/image" Target="../media/image29.png"/><Relationship Id="rId2" Type="http://schemas.openxmlformats.org/officeDocument/2006/relationships/image" Target="../media/image5.jpe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7.png"/><Relationship Id="rId10" Type="http://schemas.openxmlformats.org/officeDocument/2006/relationships/image" Target="../media/image26.png"/><Relationship Id="rId19" Type="http://schemas.openxmlformats.org/officeDocument/2006/relationships/image" Target="../media/image36.png"/><Relationship Id="rId4" Type="http://schemas.openxmlformats.org/officeDocument/2006/relationships/image" Target="../media/image8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Relationship Id="rId22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image" Target="../media/image34.png"/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12" Type="http://schemas.openxmlformats.org/officeDocument/2006/relationships/image" Target="../media/image31.png"/><Relationship Id="rId17" Type="http://schemas.openxmlformats.org/officeDocument/2006/relationships/image" Target="../media/image29.png"/><Relationship Id="rId2" Type="http://schemas.openxmlformats.org/officeDocument/2006/relationships/image" Target="../media/image5.jpeg"/><Relationship Id="rId16" Type="http://schemas.openxmlformats.org/officeDocument/2006/relationships/image" Target="../media/image33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7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18" Type="http://schemas.openxmlformats.org/officeDocument/2006/relationships/image" Target="../media/image34.png"/><Relationship Id="rId3" Type="http://schemas.openxmlformats.org/officeDocument/2006/relationships/image" Target="../media/image7.png"/><Relationship Id="rId21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31.png"/><Relationship Id="rId17" Type="http://schemas.openxmlformats.org/officeDocument/2006/relationships/image" Target="../media/image29.png"/><Relationship Id="rId2" Type="http://schemas.openxmlformats.org/officeDocument/2006/relationships/image" Target="../media/image5.jpeg"/><Relationship Id="rId16" Type="http://schemas.openxmlformats.org/officeDocument/2006/relationships/image" Target="../media/image33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9.png"/><Relationship Id="rId5" Type="http://schemas.openxmlformats.org/officeDocument/2006/relationships/image" Target="../media/image10.png"/><Relationship Id="rId15" Type="http://schemas.openxmlformats.org/officeDocument/2006/relationships/image" Target="../media/image27.png"/><Relationship Id="rId10" Type="http://schemas.openxmlformats.org/officeDocument/2006/relationships/image" Target="../media/image26.png"/><Relationship Id="rId19" Type="http://schemas.openxmlformats.org/officeDocument/2006/relationships/image" Target="../media/image40.png"/><Relationship Id="rId4" Type="http://schemas.openxmlformats.org/officeDocument/2006/relationships/image" Target="../media/image8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1.png"/><Relationship Id="rId18" Type="http://schemas.openxmlformats.org/officeDocument/2006/relationships/image" Target="../media/image29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12" Type="http://schemas.openxmlformats.org/officeDocument/2006/relationships/image" Target="../media/image19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19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24.png"/><Relationship Id="rId12" Type="http://schemas.openxmlformats.org/officeDocument/2006/relationships/image" Target="../media/image45.png"/><Relationship Id="rId17" Type="http://schemas.openxmlformats.org/officeDocument/2006/relationships/image" Target="../media/image4.png"/><Relationship Id="rId2" Type="http://schemas.openxmlformats.org/officeDocument/2006/relationships/image" Target="../media/image5.jpe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4.png"/><Relationship Id="rId5" Type="http://schemas.openxmlformats.org/officeDocument/2006/relationships/image" Target="../media/image11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10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fif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fif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jpeg"/><Relationship Id="rId21" Type="http://schemas.openxmlformats.org/officeDocument/2006/relationships/image" Target="../media/image23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20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jfif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10" Type="http://schemas.openxmlformats.org/officeDocument/2006/relationships/image" Target="../media/image12.jfif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35743" y="2967796"/>
            <a:ext cx="4627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/>
                </a:solidFill>
              </a:rPr>
              <a:t>Une maison qui vous obéit au doigt et à l’œil. </a:t>
            </a:r>
            <a:endParaRPr lang="fr-FR" dirty="0" smtClean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Commencer</a:t>
            </a:r>
            <a:endParaRPr lang="fr-FR" sz="1200" dirty="0">
              <a:solidFill>
                <a:srgbClr val="07CEC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0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49" y="2430971"/>
            <a:ext cx="1589950" cy="276999"/>
          </a:xfrm>
          <a:prstGeom prst="rect">
            <a:avLst/>
          </a:prstGeom>
          <a:solidFill>
            <a:srgbClr val="2828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9931" y="3553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         Add </a:t>
            </a:r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45" y="243097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</a:t>
            </a:r>
            <a:r>
              <a:rPr lang="fr-FR" sz="2400" b="1" dirty="0">
                <a:solidFill>
                  <a:srgbClr val="E6EAEE"/>
                </a:solidFill>
              </a:rPr>
              <a:t>D</a:t>
            </a:r>
            <a:r>
              <a:rPr lang="fr-FR" sz="2400" b="1" dirty="0" smtClean="0">
                <a:solidFill>
                  <a:srgbClr val="E6EAEE"/>
                </a:solidFill>
              </a:rPr>
              <a:t>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24480" y="1195059"/>
            <a:ext cx="9956630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1823535" y="2430971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158641" y="1926268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431508"/>
            <a:ext cx="264114" cy="2641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3546126"/>
            <a:ext cx="274409" cy="274409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716680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Equipement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990601" y="120003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Nom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6255741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Emplacement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605691" y="120002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Statut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267464" y="1200029"/>
            <a:ext cx="18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Date de mise en service</a:t>
            </a:r>
            <a:endParaRPr lang="fr-FR" sz="1200" b="1" dirty="0">
              <a:solidFill>
                <a:srgbClr val="D5D5D5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1843464" y="3516113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 rot="5400000">
            <a:off x="11158528" y="2881438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V="1">
            <a:off x="1823535" y="455109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 rot="5400000">
            <a:off x="11158528" y="3986857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1855173" y="551164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5400000">
            <a:off x="11189744" y="4976201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 flipV="1">
            <a:off x="1835244" y="6546617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 rot="5400000">
            <a:off x="11171577" y="595245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23" y="1832548"/>
            <a:ext cx="521264" cy="521264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90" y="2782651"/>
            <a:ext cx="563930" cy="56393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64" y="3930374"/>
            <a:ext cx="507823" cy="507823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03" y="4828332"/>
            <a:ext cx="578757" cy="578757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3" y="5736658"/>
            <a:ext cx="699123" cy="699123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4480275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C8:C7:A3:3F:6C:3F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480275" y="1213242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Adresse mac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021671" y="196353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 V1 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319608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8174218" y="1977726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8467591" y="1991976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9382860" y="194689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480275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C8:C10:A4:2F:6C:3A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021671" y="28890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connecter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319608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8174218" y="2903204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467591" y="2917454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9382860" y="287237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18/05/25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4498969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040365" y="39960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338302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8192912" y="4010229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8220890" y="4022230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9401554" y="397939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4498969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J8:C9:A3:2F:6C:3F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040365" y="499236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6338302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8192912" y="500654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8486285" y="5020797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401554" y="49757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15/05/25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98969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K8:C9:A3:2F:6C:3F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040365" y="59368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 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338302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8192912" y="5951068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486285" y="5965318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9401554" y="592023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20/05/25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125" name="Image 12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49" y="2430971"/>
            <a:ext cx="1589950" cy="276999"/>
          </a:xfrm>
          <a:prstGeom prst="rect">
            <a:avLst/>
          </a:prstGeom>
          <a:solidFill>
            <a:srgbClr val="2828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9931" y="3553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         Add </a:t>
            </a:r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45" y="243097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</a:t>
            </a:r>
            <a:r>
              <a:rPr lang="fr-FR" sz="2400" b="1" dirty="0">
                <a:solidFill>
                  <a:srgbClr val="E6EAEE"/>
                </a:solidFill>
              </a:rPr>
              <a:t>D</a:t>
            </a:r>
            <a:r>
              <a:rPr lang="fr-FR" sz="2400" b="1" dirty="0" smtClean="0">
                <a:solidFill>
                  <a:srgbClr val="E6EAEE"/>
                </a:solidFill>
              </a:rPr>
              <a:t>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24480" y="1195059"/>
            <a:ext cx="9956630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1823535" y="2445179"/>
            <a:ext cx="8198412" cy="4767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271923" y="1899351"/>
            <a:ext cx="44138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431508"/>
            <a:ext cx="264114" cy="2641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3546126"/>
            <a:ext cx="274409" cy="274409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1716680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Equipement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2990601" y="120003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Nom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6255741" y="119505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Emplacement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7605691" y="1200028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Statut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9267464" y="1200029"/>
            <a:ext cx="1865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Date de mise en service</a:t>
            </a:r>
            <a:endParaRPr lang="fr-FR" sz="1200" b="1" dirty="0">
              <a:solidFill>
                <a:srgbClr val="D5D5D5"/>
              </a:solidFill>
            </a:endParaRPr>
          </a:p>
        </p:txBody>
      </p:sp>
      <p:cxnSp>
        <p:nvCxnSpPr>
          <p:cNvPr id="62" name="Connecteur droit 61"/>
          <p:cNvCxnSpPr/>
          <p:nvPr/>
        </p:nvCxnSpPr>
        <p:spPr>
          <a:xfrm flipV="1">
            <a:off x="1843464" y="3516113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 rot="5400000">
            <a:off x="11158528" y="2881438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4" name="Connecteur droit 63"/>
          <p:cNvCxnSpPr/>
          <p:nvPr/>
        </p:nvCxnSpPr>
        <p:spPr>
          <a:xfrm flipV="1">
            <a:off x="1823535" y="455109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 rot="5400000">
            <a:off x="11158528" y="3986857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1855173" y="5511640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/>
          <p:cNvSpPr txBox="1"/>
          <p:nvPr/>
        </p:nvSpPr>
        <p:spPr>
          <a:xfrm rot="5400000">
            <a:off x="11189744" y="4976201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8" name="Connecteur droit 67"/>
          <p:cNvCxnSpPr/>
          <p:nvPr/>
        </p:nvCxnSpPr>
        <p:spPr>
          <a:xfrm flipV="1">
            <a:off x="1835244" y="6546617"/>
            <a:ext cx="9724027" cy="7442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 rot="5400000">
            <a:off x="11171577" y="595245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>
                    <a:lumMod val="65000"/>
                  </a:schemeClr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023" y="1832548"/>
            <a:ext cx="521264" cy="521264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690" y="2782651"/>
            <a:ext cx="563930" cy="563930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464" y="3930374"/>
            <a:ext cx="507823" cy="507823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403" y="4828332"/>
            <a:ext cx="578757" cy="578757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93" y="5736658"/>
            <a:ext cx="699123" cy="699123"/>
          </a:xfrm>
          <a:prstGeom prst="rect">
            <a:avLst/>
          </a:prstGeom>
        </p:spPr>
      </p:pic>
      <p:sp>
        <p:nvSpPr>
          <p:cNvPr id="75" name="ZoneTexte 74"/>
          <p:cNvSpPr txBox="1"/>
          <p:nvPr/>
        </p:nvSpPr>
        <p:spPr>
          <a:xfrm>
            <a:off x="4480275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C8:C7:A3:3F:6C:3F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4480275" y="1213242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Adresse mac</a:t>
            </a:r>
            <a:endParaRPr lang="fr-FR" sz="1200" b="1" dirty="0">
              <a:solidFill>
                <a:srgbClr val="D5D5D5"/>
              </a:solidFill>
            </a:endParaRPr>
          </a:p>
        </p:txBody>
      </p:sp>
      <p:sp>
        <p:nvSpPr>
          <p:cNvPr id="77" name="ZoneTexte 76"/>
          <p:cNvSpPr txBox="1"/>
          <p:nvPr/>
        </p:nvSpPr>
        <p:spPr>
          <a:xfrm>
            <a:off x="3021671" y="196353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 V1 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6319608" y="196292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Rectangle à coins arrondis 79"/>
          <p:cNvSpPr/>
          <p:nvPr/>
        </p:nvSpPr>
        <p:spPr>
          <a:xfrm>
            <a:off x="8174218" y="1977726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Ellipse 80"/>
          <p:cNvSpPr/>
          <p:nvPr/>
        </p:nvSpPr>
        <p:spPr>
          <a:xfrm>
            <a:off x="8467591" y="1991976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9382860" y="194689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4480275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C8:C10:A4:2F:6C:3A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021671" y="28890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connecter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6319608" y="288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8174218" y="2903204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/>
          <p:cNvSpPr/>
          <p:nvPr/>
        </p:nvSpPr>
        <p:spPr>
          <a:xfrm>
            <a:off x="8467591" y="2917454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ZoneTexte 93"/>
          <p:cNvSpPr txBox="1"/>
          <p:nvPr/>
        </p:nvSpPr>
        <p:spPr>
          <a:xfrm>
            <a:off x="9382860" y="287237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18/05/25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5" name="ZoneTexte 94"/>
          <p:cNvSpPr txBox="1"/>
          <p:nvPr/>
        </p:nvSpPr>
        <p:spPr>
          <a:xfrm>
            <a:off x="4498969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3040365" y="39960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5" name="ZoneTexte 104"/>
          <p:cNvSpPr txBox="1"/>
          <p:nvPr/>
        </p:nvSpPr>
        <p:spPr>
          <a:xfrm>
            <a:off x="6338302" y="399542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6" name="Rectangle à coins arrondis 105"/>
          <p:cNvSpPr/>
          <p:nvPr/>
        </p:nvSpPr>
        <p:spPr>
          <a:xfrm>
            <a:off x="8192912" y="4010229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Ellipse 106"/>
          <p:cNvSpPr/>
          <p:nvPr/>
        </p:nvSpPr>
        <p:spPr>
          <a:xfrm>
            <a:off x="8220890" y="4022230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ZoneTexte 107"/>
          <p:cNvSpPr txBox="1"/>
          <p:nvPr/>
        </p:nvSpPr>
        <p:spPr>
          <a:xfrm>
            <a:off x="9401554" y="397939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12/05/25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4498969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J8:C9:A3:2F:6C:3F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0" name="ZoneTexte 109"/>
          <p:cNvSpPr txBox="1"/>
          <p:nvPr/>
        </p:nvSpPr>
        <p:spPr>
          <a:xfrm>
            <a:off x="3040365" y="499236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1" name="ZoneTexte 110"/>
          <p:cNvSpPr txBox="1"/>
          <p:nvPr/>
        </p:nvSpPr>
        <p:spPr>
          <a:xfrm>
            <a:off x="6338302" y="499174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2" name="Rectangle à coins arrondis 111"/>
          <p:cNvSpPr/>
          <p:nvPr/>
        </p:nvSpPr>
        <p:spPr>
          <a:xfrm>
            <a:off x="8192912" y="500654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Ellipse 112"/>
          <p:cNvSpPr/>
          <p:nvPr/>
        </p:nvSpPr>
        <p:spPr>
          <a:xfrm>
            <a:off x="8486285" y="5020797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ZoneTexte 113"/>
          <p:cNvSpPr txBox="1"/>
          <p:nvPr/>
        </p:nvSpPr>
        <p:spPr>
          <a:xfrm>
            <a:off x="9401554" y="497571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15/05/25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4498969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K8:C9:A3:2F:6C:3F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6" name="ZoneTexte 115"/>
          <p:cNvSpPr txBox="1"/>
          <p:nvPr/>
        </p:nvSpPr>
        <p:spPr>
          <a:xfrm>
            <a:off x="3040365" y="59368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 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338302" y="593626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9" name="Rectangle à coins arrondis 118"/>
          <p:cNvSpPr/>
          <p:nvPr/>
        </p:nvSpPr>
        <p:spPr>
          <a:xfrm>
            <a:off x="8192912" y="5951068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Ellipse 119"/>
          <p:cNvSpPr/>
          <p:nvPr/>
        </p:nvSpPr>
        <p:spPr>
          <a:xfrm>
            <a:off x="8486285" y="5965318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ZoneTexte 122"/>
          <p:cNvSpPr txBox="1"/>
          <p:nvPr/>
        </p:nvSpPr>
        <p:spPr>
          <a:xfrm>
            <a:off x="9401554" y="592023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20/05/25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10098961" y="2264303"/>
            <a:ext cx="1589949" cy="276999"/>
          </a:xfrm>
          <a:prstGeom prst="rect">
            <a:avLst/>
          </a:prstGeom>
          <a:solidFill>
            <a:srgbClr val="3B3B47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A propos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98" name="Image 9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46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57149" y="2430971"/>
            <a:ext cx="1589950" cy="276999"/>
          </a:xfrm>
          <a:prstGeom prst="rect">
            <a:avLst/>
          </a:prstGeom>
          <a:solidFill>
            <a:srgbClr val="2828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49931" y="3553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         Add </a:t>
            </a:r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045" y="243097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</a:t>
            </a:r>
            <a:r>
              <a:rPr lang="fr-FR" sz="2400" b="1" dirty="0">
                <a:solidFill>
                  <a:srgbClr val="E6EAEE"/>
                </a:solidFill>
              </a:rPr>
              <a:t>D</a:t>
            </a:r>
            <a:r>
              <a:rPr lang="fr-FR" sz="2400" b="1" dirty="0" smtClean="0">
                <a:solidFill>
                  <a:srgbClr val="E6EAEE"/>
                </a:solidFill>
              </a:rPr>
              <a:t>evices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704249" y="1211466"/>
            <a:ext cx="9956630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>
              <a:solidFill>
                <a:schemeClr val="bg1"/>
              </a:solidFill>
              <a:latin typeface="Microsoft Himalaya" panose="01010100010101010101" pitchFamily="2" charset="0"/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22" y="2431508"/>
            <a:ext cx="264114" cy="26411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3546126"/>
            <a:ext cx="274409" cy="274409"/>
          </a:xfrm>
          <a:prstGeom prst="rect">
            <a:avLst/>
          </a:prstGeom>
        </p:spPr>
      </p:pic>
      <p:sp>
        <p:nvSpPr>
          <p:cNvPr id="96" name="ZoneTexte 95"/>
          <p:cNvSpPr txBox="1"/>
          <p:nvPr/>
        </p:nvSpPr>
        <p:spPr>
          <a:xfrm>
            <a:off x="5765629" y="1306436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A propos</a:t>
            </a:r>
            <a:endParaRPr lang="fr-FR" sz="1600" b="1" dirty="0">
              <a:solidFill>
                <a:srgbClr val="E6EAEE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3695668" y="2057456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Nom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3695668" y="2558566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Model	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3695668" y="3037675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Wi-Fi 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3695668" y="3455823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Input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3695668" y="395335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Output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647727" y="4439533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Max load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47727" y="4953893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IP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3647727" y="5391291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mac 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122" name="ZoneTexte 121"/>
          <p:cNvSpPr txBox="1"/>
          <p:nvPr/>
        </p:nvSpPr>
        <p:spPr>
          <a:xfrm>
            <a:off x="5649045" y="207685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5465679" y="255712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V1-M1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5" name="ZoneTexte 124"/>
          <p:cNvSpPr txBox="1"/>
          <p:nvPr/>
        </p:nvSpPr>
        <p:spPr>
          <a:xfrm>
            <a:off x="5887589" y="301526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802.11b/g/n 2,4GHz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6" name="ZoneTexte 125"/>
          <p:cNvSpPr txBox="1"/>
          <p:nvPr/>
        </p:nvSpPr>
        <p:spPr>
          <a:xfrm>
            <a:off x="5952297" y="346673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27" name="ZoneTexte 126"/>
          <p:cNvSpPr txBox="1"/>
          <p:nvPr/>
        </p:nvSpPr>
        <p:spPr>
          <a:xfrm>
            <a:off x="5952297" y="393635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28" name="ZoneTexte 127"/>
          <p:cNvSpPr txBox="1"/>
          <p:nvPr/>
        </p:nvSpPr>
        <p:spPr>
          <a:xfrm>
            <a:off x="5359864" y="439636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10A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29" name="ZoneTexte 128"/>
          <p:cNvSpPr txBox="1"/>
          <p:nvPr/>
        </p:nvSpPr>
        <p:spPr>
          <a:xfrm>
            <a:off x="5628670" y="492989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192.168.4.1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130" name="ZoneTexte 129"/>
          <p:cNvSpPr txBox="1"/>
          <p:nvPr/>
        </p:nvSpPr>
        <p:spPr>
          <a:xfrm>
            <a:off x="5823503" y="535560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1" name="Rectangle à coins arrondis 130"/>
          <p:cNvSpPr/>
          <p:nvPr/>
        </p:nvSpPr>
        <p:spPr>
          <a:xfrm>
            <a:off x="2161189" y="6328989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ZoneTexte 131"/>
          <p:cNvSpPr txBox="1"/>
          <p:nvPr/>
        </p:nvSpPr>
        <p:spPr>
          <a:xfrm>
            <a:off x="1995388" y="6384255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134" name="Image 13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6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AFABAB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AFABAB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10091160" y="2052108"/>
            <a:ext cx="1589949" cy="276999"/>
          </a:xfrm>
          <a:prstGeom prst="rect">
            <a:avLst/>
          </a:prstGeom>
          <a:solidFill>
            <a:srgbClr val="3B3B47"/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1"/>
                </a:solidFill>
              </a:rPr>
              <a:t>A propos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8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7072197" y="1301400"/>
            <a:ext cx="158994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A propos</a:t>
            </a:r>
            <a:endParaRPr lang="fr-FR" sz="1600" b="1" dirty="0"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002236" y="205242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Nom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5002236" y="2553530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Model	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002236" y="3032639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Wi-Fi 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5002236" y="345078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Input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5002236" y="3948321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Output	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1" name="ZoneTexte 60"/>
          <p:cNvSpPr txBox="1"/>
          <p:nvPr/>
        </p:nvSpPr>
        <p:spPr>
          <a:xfrm>
            <a:off x="4954295" y="443449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Max load 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4954295" y="4948857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IP	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3" name="ZoneTexte 62"/>
          <p:cNvSpPr txBox="1"/>
          <p:nvPr/>
        </p:nvSpPr>
        <p:spPr>
          <a:xfrm>
            <a:off x="4954295" y="5386255"/>
            <a:ext cx="1589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D5D5D5"/>
                </a:solidFill>
              </a:rPr>
              <a:t>Adresse mac   : </a:t>
            </a:r>
            <a:endParaRPr lang="fr-FR" sz="1200" dirty="0">
              <a:solidFill>
                <a:srgbClr val="D5D5D5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955613" y="2071818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Smart switch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6772247" y="255208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V1-M1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6" name="ZoneTexte 65"/>
          <p:cNvSpPr txBox="1"/>
          <p:nvPr/>
        </p:nvSpPr>
        <p:spPr>
          <a:xfrm>
            <a:off x="7194157" y="30102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802.11b/g/n 2,4GHz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7258865" y="346170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68" name="ZoneTexte 67"/>
          <p:cNvSpPr txBox="1"/>
          <p:nvPr/>
        </p:nvSpPr>
        <p:spPr>
          <a:xfrm>
            <a:off x="7258865" y="393131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110/230Vac-50/60Hz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69" name="ZoneTexte 68"/>
          <p:cNvSpPr txBox="1"/>
          <p:nvPr/>
        </p:nvSpPr>
        <p:spPr>
          <a:xfrm>
            <a:off x="6666432" y="439132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10A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6935238" y="49248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  <a:ea typeface="Microsoft Himalaya" panose="01010100010101010101" pitchFamily="2" charset="0"/>
                <a:cs typeface="Microsoft Himalaya" panose="01010100010101010101" pitchFamily="2" charset="0"/>
              </a:rPr>
              <a:t>192.168.4.1</a:t>
            </a:r>
            <a:endParaRPr lang="fr-FR" sz="1200" dirty="0">
              <a:solidFill>
                <a:schemeClr val="bg2">
                  <a:lumMod val="75000"/>
                </a:schemeClr>
              </a:solidFill>
              <a:ea typeface="Microsoft Himalaya" panose="01010100010101010101" pitchFamily="2" charset="0"/>
              <a:cs typeface="Microsoft Himalaya" panose="01010100010101010101" pitchFamily="2" charset="0"/>
            </a:endParaRPr>
          </a:p>
        </p:txBody>
      </p:sp>
      <p:sp>
        <p:nvSpPr>
          <p:cNvPr id="71" name="ZoneTexte 70"/>
          <p:cNvSpPr txBox="1"/>
          <p:nvPr/>
        </p:nvSpPr>
        <p:spPr>
          <a:xfrm>
            <a:off x="7130071" y="535056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bg2">
                    <a:lumMod val="75000"/>
                  </a:schemeClr>
                </a:solidFill>
              </a:rPr>
              <a:t>F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8:C9:A3:2F:6C:3A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ZoneTexte 71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73" name="Image 7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8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6343149" y="4680321"/>
            <a:ext cx="312576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Veuillez vous assurer que le voyant vert s’allume.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4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Brancher votre appareille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5879928" y="4651658"/>
            <a:ext cx="431817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Un point d’accès est crée avec un SSID: Smart-</a:t>
            </a:r>
            <a:r>
              <a:rPr lang="fr-FR" sz="1400" b="1" dirty="0" err="1" smtClean="0">
                <a:solidFill>
                  <a:schemeClr val="bg2">
                    <a:lumMod val="90000"/>
                  </a:schemeClr>
                </a:solidFill>
              </a:rPr>
              <a:t>xxxx</a:t>
            </a:r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 et mot de passe par défaut Fortico.1234.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ZoneTexte 57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4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082134" y="86783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5" name="ZoneTexte 54"/>
          <p:cNvSpPr txBox="1"/>
          <p:nvPr/>
        </p:nvSpPr>
        <p:spPr>
          <a:xfrm>
            <a:off x="5830802" y="1411573"/>
            <a:ext cx="375642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Connexion au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5688187" y="2314549"/>
            <a:ext cx="4223500" cy="3704786"/>
          </a:xfrm>
          <a:prstGeom prst="roundRect">
            <a:avLst>
              <a:gd name="adj" fmla="val 6631"/>
            </a:avLst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/>
          <p:cNvCxnSpPr/>
          <p:nvPr/>
        </p:nvCxnSpPr>
        <p:spPr>
          <a:xfrm>
            <a:off x="5935886" y="380363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935886" y="458704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250937" y="43236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64" name="ZoneTexte 63"/>
          <p:cNvSpPr txBox="1"/>
          <p:nvPr/>
        </p:nvSpPr>
        <p:spPr>
          <a:xfrm>
            <a:off x="6291350" y="355258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Nom point d’accès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5" name="ZoneTexte 64"/>
          <p:cNvSpPr txBox="1"/>
          <p:nvPr/>
        </p:nvSpPr>
        <p:spPr>
          <a:xfrm>
            <a:off x="8268210" y="35306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26" name="Image 2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4381505"/>
            <a:ext cx="179596" cy="179596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088" y="3620822"/>
            <a:ext cx="191654" cy="191654"/>
          </a:xfrm>
          <a:prstGeom prst="rect">
            <a:avLst/>
          </a:prstGeom>
        </p:spPr>
      </p:pic>
      <p:sp>
        <p:nvSpPr>
          <p:cNvPr id="68" name="Rectangle à coins arrondis 67"/>
          <p:cNvSpPr/>
          <p:nvPr/>
        </p:nvSpPr>
        <p:spPr>
          <a:xfrm>
            <a:off x="7170763" y="52486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ZoneTexte 68"/>
          <p:cNvSpPr txBox="1"/>
          <p:nvPr/>
        </p:nvSpPr>
        <p:spPr>
          <a:xfrm>
            <a:off x="7004962" y="53038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74" name="ZoneTexte 73"/>
          <p:cNvSpPr txBox="1"/>
          <p:nvPr/>
        </p:nvSpPr>
        <p:spPr>
          <a:xfrm>
            <a:off x="5792362" y="2480078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point d’accès Wi-Fi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0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6362909" y="1414158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Configuration module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2" name="Rectangle à coins arrondis 51"/>
          <p:cNvSpPr/>
          <p:nvPr/>
        </p:nvSpPr>
        <p:spPr>
          <a:xfrm>
            <a:off x="4636400" y="6320785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ZoneTexte 52"/>
          <p:cNvSpPr txBox="1"/>
          <p:nvPr/>
        </p:nvSpPr>
        <p:spPr>
          <a:xfrm>
            <a:off x="4470599" y="63760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Retour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9411859" y="1444935"/>
            <a:ext cx="2231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 au module SmartSwitch-XXXX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804" y="1875089"/>
            <a:ext cx="2447595" cy="2447595"/>
          </a:xfrm>
          <a:prstGeom prst="rect">
            <a:avLst/>
          </a:prstGeom>
        </p:spPr>
      </p:pic>
      <p:sp>
        <p:nvSpPr>
          <p:cNvPr id="56" name="ZoneTexte 55"/>
          <p:cNvSpPr txBox="1"/>
          <p:nvPr/>
        </p:nvSpPr>
        <p:spPr>
          <a:xfrm>
            <a:off x="6241329" y="4488247"/>
            <a:ext cx="35025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400" dirty="0" smtClean="0">
                <a:solidFill>
                  <a:srgbClr val="E6EAEE"/>
                </a:solidFill>
              </a:rPr>
              <a:t>Entrer les paramètre du routeur afin que le module puisse y connecter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93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884706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8" name="Rectangle à coins arrondis 47"/>
          <p:cNvSpPr/>
          <p:nvPr/>
        </p:nvSpPr>
        <p:spPr>
          <a:xfrm>
            <a:off x="5371512" y="1639954"/>
            <a:ext cx="5150912" cy="5047449"/>
          </a:xfrm>
          <a:prstGeom prst="roundRect">
            <a:avLst>
              <a:gd name="adj" fmla="val 6631"/>
            </a:avLst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/>
          <p:cNvCxnSpPr/>
          <p:nvPr/>
        </p:nvCxnSpPr>
        <p:spPr>
          <a:xfrm>
            <a:off x="5967608" y="4865698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967608" y="5649113"/>
            <a:ext cx="3810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6282659" y="538572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rgbClr val="AFABAB"/>
                </a:solidFill>
              </a:rPr>
              <a:t>Mot de passe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6323072" y="461464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SSID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8299932" y="459273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Sélectionner le Wi-Fi</a:t>
            </a:r>
            <a:endParaRPr lang="fr-FR" sz="1200" dirty="0">
              <a:solidFill>
                <a:srgbClr val="07CEC9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5443570"/>
            <a:ext cx="179596" cy="179596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810" y="4651407"/>
            <a:ext cx="191654" cy="191654"/>
          </a:xfrm>
          <a:prstGeom prst="rect">
            <a:avLst/>
          </a:prstGeom>
        </p:spPr>
      </p:pic>
      <p:sp>
        <p:nvSpPr>
          <p:cNvPr id="56" name="Rectangle à coins arrondis 55"/>
          <p:cNvSpPr/>
          <p:nvPr/>
        </p:nvSpPr>
        <p:spPr>
          <a:xfrm>
            <a:off x="7211711" y="615981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045910" y="621507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Connecter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8" name="ZoneTexte 57"/>
          <p:cNvSpPr txBox="1"/>
          <p:nvPr/>
        </p:nvSpPr>
        <p:spPr>
          <a:xfrm>
            <a:off x="5994396" y="1757211"/>
            <a:ext cx="375642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solidFill>
                  <a:srgbClr val="E6EAEE"/>
                </a:solidFill>
              </a:rPr>
              <a:t>Sélectionnez le réseau Wi-Fi 2,4 GHz et saisissez le mot de passe.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9" name="ZoneTexte 58"/>
          <p:cNvSpPr txBox="1"/>
          <p:nvPr/>
        </p:nvSpPr>
        <p:spPr>
          <a:xfrm>
            <a:off x="6227702" y="2335912"/>
            <a:ext cx="357886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Si votre Wi-Fi est 5 GHz, veuillez le réglez sur 2,4GHz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6751073" y="2775058"/>
            <a:ext cx="2192902" cy="1277191"/>
          </a:xfrm>
          <a:prstGeom prst="round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/>
          <p:cNvSpPr txBox="1"/>
          <p:nvPr/>
        </p:nvSpPr>
        <p:spPr>
          <a:xfrm>
            <a:off x="6931946" y="288474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>
                    <a:lumMod val="65000"/>
                  </a:schemeClr>
                </a:solidFill>
              </a:rPr>
              <a:t>Wi-Fi – 50GHz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2" name="ZoneTexte 61"/>
          <p:cNvSpPr txBox="1"/>
          <p:nvPr/>
        </p:nvSpPr>
        <p:spPr>
          <a:xfrm>
            <a:off x="6751073" y="2891550"/>
            <a:ext cx="17796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FF0000"/>
                </a:solidFill>
              </a:rPr>
              <a:t>×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63" name="Rectangle à coins arrondis 62"/>
          <p:cNvSpPr/>
          <p:nvPr/>
        </p:nvSpPr>
        <p:spPr>
          <a:xfrm>
            <a:off x="8649212" y="2980374"/>
            <a:ext cx="95250" cy="83961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/>
          <p:cNvSpPr txBox="1"/>
          <p:nvPr/>
        </p:nvSpPr>
        <p:spPr>
          <a:xfrm>
            <a:off x="6756776" y="3235086"/>
            <a:ext cx="17225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rgbClr val="66FF33"/>
                </a:solidFill>
              </a:rPr>
              <a:t>√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66FF33"/>
              </a:solidFill>
            </a:endParaRPr>
          </a:p>
        </p:txBody>
      </p:sp>
      <p:sp>
        <p:nvSpPr>
          <p:cNvPr id="67" name="ZoneTexte 66"/>
          <p:cNvSpPr txBox="1"/>
          <p:nvPr/>
        </p:nvSpPr>
        <p:spPr>
          <a:xfrm>
            <a:off x="6927180" y="3221986"/>
            <a:ext cx="1104529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rgbClr val="AFABAB"/>
                </a:solidFill>
              </a:rPr>
              <a:t>Wi-Fi – </a:t>
            </a:r>
            <a:r>
              <a:rPr lang="fr-FR" sz="1050" dirty="0" smtClean="0">
                <a:solidFill>
                  <a:schemeClr val="bg1"/>
                </a:solidFill>
              </a:rPr>
              <a:t>2.4GHz</a:t>
            </a:r>
            <a:endParaRPr lang="fr-FR" sz="1050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9" name="Rectangle à coins arrondis 68"/>
          <p:cNvSpPr/>
          <p:nvPr/>
        </p:nvSpPr>
        <p:spPr>
          <a:xfrm>
            <a:off x="7030007" y="3640433"/>
            <a:ext cx="766205" cy="123102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888" y="3261456"/>
            <a:ext cx="139897" cy="139897"/>
          </a:xfrm>
          <a:prstGeom prst="rect">
            <a:avLst/>
          </a:prstGeom>
        </p:spPr>
      </p:pic>
      <p:sp>
        <p:nvSpPr>
          <p:cNvPr id="65" name="ZoneTexte 64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68" name="Image 6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9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47" name="Rectangle à coins arrondis 46"/>
          <p:cNvSpPr/>
          <p:nvPr/>
        </p:nvSpPr>
        <p:spPr>
          <a:xfrm>
            <a:off x="6176317" y="2060817"/>
            <a:ext cx="3459433" cy="2417078"/>
          </a:xfrm>
          <a:prstGeom prst="roundRect">
            <a:avLst/>
          </a:pr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ZoneTexte 47"/>
          <p:cNvSpPr txBox="1"/>
          <p:nvPr/>
        </p:nvSpPr>
        <p:spPr>
          <a:xfrm>
            <a:off x="6546062" y="1424957"/>
            <a:ext cx="304895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rgbClr val="E6EAEE"/>
                </a:solidFill>
              </a:rPr>
              <a:t>Module connecter avec succès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5879928" y="4651658"/>
            <a:ext cx="43181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2">
                    <a:lumMod val="90000"/>
                  </a:schemeClr>
                </a:solidFill>
              </a:rPr>
              <a:t>Votre module est maintenant connecter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0" name="Rectangle à coins arrondis 49"/>
          <p:cNvSpPr/>
          <p:nvPr/>
        </p:nvSpPr>
        <p:spPr>
          <a:xfrm>
            <a:off x="9911687" y="6261100"/>
            <a:ext cx="1258349" cy="351729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/>
          <p:cNvSpPr txBox="1"/>
          <p:nvPr/>
        </p:nvSpPr>
        <p:spPr>
          <a:xfrm>
            <a:off x="9745886" y="631636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rgbClr val="07CEC9"/>
                </a:solidFill>
              </a:rPr>
              <a:t>Suivant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3" name="Image 5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1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2"/>
            <a:ext cx="12192000" cy="6848378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2044214" y="1194870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758536" y="312255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792227" y="3535477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30120" y="394840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4082134" y="90946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V1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40" name="ZoneTexte 39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42" name="Image 4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43" name="Image 4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52" name="Rectangle à coins arrondis 51"/>
          <p:cNvSpPr/>
          <p:nvPr/>
        </p:nvSpPr>
        <p:spPr>
          <a:xfrm>
            <a:off x="4337849" y="1428717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à coins arrondis 53"/>
          <p:cNvSpPr/>
          <p:nvPr/>
        </p:nvSpPr>
        <p:spPr>
          <a:xfrm>
            <a:off x="4993867" y="1567257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82830"/>
          </a:solidFill>
          <a:ln w="63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271108" y="1581507"/>
            <a:ext cx="211694" cy="196671"/>
          </a:xfrm>
          <a:prstGeom prst="ellipse">
            <a:avLst/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/>
          <p:cNvSpPr txBox="1"/>
          <p:nvPr/>
        </p:nvSpPr>
        <p:spPr>
          <a:xfrm>
            <a:off x="4220319" y="2109730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E6EAEE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57" name="ZoneTexte 56"/>
          <p:cNvSpPr txBox="1"/>
          <p:nvPr/>
        </p:nvSpPr>
        <p:spPr>
          <a:xfrm>
            <a:off x="4161790" y="2377275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2">
                    <a:lumMod val="75000"/>
                  </a:schemeClr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024" y="1518035"/>
            <a:ext cx="285759" cy="285759"/>
          </a:xfrm>
          <a:prstGeom prst="rect">
            <a:avLst/>
          </a:prstGeom>
        </p:spPr>
      </p:pic>
      <p:sp>
        <p:nvSpPr>
          <p:cNvPr id="64" name="ZoneTexte 63"/>
          <p:cNvSpPr txBox="1"/>
          <p:nvPr/>
        </p:nvSpPr>
        <p:spPr>
          <a:xfrm>
            <a:off x="5238410" y="2248620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5" name="Rectangle à coins arrondis 64"/>
          <p:cNvSpPr/>
          <p:nvPr/>
        </p:nvSpPr>
        <p:spPr>
          <a:xfrm>
            <a:off x="6013982" y="143161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  <a:effectLst>
            <a:glow rad="101600">
              <a:schemeClr val="bg2">
                <a:lumMod val="2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42" y="1686398"/>
            <a:ext cx="673864" cy="673864"/>
          </a:xfrm>
          <a:prstGeom prst="rect">
            <a:avLst/>
          </a:prstGeom>
        </p:spPr>
      </p:pic>
      <p:sp>
        <p:nvSpPr>
          <p:cNvPr id="58" name="ZoneTexte 5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59" name="Image 58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32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48378"/>
          </a:xfrm>
          <a:prstGeom prst="rect">
            <a:avLst/>
          </a:prstGeom>
          <a:solidFill>
            <a:srgbClr val="37374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9" name="Imag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78" name="Connecteur droit 77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07CEC9"/>
                </a:solidFill>
              </a:rPr>
              <a:t>         Add </a:t>
            </a:r>
            <a:r>
              <a:rPr lang="fr-FR" sz="1200" b="1" dirty="0">
                <a:solidFill>
                  <a:srgbClr val="07CEC9"/>
                </a:solidFill>
              </a:rPr>
              <a:t>devices</a:t>
            </a:r>
          </a:p>
        </p:txBody>
      </p:sp>
      <p:pic>
        <p:nvPicPr>
          <p:cNvPr id="83" name="Image 8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3" y="3526633"/>
            <a:ext cx="247010" cy="247010"/>
          </a:xfrm>
          <a:prstGeom prst="rect">
            <a:avLst/>
          </a:prstGeom>
        </p:spPr>
      </p:pic>
      <p:sp>
        <p:nvSpPr>
          <p:cNvPr id="84" name="Rectangle 83"/>
          <p:cNvSpPr/>
          <p:nvPr/>
        </p:nvSpPr>
        <p:spPr>
          <a:xfrm>
            <a:off x="1140" y="3526634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5" name="Image 8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87" name="ZoneTexte 86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         Add </a:t>
            </a:r>
            <a:r>
              <a:rPr lang="fr-FR" sz="24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130960" y="1195058"/>
            <a:ext cx="7550149" cy="5669727"/>
          </a:xfrm>
          <a:prstGeom prst="rect">
            <a:avLst/>
          </a:prstGeom>
          <a:solidFill>
            <a:srgbClr val="4A4A58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6" name="ZoneTexte 95"/>
          <p:cNvSpPr txBox="1"/>
          <p:nvPr/>
        </p:nvSpPr>
        <p:spPr>
          <a:xfrm>
            <a:off x="1990020" y="1179648"/>
            <a:ext cx="158994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chemeClr val="bg1"/>
                </a:solidFill>
              </a:rPr>
              <a:t>Eclairage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1767795" y="169200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Prise connecté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1656719" y="210987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Climatiseur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613083" y="260585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Sonnette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ZoneTexte 100"/>
          <p:cNvSpPr txBox="1"/>
          <p:nvPr/>
        </p:nvSpPr>
        <p:spPr>
          <a:xfrm>
            <a:off x="1773575" y="309587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Station</a:t>
            </a:r>
            <a:r>
              <a:rPr lang="fr-FR" sz="1200" b="1" dirty="0" smtClean="0">
                <a:solidFill>
                  <a:srgbClr val="E6EAEE"/>
                </a:solidFill>
              </a:rPr>
              <a:t> </a:t>
            </a:r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météo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ZoneTexte 101"/>
          <p:cNvSpPr txBox="1"/>
          <p:nvPr/>
        </p:nvSpPr>
        <p:spPr>
          <a:xfrm>
            <a:off x="1790914" y="3451789"/>
            <a:ext cx="173850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gaz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2042564" y="3867357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présence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2033655" y="4398130"/>
            <a:ext cx="158994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Capteur Température et humidité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>
            <a:off x="4298950" y="2093180"/>
            <a:ext cx="72517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4406900" y="2963877"/>
            <a:ext cx="714375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4413353" y="3803633"/>
            <a:ext cx="7137297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ZoneTexte 163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5" name="ZoneTexte 164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6" name="ZoneTexte 165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4831913" y="1504026"/>
            <a:ext cx="292287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 smtClean="0">
                <a:solidFill>
                  <a:schemeClr val="bg1"/>
                </a:solidFill>
              </a:rPr>
              <a:t>Smart switch V1 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9" name="ZoneTexte 178"/>
          <p:cNvSpPr txBox="1"/>
          <p:nvPr/>
        </p:nvSpPr>
        <p:spPr>
          <a:xfrm>
            <a:off x="4814023" y="2363298"/>
            <a:ext cx="203715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V1 </a:t>
            </a:r>
            <a:r>
              <a:rPr lang="fr-FR" sz="1600" b="1" dirty="0" smtClean="0">
                <a:solidFill>
                  <a:schemeClr val="bg1"/>
                </a:solidFill>
              </a:rPr>
              <a:t>M2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0" name="ZoneTexte 179"/>
          <p:cNvSpPr txBox="1"/>
          <p:nvPr/>
        </p:nvSpPr>
        <p:spPr>
          <a:xfrm>
            <a:off x="4831913" y="3225903"/>
            <a:ext cx="20528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bg1"/>
                </a:solidFill>
              </a:rPr>
              <a:t>Smart switch </a:t>
            </a:r>
            <a:r>
              <a:rPr lang="fr-FR" sz="1600" b="1" dirty="0" smtClean="0">
                <a:solidFill>
                  <a:schemeClr val="bg1"/>
                </a:solidFill>
              </a:rPr>
              <a:t>V3 </a:t>
            </a:r>
            <a:r>
              <a:rPr lang="fr-FR" sz="1600" b="1" dirty="0">
                <a:solidFill>
                  <a:schemeClr val="bg1"/>
                </a:solidFill>
              </a:rPr>
              <a:t>M1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82" name="Image 18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12" y="1248017"/>
            <a:ext cx="307865" cy="307865"/>
          </a:xfrm>
          <a:prstGeom prst="rect">
            <a:avLst/>
          </a:prstGeom>
        </p:spPr>
      </p:pic>
      <p:pic>
        <p:nvPicPr>
          <p:cNvPr id="185" name="Image 18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3" y="2597522"/>
            <a:ext cx="304801" cy="304801"/>
          </a:xfrm>
          <a:prstGeom prst="rect">
            <a:avLst/>
          </a:prstGeom>
        </p:spPr>
      </p:pic>
      <p:pic>
        <p:nvPicPr>
          <p:cNvPr id="186" name="Image 18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746" y="5011467"/>
            <a:ext cx="316065" cy="316065"/>
          </a:xfrm>
          <a:prstGeom prst="rect">
            <a:avLst/>
          </a:prstGeom>
        </p:spPr>
      </p:pic>
      <p:sp>
        <p:nvSpPr>
          <p:cNvPr id="187" name="ZoneTexte 186"/>
          <p:cNvSpPr txBox="1"/>
          <p:nvPr/>
        </p:nvSpPr>
        <p:spPr>
          <a:xfrm>
            <a:off x="2040770" y="5050533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Détecteur de porte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90" name="Image 18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428" y="4466587"/>
            <a:ext cx="289592" cy="289592"/>
          </a:xfrm>
          <a:prstGeom prst="rect">
            <a:avLst/>
          </a:prstGeom>
        </p:spPr>
      </p:pic>
      <p:pic>
        <p:nvPicPr>
          <p:cNvPr id="192" name="Image 19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975" y="2117342"/>
            <a:ext cx="259199" cy="259199"/>
          </a:xfrm>
          <a:prstGeom prst="rect">
            <a:avLst/>
          </a:prstGeom>
        </p:spPr>
      </p:pic>
      <p:pic>
        <p:nvPicPr>
          <p:cNvPr id="193" name="Image 19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037" y="1686398"/>
            <a:ext cx="296681" cy="296681"/>
          </a:xfrm>
          <a:prstGeom prst="rect">
            <a:avLst/>
          </a:prstGeom>
        </p:spPr>
      </p:pic>
      <p:pic>
        <p:nvPicPr>
          <p:cNvPr id="195" name="Image 19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336" y="3513874"/>
            <a:ext cx="321690" cy="321690"/>
          </a:xfrm>
          <a:prstGeom prst="rect">
            <a:avLst/>
          </a:prstGeom>
        </p:spPr>
      </p:pic>
      <p:pic>
        <p:nvPicPr>
          <p:cNvPr id="196" name="Image 19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406" y="3042187"/>
            <a:ext cx="403178" cy="403178"/>
          </a:xfrm>
          <a:prstGeom prst="rect">
            <a:avLst/>
          </a:prstGeom>
        </p:spPr>
      </p:pic>
      <p:pic>
        <p:nvPicPr>
          <p:cNvPr id="197" name="Image 19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03" y="3889377"/>
            <a:ext cx="314984" cy="3149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703056" y="524655"/>
            <a:ext cx="10450844" cy="6323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1739827" y="554311"/>
            <a:ext cx="10369624" cy="6313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739827" y="1215269"/>
            <a:ext cx="2353033" cy="5547482"/>
          </a:xfrm>
          <a:prstGeom prst="rect">
            <a:avLst/>
          </a:prstGeom>
          <a:noFill/>
          <a:ln w="3810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4136466" y="1215268"/>
            <a:ext cx="7534834" cy="554748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3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solidFill>
            <a:srgbClr val="2A2A3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4775" y="2997376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1039590" y="524654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Room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130960" y="1195059"/>
            <a:ext cx="755014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1990020" y="1179648"/>
            <a:ext cx="1508147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07CEC9"/>
                </a:solidFill>
              </a:rPr>
              <a:t>Chambre à coucher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1767973" y="1852342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Chambre bébé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1517008" y="2282749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Séjour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1707627" y="272544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Salle de bain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1568205" y="3171970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Véranda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1651284" y="3558878"/>
            <a:ext cx="137532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Garage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2044214" y="398501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Cuisine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ZoneTexte 34"/>
          <p:cNvSpPr txBox="1"/>
          <p:nvPr/>
        </p:nvSpPr>
        <p:spPr>
          <a:xfrm>
            <a:off x="2037026" y="4477116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200" dirty="0" smtClean="0">
                <a:solidFill>
                  <a:schemeClr val="bg2">
                    <a:lumMod val="75000"/>
                  </a:schemeClr>
                </a:solidFill>
              </a:rPr>
              <a:t>Plus</a:t>
            </a:r>
            <a:endParaRPr lang="fr-FR" sz="12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 rot="5400000">
            <a:off x="11059589" y="1605205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 rot="5400000">
            <a:off x="11059588" y="2475136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 rot="5400000">
            <a:off x="11059587" y="3340143"/>
            <a:ext cx="66817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chemeClr val="bg1"/>
                </a:solidFill>
              </a:rPr>
              <a:t>. . .</a:t>
            </a:r>
            <a:endParaRPr lang="fr-FR" sz="1400" b="1" dirty="0">
              <a:ln>
                <a:solidFill>
                  <a:srgbClr val="D5D5D5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4432409"/>
            <a:ext cx="261724" cy="261724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85" y="918501"/>
            <a:ext cx="261724" cy="261724"/>
          </a:xfrm>
          <a:prstGeom prst="rect">
            <a:avLst/>
          </a:prstGeom>
        </p:spPr>
      </p:pic>
      <p:sp>
        <p:nvSpPr>
          <p:cNvPr id="59" name="ZoneTexte 58"/>
          <p:cNvSpPr txBox="1"/>
          <p:nvPr/>
        </p:nvSpPr>
        <p:spPr>
          <a:xfrm>
            <a:off x="4036400" y="883013"/>
            <a:ext cx="1972269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500" b="1" dirty="0" smtClean="0">
                <a:solidFill>
                  <a:srgbClr val="E6EAEE"/>
                </a:solidFill>
              </a:rPr>
              <a:t>Ajout équipement</a:t>
            </a:r>
            <a:endParaRPr lang="fr-FR" sz="15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60" name="ZoneTexte 59"/>
          <p:cNvSpPr txBox="1"/>
          <p:nvPr/>
        </p:nvSpPr>
        <p:spPr>
          <a:xfrm>
            <a:off x="6712523" y="3738790"/>
            <a:ext cx="21738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chemeClr val="bg2">
                    <a:lumMod val="75000"/>
                  </a:schemeClr>
                </a:solidFill>
              </a:rPr>
              <a:t>Veuillez ajouter des équipement </a:t>
            </a:r>
            <a:endParaRPr lang="fr-FR" sz="14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92" y="4038384"/>
            <a:ext cx="215351" cy="215351"/>
          </a:xfrm>
          <a:prstGeom prst="rect">
            <a:avLst/>
          </a:prstGeom>
        </p:spPr>
      </p:pic>
      <p:pic>
        <p:nvPicPr>
          <p:cNvPr id="64" name="Imag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40" y="3587680"/>
            <a:ext cx="254497" cy="254497"/>
          </a:xfrm>
          <a:prstGeom prst="rect">
            <a:avLst/>
          </a:prstGeom>
        </p:spPr>
      </p:pic>
      <p:pic>
        <p:nvPicPr>
          <p:cNvPr id="65" name="Imag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78" y="3178665"/>
            <a:ext cx="263608" cy="263608"/>
          </a:xfrm>
          <a:prstGeom prst="rect">
            <a:avLst/>
          </a:prstGeom>
        </p:spPr>
      </p:pic>
      <p:pic>
        <p:nvPicPr>
          <p:cNvPr id="66" name="Image 6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706" y="2756577"/>
            <a:ext cx="214732" cy="214732"/>
          </a:xfrm>
          <a:prstGeom prst="rect">
            <a:avLst/>
          </a:prstGeom>
        </p:spPr>
      </p:pic>
      <p:pic>
        <p:nvPicPr>
          <p:cNvPr id="68" name="Image 67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64" y="2311656"/>
            <a:ext cx="244063" cy="244063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370" y="1862756"/>
            <a:ext cx="273404" cy="273404"/>
          </a:xfrm>
          <a:prstGeom prst="rect">
            <a:avLst/>
          </a:prstGeom>
        </p:spPr>
      </p:pic>
      <p:pic>
        <p:nvPicPr>
          <p:cNvPr id="72" name="Image 7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370866"/>
            <a:ext cx="226261" cy="226261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19" y="3008466"/>
            <a:ext cx="228137" cy="228137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49" name="Image 48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28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9" y="0"/>
            <a:ext cx="12192000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4207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E6EAEE"/>
                </a:solidFill>
              </a:rPr>
              <a:t>Room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sp>
        <p:nvSpPr>
          <p:cNvPr id="18" name="ZoneTexte 17"/>
          <p:cNvSpPr txBox="1"/>
          <p:nvPr/>
        </p:nvSpPr>
        <p:spPr>
          <a:xfrm>
            <a:off x="61913" y="4093041"/>
            <a:ext cx="1529807" cy="276999"/>
          </a:xfrm>
          <a:prstGeom prst="rect">
            <a:avLst/>
          </a:prstGeom>
          <a:solidFill>
            <a:srgbClr val="28283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cxnSp>
        <p:nvCxnSpPr>
          <p:cNvPr id="21" name="Connecteur droit 20"/>
          <p:cNvCxnSpPr/>
          <p:nvPr/>
        </p:nvCxnSpPr>
        <p:spPr>
          <a:xfrm>
            <a:off x="1707627" y="491838"/>
            <a:ext cx="0" cy="635654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57149" y="3526634"/>
            <a:ext cx="158994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E6EAEE"/>
                </a:solidFill>
              </a:rPr>
              <a:t>         Add </a:t>
            </a:r>
            <a:r>
              <a:rPr lang="fr-FR" sz="1200" b="1" dirty="0">
                <a:solidFill>
                  <a:srgbClr val="E6EAEE"/>
                </a:solidFill>
              </a:rPr>
              <a:t>devices</a:t>
            </a:r>
          </a:p>
        </p:txBody>
      </p:sp>
      <p:pic>
        <p:nvPicPr>
          <p:cNvPr id="25" name="Imag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9" y="1947208"/>
            <a:ext cx="235627" cy="235627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956310" y="7150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Scène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23415" y="1195058"/>
            <a:ext cx="9986269" cy="5653320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54" y="3558878"/>
            <a:ext cx="225460" cy="225460"/>
          </a:xfrm>
          <a:prstGeom prst="rect">
            <a:avLst/>
          </a:prstGeom>
        </p:spPr>
      </p:pic>
      <p:sp>
        <p:nvSpPr>
          <p:cNvPr id="60" name="ZoneTexte 59"/>
          <p:cNvSpPr txBox="1"/>
          <p:nvPr/>
        </p:nvSpPr>
        <p:spPr>
          <a:xfrm>
            <a:off x="5379022" y="3671608"/>
            <a:ext cx="272357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2">
                    <a:lumMod val="75000"/>
                  </a:schemeClr>
                </a:solidFill>
              </a:rPr>
              <a:t>Cette page n’est pas encore disponible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739" y="4093041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6" y="4093040"/>
            <a:ext cx="250357" cy="25035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5" y="3041389"/>
            <a:ext cx="218809" cy="218809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1793972" y="4993117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chemeClr val="bg1">
                    <a:lumMod val="75000"/>
                  </a:schemeClr>
                </a:solidFill>
              </a:rPr>
              <a:t>Ampoule led Ingelec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68624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57150" y="44533"/>
            <a:ext cx="12134850" cy="401846"/>
          </a:xfrm>
          <a:prstGeom prst="rect">
            <a:avLst/>
          </a:prstGeom>
          <a:solidFill>
            <a:srgbClr val="92D050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150" y="491837"/>
            <a:ext cx="1852741" cy="1439593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151" y="1961086"/>
            <a:ext cx="1816164" cy="4093757"/>
          </a:xfrm>
          <a:prstGeom prst="rect">
            <a:avLst/>
          </a:prstGeom>
          <a:solidFill>
            <a:srgbClr val="5B9BD5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/>
          <p:cNvSpPr/>
          <p:nvPr/>
        </p:nvSpPr>
        <p:spPr>
          <a:xfrm>
            <a:off x="1936779" y="491837"/>
            <a:ext cx="10163942" cy="5563006"/>
          </a:xfrm>
          <a:prstGeom prst="rect">
            <a:avLst/>
          </a:prstGeom>
          <a:solidFill>
            <a:srgbClr val="B120DE"/>
          </a:solidFill>
          <a:ln w="57150">
            <a:solidFill>
              <a:srgbClr val="B120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/>
          <p:cNvSpPr/>
          <p:nvPr/>
        </p:nvSpPr>
        <p:spPr>
          <a:xfrm>
            <a:off x="2043562" y="593178"/>
            <a:ext cx="5684033" cy="3188278"/>
          </a:xfrm>
          <a:prstGeom prst="rect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>
            <a:off x="7861300" y="582062"/>
            <a:ext cx="4090854" cy="1347251"/>
          </a:xfrm>
          <a:prstGeom prst="rect">
            <a:avLst/>
          </a:prstGeom>
          <a:solidFill>
            <a:srgbClr val="0FCF4A"/>
          </a:solidFill>
          <a:ln w="57150">
            <a:solidFill>
              <a:srgbClr val="0FCF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à coins arrondis 51"/>
          <p:cNvSpPr/>
          <p:nvPr/>
        </p:nvSpPr>
        <p:spPr>
          <a:xfrm>
            <a:off x="7894482" y="2032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à coins arrondis 90"/>
          <p:cNvSpPr/>
          <p:nvPr/>
        </p:nvSpPr>
        <p:spPr>
          <a:xfrm>
            <a:off x="9980257" y="2018912"/>
            <a:ext cx="1981038" cy="1843685"/>
          </a:xfrm>
          <a:prstGeom prst="roundRect">
            <a:avLst>
              <a:gd name="adj" fmla="val 11156"/>
            </a:avLst>
          </a:prstGeom>
          <a:solidFill>
            <a:srgbClr val="D76007"/>
          </a:solidFill>
          <a:ln w="57150">
            <a:solidFill>
              <a:srgbClr val="D76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à coins arrondis 91"/>
          <p:cNvSpPr/>
          <p:nvPr/>
        </p:nvSpPr>
        <p:spPr>
          <a:xfrm>
            <a:off x="2002088" y="404244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à coins arrondis 92"/>
          <p:cNvSpPr/>
          <p:nvPr/>
        </p:nvSpPr>
        <p:spPr>
          <a:xfrm>
            <a:off x="3428578" y="4090283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à coins arrondis 93"/>
          <p:cNvSpPr/>
          <p:nvPr/>
        </p:nvSpPr>
        <p:spPr>
          <a:xfrm>
            <a:off x="4873313" y="4093041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à coins arrondis 94"/>
          <p:cNvSpPr/>
          <p:nvPr/>
        </p:nvSpPr>
        <p:spPr>
          <a:xfrm>
            <a:off x="6334976" y="4080232"/>
            <a:ext cx="1191792" cy="1135341"/>
          </a:xfrm>
          <a:prstGeom prst="roundRect">
            <a:avLst>
              <a:gd name="adj" fmla="val 11156"/>
            </a:avLst>
          </a:prstGeom>
          <a:solidFill>
            <a:srgbClr val="FFFFFF"/>
          </a:solidFill>
          <a:ln w="571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ectangle 52"/>
          <p:cNvSpPr/>
          <p:nvPr/>
        </p:nvSpPr>
        <p:spPr>
          <a:xfrm>
            <a:off x="47632" y="6100302"/>
            <a:ext cx="12053089" cy="717739"/>
          </a:xfrm>
          <a:prstGeom prst="rect">
            <a:avLst/>
          </a:prstGeom>
          <a:solidFill>
            <a:srgbClr val="FFFE3C"/>
          </a:solidFill>
          <a:ln w="57150">
            <a:solidFill>
              <a:srgbClr val="FFFE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873313" y="-6383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1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470793" y="8958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2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96" name="ZoneTexte 95"/>
          <p:cNvSpPr txBox="1"/>
          <p:nvPr/>
        </p:nvSpPr>
        <p:spPr>
          <a:xfrm>
            <a:off x="4562752" y="157652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3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ZoneTexte 96"/>
          <p:cNvSpPr txBox="1"/>
          <p:nvPr/>
        </p:nvSpPr>
        <p:spPr>
          <a:xfrm>
            <a:off x="592794" y="3646423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4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8" name="ZoneTexte 97"/>
          <p:cNvSpPr txBox="1"/>
          <p:nvPr/>
        </p:nvSpPr>
        <p:spPr>
          <a:xfrm>
            <a:off x="9595596" y="890667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5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8529623" y="2681064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10650268" y="2729975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6</a:t>
            </a:r>
            <a:endParaRPr lang="fr-FR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3615635" y="4425609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2245591" y="4458550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5" name="ZoneTexte 114"/>
          <p:cNvSpPr txBox="1"/>
          <p:nvPr/>
        </p:nvSpPr>
        <p:spPr>
          <a:xfrm>
            <a:off x="5067989" y="4493886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6468535" y="4475941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7</a:t>
            </a:r>
            <a:endParaRPr lang="fr-FR" sz="3200" dirty="0">
              <a:latin typeface="Arial Black" panose="020B0A04020102020204" pitchFamily="34" charset="0"/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5391676" y="6201488"/>
            <a:ext cx="68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latin typeface="Arial Black" panose="020B0A04020102020204" pitchFamily="34" charset="0"/>
              </a:rPr>
              <a:t>8</a:t>
            </a:r>
            <a:endParaRPr lang="fr-FR" sz="3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34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4284" y="-45196"/>
            <a:ext cx="10515600" cy="1009728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2A2A32"/>
                </a:solidFill>
              </a:rPr>
              <a:t>Color palette </a:t>
            </a:r>
            <a:endParaRPr lang="fr-FR" b="1" dirty="0">
              <a:solidFill>
                <a:srgbClr val="2A2A32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533071" y="4105407"/>
            <a:ext cx="2251881" cy="2197289"/>
          </a:xfrm>
          <a:prstGeom prst="ellips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/>
          <p:cNvSpPr/>
          <p:nvPr/>
        </p:nvSpPr>
        <p:spPr>
          <a:xfrm>
            <a:off x="4497502" y="2326797"/>
            <a:ext cx="3382371" cy="3204948"/>
          </a:xfrm>
          <a:prstGeom prst="ellipse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7576780" y="4135950"/>
            <a:ext cx="2251881" cy="2197289"/>
          </a:xfrm>
          <a:prstGeom prst="ellipse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724140" y="470022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#E6EAEE#E6EAEE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732101" y="5208032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rgb(230, 234, 238)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173638" y="462174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chemeClr val="bg1"/>
                </a:solidFill>
              </a:rPr>
              <a:t>rgb(55, 55, 66)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173637" y="314979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</a:t>
            </a:r>
            <a:r>
              <a:rPr lang="fr-FR" b="1" dirty="0" smtClean="0">
                <a:solidFill>
                  <a:schemeClr val="bg1"/>
                </a:solidFill>
              </a:rPr>
              <a:t>373742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7672314" y="5423241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rgb(74, 74, 88)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576780" y="45949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#4A4A58</a:t>
            </a:r>
          </a:p>
        </p:txBody>
      </p:sp>
      <p:sp>
        <p:nvSpPr>
          <p:cNvPr id="14" name="Ellipse 13"/>
          <p:cNvSpPr/>
          <p:nvPr/>
        </p:nvSpPr>
        <p:spPr>
          <a:xfrm>
            <a:off x="7576780" y="1523092"/>
            <a:ext cx="2251881" cy="2197289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/>
        </p:nvSpPr>
        <p:spPr>
          <a:xfrm>
            <a:off x="2533071" y="1522549"/>
            <a:ext cx="2251881" cy="2197289"/>
          </a:xfrm>
          <a:prstGeom prst="ellipse">
            <a:avLst/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2611832" y="1967427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#2A2A32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34009" y="2829130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rgb(42, 42, 50)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672314" y="1987799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#07CEC9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767850" y="2799498"/>
            <a:ext cx="206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rgb(7, 206, 201)</a:t>
            </a:r>
          </a:p>
        </p:txBody>
      </p:sp>
    </p:spTree>
    <p:extLst>
      <p:ext uri="{BB962C8B-B14F-4D97-AF65-F5344CB8AC3E}">
        <p14:creationId xmlns:p14="http://schemas.microsoft.com/office/powerpoint/2010/main" val="2670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Police utiliser</a:t>
            </a:r>
            <a:endParaRPr lang="fr-FR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7481" y="1897039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lycerin"/>
                <a:cs typeface="Arial" panose="020B0604020202020204" pitchFamily="34" charset="0"/>
              </a:rPr>
              <a:t>Calibri</a:t>
            </a:r>
            <a:endParaRPr lang="fr-FR" dirty="0">
              <a:latin typeface="Glycerin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13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667000" y="850900"/>
            <a:ext cx="560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>
                <a:latin typeface="Arial Black" panose="020B0A04020102020204" pitchFamily="34" charset="0"/>
              </a:rPr>
              <a:t>Taches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254000" y="176530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1: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234950" y="241804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2: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-234950" y="390782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4: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234950" y="4575125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5: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-234950" y="3102630"/>
            <a:ext cx="270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Arial Black" panose="020B0A04020102020204" pitchFamily="34" charset="0"/>
              </a:rPr>
              <a:t>Groupe 3:</a:t>
            </a:r>
            <a:r>
              <a:rPr lang="fr-FR" sz="2800" dirty="0" smtClean="0">
                <a:latin typeface="Arial Black" panose="020B0A04020102020204" pitchFamily="34" charset="0"/>
              </a:rPr>
              <a:t> </a:t>
            </a:r>
            <a:endParaRPr lang="fr-FR" sz="2800" dirty="0">
              <a:latin typeface="Arial Black" panose="020B0A0402010202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892300" y="1825847"/>
            <a:ext cx="463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Structure générale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892300" y="2541764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1 + 2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892300" y="3236227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3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+ 6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892300" y="3959652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5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892300" y="4669249"/>
            <a:ext cx="270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7</a:t>
            </a:r>
            <a:r>
              <a:rPr lang="fr-F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 + 8</a:t>
            </a:r>
            <a:endParaRPr lang="fr-FR" sz="2800" dirty="0">
              <a:solidFill>
                <a:schemeClr val="tx1">
                  <a:lumMod val="50000"/>
                  <a:lumOff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04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898544" y="4065555"/>
            <a:ext cx="3889612" cy="1166845"/>
          </a:xfrm>
          <a:prstGeom prst="roundRect">
            <a:avLst/>
          </a:prstGeom>
          <a:solidFill>
            <a:srgbClr val="4A4A58"/>
          </a:solidFill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070054" y="4246577"/>
            <a:ext cx="37181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/>
                </a:solidFill>
              </a:rPr>
              <a:t>Si vous n’avez pas accès à internet, vous pouvez utiliser le module en mode offline, les modules crée des points d’accès et votre Pc ou votre Smart phone se connecte déçus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89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56" y="187358"/>
            <a:ext cx="2031542" cy="203154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4912545" y="2339982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4689112" y="3610179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323749" y="3665445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chemeClr val="bg2"/>
                </a:solidFill>
              </a:rPr>
              <a:t>Mode Offline</a:t>
            </a:r>
            <a:endParaRPr lang="fr-FR" sz="2000" dirty="0">
              <a:solidFill>
                <a:schemeClr val="bg2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4689112" y="4511044"/>
            <a:ext cx="2920621" cy="455376"/>
          </a:xfrm>
          <a:prstGeom prst="roundRect">
            <a:avLst>
              <a:gd name="adj" fmla="val 50000"/>
            </a:avLst>
          </a:prstGeom>
          <a:noFill/>
          <a:ln>
            <a:solidFill>
              <a:srgbClr val="07CE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5323749" y="4566310"/>
            <a:ext cx="15899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dirty="0" smtClean="0">
                <a:solidFill>
                  <a:srgbClr val="07CEC9"/>
                </a:solidFill>
              </a:rPr>
              <a:t>Mode Online</a:t>
            </a:r>
            <a:endParaRPr lang="fr-FR" sz="2000" dirty="0">
              <a:solidFill>
                <a:srgbClr val="07CEC9"/>
              </a:solidFill>
            </a:endParaRPr>
          </a:p>
        </p:txBody>
      </p:sp>
      <p:sp>
        <p:nvSpPr>
          <p:cNvPr id="2" name="Triangle isocèle 1"/>
          <p:cNvSpPr/>
          <p:nvPr/>
        </p:nvSpPr>
        <p:spPr>
          <a:xfrm rot="10800000">
            <a:off x="7898546" y="3780712"/>
            <a:ext cx="171509" cy="98344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/>
          <p:cNvSpPr/>
          <p:nvPr/>
        </p:nvSpPr>
        <p:spPr>
          <a:xfrm rot="10800000">
            <a:off x="7898545" y="4669960"/>
            <a:ext cx="171509" cy="98344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à coins arrondis 2"/>
          <p:cNvSpPr/>
          <p:nvPr/>
        </p:nvSpPr>
        <p:spPr>
          <a:xfrm>
            <a:off x="7898544" y="4910351"/>
            <a:ext cx="3889612" cy="1166845"/>
          </a:xfrm>
          <a:prstGeom prst="roundRect">
            <a:avLst/>
          </a:prstGeom>
          <a:solidFill>
            <a:srgbClr val="4A4A58"/>
          </a:solidFill>
          <a:ln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8070054" y="5091373"/>
            <a:ext cx="371810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/>
                </a:solidFill>
              </a:rPr>
              <a:t>Votre module se connecte à votre </a:t>
            </a:r>
            <a:r>
              <a:rPr lang="fr-FR" sz="1200" smtClean="0">
                <a:solidFill>
                  <a:schemeClr val="bg2"/>
                </a:solidFill>
              </a:rPr>
              <a:t>routeur Wi-Fi</a:t>
            </a:r>
            <a:endParaRPr lang="fr-FR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07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039349" y="59039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320428" y="1001872"/>
            <a:ext cx="420351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bg2">
                    <a:lumMod val="75000"/>
                  </a:schemeClr>
                </a:solidFill>
              </a:rPr>
              <a:t>Crée votre compte en toute simplicité</a:t>
            </a:r>
            <a:endParaRPr lang="fr-FR" sz="1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7567425" y="1750526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609367" y="1373727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Email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7547979" y="2930815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7026649" y="2552114"/>
            <a:ext cx="254574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>
                <a:solidFill>
                  <a:srgbClr val="E6EAEE"/>
                </a:solidFill>
              </a:rPr>
              <a:t>Mot de passe</a:t>
            </a:r>
            <a:endParaRPr lang="fr-FR" sz="2000" b="1" dirty="0">
              <a:solidFill>
                <a:srgbClr val="E6EAEE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7623851" y="3789007"/>
            <a:ext cx="206770" cy="198120"/>
          </a:xfrm>
          <a:prstGeom prst="roundRect">
            <a:avLst/>
          </a:prstGeom>
          <a:noFill/>
          <a:ln w="19050">
            <a:solidFill>
              <a:srgbClr val="E6EA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7830621" y="3718790"/>
            <a:ext cx="233897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Ce souvient de moi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7547979" y="4239744"/>
            <a:ext cx="3616657" cy="641444"/>
          </a:xfrm>
          <a:prstGeom prst="roundRect">
            <a:avLst>
              <a:gd name="adj" fmla="val 23050"/>
            </a:avLst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083433" y="4307329"/>
            <a:ext cx="254574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E6EAEE"/>
                </a:solidFill>
              </a:rPr>
              <a:t>Login</a:t>
            </a:r>
            <a:endParaRPr lang="fr-FR" sz="2400" b="1" dirty="0">
              <a:solidFill>
                <a:srgbClr val="E6EAEE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7320428" y="4989173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Vous n'avez pas encore de compte? 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7401874" y="5296880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Crée un compte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23" name="Connecteur droit 22"/>
          <p:cNvCxnSpPr/>
          <p:nvPr/>
        </p:nvCxnSpPr>
        <p:spPr>
          <a:xfrm>
            <a:off x="0" y="609600"/>
            <a:ext cx="12192000" cy="0"/>
          </a:xfrm>
          <a:prstGeom prst="line">
            <a:avLst/>
          </a:prstGeom>
          <a:ln>
            <a:solidFill>
              <a:srgbClr val="2A2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99" y="1174093"/>
            <a:ext cx="4176251" cy="4176251"/>
          </a:xfrm>
          <a:prstGeom prst="rect">
            <a:avLst/>
          </a:prstGeom>
        </p:spPr>
      </p:pic>
      <p:sp>
        <p:nvSpPr>
          <p:cNvPr id="30" name="Rectangle à coins arrondis 29"/>
          <p:cNvSpPr/>
          <p:nvPr/>
        </p:nvSpPr>
        <p:spPr>
          <a:xfrm>
            <a:off x="7613854" y="5789141"/>
            <a:ext cx="3616657" cy="627413"/>
          </a:xfrm>
          <a:prstGeom prst="roundRect">
            <a:avLst>
              <a:gd name="adj" fmla="val 2305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7439276" y="5908145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Continuer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837" y="5968280"/>
            <a:ext cx="252026" cy="252026"/>
          </a:xfrm>
          <a:prstGeom prst="rect">
            <a:avLst/>
          </a:prstGeom>
        </p:spPr>
      </p:pic>
      <p:sp>
        <p:nvSpPr>
          <p:cNvPr id="33" name="ZoneTexte 32"/>
          <p:cNvSpPr txBox="1"/>
          <p:nvPr/>
        </p:nvSpPr>
        <p:spPr>
          <a:xfrm>
            <a:off x="1067039" y="4927617"/>
            <a:ext cx="569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La </a:t>
            </a:r>
            <a:r>
              <a:rPr lang="fr-FR" sz="2400" dirty="0">
                <a:solidFill>
                  <a:schemeClr val="bg1"/>
                </a:solidFill>
              </a:rPr>
              <a:t>technologie au cœur de votre </a:t>
            </a:r>
            <a:r>
              <a:rPr lang="fr-FR" sz="2400" dirty="0">
                <a:solidFill>
                  <a:srgbClr val="07CEC9"/>
                </a:solidFill>
              </a:rPr>
              <a:t>maison</a:t>
            </a:r>
            <a:endParaRPr lang="fr-FR" sz="2400" dirty="0">
              <a:solidFill>
                <a:srgbClr val="07CEC9"/>
              </a:solidFill>
              <a:latin typeface="+mj-lt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-169839" y="240268"/>
            <a:ext cx="2473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b="1" dirty="0" smtClean="0">
                <a:solidFill>
                  <a:schemeClr val="bg1"/>
                </a:solidFill>
              </a:rPr>
              <a:t>Smart</a:t>
            </a:r>
            <a:r>
              <a:rPr lang="fr-FR" dirty="0" smtClean="0">
                <a:solidFill>
                  <a:schemeClr val="bg1"/>
                </a:solidFill>
              </a:rPr>
              <a:t> </a:t>
            </a:r>
            <a:r>
              <a:rPr lang="fr-FR" dirty="0" smtClean="0">
                <a:solidFill>
                  <a:schemeClr val="bg1"/>
                </a:solidFill>
                <a:latin typeface="+mj-lt"/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255618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9969"/>
            <a:ext cx="12223146" cy="6877969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132764" y="1147197"/>
            <a:ext cx="9880979" cy="4353636"/>
          </a:xfrm>
          <a:prstGeom prst="rect">
            <a:avLst/>
          </a:prstGeom>
          <a:solidFill>
            <a:srgbClr val="28283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88" y="1434255"/>
            <a:ext cx="254845" cy="254845"/>
          </a:xfrm>
          <a:prstGeom prst="rect">
            <a:avLst/>
          </a:prstGeom>
        </p:spPr>
      </p:pic>
      <p:cxnSp>
        <p:nvCxnSpPr>
          <p:cNvPr id="7" name="Connecteur droit 6"/>
          <p:cNvCxnSpPr/>
          <p:nvPr/>
        </p:nvCxnSpPr>
        <p:spPr>
          <a:xfrm flipV="1">
            <a:off x="1132764" y="1770011"/>
            <a:ext cx="9880979" cy="7989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697282" y="1391002"/>
            <a:ext cx="396581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Se connecter avec Google</a:t>
            </a:r>
            <a:endParaRPr lang="fr-FR" sz="1600" dirty="0">
              <a:solidFill>
                <a:srgbClr val="E6EAEE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409010" y="2761184"/>
            <a:ext cx="43672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200" dirty="0" smtClean="0">
                <a:solidFill>
                  <a:schemeClr val="bg1"/>
                </a:solidFill>
              </a:rPr>
              <a:t>Sélectionner un compte</a:t>
            </a:r>
            <a:endParaRPr lang="fr-FR" sz="3200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491833" y="3351755"/>
            <a:ext cx="421465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Pour accéder à l’application </a:t>
            </a:r>
            <a:r>
              <a:rPr lang="fr-FR" sz="1600" dirty="0">
                <a:solidFill>
                  <a:srgbClr val="07CEC9"/>
                </a:solidFill>
              </a:rPr>
              <a:t>Fortico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  <a:r>
              <a:rPr lang="fr-FR" sz="1600" b="1" dirty="0">
                <a:solidFill>
                  <a:schemeClr val="bg1"/>
                </a:solidFill>
              </a:rPr>
              <a:t>Smart</a:t>
            </a:r>
            <a:r>
              <a:rPr lang="fr-FR" sz="1600" dirty="0">
                <a:solidFill>
                  <a:schemeClr val="bg1"/>
                </a:solidFill>
              </a:rPr>
              <a:t> Home</a:t>
            </a:r>
          </a:p>
          <a:p>
            <a:pPr algn="ctr"/>
            <a:r>
              <a:rPr lang="fr-FR" sz="1600" dirty="0" smtClean="0">
                <a:solidFill>
                  <a:srgbClr val="07CEC9"/>
                </a:solidFill>
              </a:rPr>
              <a:t> </a:t>
            </a:r>
            <a:endParaRPr lang="fr-FR" sz="1600" dirty="0">
              <a:solidFill>
                <a:srgbClr val="07CEC9"/>
              </a:solidFill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6816983" y="3016298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6611108" y="2448244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Fortico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6816983" y="2619293"/>
            <a:ext cx="313432" cy="3095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F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867755" y="2739299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fortico@gmail.com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655558" y="3252021"/>
            <a:ext cx="1926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Antonio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6816983" y="3349304"/>
            <a:ext cx="338197" cy="313264"/>
          </a:xfrm>
          <a:prstGeom prst="ellipse">
            <a:avLst/>
          </a:prstGeom>
          <a:solidFill>
            <a:srgbClr val="B120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924229" y="3525432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antonio@gmail.com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24" name="Connecteur droit 23"/>
          <p:cNvCxnSpPr/>
          <p:nvPr/>
        </p:nvCxnSpPr>
        <p:spPr>
          <a:xfrm>
            <a:off x="6792218" y="3802431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6381429" y="4069930"/>
            <a:ext cx="396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Utiliser un autre compte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6816983" y="4079430"/>
            <a:ext cx="325815" cy="30952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6783364" y="4465456"/>
            <a:ext cx="3913882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6611108" y="4728809"/>
            <a:ext cx="396581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Avant d’utiliser l’appli Fortico Smart Home, vous pouvez consulter ses </a:t>
            </a:r>
            <a:r>
              <a:rPr lang="fr-FR" sz="1200" dirty="0" smtClean="0">
                <a:solidFill>
                  <a:srgbClr val="07CEC9"/>
                </a:solidFill>
              </a:rPr>
              <a:t>Regèle de confidentialité</a:t>
            </a:r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 et ses </a:t>
            </a:r>
            <a:r>
              <a:rPr lang="fr-FR" sz="1200" dirty="0" smtClean="0">
                <a:solidFill>
                  <a:srgbClr val="07CEC9"/>
                </a:solidFill>
              </a:rPr>
              <a:t>Conditions d’utilisation.</a:t>
            </a:r>
            <a:endParaRPr lang="fr-FR" sz="1200" dirty="0">
              <a:solidFill>
                <a:srgbClr val="07CEC9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5380593" y="5510333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Confidentialité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558890" y="5526187"/>
            <a:ext cx="396581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dirty="0" smtClean="0">
                <a:solidFill>
                  <a:schemeClr val="bg2">
                    <a:lumMod val="90000"/>
                  </a:schemeClr>
                </a:solidFill>
              </a:rPr>
              <a:t>Condition d’utilisation</a:t>
            </a:r>
            <a:endParaRPr lang="fr-FR" sz="12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8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1741351" y="5061431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07CEC9"/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17971" y="4932776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164082" y="5053989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AFABAB"/>
                </a:solidFill>
              </a:rPr>
              <a:t>Déconnecter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233371" y="4907579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  <p:sp>
        <p:nvSpPr>
          <p:cNvPr id="16" name="Triangle isocèle 15"/>
          <p:cNvSpPr/>
          <p:nvPr/>
        </p:nvSpPr>
        <p:spPr>
          <a:xfrm rot="5400000">
            <a:off x="11393837" y="349356"/>
            <a:ext cx="61511" cy="47411"/>
          </a:xfrm>
          <a:prstGeom prst="triangle">
            <a:avLst/>
          </a:prstGeom>
          <a:solidFill>
            <a:srgbClr val="E6EA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3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14" name="Triangle isocèle 13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6" name="ZoneTexte 25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7" name="ZoneTexte 36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8" name="ZoneTexte 37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89%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25°C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70%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927638" y="4046110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03" y="4148962"/>
            <a:ext cx="276647" cy="276647"/>
          </a:xfrm>
          <a:prstGeom prst="rect">
            <a:avLst/>
          </a:prstGeom>
        </p:spPr>
      </p:pic>
      <p:sp>
        <p:nvSpPr>
          <p:cNvPr id="42" name="Rectangle à coins arrondis 41"/>
          <p:cNvSpPr/>
          <p:nvPr/>
        </p:nvSpPr>
        <p:spPr>
          <a:xfrm>
            <a:off x="2583656" y="4184650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60897" y="4198900"/>
            <a:ext cx="211694" cy="196671"/>
          </a:xfrm>
          <a:prstGeom prst="ellips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1810108" y="4727123"/>
            <a:ext cx="72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 smtClean="0">
                <a:solidFill>
                  <a:srgbClr val="D5D5D5"/>
                </a:solidFill>
              </a:rPr>
              <a:t>Light</a:t>
            </a:r>
            <a:endParaRPr lang="fr-FR" sz="1100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46" name="Rectangle à coins arrondis 45"/>
          <p:cNvSpPr/>
          <p:nvPr/>
        </p:nvSpPr>
        <p:spPr>
          <a:xfrm>
            <a:off x="3381767" y="4043034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à coins arrondis 46"/>
          <p:cNvSpPr/>
          <p:nvPr/>
        </p:nvSpPr>
        <p:spPr>
          <a:xfrm>
            <a:off x="4835896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à coins arrondis 47"/>
          <p:cNvSpPr/>
          <p:nvPr/>
        </p:nvSpPr>
        <p:spPr>
          <a:xfrm>
            <a:off x="6294321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à coins arrondis 57"/>
          <p:cNvSpPr/>
          <p:nvPr/>
        </p:nvSpPr>
        <p:spPr>
          <a:xfrm>
            <a:off x="4041682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/>
          <p:cNvSpPr/>
          <p:nvPr/>
        </p:nvSpPr>
        <p:spPr>
          <a:xfrm>
            <a:off x="4318923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à coins arrondis 59"/>
          <p:cNvSpPr/>
          <p:nvPr/>
        </p:nvSpPr>
        <p:spPr>
          <a:xfrm>
            <a:off x="5471346" y="4231133"/>
            <a:ext cx="521259" cy="225172"/>
          </a:xfrm>
          <a:prstGeom prst="roundRect">
            <a:avLst>
              <a:gd name="adj" fmla="val 50000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Ellipse 60"/>
          <p:cNvSpPr/>
          <p:nvPr/>
        </p:nvSpPr>
        <p:spPr>
          <a:xfrm>
            <a:off x="5748587" y="4245383"/>
            <a:ext cx="211694" cy="196671"/>
          </a:xfrm>
          <a:prstGeom prst="ellipse">
            <a:avLst/>
          </a:prstGeom>
          <a:solidFill>
            <a:srgbClr val="D5D5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0" name="Image 6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690" y="4186314"/>
            <a:ext cx="307572" cy="307572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06" y="4132823"/>
            <a:ext cx="399674" cy="399674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804" y="4393533"/>
            <a:ext cx="528843" cy="528843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79" name="Rectangle à coins arrondis 78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à coins arrondis 79"/>
          <p:cNvSpPr/>
          <p:nvPr/>
        </p:nvSpPr>
        <p:spPr>
          <a:xfrm>
            <a:off x="9971117" y="2050933"/>
            <a:ext cx="1981037" cy="1817811"/>
          </a:xfrm>
          <a:prstGeom prst="roundRect">
            <a:avLst>
              <a:gd name="adj" fmla="val 9869"/>
            </a:avLst>
          </a:prstGeom>
          <a:blipFill dpi="0" rotWithShape="1"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925246" y="2103513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Bedroom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8957877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ZoneTexte 83"/>
          <p:cNvSpPr txBox="1"/>
          <p:nvPr/>
        </p:nvSpPr>
        <p:spPr>
          <a:xfrm>
            <a:off x="8996763" y="2141984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8998011" y="2229485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à coins arrondis 85"/>
          <p:cNvSpPr/>
          <p:nvPr/>
        </p:nvSpPr>
        <p:spPr>
          <a:xfrm>
            <a:off x="9389119" y="2186636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ZoneTexte 86"/>
          <p:cNvSpPr txBox="1"/>
          <p:nvPr/>
        </p:nvSpPr>
        <p:spPr>
          <a:xfrm>
            <a:off x="9346931" y="2141984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88" name="ZoneTexte 87"/>
          <p:cNvSpPr txBox="1"/>
          <p:nvPr/>
        </p:nvSpPr>
        <p:spPr>
          <a:xfrm>
            <a:off x="9971116" y="2123569"/>
            <a:ext cx="1001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chemeClr val="bg1"/>
                </a:solidFill>
              </a:rPr>
              <a:t>Veranda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1" name="Rectangle à coins arrondis 100"/>
          <p:cNvSpPr/>
          <p:nvPr/>
        </p:nvSpPr>
        <p:spPr>
          <a:xfrm>
            <a:off x="11006387" y="2205947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ZoneTexte 101"/>
          <p:cNvSpPr txBox="1"/>
          <p:nvPr/>
        </p:nvSpPr>
        <p:spPr>
          <a:xfrm>
            <a:off x="11045273" y="2161295"/>
            <a:ext cx="3501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Live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3" name="Ellipse 102"/>
          <p:cNvSpPr/>
          <p:nvPr/>
        </p:nvSpPr>
        <p:spPr>
          <a:xfrm>
            <a:off x="11046521" y="224879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à coins arrondis 104"/>
          <p:cNvSpPr/>
          <p:nvPr/>
        </p:nvSpPr>
        <p:spPr>
          <a:xfrm>
            <a:off x="11467732" y="2203265"/>
            <a:ext cx="319406" cy="131418"/>
          </a:xfrm>
          <a:prstGeom prst="roundRect">
            <a:avLst>
              <a:gd name="adj" fmla="val 50000"/>
            </a:avLst>
          </a:prstGeom>
          <a:solidFill>
            <a:srgbClr val="3C280A">
              <a:alpha val="4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/>
          <p:cNvSpPr txBox="1"/>
          <p:nvPr/>
        </p:nvSpPr>
        <p:spPr>
          <a:xfrm>
            <a:off x="11424593" y="2180087"/>
            <a:ext cx="4423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smtClean="0">
                <a:solidFill>
                  <a:srgbClr val="D5D5D5"/>
                </a:solidFill>
              </a:rPr>
              <a:t>FHD  </a:t>
            </a:r>
            <a:r>
              <a:rPr lang="fr-FR" sz="600" dirty="0" smtClean="0">
                <a:solidFill>
                  <a:srgbClr val="D5D5D5"/>
                </a:solidFill>
              </a:rPr>
              <a:t>˅</a:t>
            </a:r>
            <a:r>
              <a:rPr lang="fr-FR" sz="700" dirty="0" smtClean="0">
                <a:solidFill>
                  <a:srgbClr val="D5D5D5"/>
                </a:solidFill>
              </a:rPr>
              <a:t> </a:t>
            </a:r>
            <a:endParaRPr lang="fr-FR" sz="700" dirty="0">
              <a:solidFill>
                <a:srgbClr val="D5D5D5"/>
              </a:solidFill>
            </a:endParaRPr>
          </a:p>
        </p:txBody>
      </p:sp>
      <p:sp>
        <p:nvSpPr>
          <p:cNvPr id="107" name="Rectangle à coins arrondis 106"/>
          <p:cNvSpPr/>
          <p:nvPr/>
        </p:nvSpPr>
        <p:spPr>
          <a:xfrm>
            <a:off x="8052124" y="36690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ZoneTexte 108"/>
          <p:cNvSpPr txBox="1"/>
          <p:nvPr/>
        </p:nvSpPr>
        <p:spPr>
          <a:xfrm>
            <a:off x="8090778" y="364967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8082476" y="3686330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Parenthèses 110"/>
          <p:cNvSpPr/>
          <p:nvPr/>
        </p:nvSpPr>
        <p:spPr>
          <a:xfrm>
            <a:off x="8103368" y="3707605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à coins arrondis 111"/>
          <p:cNvSpPr/>
          <p:nvPr/>
        </p:nvSpPr>
        <p:spPr>
          <a:xfrm>
            <a:off x="10139372" y="3630411"/>
            <a:ext cx="402738" cy="122913"/>
          </a:xfrm>
          <a:prstGeom prst="roundRect">
            <a:avLst>
              <a:gd name="adj" fmla="val 50000"/>
            </a:avLst>
          </a:prstGeom>
          <a:solidFill>
            <a:srgbClr val="150E03">
              <a:alpha val="5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/>
          <p:cNvSpPr txBox="1"/>
          <p:nvPr/>
        </p:nvSpPr>
        <p:spPr>
          <a:xfrm>
            <a:off x="10187555" y="3615555"/>
            <a:ext cx="474478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" dirty="0" smtClean="0">
                <a:solidFill>
                  <a:schemeClr val="bg1"/>
                </a:solidFill>
              </a:rPr>
              <a:t>Full screen</a:t>
            </a:r>
            <a:endParaRPr lang="fr-FR" sz="450" dirty="0">
              <a:solidFill>
                <a:schemeClr val="bg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Parenthèses 115"/>
          <p:cNvSpPr/>
          <p:nvPr/>
        </p:nvSpPr>
        <p:spPr>
          <a:xfrm>
            <a:off x="10183613" y="3670950"/>
            <a:ext cx="45719" cy="45719"/>
          </a:xfrm>
          <a:prstGeom prst="bracketPair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10251754" y="19385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E6EAEE"/>
                </a:solidFill>
                <a:latin typeface="+mj-lt"/>
              </a:rPr>
              <a:t>Mode: </a:t>
            </a:r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Online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1741351" y="5061431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07CEC9"/>
                </a:solidFill>
              </a:rPr>
              <a:t>SmartSwitch-xxxx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2817971" y="4932776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90" name="ZoneTexte 89"/>
          <p:cNvSpPr txBox="1"/>
          <p:nvPr/>
        </p:nvSpPr>
        <p:spPr>
          <a:xfrm>
            <a:off x="3164082" y="5053989"/>
            <a:ext cx="11226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>
                <a:solidFill>
                  <a:srgbClr val="AFABAB"/>
                </a:solidFill>
              </a:rPr>
              <a:t>Déconnecter</a:t>
            </a:r>
            <a:endParaRPr lang="fr-FR" sz="600" dirty="0">
              <a:ln>
                <a:solidFill>
                  <a:srgbClr val="D5D5D5"/>
                </a:solidFill>
              </a:ln>
              <a:solidFill>
                <a:srgbClr val="AFABAB"/>
              </a:solidFill>
            </a:endParaRPr>
          </a:p>
        </p:txBody>
      </p:sp>
      <p:sp>
        <p:nvSpPr>
          <p:cNvPr id="91" name="ZoneTexte 90"/>
          <p:cNvSpPr txBox="1"/>
          <p:nvPr/>
        </p:nvSpPr>
        <p:spPr>
          <a:xfrm>
            <a:off x="4233371" y="4907579"/>
            <a:ext cx="355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rgbClr val="E6EAEE"/>
                </a:solidFill>
              </a:rPr>
              <a:t>…</a:t>
            </a:r>
            <a:endParaRPr lang="fr-FR" sz="1600" dirty="0">
              <a:ln>
                <a:solidFill>
                  <a:srgbClr val="D5D5D5"/>
                </a:solidFill>
              </a:ln>
              <a:solidFill>
                <a:srgbClr val="E6EAEE"/>
              </a:solidFill>
            </a:endParaRPr>
          </a:p>
        </p:txBody>
      </p:sp>
      <p:sp>
        <p:nvSpPr>
          <p:cNvPr id="92" name="ZoneTexte 91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  <p:sp>
        <p:nvSpPr>
          <p:cNvPr id="16" name="Triangle isocèle 15"/>
          <p:cNvSpPr/>
          <p:nvPr/>
        </p:nvSpPr>
        <p:spPr>
          <a:xfrm rot="10800000">
            <a:off x="11396791" y="349475"/>
            <a:ext cx="62780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ZoneTexte 92"/>
          <p:cNvSpPr txBox="1"/>
          <p:nvPr/>
        </p:nvSpPr>
        <p:spPr>
          <a:xfrm>
            <a:off x="11109719" y="410269"/>
            <a:ext cx="721521" cy="215444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" b="1" dirty="0" smtClean="0">
                <a:solidFill>
                  <a:srgbClr val="AFABAB"/>
                </a:solidFill>
                <a:latin typeface="+mj-lt"/>
              </a:rPr>
              <a:t>Déconnecter</a:t>
            </a:r>
            <a:endParaRPr lang="fr-FR" sz="800" dirty="0">
              <a:solidFill>
                <a:srgbClr val="AFABAB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503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34"/>
            <a:ext cx="12192000" cy="6858000"/>
          </a:xfrm>
          <a:prstGeom prst="rect">
            <a:avLst/>
          </a:prstGeom>
          <a:solidFill>
            <a:srgbClr val="373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0" y="184061"/>
            <a:ext cx="191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>
                <a:solidFill>
                  <a:srgbClr val="07CEC9"/>
                </a:solidFill>
                <a:latin typeface="+mj-lt"/>
              </a:rPr>
              <a:t>Fortico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b="1" dirty="0" smtClean="0">
                <a:solidFill>
                  <a:schemeClr val="bg1"/>
                </a:solidFill>
              </a:rPr>
              <a:t>Smart</a:t>
            </a:r>
            <a:r>
              <a:rPr lang="fr-FR" sz="1400" dirty="0" smtClean="0">
                <a:solidFill>
                  <a:schemeClr val="bg1"/>
                </a:solidFill>
              </a:rPr>
              <a:t> </a:t>
            </a:r>
            <a:r>
              <a:rPr lang="fr-FR" sz="1400" dirty="0" smtClean="0">
                <a:solidFill>
                  <a:schemeClr val="bg1"/>
                </a:solidFill>
                <a:latin typeface="+mj-lt"/>
              </a:rPr>
              <a:t>Home</a:t>
            </a:r>
            <a:endParaRPr lang="fr-FR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7368" y="638881"/>
            <a:ext cx="781050" cy="732314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>
            <a:off x="0" y="491838"/>
            <a:ext cx="12192000" cy="0"/>
          </a:xfrm>
          <a:prstGeom prst="line">
            <a:avLst/>
          </a:prstGeom>
          <a:ln w="12700">
            <a:solidFill>
              <a:srgbClr val="2121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19855" y="1414158"/>
            <a:ext cx="1533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>
                <a:ln>
                  <a:solidFill>
                    <a:srgbClr val="D5D5D5"/>
                  </a:solidFill>
                </a:ln>
                <a:solidFill>
                  <a:srgbClr val="D5D5D5"/>
                </a:solidFill>
                <a:latin typeface="+mj-lt"/>
              </a:rPr>
              <a:t>My Home</a:t>
            </a:r>
            <a:endParaRPr lang="fr-FR" sz="16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  <a:latin typeface="+mj-lt"/>
            </a:endParaRPr>
          </a:p>
        </p:txBody>
      </p:sp>
      <p:sp>
        <p:nvSpPr>
          <p:cNvPr id="9" name="Triangle isocèle 8"/>
          <p:cNvSpPr/>
          <p:nvPr/>
        </p:nvSpPr>
        <p:spPr>
          <a:xfrm rot="10800000">
            <a:off x="1361775" y="1594234"/>
            <a:ext cx="95659" cy="45719"/>
          </a:xfrm>
          <a:prstGeom prst="triangle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7CEC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30785" y="607429"/>
            <a:ext cx="5847080" cy="3269168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7861300" y="629734"/>
            <a:ext cx="4081780" cy="1301696"/>
          </a:xfrm>
          <a:prstGeom prst="rect">
            <a:avLst/>
          </a:prstGeom>
          <a:solidFill>
            <a:srgbClr val="4A4A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26888" y="6054843"/>
            <a:ext cx="12165112" cy="763198"/>
          </a:xfrm>
          <a:prstGeom prst="rect">
            <a:avLst/>
          </a:prstGeom>
          <a:noFill/>
          <a:ln>
            <a:solidFill>
              <a:srgbClr val="2121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57150" y="1954681"/>
            <a:ext cx="1589949" cy="276999"/>
          </a:xfrm>
          <a:prstGeom prst="rect">
            <a:avLst/>
          </a:prstGeom>
          <a:solidFill>
            <a:srgbClr val="30303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Home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07CEC9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70122" y="2430971"/>
            <a:ext cx="1637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Devices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6888" y="2997377"/>
            <a:ext cx="1596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Room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32051" y="3493991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Add devices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8195" y="5130090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Settings</a:t>
            </a:r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3" y="1961086"/>
            <a:ext cx="244861" cy="244861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85" y="2442803"/>
            <a:ext cx="259308" cy="259308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2963877"/>
            <a:ext cx="266739" cy="266739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3503864"/>
            <a:ext cx="275303" cy="27530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23" y="5138009"/>
            <a:ext cx="238713" cy="23871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8" y="4075383"/>
            <a:ext cx="287036" cy="287036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272698" y="4093041"/>
            <a:ext cx="106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D5D5D5"/>
                </a:solidFill>
              </a:rPr>
              <a:t>Scène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220436" y="4629830"/>
            <a:ext cx="1097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Accès</a:t>
            </a:r>
            <a:endParaRPr lang="fr-FR" sz="1200" b="1" dirty="0">
              <a:ln>
                <a:solidFill>
                  <a:srgbClr val="D5D5D5"/>
                </a:solidFill>
              </a:ln>
              <a:solidFill>
                <a:srgbClr val="D5D5D5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1954680"/>
            <a:ext cx="57150" cy="277000"/>
          </a:xfrm>
          <a:prstGeom prst="rect">
            <a:avLst/>
          </a:prstGeom>
          <a:solidFill>
            <a:srgbClr val="07CE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38" y="590805"/>
            <a:ext cx="5850228" cy="3285792"/>
          </a:xfrm>
          <a:prstGeom prst="rect">
            <a:avLst/>
          </a:prstGeom>
        </p:spPr>
      </p:pic>
      <p:sp>
        <p:nvSpPr>
          <p:cNvPr id="28" name="ZoneTexte 27"/>
          <p:cNvSpPr txBox="1"/>
          <p:nvPr/>
        </p:nvSpPr>
        <p:spPr>
          <a:xfrm>
            <a:off x="7894483" y="1154326"/>
            <a:ext cx="7556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Thu. </a:t>
            </a:r>
            <a:r>
              <a:rPr lang="fr-FR" sz="800" dirty="0" smtClean="0">
                <a:solidFill>
                  <a:srgbClr val="D5D5D5"/>
                </a:solidFill>
              </a:rPr>
              <a:t>11:22</a:t>
            </a:r>
            <a:endParaRPr lang="fr-FR" sz="800" dirty="0">
              <a:solidFill>
                <a:srgbClr val="D5D5D5"/>
              </a:solidFill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7894483" y="979903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3 Septembre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0" name="Image 2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399" y="683559"/>
            <a:ext cx="248759" cy="248759"/>
          </a:xfrm>
          <a:prstGeom prst="rect">
            <a:avLst/>
          </a:prstGeom>
        </p:spPr>
      </p:pic>
      <p:sp>
        <p:nvSpPr>
          <p:cNvPr id="31" name="ZoneTexte 30"/>
          <p:cNvSpPr txBox="1"/>
          <p:nvPr/>
        </p:nvSpPr>
        <p:spPr>
          <a:xfrm>
            <a:off x="8169981" y="701626"/>
            <a:ext cx="1001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>
                <a:solidFill>
                  <a:srgbClr val="D5D5D5"/>
                </a:solidFill>
              </a:rPr>
              <a:t>Tamatave, 501</a:t>
            </a:r>
            <a:endParaRPr lang="fr-FR" sz="800" dirty="0">
              <a:solidFill>
                <a:srgbClr val="D5D5D5"/>
              </a:solidFill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283" y="695954"/>
            <a:ext cx="598237" cy="598237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453" y="723751"/>
            <a:ext cx="528704" cy="528704"/>
          </a:xfrm>
          <a:prstGeom prst="rect">
            <a:avLst/>
          </a:prstGeom>
        </p:spPr>
      </p:pic>
      <p:pic>
        <p:nvPicPr>
          <p:cNvPr id="34" name="Image 33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090" y="733175"/>
            <a:ext cx="553918" cy="553918"/>
          </a:xfrm>
          <a:prstGeom prst="rect">
            <a:avLst/>
          </a:prstGeom>
        </p:spPr>
      </p:pic>
      <p:sp>
        <p:nvSpPr>
          <p:cNvPr id="35" name="ZoneTexte 34"/>
          <p:cNvSpPr txBox="1"/>
          <p:nvPr/>
        </p:nvSpPr>
        <p:spPr>
          <a:xfrm>
            <a:off x="10206474" y="1423694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11089964" y="1424988"/>
            <a:ext cx="7913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 smtClean="0">
                <a:solidFill>
                  <a:srgbClr val="D5D5D5"/>
                </a:solidFill>
              </a:rPr>
              <a:t>00°C</a:t>
            </a:r>
            <a:endParaRPr lang="fr-FR" sz="2200" b="1" dirty="0">
              <a:solidFill>
                <a:srgbClr val="D5D5D5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9231563" y="1423693"/>
            <a:ext cx="6712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solidFill>
                  <a:srgbClr val="D5D5D5"/>
                </a:solidFill>
              </a:rPr>
              <a:t>0</a:t>
            </a:r>
            <a:r>
              <a:rPr lang="fr-FR" sz="2200" b="1" dirty="0" smtClean="0">
                <a:solidFill>
                  <a:srgbClr val="D5D5D5"/>
                </a:solidFill>
              </a:rPr>
              <a:t>0%</a:t>
            </a:r>
            <a:endParaRPr lang="fr-FR" sz="2200" b="1" dirty="0">
              <a:solidFill>
                <a:srgbClr val="D5D5D5"/>
              </a:solidFill>
            </a:endParaRPr>
          </a:p>
        </p:txBody>
      </p:sp>
      <p:pic>
        <p:nvPicPr>
          <p:cNvPr id="54" name="Image 5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" y="4593415"/>
            <a:ext cx="298231" cy="298231"/>
          </a:xfrm>
          <a:prstGeom prst="rect">
            <a:avLst/>
          </a:prstGeom>
        </p:spPr>
      </p:pic>
      <p:sp>
        <p:nvSpPr>
          <p:cNvPr id="55" name="Rectangle à coins arrondis 54"/>
          <p:cNvSpPr/>
          <p:nvPr/>
        </p:nvSpPr>
        <p:spPr>
          <a:xfrm>
            <a:off x="7894483" y="2058786"/>
            <a:ext cx="1981037" cy="1817811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Ellipse 74"/>
          <p:cNvSpPr/>
          <p:nvPr/>
        </p:nvSpPr>
        <p:spPr>
          <a:xfrm>
            <a:off x="10162721" y="3649675"/>
            <a:ext cx="87505" cy="88271"/>
          </a:xfrm>
          <a:prstGeom prst="ellipse">
            <a:avLst/>
          </a:prstGeom>
          <a:solidFill>
            <a:srgbClr val="6B6B6B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à coins arrondis 76"/>
          <p:cNvSpPr/>
          <p:nvPr/>
        </p:nvSpPr>
        <p:spPr>
          <a:xfrm>
            <a:off x="1929975" y="4046109"/>
            <a:ext cx="1291811" cy="1244138"/>
          </a:xfrm>
          <a:prstGeom prst="roundRect">
            <a:avLst>
              <a:gd name="adj" fmla="val 9869"/>
            </a:avLst>
          </a:prstGeom>
          <a:solidFill>
            <a:srgbClr val="2A2A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8" name="Image 77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997" y="4384073"/>
            <a:ext cx="528843" cy="528843"/>
          </a:xfrm>
          <a:prstGeom prst="rect">
            <a:avLst/>
          </a:prstGeom>
        </p:spPr>
      </p:pic>
      <p:sp>
        <p:nvSpPr>
          <p:cNvPr id="79" name="ZoneTexte 78"/>
          <p:cNvSpPr txBox="1"/>
          <p:nvPr/>
        </p:nvSpPr>
        <p:spPr>
          <a:xfrm>
            <a:off x="1666483" y="4906829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devices</a:t>
            </a:r>
          </a:p>
        </p:txBody>
      </p:sp>
      <p:pic>
        <p:nvPicPr>
          <p:cNvPr id="80" name="Image 79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737" y="2641655"/>
            <a:ext cx="528843" cy="528843"/>
          </a:xfrm>
          <a:prstGeom prst="rect">
            <a:avLst/>
          </a:prstGeom>
        </p:spPr>
      </p:pic>
      <p:sp>
        <p:nvSpPr>
          <p:cNvPr id="81" name="ZoneTexte 80"/>
          <p:cNvSpPr txBox="1"/>
          <p:nvPr/>
        </p:nvSpPr>
        <p:spPr>
          <a:xfrm>
            <a:off x="7976223" y="3195293"/>
            <a:ext cx="1753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07CEC9"/>
                </a:solidFill>
              </a:rPr>
              <a:t>Add </a:t>
            </a:r>
            <a:r>
              <a:rPr lang="fr-FR" sz="1200" b="1" dirty="0" smtClean="0">
                <a:solidFill>
                  <a:srgbClr val="07CEC9"/>
                </a:solidFill>
              </a:rPr>
              <a:t>caméra</a:t>
            </a:r>
            <a:endParaRPr lang="fr-FR" sz="1200" b="1" dirty="0">
              <a:solidFill>
                <a:srgbClr val="07CEC9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0436" y="5599126"/>
            <a:ext cx="1533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D5D5D5"/>
                </a:solidFill>
              </a:rPr>
              <a:t>Déconnecter</a:t>
            </a:r>
            <a:endParaRPr lang="fr-FR" sz="1200" b="1" dirty="0">
              <a:solidFill>
                <a:srgbClr val="D5D5D5"/>
              </a:solidFill>
            </a:endParaRPr>
          </a:p>
        </p:txBody>
      </p:sp>
      <p:pic>
        <p:nvPicPr>
          <p:cNvPr id="45" name="Image 4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5" y="5571795"/>
            <a:ext cx="281731" cy="28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1347</Words>
  <Application>Microsoft Office PowerPoint</Application>
  <PresentationFormat>Grand écran</PresentationFormat>
  <Paragraphs>639</Paragraphs>
  <Slides>29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Glycerin</vt:lpstr>
      <vt:lpstr>Microsoft Himalaya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Color palette </vt:lpstr>
      <vt:lpstr>Police utiliser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FORTUNO</dc:creator>
  <cp:lastModifiedBy>FORTUNO</cp:lastModifiedBy>
  <cp:revision>220</cp:revision>
  <dcterms:created xsi:type="dcterms:W3CDTF">2025-05-05T14:56:41Z</dcterms:created>
  <dcterms:modified xsi:type="dcterms:W3CDTF">2025-05-18T14:45:10Z</dcterms:modified>
</cp:coreProperties>
</file>