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4" r:id="rId2"/>
    <p:sldId id="275" r:id="rId3"/>
    <p:sldId id="276" r:id="rId4"/>
    <p:sldId id="277" r:id="rId5"/>
    <p:sldId id="265" r:id="rId6"/>
    <p:sldId id="266" r:id="rId7"/>
    <p:sldId id="256" r:id="rId8"/>
    <p:sldId id="262" r:id="rId9"/>
    <p:sldId id="261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3" r:id="rId18"/>
    <p:sldId id="264" r:id="rId19"/>
    <p:sldId id="278" r:id="rId20"/>
    <p:sldId id="257" r:id="rId21"/>
    <p:sldId id="258" r:id="rId22"/>
    <p:sldId id="259" r:id="rId23"/>
    <p:sldId id="260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AEE"/>
    <a:srgbClr val="07CEC9"/>
    <a:srgbClr val="282830"/>
    <a:srgbClr val="AFABAB"/>
    <a:srgbClr val="4A4A58"/>
    <a:srgbClr val="FFFFFF"/>
    <a:srgbClr val="66FF33"/>
    <a:srgbClr val="373742"/>
    <a:srgbClr val="B120DE"/>
    <a:srgbClr val="2A2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44" autoAdjust="0"/>
  </p:normalViewPr>
  <p:slideViewPr>
    <p:cSldViewPr snapToGrid="0">
      <p:cViewPr>
        <p:scale>
          <a:sx n="75" d="100"/>
          <a:sy n="75" d="100"/>
        </p:scale>
        <p:origin x="540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BAD99-9C6E-438B-B6E2-4A70BF6BDDF4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07214-4CA6-4B3C-9ABB-7242CD9D5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11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604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949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109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504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76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047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763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09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14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4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60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46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1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34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4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39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1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282B9-BFE5-4D13-8D8C-5297D4C42E3B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38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5.jpe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6.png"/><Relationship Id="rId5" Type="http://schemas.openxmlformats.org/officeDocument/2006/relationships/image" Target="../media/image8.png"/><Relationship Id="rId15" Type="http://schemas.openxmlformats.org/officeDocument/2006/relationships/image" Target="../media/image29.png"/><Relationship Id="rId10" Type="http://schemas.openxmlformats.org/officeDocument/2006/relationships/image" Target="../media/image25.png"/><Relationship Id="rId19" Type="http://schemas.openxmlformats.org/officeDocument/2006/relationships/image" Target="../media/image33.png"/><Relationship Id="rId4" Type="http://schemas.openxmlformats.org/officeDocument/2006/relationships/image" Target="../media/image7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5.jpe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6.png"/><Relationship Id="rId5" Type="http://schemas.openxmlformats.org/officeDocument/2006/relationships/image" Target="../media/image8.png"/><Relationship Id="rId15" Type="http://schemas.openxmlformats.org/officeDocument/2006/relationships/image" Target="../media/image29.png"/><Relationship Id="rId10" Type="http://schemas.openxmlformats.org/officeDocument/2006/relationships/image" Target="../media/image25.png"/><Relationship Id="rId19" Type="http://schemas.openxmlformats.org/officeDocument/2006/relationships/image" Target="../media/image33.png"/><Relationship Id="rId4" Type="http://schemas.openxmlformats.org/officeDocument/2006/relationships/image" Target="../media/image7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5.jpeg"/><Relationship Id="rId21" Type="http://schemas.openxmlformats.org/officeDocument/2006/relationships/image" Target="../media/image36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0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6.png"/><Relationship Id="rId5" Type="http://schemas.openxmlformats.org/officeDocument/2006/relationships/image" Target="../media/image8.png"/><Relationship Id="rId15" Type="http://schemas.openxmlformats.org/officeDocument/2006/relationships/image" Target="../media/image29.png"/><Relationship Id="rId10" Type="http://schemas.openxmlformats.org/officeDocument/2006/relationships/image" Target="../media/image25.png"/><Relationship Id="rId19" Type="http://schemas.openxmlformats.org/officeDocument/2006/relationships/image" Target="../media/image33.png"/><Relationship Id="rId4" Type="http://schemas.openxmlformats.org/officeDocument/2006/relationships/image" Target="../media/image7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5.jpe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5" Type="http://schemas.openxmlformats.org/officeDocument/2006/relationships/image" Target="../media/image30.png"/><Relationship Id="rId10" Type="http://schemas.openxmlformats.org/officeDocument/2006/relationships/image" Target="../media/image26.png"/><Relationship Id="rId19" Type="http://schemas.openxmlformats.org/officeDocument/2006/relationships/image" Target="../media/image37.png"/><Relationship Id="rId4" Type="http://schemas.openxmlformats.org/officeDocument/2006/relationships/image" Target="../media/image8.png"/><Relationship Id="rId9" Type="http://schemas.openxmlformats.org/officeDocument/2006/relationships/image" Target="../media/image25.png"/><Relationship Id="rId1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7.png"/><Relationship Id="rId21" Type="http://schemas.openxmlformats.org/officeDocument/2006/relationships/image" Target="../media/image38.png"/><Relationship Id="rId7" Type="http://schemas.openxmlformats.org/officeDocument/2006/relationships/image" Target="../media/image21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5.jpeg"/><Relationship Id="rId16" Type="http://schemas.openxmlformats.org/officeDocument/2006/relationships/image" Target="../media/image31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5" Type="http://schemas.openxmlformats.org/officeDocument/2006/relationships/image" Target="../media/image30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25.png"/><Relationship Id="rId1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5.jpe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5" Type="http://schemas.openxmlformats.org/officeDocument/2006/relationships/image" Target="../media/image30.png"/><Relationship Id="rId10" Type="http://schemas.openxmlformats.org/officeDocument/2006/relationships/image" Target="../media/image26.png"/><Relationship Id="rId19" Type="http://schemas.openxmlformats.org/officeDocument/2006/relationships/image" Target="../media/image34.png"/><Relationship Id="rId4" Type="http://schemas.openxmlformats.org/officeDocument/2006/relationships/image" Target="../media/image8.png"/><Relationship Id="rId9" Type="http://schemas.openxmlformats.org/officeDocument/2006/relationships/image" Target="../media/image25.png"/><Relationship Id="rId1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5.jpeg"/><Relationship Id="rId16" Type="http://schemas.openxmlformats.org/officeDocument/2006/relationships/image" Target="../media/image31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5" Type="http://schemas.openxmlformats.org/officeDocument/2006/relationships/image" Target="../media/image30.png"/><Relationship Id="rId10" Type="http://schemas.openxmlformats.org/officeDocument/2006/relationships/image" Target="../media/image26.png"/><Relationship Id="rId19" Type="http://schemas.openxmlformats.org/officeDocument/2006/relationships/image" Target="../media/image39.png"/><Relationship Id="rId4" Type="http://schemas.openxmlformats.org/officeDocument/2006/relationships/image" Target="../media/image8.png"/><Relationship Id="rId9" Type="http://schemas.openxmlformats.org/officeDocument/2006/relationships/image" Target="../media/image25.png"/><Relationship Id="rId1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5.jpe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6.png"/><Relationship Id="rId5" Type="http://schemas.openxmlformats.org/officeDocument/2006/relationships/image" Target="../media/image8.png"/><Relationship Id="rId15" Type="http://schemas.openxmlformats.org/officeDocument/2006/relationships/image" Target="../media/image29.png"/><Relationship Id="rId10" Type="http://schemas.openxmlformats.org/officeDocument/2006/relationships/image" Target="../media/image25.png"/><Relationship Id="rId19" Type="http://schemas.openxmlformats.org/officeDocument/2006/relationships/image" Target="../media/image33.png"/><Relationship Id="rId4" Type="http://schemas.openxmlformats.org/officeDocument/2006/relationships/image" Target="../media/image7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12" Type="http://schemas.openxmlformats.org/officeDocument/2006/relationships/image" Target="../media/image44.png"/><Relationship Id="rId2" Type="http://schemas.openxmlformats.org/officeDocument/2006/relationships/image" Target="../media/image5.jpe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43.png"/><Relationship Id="rId5" Type="http://schemas.openxmlformats.org/officeDocument/2006/relationships/image" Target="../media/image11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10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7.png"/><Relationship Id="rId7" Type="http://schemas.openxmlformats.org/officeDocument/2006/relationships/image" Target="../media/image4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1.png"/><Relationship Id="rId4" Type="http://schemas.openxmlformats.org/officeDocument/2006/relationships/image" Target="../media/image10.png"/><Relationship Id="rId9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jpeg"/><Relationship Id="rId21" Type="http://schemas.openxmlformats.org/officeDocument/2006/relationships/image" Target="../media/image23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8.png"/><Relationship Id="rId20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jfif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jpeg"/><Relationship Id="rId21" Type="http://schemas.openxmlformats.org/officeDocument/2006/relationships/image" Target="../media/image23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jfif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20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fif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5.jpe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6.png"/><Relationship Id="rId5" Type="http://schemas.openxmlformats.org/officeDocument/2006/relationships/image" Target="../media/image8.png"/><Relationship Id="rId15" Type="http://schemas.openxmlformats.org/officeDocument/2006/relationships/image" Target="../media/image29.png"/><Relationship Id="rId10" Type="http://schemas.openxmlformats.org/officeDocument/2006/relationships/image" Target="../media/image25.png"/><Relationship Id="rId19" Type="http://schemas.openxmlformats.org/officeDocument/2006/relationships/image" Target="../media/image33.png"/><Relationship Id="rId4" Type="http://schemas.openxmlformats.org/officeDocument/2006/relationships/image" Target="../media/image7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9969"/>
            <a:ext cx="12223146" cy="6877969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56" y="187358"/>
            <a:ext cx="2031542" cy="203154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912545" y="2339982"/>
            <a:ext cx="247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b="1" dirty="0" smtClean="0">
                <a:solidFill>
                  <a:schemeClr val="bg1"/>
                </a:solidFill>
              </a:rPr>
              <a:t>Smart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Home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835743" y="2967796"/>
            <a:ext cx="462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/>
                </a:solidFill>
              </a:rPr>
              <a:t>Une maison qui vous obéit au doigt et à l’œil. </a:t>
            </a:r>
            <a:endParaRPr lang="fr-FR" dirty="0" smtClean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9911687" y="6261100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9745886" y="631636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Commencer</a:t>
            </a:r>
            <a:endParaRPr lang="fr-FR" sz="1200" dirty="0">
              <a:solidFill>
                <a:srgbClr val="07CE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061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4082134" y="90946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V1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6176317" y="2060817"/>
            <a:ext cx="3459433" cy="2417078"/>
          </a:xfrm>
          <a:prstGeom prst="roundRect">
            <a:avLst/>
          </a:prstGeom>
          <a:blipFill dpi="0"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6546062" y="1424957"/>
            <a:ext cx="30489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E6EAEE"/>
                </a:solidFill>
              </a:rPr>
              <a:t>Brancher votre appareille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6343149" y="4680321"/>
            <a:ext cx="31257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2">
                    <a:lumMod val="90000"/>
                  </a:schemeClr>
                </a:solidFill>
              </a:rPr>
              <a:t>Veuillez vous assurer que le voyant vert s’allume.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9911687" y="6261100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9745886" y="631636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Suivant</a:t>
            </a:r>
            <a:endParaRPr lang="fr-FR" sz="1200" dirty="0">
              <a:solidFill>
                <a:srgbClr val="07CE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34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4082134" y="90946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V1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6176317" y="2060817"/>
            <a:ext cx="3459433" cy="2417078"/>
          </a:xfrm>
          <a:prstGeom prst="roundRect">
            <a:avLst/>
          </a:prstGeom>
          <a:blipFill dpi="0"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6546062" y="1424957"/>
            <a:ext cx="30489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E6EAEE"/>
                </a:solidFill>
              </a:rPr>
              <a:t>Brancher votre appareille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5879928" y="4651658"/>
            <a:ext cx="43181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2">
                    <a:lumMod val="90000"/>
                  </a:schemeClr>
                </a:solidFill>
              </a:rPr>
              <a:t>Un point d’accès est crée avec un SSID: Smart-</a:t>
            </a:r>
            <a:r>
              <a:rPr lang="fr-FR" sz="1400" b="1" dirty="0" err="1" smtClean="0">
                <a:solidFill>
                  <a:schemeClr val="bg2">
                    <a:lumMod val="90000"/>
                  </a:schemeClr>
                </a:solidFill>
              </a:rPr>
              <a:t>xxxx</a:t>
            </a:r>
            <a:r>
              <a:rPr lang="fr-FR" sz="1400" b="1" dirty="0" smtClean="0">
                <a:solidFill>
                  <a:schemeClr val="bg2">
                    <a:lumMod val="90000"/>
                  </a:schemeClr>
                </a:solidFill>
              </a:rPr>
              <a:t> et mot de passe par défaut Fortico.1234.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9911687" y="6261100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9745886" y="631636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Suivant</a:t>
            </a:r>
            <a:endParaRPr lang="fr-FR" sz="1200" dirty="0">
              <a:solidFill>
                <a:srgbClr val="07CEC9"/>
              </a:solidFill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4636400" y="6320785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4470599" y="63760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Retour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54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4082134" y="867836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V1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5830802" y="1411573"/>
            <a:ext cx="37564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E6EAEE"/>
                </a:solidFill>
              </a:rPr>
              <a:t>Connexion au module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5688187" y="2314549"/>
            <a:ext cx="4223500" cy="3704786"/>
          </a:xfrm>
          <a:prstGeom prst="roundRect">
            <a:avLst>
              <a:gd name="adj" fmla="val 6631"/>
            </a:avLst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necteur droit 60"/>
          <p:cNvCxnSpPr/>
          <p:nvPr/>
        </p:nvCxnSpPr>
        <p:spPr>
          <a:xfrm>
            <a:off x="5935886" y="3803633"/>
            <a:ext cx="3810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5935886" y="4587048"/>
            <a:ext cx="3810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6250937" y="432365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AFABAB"/>
                </a:solidFill>
              </a:rPr>
              <a:t>Mot de passe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rgbClr val="AFABAB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6291350" y="355258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Nom point d’accès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8268210" y="353066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Sélectionner le Wi-Fi</a:t>
            </a:r>
            <a:endParaRPr lang="fr-FR" sz="1200" dirty="0">
              <a:solidFill>
                <a:srgbClr val="07CEC9"/>
              </a:solidFill>
            </a:endParaRP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088" y="4381505"/>
            <a:ext cx="179596" cy="179596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088" y="3620822"/>
            <a:ext cx="191654" cy="191654"/>
          </a:xfrm>
          <a:prstGeom prst="rect">
            <a:avLst/>
          </a:prstGeom>
        </p:spPr>
      </p:pic>
      <p:sp>
        <p:nvSpPr>
          <p:cNvPr id="68" name="Rectangle à coins arrondis 67"/>
          <p:cNvSpPr/>
          <p:nvPr/>
        </p:nvSpPr>
        <p:spPr>
          <a:xfrm>
            <a:off x="7170763" y="5248610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ZoneTexte 68"/>
          <p:cNvSpPr txBox="1"/>
          <p:nvPr/>
        </p:nvSpPr>
        <p:spPr>
          <a:xfrm>
            <a:off x="7004962" y="530387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Connecter</a:t>
            </a:r>
            <a:endParaRPr lang="fr-FR" sz="1200" dirty="0">
              <a:solidFill>
                <a:srgbClr val="07CEC9"/>
              </a:solidFill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5792362" y="2480078"/>
            <a:ext cx="375642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E6EAEE"/>
                </a:solidFill>
              </a:rPr>
              <a:t>Sélectionnez le point d’accès Wi-Fi et saisissez le mot de passe.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90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21" name="Connecteur droit 20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082134" y="884706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V1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6362909" y="1414158"/>
            <a:ext cx="30489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E6EAEE"/>
                </a:solidFill>
              </a:rPr>
              <a:t>Configuration module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9911687" y="6261100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9745886" y="631636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Suivant</a:t>
            </a:r>
            <a:endParaRPr lang="fr-FR" sz="1200" dirty="0">
              <a:solidFill>
                <a:srgbClr val="07CEC9"/>
              </a:solidFill>
            </a:endParaRPr>
          </a:p>
        </p:txBody>
      </p:sp>
      <p:sp>
        <p:nvSpPr>
          <p:cNvPr id="52" name="Rectangle à coins arrondis 51"/>
          <p:cNvSpPr/>
          <p:nvPr/>
        </p:nvSpPr>
        <p:spPr>
          <a:xfrm>
            <a:off x="4636400" y="6320785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/>
          <p:cNvSpPr txBox="1"/>
          <p:nvPr/>
        </p:nvSpPr>
        <p:spPr>
          <a:xfrm>
            <a:off x="4470599" y="63760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Retour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9411859" y="1444935"/>
            <a:ext cx="2231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Connecter au module SmartSwitch-XXXX</a:t>
            </a:r>
            <a:endParaRPr lang="fr-FR" sz="1200" dirty="0">
              <a:solidFill>
                <a:srgbClr val="07CEC9"/>
              </a:solidFill>
            </a:endParaRP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804" y="1875089"/>
            <a:ext cx="2447595" cy="2447595"/>
          </a:xfrm>
          <a:prstGeom prst="rect">
            <a:avLst/>
          </a:prstGeom>
        </p:spPr>
      </p:pic>
      <p:sp>
        <p:nvSpPr>
          <p:cNvPr id="56" name="ZoneTexte 55"/>
          <p:cNvSpPr txBox="1"/>
          <p:nvPr/>
        </p:nvSpPr>
        <p:spPr>
          <a:xfrm>
            <a:off x="6241329" y="4488247"/>
            <a:ext cx="35025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1400" dirty="0" smtClean="0">
                <a:solidFill>
                  <a:srgbClr val="E6EAEE"/>
                </a:solidFill>
              </a:rPr>
              <a:t>Entrer les paramètre du routeur afin que le module puisse y connecter</a:t>
            </a:r>
            <a:endParaRPr lang="fr-FR" sz="1400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360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21" name="Connecteur droit 20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082134" y="884706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V1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48" name="Rectangle à coins arrondis 47"/>
          <p:cNvSpPr/>
          <p:nvPr/>
        </p:nvSpPr>
        <p:spPr>
          <a:xfrm>
            <a:off x="5371512" y="1639954"/>
            <a:ext cx="5150912" cy="5047449"/>
          </a:xfrm>
          <a:prstGeom prst="roundRect">
            <a:avLst>
              <a:gd name="adj" fmla="val 6631"/>
            </a:avLst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/>
          <p:cNvCxnSpPr/>
          <p:nvPr/>
        </p:nvCxnSpPr>
        <p:spPr>
          <a:xfrm>
            <a:off x="5967608" y="4865698"/>
            <a:ext cx="3810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5967608" y="5649113"/>
            <a:ext cx="3810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6282659" y="538572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AFABAB"/>
                </a:solidFill>
              </a:rPr>
              <a:t>Mot de passe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rgbClr val="AFABAB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6323072" y="461464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SSID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8299932" y="459273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Sélectionner le Wi-Fi</a:t>
            </a:r>
            <a:endParaRPr lang="fr-FR" sz="1200" dirty="0">
              <a:solidFill>
                <a:srgbClr val="07CEC9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810" y="5443570"/>
            <a:ext cx="179596" cy="179596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810" y="4651407"/>
            <a:ext cx="191654" cy="191654"/>
          </a:xfrm>
          <a:prstGeom prst="rect">
            <a:avLst/>
          </a:prstGeom>
        </p:spPr>
      </p:pic>
      <p:sp>
        <p:nvSpPr>
          <p:cNvPr id="56" name="Rectangle à coins arrondis 55"/>
          <p:cNvSpPr/>
          <p:nvPr/>
        </p:nvSpPr>
        <p:spPr>
          <a:xfrm>
            <a:off x="7211711" y="6159810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7045910" y="621507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Connecter</a:t>
            </a:r>
            <a:endParaRPr lang="fr-FR" sz="1200" dirty="0">
              <a:solidFill>
                <a:srgbClr val="07CEC9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5994396" y="1757211"/>
            <a:ext cx="375642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E6EAEE"/>
                </a:solidFill>
              </a:rPr>
              <a:t>Sélectionnez le réseau Wi-Fi 2,4 GHz et saisissez le mot de passe.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6227702" y="2335912"/>
            <a:ext cx="35788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2">
                    <a:lumMod val="75000"/>
                  </a:schemeClr>
                </a:solidFill>
              </a:rPr>
              <a:t>Si votre Wi-Fi est 5 GHz, veuillez le réglez sur 2,4GHz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0" name="Rectangle à coins arrondis 59"/>
          <p:cNvSpPr/>
          <p:nvPr/>
        </p:nvSpPr>
        <p:spPr>
          <a:xfrm>
            <a:off x="6751073" y="2775058"/>
            <a:ext cx="2192902" cy="1277191"/>
          </a:xfrm>
          <a:prstGeom prst="round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6931946" y="2884746"/>
            <a:ext cx="110452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bg1">
                    <a:lumMod val="65000"/>
                  </a:schemeClr>
                </a:solidFill>
              </a:rPr>
              <a:t>Wi-Fi – 50GHz</a:t>
            </a:r>
            <a:endParaRPr lang="fr-FR" sz="1050" dirty="0">
              <a:ln>
                <a:solidFill>
                  <a:srgbClr val="D5D5D5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6751073" y="2891550"/>
            <a:ext cx="1779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×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3" name="Rectangle à coins arrondis 62"/>
          <p:cNvSpPr/>
          <p:nvPr/>
        </p:nvSpPr>
        <p:spPr>
          <a:xfrm>
            <a:off x="8649212" y="2980374"/>
            <a:ext cx="95250" cy="8396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/>
          <p:cNvSpPr txBox="1"/>
          <p:nvPr/>
        </p:nvSpPr>
        <p:spPr>
          <a:xfrm>
            <a:off x="6756776" y="3235086"/>
            <a:ext cx="1722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66FF33"/>
                </a:solidFill>
              </a:rPr>
              <a:t>√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66FF33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6927180" y="3221986"/>
            <a:ext cx="110452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rgbClr val="AFABAB"/>
                </a:solidFill>
              </a:rPr>
              <a:t>Wi-Fi – </a:t>
            </a:r>
            <a:r>
              <a:rPr lang="fr-FR" sz="1050" dirty="0" smtClean="0">
                <a:solidFill>
                  <a:schemeClr val="bg1"/>
                </a:solidFill>
              </a:rPr>
              <a:t>2.4GHz</a:t>
            </a:r>
            <a:endParaRPr lang="fr-FR" sz="1050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7030007" y="3640433"/>
            <a:ext cx="766205" cy="12310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888" y="3261456"/>
            <a:ext cx="139897" cy="13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94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21" name="Connecteur droit 20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082134" y="90946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V1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47" name="Rectangle à coins arrondis 46"/>
          <p:cNvSpPr/>
          <p:nvPr/>
        </p:nvSpPr>
        <p:spPr>
          <a:xfrm>
            <a:off x="6176317" y="2060817"/>
            <a:ext cx="3459433" cy="2417078"/>
          </a:xfrm>
          <a:prstGeom prst="roundRect">
            <a:avLst/>
          </a:prstGeom>
          <a:blipFill dpi="0"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/>
          <p:cNvSpPr txBox="1"/>
          <p:nvPr/>
        </p:nvSpPr>
        <p:spPr>
          <a:xfrm>
            <a:off x="6546062" y="1424957"/>
            <a:ext cx="30489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E6EAEE"/>
                </a:solidFill>
              </a:rPr>
              <a:t>Module connecter avec succès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5879928" y="4651658"/>
            <a:ext cx="431817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2">
                    <a:lumMod val="90000"/>
                  </a:schemeClr>
                </a:solidFill>
              </a:rPr>
              <a:t>Votre module est maintenant connecter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9911687" y="6261100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9745886" y="631636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Suivant</a:t>
            </a:r>
            <a:endParaRPr lang="fr-FR" sz="1200" dirty="0">
              <a:solidFill>
                <a:srgbClr val="07CE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161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622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21" name="Connecteur droit 20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082134" y="90946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V1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52" name="Rectangle à coins arrondis 51"/>
          <p:cNvSpPr/>
          <p:nvPr/>
        </p:nvSpPr>
        <p:spPr>
          <a:xfrm>
            <a:off x="4337849" y="1428717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  <a:effectLst>
            <a:glow rad="101600">
              <a:schemeClr val="bg2">
                <a:lumMod val="2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à coins arrondis 53"/>
          <p:cNvSpPr/>
          <p:nvPr/>
        </p:nvSpPr>
        <p:spPr>
          <a:xfrm>
            <a:off x="4993867" y="1567257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82830"/>
          </a:solidFill>
          <a:ln w="635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5271108" y="1581507"/>
            <a:ext cx="211694" cy="196671"/>
          </a:xfrm>
          <a:prstGeom prst="ellipse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/>
          <p:cNvSpPr txBox="1"/>
          <p:nvPr/>
        </p:nvSpPr>
        <p:spPr>
          <a:xfrm>
            <a:off x="4220319" y="2109730"/>
            <a:ext cx="720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E6EAEE"/>
                </a:solidFill>
              </a:rPr>
              <a:t>Light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4161790" y="2377275"/>
            <a:ext cx="1122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chemeClr val="bg2">
                    <a:lumMod val="75000"/>
                  </a:schemeClr>
                </a:solidFill>
              </a:rPr>
              <a:t>SmartSwitch-xxxx</a:t>
            </a:r>
            <a:endParaRPr lang="fr-FR" sz="6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024" y="1518035"/>
            <a:ext cx="285759" cy="285759"/>
          </a:xfrm>
          <a:prstGeom prst="rect">
            <a:avLst/>
          </a:prstGeom>
        </p:spPr>
      </p:pic>
      <p:sp>
        <p:nvSpPr>
          <p:cNvPr id="64" name="ZoneTexte 63"/>
          <p:cNvSpPr txBox="1"/>
          <p:nvPr/>
        </p:nvSpPr>
        <p:spPr>
          <a:xfrm>
            <a:off x="5238410" y="2248620"/>
            <a:ext cx="355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…</a:t>
            </a:r>
            <a:endParaRPr lang="fr-FR" sz="1600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65" name="Rectangle à coins arrondis 64"/>
          <p:cNvSpPr/>
          <p:nvPr/>
        </p:nvSpPr>
        <p:spPr>
          <a:xfrm>
            <a:off x="6013982" y="1431614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  <a:effectLst>
            <a:glow rad="101600">
              <a:schemeClr val="bg2">
                <a:lumMod val="2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342" y="1686398"/>
            <a:ext cx="673864" cy="67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32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0960" y="1195058"/>
            <a:ext cx="7550149" cy="5669727"/>
          </a:xfrm>
          <a:prstGeom prst="rect">
            <a:avLst/>
          </a:prstGeom>
          <a:solidFill>
            <a:srgbClr val="4A4A5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1990020" y="1179648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73575" y="309587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0914" y="3451789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42564" y="386735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8" name="Connecteur droit 117"/>
          <p:cNvCxnSpPr/>
          <p:nvPr/>
        </p:nvCxnSpPr>
        <p:spPr>
          <a:xfrm>
            <a:off x="4298950" y="2093180"/>
            <a:ext cx="7251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>
            <a:off x="4406900" y="2963877"/>
            <a:ext cx="71437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4413353" y="3803633"/>
            <a:ext cx="7137297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 rot="5400000">
            <a:off x="11059589" y="1605205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5" name="ZoneTexte 164"/>
          <p:cNvSpPr txBox="1"/>
          <p:nvPr/>
        </p:nvSpPr>
        <p:spPr>
          <a:xfrm rot="5400000">
            <a:off x="11059588" y="2475136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6" name="ZoneTexte 165"/>
          <p:cNvSpPr txBox="1"/>
          <p:nvPr/>
        </p:nvSpPr>
        <p:spPr>
          <a:xfrm rot="5400000">
            <a:off x="11059587" y="3340143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4831913" y="1504026"/>
            <a:ext cx="29228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</a:rPr>
              <a:t>Smart switch V1 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9" name="ZoneTexte 178"/>
          <p:cNvSpPr txBox="1"/>
          <p:nvPr/>
        </p:nvSpPr>
        <p:spPr>
          <a:xfrm>
            <a:off x="4814023" y="2363298"/>
            <a:ext cx="2037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V1 </a:t>
            </a:r>
            <a:r>
              <a:rPr lang="fr-FR" sz="1600" b="1" dirty="0" smtClean="0">
                <a:solidFill>
                  <a:schemeClr val="bg1"/>
                </a:solidFill>
              </a:rPr>
              <a:t>M2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4831913" y="322590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V3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03056" y="524655"/>
            <a:ext cx="10450844" cy="63237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739827" y="554311"/>
            <a:ext cx="10369624" cy="6313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739827" y="1215269"/>
            <a:ext cx="2353033" cy="5547482"/>
          </a:xfrm>
          <a:prstGeom prst="rect">
            <a:avLst/>
          </a:prstGeom>
          <a:noFill/>
          <a:ln w="38100">
            <a:solidFill>
              <a:srgbClr val="B12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136466" y="1215268"/>
            <a:ext cx="7534834" cy="554748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35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9" y="0"/>
            <a:ext cx="12192000" cy="6877969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solidFill>
            <a:srgbClr val="2A2A3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Room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21" name="Connecteur droit 20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E6EAEE"/>
                </a:solidFill>
              </a:rPr>
              <a:t>         Add </a:t>
            </a:r>
            <a:r>
              <a:rPr lang="fr-FR" sz="12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4775" y="2997376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Room</a:t>
            </a:r>
            <a:endParaRPr lang="fr-FR" sz="2400" b="1" dirty="0">
              <a:solidFill>
                <a:srgbClr val="E6EAE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1990020" y="1179648"/>
            <a:ext cx="1508147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rgbClr val="07CEC9"/>
                </a:solidFill>
              </a:rPr>
              <a:t>Chambre à coucher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767973" y="185234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Chambre bébé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517008" y="2282749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Séjour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707627" y="2725444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Salle de bain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568205" y="3171970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Véranda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651284" y="3558878"/>
            <a:ext cx="137532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Garage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044214" y="398501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Cuisine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037026" y="447711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Plus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 rot="5400000">
            <a:off x="11059589" y="1605205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 rot="5400000">
            <a:off x="11059588" y="2475136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 rot="5400000">
            <a:off x="11059587" y="3340143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4" y="3558878"/>
            <a:ext cx="225460" cy="225460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706" y="4432409"/>
            <a:ext cx="261724" cy="261724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385" y="918501"/>
            <a:ext cx="261724" cy="261724"/>
          </a:xfrm>
          <a:prstGeom prst="rect">
            <a:avLst/>
          </a:prstGeom>
        </p:spPr>
      </p:pic>
      <p:sp>
        <p:nvSpPr>
          <p:cNvPr id="59" name="ZoneTexte 58"/>
          <p:cNvSpPr txBox="1"/>
          <p:nvPr/>
        </p:nvSpPr>
        <p:spPr>
          <a:xfrm>
            <a:off x="4036400" y="883013"/>
            <a:ext cx="197226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rgbClr val="E6EAEE"/>
                </a:solidFill>
              </a:rPr>
              <a:t>Ajout équipement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6712523" y="3738790"/>
            <a:ext cx="21738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bg2">
                    <a:lumMod val="75000"/>
                  </a:schemeClr>
                </a:solidFill>
              </a:rPr>
              <a:t>Veuillez ajouter des équipement </a:t>
            </a:r>
            <a:endParaRPr lang="fr-FR" sz="14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92" y="4038384"/>
            <a:ext cx="215351" cy="215351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40" y="3587680"/>
            <a:ext cx="254497" cy="254497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178" y="3178665"/>
            <a:ext cx="263608" cy="263608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706" y="2756577"/>
            <a:ext cx="214732" cy="214732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164" y="2311656"/>
            <a:ext cx="244063" cy="244063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370" y="1862756"/>
            <a:ext cx="273404" cy="273404"/>
          </a:xfrm>
          <a:prstGeom prst="rect">
            <a:avLst/>
          </a:prstGeom>
        </p:spPr>
      </p:pic>
      <p:pic>
        <p:nvPicPr>
          <p:cNvPr id="72" name="Image 7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370866"/>
            <a:ext cx="226261" cy="226261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19" y="3008466"/>
            <a:ext cx="228137" cy="22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8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9" y="0"/>
            <a:ext cx="12192000" cy="6877969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4207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Room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61913" y="4093041"/>
            <a:ext cx="1529807" cy="276999"/>
          </a:xfrm>
          <a:prstGeom prst="rect">
            <a:avLst/>
          </a:prstGeom>
          <a:solidFill>
            <a:srgbClr val="28283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21" name="Connecteur droit 20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E6EAEE"/>
                </a:solidFill>
              </a:rPr>
              <a:t>         Add </a:t>
            </a:r>
            <a:r>
              <a:rPr lang="fr-FR" sz="1200" b="1" dirty="0">
                <a:solidFill>
                  <a:srgbClr val="E6EAEE"/>
                </a:solidFill>
              </a:rPr>
              <a:t>devices</a:t>
            </a: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956310" y="715099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Scène</a:t>
            </a:r>
            <a:endParaRPr lang="fr-FR" sz="2400" b="1" dirty="0">
              <a:solidFill>
                <a:srgbClr val="E6EAE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23415" y="1195058"/>
            <a:ext cx="998626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4" y="3558878"/>
            <a:ext cx="225460" cy="225460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5379022" y="3671608"/>
            <a:ext cx="272357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2">
                    <a:lumMod val="75000"/>
                  </a:schemeClr>
                </a:solidFill>
              </a:rPr>
              <a:t>Cette page n’est pas encore disponible</a:t>
            </a:r>
            <a:endParaRPr lang="fr-FR" sz="16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739" y="4093041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6" y="4093040"/>
            <a:ext cx="250357" cy="25035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05" y="3041389"/>
            <a:ext cx="218809" cy="21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9969"/>
            <a:ext cx="12223146" cy="6877969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56" y="187358"/>
            <a:ext cx="2031542" cy="203154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912545" y="2339982"/>
            <a:ext cx="247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b="1" dirty="0" smtClean="0">
                <a:solidFill>
                  <a:schemeClr val="bg1"/>
                </a:solidFill>
              </a:rPr>
              <a:t>Smart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Home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4689112" y="3610179"/>
            <a:ext cx="2920621" cy="455376"/>
          </a:xfrm>
          <a:prstGeom prst="roundRect">
            <a:avLst>
              <a:gd name="adj" fmla="val 50000"/>
            </a:avLst>
          </a:prstGeom>
          <a:noFill/>
          <a:ln>
            <a:solidFill>
              <a:srgbClr val="E6EA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323749" y="3665445"/>
            <a:ext cx="15899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2"/>
                </a:solidFill>
              </a:rPr>
              <a:t>Mode Offline</a:t>
            </a:r>
            <a:endParaRPr lang="fr-FR" sz="2000" dirty="0">
              <a:solidFill>
                <a:schemeClr val="bg2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689112" y="4511044"/>
            <a:ext cx="2920621" cy="455376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323749" y="4566310"/>
            <a:ext cx="15899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07CEC9"/>
                </a:solidFill>
              </a:rPr>
              <a:t>Mode Online</a:t>
            </a:r>
            <a:endParaRPr lang="fr-FR" sz="2000" dirty="0">
              <a:solidFill>
                <a:srgbClr val="07CEC9"/>
              </a:solidFill>
            </a:endParaRPr>
          </a:p>
        </p:txBody>
      </p:sp>
      <p:sp>
        <p:nvSpPr>
          <p:cNvPr id="2" name="Triangle isocèle 1"/>
          <p:cNvSpPr/>
          <p:nvPr/>
        </p:nvSpPr>
        <p:spPr>
          <a:xfrm rot="10800000">
            <a:off x="7898546" y="3780712"/>
            <a:ext cx="171509" cy="98344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7898545" y="4669960"/>
            <a:ext cx="171509" cy="98344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2934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34"/>
            <a:ext cx="12192000" cy="6858000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14" name="Triangle isocèle 13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30785" y="607429"/>
            <a:ext cx="5847080" cy="3269168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861300" y="629734"/>
            <a:ext cx="4081780" cy="1301696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6888" y="6054843"/>
            <a:ext cx="12165112" cy="763198"/>
          </a:xfrm>
          <a:prstGeom prst="rect">
            <a:avLst/>
          </a:prstGeom>
          <a:noFill/>
          <a:ln>
            <a:solidFill>
              <a:srgbClr val="21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32051" y="3493991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Add devices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1961086"/>
            <a:ext cx="244861" cy="244861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3503864"/>
            <a:ext cx="275303" cy="275303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954680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38" y="590805"/>
            <a:ext cx="5850228" cy="328579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894483" y="1154326"/>
            <a:ext cx="75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Thu. </a:t>
            </a:r>
            <a:r>
              <a:rPr lang="fr-FR" sz="800" dirty="0" smtClean="0">
                <a:solidFill>
                  <a:srgbClr val="D5D5D5"/>
                </a:solidFill>
              </a:rPr>
              <a:t>11:22</a:t>
            </a:r>
            <a:endParaRPr lang="fr-FR" sz="800" dirty="0">
              <a:solidFill>
                <a:srgbClr val="D5D5D5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7894483" y="979903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3 Septembre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99" y="683559"/>
            <a:ext cx="248759" cy="248759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8169981" y="701626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Tamatave, 501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283" y="695954"/>
            <a:ext cx="598237" cy="59823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453" y="723751"/>
            <a:ext cx="528704" cy="528704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090" y="733175"/>
            <a:ext cx="553918" cy="553918"/>
          </a:xfrm>
          <a:prstGeom prst="rect">
            <a:avLst/>
          </a:prstGeom>
        </p:spPr>
      </p:pic>
      <p:sp>
        <p:nvSpPr>
          <p:cNvPr id="38" name="ZoneTexte 37"/>
          <p:cNvSpPr txBox="1"/>
          <p:nvPr/>
        </p:nvSpPr>
        <p:spPr>
          <a:xfrm>
            <a:off x="10206474" y="1423694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89%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11089964" y="1424988"/>
            <a:ext cx="791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25°C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9231563" y="1423693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70%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1927638" y="4046110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03" y="4148962"/>
            <a:ext cx="276647" cy="276647"/>
          </a:xfrm>
          <a:prstGeom prst="rect">
            <a:avLst/>
          </a:prstGeom>
        </p:spPr>
      </p:pic>
      <p:sp>
        <p:nvSpPr>
          <p:cNvPr id="42" name="Rectangle à coins arrondis 41"/>
          <p:cNvSpPr/>
          <p:nvPr/>
        </p:nvSpPr>
        <p:spPr>
          <a:xfrm>
            <a:off x="2583656" y="4184650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2860897" y="4198900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1810108" y="4727123"/>
            <a:ext cx="720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D5D5D5"/>
                </a:solidFill>
              </a:rPr>
              <a:t>Light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793972" y="4993117"/>
            <a:ext cx="1122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chemeClr val="bg1">
                    <a:lumMod val="75000"/>
                  </a:schemeClr>
                </a:solidFill>
              </a:rPr>
              <a:t>Ampoule led Ingelec</a:t>
            </a:r>
            <a:endParaRPr lang="fr-FR" sz="600" dirty="0">
              <a:ln>
                <a:solidFill>
                  <a:srgbClr val="D5D5D5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3381767" y="4043034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à coins arrondis 46"/>
          <p:cNvSpPr/>
          <p:nvPr/>
        </p:nvSpPr>
        <p:spPr>
          <a:xfrm>
            <a:off x="4835896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à coins arrondis 47"/>
          <p:cNvSpPr/>
          <p:nvPr/>
        </p:nvSpPr>
        <p:spPr>
          <a:xfrm>
            <a:off x="6294321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à coins arrondis 57"/>
          <p:cNvSpPr/>
          <p:nvPr/>
        </p:nvSpPr>
        <p:spPr>
          <a:xfrm>
            <a:off x="4041682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4318923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à coins arrondis 59"/>
          <p:cNvSpPr/>
          <p:nvPr/>
        </p:nvSpPr>
        <p:spPr>
          <a:xfrm>
            <a:off x="5471346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5748587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90" y="4186314"/>
            <a:ext cx="307572" cy="307572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06" y="4132823"/>
            <a:ext cx="399674" cy="399674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804" y="4393533"/>
            <a:ext cx="528843" cy="528843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sp>
        <p:nvSpPr>
          <p:cNvPr id="79" name="Rectangle à coins arrondis 78"/>
          <p:cNvSpPr/>
          <p:nvPr/>
        </p:nvSpPr>
        <p:spPr>
          <a:xfrm>
            <a:off x="7894483" y="2058786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à coins arrondis 79"/>
          <p:cNvSpPr/>
          <p:nvPr/>
        </p:nvSpPr>
        <p:spPr>
          <a:xfrm>
            <a:off x="9971117" y="2050933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/>
          <p:cNvSpPr txBox="1"/>
          <p:nvPr/>
        </p:nvSpPr>
        <p:spPr>
          <a:xfrm>
            <a:off x="7925246" y="2103513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Bedroom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8957877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/>
          <p:cNvSpPr txBox="1"/>
          <p:nvPr/>
        </p:nvSpPr>
        <p:spPr>
          <a:xfrm>
            <a:off x="8996763" y="2141984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5" name="Ellipse 84"/>
          <p:cNvSpPr/>
          <p:nvPr/>
        </p:nvSpPr>
        <p:spPr>
          <a:xfrm>
            <a:off x="8998011" y="222948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à coins arrondis 85"/>
          <p:cNvSpPr/>
          <p:nvPr/>
        </p:nvSpPr>
        <p:spPr>
          <a:xfrm>
            <a:off x="9389119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9346931" y="2141984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9971116" y="2123569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Veranda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11006387" y="2205947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/>
          <p:cNvSpPr txBox="1"/>
          <p:nvPr/>
        </p:nvSpPr>
        <p:spPr>
          <a:xfrm>
            <a:off x="11045273" y="2161295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11046521" y="224879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à coins arrondis 104"/>
          <p:cNvSpPr/>
          <p:nvPr/>
        </p:nvSpPr>
        <p:spPr>
          <a:xfrm>
            <a:off x="11467732" y="2203265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11424593" y="2180087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8052124" y="36690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ZoneTexte 108"/>
          <p:cNvSpPr txBox="1"/>
          <p:nvPr/>
        </p:nvSpPr>
        <p:spPr>
          <a:xfrm>
            <a:off x="8090778" y="364967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0" name="Ellipse 109"/>
          <p:cNvSpPr/>
          <p:nvPr/>
        </p:nvSpPr>
        <p:spPr>
          <a:xfrm>
            <a:off x="8082476" y="3686330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Parenthèses 110"/>
          <p:cNvSpPr/>
          <p:nvPr/>
        </p:nvSpPr>
        <p:spPr>
          <a:xfrm>
            <a:off x="8103368" y="3707605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à coins arrondis 111"/>
          <p:cNvSpPr/>
          <p:nvPr/>
        </p:nvSpPr>
        <p:spPr>
          <a:xfrm>
            <a:off x="10139372" y="36304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/>
          <p:cNvSpPr txBox="1"/>
          <p:nvPr/>
        </p:nvSpPr>
        <p:spPr>
          <a:xfrm>
            <a:off x="10187555" y="361555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4" name="Ellipse 113"/>
          <p:cNvSpPr/>
          <p:nvPr/>
        </p:nvSpPr>
        <p:spPr>
          <a:xfrm>
            <a:off x="10162721" y="3649675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Parenthèses 115"/>
          <p:cNvSpPr/>
          <p:nvPr/>
        </p:nvSpPr>
        <p:spPr>
          <a:xfrm>
            <a:off x="10183613" y="3670950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8624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7150" y="44533"/>
            <a:ext cx="12134850" cy="401846"/>
          </a:xfrm>
          <a:prstGeom prst="rect">
            <a:avLst/>
          </a:prstGeom>
          <a:solidFill>
            <a:srgbClr val="92D050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7150" y="491837"/>
            <a:ext cx="1852741" cy="1439593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57151" y="1961086"/>
            <a:ext cx="1816164" cy="4093757"/>
          </a:xfrm>
          <a:prstGeom prst="rect">
            <a:avLst/>
          </a:prstGeom>
          <a:solidFill>
            <a:srgbClr val="5B9BD5"/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1936779" y="491837"/>
            <a:ext cx="10163942" cy="5563006"/>
          </a:xfrm>
          <a:prstGeom prst="rect">
            <a:avLst/>
          </a:prstGeom>
          <a:solidFill>
            <a:srgbClr val="B120DE"/>
          </a:solidFill>
          <a:ln w="57150">
            <a:solidFill>
              <a:srgbClr val="B12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2043562" y="593178"/>
            <a:ext cx="5684033" cy="3188278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7861300" y="582062"/>
            <a:ext cx="4090854" cy="1347251"/>
          </a:xfrm>
          <a:prstGeom prst="rect">
            <a:avLst/>
          </a:prstGeom>
          <a:solidFill>
            <a:srgbClr val="0FCF4A"/>
          </a:solidFill>
          <a:ln w="57150">
            <a:solidFill>
              <a:srgbClr val="0FC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à coins arrondis 51"/>
          <p:cNvSpPr/>
          <p:nvPr/>
        </p:nvSpPr>
        <p:spPr>
          <a:xfrm>
            <a:off x="7894482" y="2032912"/>
            <a:ext cx="1981038" cy="1843685"/>
          </a:xfrm>
          <a:prstGeom prst="roundRect">
            <a:avLst>
              <a:gd name="adj" fmla="val 11156"/>
            </a:avLst>
          </a:prstGeom>
          <a:solidFill>
            <a:srgbClr val="D76007"/>
          </a:solidFill>
          <a:ln w="57150">
            <a:solidFill>
              <a:srgbClr val="D76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à coins arrondis 90"/>
          <p:cNvSpPr/>
          <p:nvPr/>
        </p:nvSpPr>
        <p:spPr>
          <a:xfrm>
            <a:off x="9980257" y="2018912"/>
            <a:ext cx="1981038" cy="1843685"/>
          </a:xfrm>
          <a:prstGeom prst="roundRect">
            <a:avLst>
              <a:gd name="adj" fmla="val 11156"/>
            </a:avLst>
          </a:prstGeom>
          <a:solidFill>
            <a:srgbClr val="D76007"/>
          </a:solidFill>
          <a:ln w="57150">
            <a:solidFill>
              <a:srgbClr val="D76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à coins arrondis 91"/>
          <p:cNvSpPr/>
          <p:nvPr/>
        </p:nvSpPr>
        <p:spPr>
          <a:xfrm>
            <a:off x="2002088" y="4042442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à coins arrondis 92"/>
          <p:cNvSpPr/>
          <p:nvPr/>
        </p:nvSpPr>
        <p:spPr>
          <a:xfrm>
            <a:off x="3428578" y="4090283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à coins arrondis 93"/>
          <p:cNvSpPr/>
          <p:nvPr/>
        </p:nvSpPr>
        <p:spPr>
          <a:xfrm>
            <a:off x="4873313" y="4093041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à coins arrondis 94"/>
          <p:cNvSpPr/>
          <p:nvPr/>
        </p:nvSpPr>
        <p:spPr>
          <a:xfrm>
            <a:off x="6334976" y="4080232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47632" y="6100302"/>
            <a:ext cx="12053089" cy="717739"/>
          </a:xfrm>
          <a:prstGeom prst="rect">
            <a:avLst/>
          </a:prstGeom>
          <a:solidFill>
            <a:srgbClr val="FFFE3C"/>
          </a:solidFill>
          <a:ln w="57150">
            <a:solidFill>
              <a:srgbClr val="FFF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4873313" y="-63838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1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470793" y="895841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2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4562752" y="1576520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3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592794" y="3646423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4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9595596" y="890667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5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8529623" y="2681064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6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0650268" y="2729975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6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3615635" y="4425609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2245591" y="4458550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5067989" y="4493886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6468535" y="4475941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18" name="ZoneTexte 117"/>
          <p:cNvSpPr txBox="1"/>
          <p:nvPr/>
        </p:nvSpPr>
        <p:spPr>
          <a:xfrm>
            <a:off x="5391676" y="6201488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8</a:t>
            </a:r>
            <a:endParaRPr lang="fr-FR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34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4284" y="-45196"/>
            <a:ext cx="10515600" cy="1009728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2A2A32"/>
                </a:solidFill>
              </a:rPr>
              <a:t>Color palette </a:t>
            </a:r>
            <a:endParaRPr lang="fr-FR" b="1" dirty="0">
              <a:solidFill>
                <a:srgbClr val="2A2A32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2533071" y="4105407"/>
            <a:ext cx="2251881" cy="2197289"/>
          </a:xfrm>
          <a:prstGeom prst="ellips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4497502" y="2326797"/>
            <a:ext cx="3382371" cy="3204948"/>
          </a:xfrm>
          <a:prstGeom prst="ellipse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7576780" y="4135950"/>
            <a:ext cx="2251881" cy="2197289"/>
          </a:xfrm>
          <a:prstGeom prst="ellipse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724140" y="4700222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#E6EAEE#E6EAEE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32101" y="5208032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rgb(230, 234, 238)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173638" y="4621747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rgb(55, 55, 66)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173637" y="3149790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#</a:t>
            </a:r>
            <a:r>
              <a:rPr lang="fr-FR" b="1" dirty="0" smtClean="0">
                <a:solidFill>
                  <a:schemeClr val="bg1"/>
                </a:solidFill>
              </a:rPr>
              <a:t>373742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672314" y="5423241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rgb(74, 74, 88)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7576780" y="4594930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#4A4A58</a:t>
            </a:r>
          </a:p>
        </p:txBody>
      </p:sp>
      <p:sp>
        <p:nvSpPr>
          <p:cNvPr id="14" name="Ellipse 13"/>
          <p:cNvSpPr/>
          <p:nvPr/>
        </p:nvSpPr>
        <p:spPr>
          <a:xfrm>
            <a:off x="7576780" y="1523092"/>
            <a:ext cx="2251881" cy="2197289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2533071" y="1522549"/>
            <a:ext cx="2251881" cy="2197289"/>
          </a:xfrm>
          <a:prstGeom prst="ellipse">
            <a:avLst/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2611832" y="1967427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#2A2A32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634009" y="2829130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rgb(42, 42, 50)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7672314" y="1987799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#07CEC9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7767850" y="2799498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rgb(7, 206, 201)</a:t>
            </a:r>
          </a:p>
        </p:txBody>
      </p:sp>
    </p:spTree>
    <p:extLst>
      <p:ext uri="{BB962C8B-B14F-4D97-AF65-F5344CB8AC3E}">
        <p14:creationId xmlns:p14="http://schemas.microsoft.com/office/powerpoint/2010/main" val="267063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Police utiliser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337481" y="1897039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Glycerin"/>
                <a:cs typeface="Arial" panose="020B0604020202020204" pitchFamily="34" charset="0"/>
              </a:rPr>
              <a:t>Calibri</a:t>
            </a:r>
            <a:endParaRPr lang="fr-FR" dirty="0">
              <a:latin typeface="Glycerin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13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667000" y="850900"/>
            <a:ext cx="560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atin typeface="Arial Black" panose="020B0A04020102020204" pitchFamily="34" charset="0"/>
              </a:rPr>
              <a:t>Taches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-254000" y="176530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1: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-234950" y="241804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2: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-234950" y="390782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4: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-234950" y="4575125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5: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-234950" y="310263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3: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892300" y="1825847"/>
            <a:ext cx="463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Structure générale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892300" y="2541764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1 + 2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892300" y="3236227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3</a:t>
            </a:r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+ 6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892300" y="3959652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5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892300" y="4669249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7</a:t>
            </a:r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+ 8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04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9969"/>
            <a:ext cx="12223146" cy="6877969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56" y="187358"/>
            <a:ext cx="2031542" cy="203154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912545" y="2339982"/>
            <a:ext cx="247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b="1" dirty="0" smtClean="0">
                <a:solidFill>
                  <a:schemeClr val="bg1"/>
                </a:solidFill>
              </a:rPr>
              <a:t>Smart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Home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4689112" y="3610179"/>
            <a:ext cx="2920621" cy="455376"/>
          </a:xfrm>
          <a:prstGeom prst="roundRect">
            <a:avLst>
              <a:gd name="adj" fmla="val 50000"/>
            </a:avLst>
          </a:prstGeom>
          <a:noFill/>
          <a:ln>
            <a:solidFill>
              <a:srgbClr val="E6EA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323749" y="3665445"/>
            <a:ext cx="15899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2"/>
                </a:solidFill>
              </a:rPr>
              <a:t>Mode Offline</a:t>
            </a:r>
            <a:endParaRPr lang="fr-FR" sz="2000" dirty="0">
              <a:solidFill>
                <a:schemeClr val="bg2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689112" y="4511044"/>
            <a:ext cx="2920621" cy="455376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323749" y="4566310"/>
            <a:ext cx="15899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07CEC9"/>
                </a:solidFill>
              </a:rPr>
              <a:t>Mode Online</a:t>
            </a:r>
            <a:endParaRPr lang="fr-FR" sz="2000" dirty="0">
              <a:solidFill>
                <a:srgbClr val="07CEC9"/>
              </a:solidFill>
            </a:endParaRPr>
          </a:p>
        </p:txBody>
      </p:sp>
      <p:sp>
        <p:nvSpPr>
          <p:cNvPr id="2" name="Triangle isocèle 1"/>
          <p:cNvSpPr/>
          <p:nvPr/>
        </p:nvSpPr>
        <p:spPr>
          <a:xfrm rot="10800000">
            <a:off x="7898546" y="3780712"/>
            <a:ext cx="171509" cy="98344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7898545" y="4669960"/>
            <a:ext cx="171509" cy="98344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7898544" y="4065555"/>
            <a:ext cx="3889612" cy="1166845"/>
          </a:xfrm>
          <a:prstGeom prst="roundRect">
            <a:avLst/>
          </a:prstGeom>
          <a:solidFill>
            <a:srgbClr val="4A4A58"/>
          </a:solidFill>
          <a:ln>
            <a:solidFill>
              <a:srgbClr val="E6EA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8070054" y="4246577"/>
            <a:ext cx="371810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1200" dirty="0" smtClean="0">
                <a:solidFill>
                  <a:schemeClr val="bg2"/>
                </a:solidFill>
              </a:rPr>
              <a:t>Si vous n’avez pas accès à internet, vous pouvez utiliser le module en mode offline, les modules crée des points d’accès et votre Pc ou votre Smart phone se connecte déçus</a:t>
            </a:r>
            <a:endParaRPr lang="fr-FR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89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9969"/>
            <a:ext cx="12223146" cy="6877969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56" y="187358"/>
            <a:ext cx="2031542" cy="203154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912545" y="2339982"/>
            <a:ext cx="247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b="1" dirty="0" smtClean="0">
                <a:solidFill>
                  <a:schemeClr val="bg1"/>
                </a:solidFill>
              </a:rPr>
              <a:t>Smart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Home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4689112" y="3610179"/>
            <a:ext cx="2920621" cy="455376"/>
          </a:xfrm>
          <a:prstGeom prst="roundRect">
            <a:avLst>
              <a:gd name="adj" fmla="val 50000"/>
            </a:avLst>
          </a:prstGeom>
          <a:noFill/>
          <a:ln>
            <a:solidFill>
              <a:srgbClr val="E6EA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323749" y="3665445"/>
            <a:ext cx="15899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2"/>
                </a:solidFill>
              </a:rPr>
              <a:t>Mode Offline</a:t>
            </a:r>
            <a:endParaRPr lang="fr-FR" sz="2000" dirty="0">
              <a:solidFill>
                <a:schemeClr val="bg2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689112" y="4511044"/>
            <a:ext cx="2920621" cy="455376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323749" y="4566310"/>
            <a:ext cx="15899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07CEC9"/>
                </a:solidFill>
              </a:rPr>
              <a:t>Mode Online</a:t>
            </a:r>
            <a:endParaRPr lang="fr-FR" sz="2000" dirty="0">
              <a:solidFill>
                <a:srgbClr val="07CEC9"/>
              </a:solidFill>
            </a:endParaRPr>
          </a:p>
        </p:txBody>
      </p:sp>
      <p:sp>
        <p:nvSpPr>
          <p:cNvPr id="2" name="Triangle isocèle 1"/>
          <p:cNvSpPr/>
          <p:nvPr/>
        </p:nvSpPr>
        <p:spPr>
          <a:xfrm rot="10800000">
            <a:off x="7898546" y="3780712"/>
            <a:ext cx="171509" cy="98344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7898545" y="4669960"/>
            <a:ext cx="171509" cy="98344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7898544" y="4910351"/>
            <a:ext cx="3889612" cy="1166845"/>
          </a:xfrm>
          <a:prstGeom prst="roundRect">
            <a:avLst/>
          </a:prstGeom>
          <a:solidFill>
            <a:srgbClr val="4A4A58"/>
          </a:solidFill>
          <a:ln>
            <a:solidFill>
              <a:srgbClr val="E6EA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8070054" y="5091373"/>
            <a:ext cx="371810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1200" dirty="0" smtClean="0">
                <a:solidFill>
                  <a:schemeClr val="bg2"/>
                </a:solidFill>
              </a:rPr>
              <a:t>Votre module se connecte à votre </a:t>
            </a:r>
            <a:r>
              <a:rPr lang="fr-FR" sz="1200" smtClean="0">
                <a:solidFill>
                  <a:schemeClr val="bg2"/>
                </a:solidFill>
              </a:rPr>
              <a:t>routeur Wi-Fi</a:t>
            </a:r>
            <a:endParaRPr lang="fr-FR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07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9969"/>
            <a:ext cx="12223146" cy="6877969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039349" y="590399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Login</a:t>
            </a:r>
            <a:endParaRPr lang="fr-FR" sz="2400" b="1" dirty="0">
              <a:solidFill>
                <a:srgbClr val="E6EAEE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320428" y="1001872"/>
            <a:ext cx="420351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bg2">
                    <a:lumMod val="75000"/>
                  </a:schemeClr>
                </a:solidFill>
              </a:rPr>
              <a:t>Crée votre compte en toute simplicité</a:t>
            </a:r>
            <a:endParaRPr lang="fr-FR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7567425" y="1750526"/>
            <a:ext cx="3616657" cy="641444"/>
          </a:xfrm>
          <a:prstGeom prst="roundRect">
            <a:avLst>
              <a:gd name="adj" fmla="val 2305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609367" y="1373727"/>
            <a:ext cx="25457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E6EAEE"/>
                </a:solidFill>
              </a:rPr>
              <a:t>Email</a:t>
            </a:r>
            <a:endParaRPr lang="fr-FR" sz="2000" b="1" dirty="0">
              <a:solidFill>
                <a:srgbClr val="E6EAEE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7547979" y="2930815"/>
            <a:ext cx="3616657" cy="641444"/>
          </a:xfrm>
          <a:prstGeom prst="roundRect">
            <a:avLst>
              <a:gd name="adj" fmla="val 2305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7026649" y="2552114"/>
            <a:ext cx="25457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E6EAEE"/>
                </a:solidFill>
              </a:rPr>
              <a:t>Mot de passe</a:t>
            </a:r>
            <a:endParaRPr lang="fr-FR" sz="2000" b="1" dirty="0">
              <a:solidFill>
                <a:srgbClr val="E6EAEE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7623851" y="3789007"/>
            <a:ext cx="206770" cy="198120"/>
          </a:xfrm>
          <a:prstGeom prst="roundRect">
            <a:avLst/>
          </a:prstGeom>
          <a:noFill/>
          <a:ln w="19050">
            <a:solidFill>
              <a:srgbClr val="E6EA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7830621" y="3718790"/>
            <a:ext cx="233897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Ce souvient de moi</a:t>
            </a:r>
            <a:endParaRPr lang="fr-FR" sz="1600" dirty="0">
              <a:solidFill>
                <a:srgbClr val="E6EAEE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7547979" y="4239744"/>
            <a:ext cx="3616657" cy="641444"/>
          </a:xfrm>
          <a:prstGeom prst="roundRect">
            <a:avLst>
              <a:gd name="adj" fmla="val 23050"/>
            </a:avLst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8083433" y="4307329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Login</a:t>
            </a:r>
            <a:endParaRPr lang="fr-FR" sz="2400" b="1" dirty="0">
              <a:solidFill>
                <a:srgbClr val="E6EAEE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7320428" y="4989173"/>
            <a:ext cx="39658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Vous n'avez pas encore de compte? </a:t>
            </a:r>
            <a:endParaRPr lang="fr-FR" sz="1600" dirty="0">
              <a:solidFill>
                <a:srgbClr val="E6EAEE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7401874" y="5296880"/>
            <a:ext cx="39658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7CEC9"/>
                </a:solidFill>
              </a:rPr>
              <a:t>Crée un compte</a:t>
            </a:r>
            <a:endParaRPr lang="fr-FR" sz="1600" dirty="0">
              <a:solidFill>
                <a:srgbClr val="07CEC9"/>
              </a:solidFill>
            </a:endParaRPr>
          </a:p>
        </p:txBody>
      </p:sp>
      <p:cxnSp>
        <p:nvCxnSpPr>
          <p:cNvPr id="23" name="Connecteur droit 22"/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  <a:ln>
            <a:solidFill>
              <a:srgbClr val="2A2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99" y="1174093"/>
            <a:ext cx="4176251" cy="4176251"/>
          </a:xfrm>
          <a:prstGeom prst="rect">
            <a:avLst/>
          </a:prstGeom>
        </p:spPr>
      </p:pic>
      <p:sp>
        <p:nvSpPr>
          <p:cNvPr id="30" name="Rectangle à coins arrondis 29"/>
          <p:cNvSpPr/>
          <p:nvPr/>
        </p:nvSpPr>
        <p:spPr>
          <a:xfrm>
            <a:off x="7613854" y="5789141"/>
            <a:ext cx="3616657" cy="627413"/>
          </a:xfrm>
          <a:prstGeom prst="roundRect">
            <a:avLst>
              <a:gd name="adj" fmla="val 2305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7439276" y="5908145"/>
            <a:ext cx="39658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Continuer avec Google</a:t>
            </a:r>
            <a:endParaRPr lang="fr-FR" sz="1600" dirty="0">
              <a:solidFill>
                <a:srgbClr val="E6EAEE"/>
              </a:solidFill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837" y="5968280"/>
            <a:ext cx="252026" cy="252026"/>
          </a:xfrm>
          <a:prstGeom prst="rect">
            <a:avLst/>
          </a:prstGeom>
        </p:spPr>
      </p:pic>
      <p:sp>
        <p:nvSpPr>
          <p:cNvPr id="33" name="ZoneTexte 32"/>
          <p:cNvSpPr txBox="1"/>
          <p:nvPr/>
        </p:nvSpPr>
        <p:spPr>
          <a:xfrm>
            <a:off x="1067039" y="4927617"/>
            <a:ext cx="569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</a:rPr>
              <a:t>La </a:t>
            </a:r>
            <a:r>
              <a:rPr lang="fr-FR" sz="2400" dirty="0">
                <a:solidFill>
                  <a:schemeClr val="bg1"/>
                </a:solidFill>
              </a:rPr>
              <a:t>technologie au cœur de votre </a:t>
            </a:r>
            <a:r>
              <a:rPr lang="fr-FR" sz="2400" dirty="0">
                <a:solidFill>
                  <a:srgbClr val="07CEC9"/>
                </a:solidFill>
              </a:rPr>
              <a:t>maison</a:t>
            </a:r>
            <a:endParaRPr lang="fr-FR" sz="2400" dirty="0">
              <a:solidFill>
                <a:srgbClr val="07CEC9"/>
              </a:solidFill>
              <a:latin typeface="+mj-lt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-169839" y="240268"/>
            <a:ext cx="247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b="1" dirty="0" smtClean="0">
                <a:solidFill>
                  <a:schemeClr val="bg1"/>
                </a:solidFill>
              </a:rPr>
              <a:t>Smart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55618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9969"/>
            <a:ext cx="12223146" cy="6877969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132764" y="1147197"/>
            <a:ext cx="9880979" cy="4353636"/>
          </a:xfrm>
          <a:prstGeom prst="rect">
            <a:avLst/>
          </a:prstGeom>
          <a:solidFill>
            <a:srgbClr val="28283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588" y="1434255"/>
            <a:ext cx="254845" cy="254845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 flipV="1">
            <a:off x="1132764" y="1770011"/>
            <a:ext cx="9880979" cy="798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697282" y="1391002"/>
            <a:ext cx="39658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Se connecter avec Google</a:t>
            </a:r>
            <a:endParaRPr lang="fr-FR" sz="1600" dirty="0"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409010" y="2761184"/>
            <a:ext cx="436728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</a:rPr>
              <a:t>Sélectionner un compte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491833" y="3351755"/>
            <a:ext cx="421465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Pour accéder à l’application </a:t>
            </a:r>
            <a:r>
              <a:rPr lang="fr-FR" sz="1600" dirty="0">
                <a:solidFill>
                  <a:srgbClr val="07CEC9"/>
                </a:solidFill>
              </a:rPr>
              <a:t>Fortico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b="1" dirty="0">
                <a:solidFill>
                  <a:schemeClr val="bg1"/>
                </a:solidFill>
              </a:rPr>
              <a:t>Smart</a:t>
            </a:r>
            <a:r>
              <a:rPr lang="fr-FR" sz="1600" dirty="0">
                <a:solidFill>
                  <a:schemeClr val="bg1"/>
                </a:solidFill>
              </a:rPr>
              <a:t> Home</a:t>
            </a:r>
          </a:p>
          <a:p>
            <a:pPr algn="ctr"/>
            <a:r>
              <a:rPr lang="fr-FR" sz="1600" dirty="0" smtClean="0">
                <a:solidFill>
                  <a:srgbClr val="07CEC9"/>
                </a:solidFill>
              </a:rPr>
              <a:t> </a:t>
            </a:r>
            <a:endParaRPr lang="fr-FR" sz="1600" dirty="0">
              <a:solidFill>
                <a:srgbClr val="07CEC9"/>
              </a:solidFill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6816983" y="3016298"/>
            <a:ext cx="391388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6611108" y="2448244"/>
            <a:ext cx="19263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Fortico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6816983" y="2619293"/>
            <a:ext cx="313432" cy="3095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5867755" y="2739299"/>
            <a:ext cx="3965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fortico@gmail.com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6655558" y="3252021"/>
            <a:ext cx="19263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Antonio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6816983" y="3349304"/>
            <a:ext cx="338197" cy="313264"/>
          </a:xfrm>
          <a:prstGeom prst="ellipse">
            <a:avLst/>
          </a:prstGeom>
          <a:solidFill>
            <a:srgbClr val="B12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5924229" y="3525432"/>
            <a:ext cx="3965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antonio@gmail.com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24" name="Connecteur droit 23"/>
          <p:cNvCxnSpPr/>
          <p:nvPr/>
        </p:nvCxnSpPr>
        <p:spPr>
          <a:xfrm>
            <a:off x="6792218" y="3802431"/>
            <a:ext cx="391388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6381429" y="4069930"/>
            <a:ext cx="39658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Utiliser un autre compte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6816983" y="4079430"/>
            <a:ext cx="325815" cy="309521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Connecteur droit 26"/>
          <p:cNvCxnSpPr/>
          <p:nvPr/>
        </p:nvCxnSpPr>
        <p:spPr>
          <a:xfrm>
            <a:off x="6783364" y="4465456"/>
            <a:ext cx="391388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6611108" y="4728809"/>
            <a:ext cx="396581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Avant d’utiliser l’appli Fortico Smart Home, vous pouvez consulter ses </a:t>
            </a:r>
            <a:r>
              <a:rPr lang="fr-FR" sz="1200" dirty="0" smtClean="0">
                <a:solidFill>
                  <a:srgbClr val="07CEC9"/>
                </a:solidFill>
              </a:rPr>
              <a:t>Regèle de confidentialité</a:t>
            </a:r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 et ses </a:t>
            </a:r>
            <a:r>
              <a:rPr lang="fr-FR" sz="1200" dirty="0" smtClean="0">
                <a:solidFill>
                  <a:srgbClr val="07CEC9"/>
                </a:solidFill>
              </a:rPr>
              <a:t>Conditions d’utilisation.</a:t>
            </a:r>
            <a:endParaRPr lang="fr-FR" sz="1200" dirty="0">
              <a:solidFill>
                <a:srgbClr val="07CEC9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380593" y="5510333"/>
            <a:ext cx="3965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Confidentialité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7558890" y="5526187"/>
            <a:ext cx="3965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Condition d’utilisation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80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34"/>
            <a:ext cx="12192000" cy="6858000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14" name="Triangle isocèle 13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30785" y="607429"/>
            <a:ext cx="5847080" cy="3269168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861300" y="629734"/>
            <a:ext cx="4081780" cy="1301696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6888" y="6054843"/>
            <a:ext cx="12165112" cy="763198"/>
          </a:xfrm>
          <a:prstGeom prst="rect">
            <a:avLst/>
          </a:prstGeom>
          <a:noFill/>
          <a:ln>
            <a:solidFill>
              <a:srgbClr val="21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32051" y="3493991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Add devices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1961086"/>
            <a:ext cx="244861" cy="244861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3503864"/>
            <a:ext cx="275303" cy="275303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954680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38" y="590805"/>
            <a:ext cx="5850228" cy="328579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894483" y="1154326"/>
            <a:ext cx="75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Thu. </a:t>
            </a:r>
            <a:r>
              <a:rPr lang="fr-FR" sz="800" dirty="0" smtClean="0">
                <a:solidFill>
                  <a:srgbClr val="D5D5D5"/>
                </a:solidFill>
              </a:rPr>
              <a:t>11:22</a:t>
            </a:r>
            <a:endParaRPr lang="fr-FR" sz="800" dirty="0">
              <a:solidFill>
                <a:srgbClr val="D5D5D5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7894483" y="979903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3 Septembre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99" y="683559"/>
            <a:ext cx="248759" cy="248759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8169981" y="701626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Tamatave, 501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283" y="695954"/>
            <a:ext cx="598237" cy="59823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453" y="723751"/>
            <a:ext cx="528704" cy="528704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090" y="733175"/>
            <a:ext cx="553918" cy="553918"/>
          </a:xfrm>
          <a:prstGeom prst="rect">
            <a:avLst/>
          </a:prstGeom>
        </p:spPr>
      </p:pic>
      <p:sp>
        <p:nvSpPr>
          <p:cNvPr id="38" name="ZoneTexte 37"/>
          <p:cNvSpPr txBox="1"/>
          <p:nvPr/>
        </p:nvSpPr>
        <p:spPr>
          <a:xfrm>
            <a:off x="10206474" y="1423694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89%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11089964" y="1424988"/>
            <a:ext cx="791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25°C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9231563" y="1423693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70%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1927638" y="4046110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03" y="4148962"/>
            <a:ext cx="276647" cy="276647"/>
          </a:xfrm>
          <a:prstGeom prst="rect">
            <a:avLst/>
          </a:prstGeom>
        </p:spPr>
      </p:pic>
      <p:sp>
        <p:nvSpPr>
          <p:cNvPr id="42" name="Rectangle à coins arrondis 41"/>
          <p:cNvSpPr/>
          <p:nvPr/>
        </p:nvSpPr>
        <p:spPr>
          <a:xfrm>
            <a:off x="2583656" y="4184650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2860897" y="4198900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1810108" y="4727123"/>
            <a:ext cx="720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D5D5D5"/>
                </a:solidFill>
              </a:rPr>
              <a:t>Light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3381767" y="4043034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à coins arrondis 46"/>
          <p:cNvSpPr/>
          <p:nvPr/>
        </p:nvSpPr>
        <p:spPr>
          <a:xfrm>
            <a:off x="4835896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à coins arrondis 47"/>
          <p:cNvSpPr/>
          <p:nvPr/>
        </p:nvSpPr>
        <p:spPr>
          <a:xfrm>
            <a:off x="6294321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à coins arrondis 57"/>
          <p:cNvSpPr/>
          <p:nvPr/>
        </p:nvSpPr>
        <p:spPr>
          <a:xfrm>
            <a:off x="4041682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4318923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à coins arrondis 59"/>
          <p:cNvSpPr/>
          <p:nvPr/>
        </p:nvSpPr>
        <p:spPr>
          <a:xfrm>
            <a:off x="5471346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5748587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90" y="4186314"/>
            <a:ext cx="307572" cy="307572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06" y="4132823"/>
            <a:ext cx="399674" cy="399674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804" y="4393533"/>
            <a:ext cx="528843" cy="528843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sp>
        <p:nvSpPr>
          <p:cNvPr id="79" name="Rectangle à coins arrondis 78"/>
          <p:cNvSpPr/>
          <p:nvPr/>
        </p:nvSpPr>
        <p:spPr>
          <a:xfrm>
            <a:off x="7894483" y="2058786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à coins arrondis 79"/>
          <p:cNvSpPr/>
          <p:nvPr/>
        </p:nvSpPr>
        <p:spPr>
          <a:xfrm>
            <a:off x="9971117" y="2050933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/>
          <p:cNvSpPr txBox="1"/>
          <p:nvPr/>
        </p:nvSpPr>
        <p:spPr>
          <a:xfrm>
            <a:off x="7925246" y="2103513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Bedroom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8957877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/>
          <p:cNvSpPr txBox="1"/>
          <p:nvPr/>
        </p:nvSpPr>
        <p:spPr>
          <a:xfrm>
            <a:off x="8996763" y="2141984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5" name="Ellipse 84"/>
          <p:cNvSpPr/>
          <p:nvPr/>
        </p:nvSpPr>
        <p:spPr>
          <a:xfrm>
            <a:off x="8998011" y="222948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à coins arrondis 85"/>
          <p:cNvSpPr/>
          <p:nvPr/>
        </p:nvSpPr>
        <p:spPr>
          <a:xfrm>
            <a:off x="9389119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9346931" y="2141984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9971116" y="2123569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Veranda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11006387" y="2205947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/>
          <p:cNvSpPr txBox="1"/>
          <p:nvPr/>
        </p:nvSpPr>
        <p:spPr>
          <a:xfrm>
            <a:off x="11045273" y="2161295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11046521" y="224879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à coins arrondis 104"/>
          <p:cNvSpPr/>
          <p:nvPr/>
        </p:nvSpPr>
        <p:spPr>
          <a:xfrm>
            <a:off x="11467732" y="2203265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11424593" y="2180087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8052124" y="36690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ZoneTexte 108"/>
          <p:cNvSpPr txBox="1"/>
          <p:nvPr/>
        </p:nvSpPr>
        <p:spPr>
          <a:xfrm>
            <a:off x="8090778" y="364967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0" name="Ellipse 109"/>
          <p:cNvSpPr/>
          <p:nvPr/>
        </p:nvSpPr>
        <p:spPr>
          <a:xfrm>
            <a:off x="8082476" y="3686330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Parenthèses 110"/>
          <p:cNvSpPr/>
          <p:nvPr/>
        </p:nvSpPr>
        <p:spPr>
          <a:xfrm>
            <a:off x="8103368" y="3707605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à coins arrondis 111"/>
          <p:cNvSpPr/>
          <p:nvPr/>
        </p:nvSpPr>
        <p:spPr>
          <a:xfrm>
            <a:off x="10139372" y="36304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/>
          <p:cNvSpPr txBox="1"/>
          <p:nvPr/>
        </p:nvSpPr>
        <p:spPr>
          <a:xfrm>
            <a:off x="10187555" y="361555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4" name="Ellipse 113"/>
          <p:cNvSpPr/>
          <p:nvPr/>
        </p:nvSpPr>
        <p:spPr>
          <a:xfrm>
            <a:off x="10162721" y="3649675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Parenthèses 115"/>
          <p:cNvSpPr/>
          <p:nvPr/>
        </p:nvSpPr>
        <p:spPr>
          <a:xfrm>
            <a:off x="10183613" y="3670950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/>
          <p:cNvSpPr txBox="1"/>
          <p:nvPr/>
        </p:nvSpPr>
        <p:spPr>
          <a:xfrm>
            <a:off x="10279380" y="258833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E6EAEE"/>
                </a:solidFill>
                <a:latin typeface="+mj-lt"/>
              </a:rPr>
              <a:t>Mode: </a:t>
            </a:r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Online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1741351" y="5061431"/>
            <a:ext cx="1122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rgbClr val="07CEC9"/>
                </a:solidFill>
              </a:rPr>
              <a:t>SmartSwitch-xxxx</a:t>
            </a:r>
            <a:endParaRPr lang="fr-FR" sz="600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817971" y="4932776"/>
            <a:ext cx="355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…</a:t>
            </a:r>
            <a:endParaRPr lang="fr-FR" sz="1600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3164082" y="5053989"/>
            <a:ext cx="1122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rgbClr val="AFABAB"/>
                </a:solidFill>
              </a:rPr>
              <a:t>Déconnecter</a:t>
            </a:r>
            <a:endParaRPr lang="fr-FR" sz="600" dirty="0">
              <a:ln>
                <a:solidFill>
                  <a:srgbClr val="D5D5D5"/>
                </a:solidFill>
              </a:ln>
              <a:solidFill>
                <a:srgbClr val="AFABAB"/>
              </a:solidFill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4233371" y="4907579"/>
            <a:ext cx="355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…</a:t>
            </a:r>
            <a:endParaRPr lang="fr-FR" sz="1600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53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34"/>
            <a:ext cx="12192000" cy="6858000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30785" y="607429"/>
            <a:ext cx="5847080" cy="3269168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861300" y="629734"/>
            <a:ext cx="4081780" cy="1301696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6888" y="6054843"/>
            <a:ext cx="12165112" cy="763198"/>
          </a:xfrm>
          <a:prstGeom prst="rect">
            <a:avLst/>
          </a:prstGeom>
          <a:noFill/>
          <a:ln>
            <a:solidFill>
              <a:srgbClr val="21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32051" y="3493991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Add devices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1961086"/>
            <a:ext cx="244861" cy="24486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3503864"/>
            <a:ext cx="275303" cy="275303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1954680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38" y="590805"/>
            <a:ext cx="5850228" cy="3285792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7894483" y="1154326"/>
            <a:ext cx="75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Thu. </a:t>
            </a:r>
            <a:r>
              <a:rPr lang="fr-FR" sz="800" dirty="0" smtClean="0">
                <a:solidFill>
                  <a:srgbClr val="D5D5D5"/>
                </a:solidFill>
              </a:rPr>
              <a:t>11:22</a:t>
            </a:r>
            <a:endParaRPr lang="fr-FR" sz="800" dirty="0">
              <a:solidFill>
                <a:srgbClr val="D5D5D5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7894483" y="979903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3 Septembre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99" y="683559"/>
            <a:ext cx="248759" cy="248759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8169981" y="701626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Tamatave, 501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283" y="695954"/>
            <a:ext cx="598237" cy="598237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453" y="723751"/>
            <a:ext cx="528704" cy="528704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090" y="733175"/>
            <a:ext cx="553918" cy="553918"/>
          </a:xfrm>
          <a:prstGeom prst="rect">
            <a:avLst/>
          </a:prstGeom>
        </p:spPr>
      </p:pic>
      <p:sp>
        <p:nvSpPr>
          <p:cNvPr id="35" name="ZoneTexte 34"/>
          <p:cNvSpPr txBox="1"/>
          <p:nvPr/>
        </p:nvSpPr>
        <p:spPr>
          <a:xfrm>
            <a:off x="10206474" y="1423694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00%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11089964" y="1424988"/>
            <a:ext cx="791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00°C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9231563" y="1423693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rgbClr val="D5D5D5"/>
                </a:solidFill>
              </a:rPr>
              <a:t>0</a:t>
            </a:r>
            <a:r>
              <a:rPr lang="fr-FR" sz="2200" b="1" dirty="0" smtClean="0">
                <a:solidFill>
                  <a:srgbClr val="D5D5D5"/>
                </a:solidFill>
              </a:rPr>
              <a:t>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sp>
        <p:nvSpPr>
          <p:cNvPr id="55" name="Rectangle à coins arrondis 54"/>
          <p:cNvSpPr/>
          <p:nvPr/>
        </p:nvSpPr>
        <p:spPr>
          <a:xfrm>
            <a:off x="7894483" y="2058786"/>
            <a:ext cx="1981037" cy="1817811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/>
          <p:cNvSpPr/>
          <p:nvPr/>
        </p:nvSpPr>
        <p:spPr>
          <a:xfrm>
            <a:off x="10162721" y="3649675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à coins arrondis 76"/>
          <p:cNvSpPr/>
          <p:nvPr/>
        </p:nvSpPr>
        <p:spPr>
          <a:xfrm>
            <a:off x="1929975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8" name="Image 7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997" y="4384073"/>
            <a:ext cx="528843" cy="528843"/>
          </a:xfrm>
          <a:prstGeom prst="rect">
            <a:avLst/>
          </a:prstGeom>
        </p:spPr>
      </p:pic>
      <p:sp>
        <p:nvSpPr>
          <p:cNvPr id="79" name="ZoneTexte 78"/>
          <p:cNvSpPr txBox="1"/>
          <p:nvPr/>
        </p:nvSpPr>
        <p:spPr>
          <a:xfrm>
            <a:off x="1666483" y="4906829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Add devices</a:t>
            </a:r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737" y="2641655"/>
            <a:ext cx="528843" cy="528843"/>
          </a:xfrm>
          <a:prstGeom prst="rect">
            <a:avLst/>
          </a:prstGeom>
        </p:spPr>
      </p:pic>
      <p:sp>
        <p:nvSpPr>
          <p:cNvPr id="81" name="ZoneTexte 80"/>
          <p:cNvSpPr txBox="1"/>
          <p:nvPr/>
        </p:nvSpPr>
        <p:spPr>
          <a:xfrm>
            <a:off x="7976223" y="3195293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Add </a:t>
            </a:r>
            <a:r>
              <a:rPr lang="fr-FR" sz="1200" b="1" dirty="0" smtClean="0">
                <a:solidFill>
                  <a:srgbClr val="07CEC9"/>
                </a:solidFill>
              </a:rPr>
              <a:t>caméra</a:t>
            </a:r>
            <a:endParaRPr lang="fr-FR" sz="1200" b="1" dirty="0">
              <a:solidFill>
                <a:srgbClr val="07CE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5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8" name="Connecteur droit 117"/>
          <p:cNvCxnSpPr/>
          <p:nvPr/>
        </p:nvCxnSpPr>
        <p:spPr>
          <a:xfrm>
            <a:off x="4298950" y="2093180"/>
            <a:ext cx="7251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>
            <a:off x="4406900" y="2963877"/>
            <a:ext cx="71437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4413353" y="3803633"/>
            <a:ext cx="7137297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 rot="5400000">
            <a:off x="11059589" y="1605205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5" name="ZoneTexte 164"/>
          <p:cNvSpPr txBox="1"/>
          <p:nvPr/>
        </p:nvSpPr>
        <p:spPr>
          <a:xfrm rot="5400000">
            <a:off x="11059588" y="2475136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6" name="ZoneTexte 165"/>
          <p:cNvSpPr txBox="1"/>
          <p:nvPr/>
        </p:nvSpPr>
        <p:spPr>
          <a:xfrm rot="5400000">
            <a:off x="11059587" y="3340143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4831913" y="1504026"/>
            <a:ext cx="29228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</a:rPr>
              <a:t>Smart switch V1 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9" name="ZoneTexte 178"/>
          <p:cNvSpPr txBox="1"/>
          <p:nvPr/>
        </p:nvSpPr>
        <p:spPr>
          <a:xfrm>
            <a:off x="4814023" y="2363298"/>
            <a:ext cx="2037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V1 </a:t>
            </a:r>
            <a:r>
              <a:rPr lang="fr-FR" sz="1600" b="1" dirty="0" smtClean="0">
                <a:solidFill>
                  <a:schemeClr val="bg1"/>
                </a:solidFill>
              </a:rPr>
              <a:t>M2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4831913" y="322590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V3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975</Words>
  <Application>Microsoft Office PowerPoint</Application>
  <PresentationFormat>Grand écran</PresentationFormat>
  <Paragraphs>411</Paragraphs>
  <Slides>23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Glycerin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Color palette </vt:lpstr>
      <vt:lpstr>Police utiliser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FORTUNO</dc:creator>
  <cp:lastModifiedBy>FORTUNO</cp:lastModifiedBy>
  <cp:revision>190</cp:revision>
  <dcterms:created xsi:type="dcterms:W3CDTF">2025-05-05T14:56:41Z</dcterms:created>
  <dcterms:modified xsi:type="dcterms:W3CDTF">2025-05-14T14:43:24Z</dcterms:modified>
</cp:coreProperties>
</file>