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275" r:id="rId3"/>
    <p:sldId id="276" r:id="rId4"/>
    <p:sldId id="277" r:id="rId5"/>
    <p:sldId id="265" r:id="rId6"/>
    <p:sldId id="266" r:id="rId7"/>
    <p:sldId id="256" r:id="rId8"/>
    <p:sldId id="284" r:id="rId9"/>
    <p:sldId id="262" r:id="rId10"/>
    <p:sldId id="261" r:id="rId11"/>
    <p:sldId id="280" r:id="rId12"/>
    <p:sldId id="281" r:id="rId13"/>
    <p:sldId id="279" r:id="rId14"/>
    <p:sldId id="282" r:id="rId15"/>
    <p:sldId id="283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63" r:id="rId24"/>
    <p:sldId id="264" r:id="rId25"/>
    <p:sldId id="278" r:id="rId26"/>
    <p:sldId id="257" r:id="rId27"/>
    <p:sldId id="258" r:id="rId28"/>
    <p:sldId id="259" r:id="rId29"/>
    <p:sldId id="26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742"/>
    <a:srgbClr val="282830"/>
    <a:srgbClr val="AFABAB"/>
    <a:srgbClr val="07CEC9"/>
    <a:srgbClr val="E6EAEE"/>
    <a:srgbClr val="D5D5D5"/>
    <a:srgbClr val="3B3B47"/>
    <a:srgbClr val="4A4A58"/>
    <a:srgbClr val="FF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>
        <p:scale>
          <a:sx n="64" d="100"/>
          <a:sy n="64" d="100"/>
        </p:scale>
        <p:origin x="9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0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0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64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7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0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22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32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31.png"/><Relationship Id="rId3" Type="http://schemas.openxmlformats.org/officeDocument/2006/relationships/image" Target="../media/image5.jpe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31.png"/><Relationship Id="rId3" Type="http://schemas.openxmlformats.org/officeDocument/2006/relationships/image" Target="../media/image5.jpe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9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31.png"/><Relationship Id="rId3" Type="http://schemas.openxmlformats.org/officeDocument/2006/relationships/image" Target="../media/image5.jpe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31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Relationship Id="rId2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31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Relationship Id="rId2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31.png"/><Relationship Id="rId3" Type="http://schemas.openxmlformats.org/officeDocument/2006/relationships/image" Target="../media/image5.jpeg"/><Relationship Id="rId21" Type="http://schemas.openxmlformats.org/officeDocument/2006/relationships/image" Target="../media/image39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25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Relationship Id="rId2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18" Type="http://schemas.openxmlformats.org/officeDocument/2006/relationships/image" Target="../media/image36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33.png"/><Relationship Id="rId17" Type="http://schemas.openxmlformats.org/officeDocument/2006/relationships/image" Target="../media/image31.png"/><Relationship Id="rId2" Type="http://schemas.openxmlformats.org/officeDocument/2006/relationships/image" Target="../media/image5.jpe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19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18" Type="http://schemas.openxmlformats.org/officeDocument/2006/relationships/image" Target="../media/image36.png"/><Relationship Id="rId3" Type="http://schemas.openxmlformats.org/officeDocument/2006/relationships/image" Target="../media/image7.png"/><Relationship Id="rId21" Type="http://schemas.openxmlformats.org/officeDocument/2006/relationships/image" Target="../media/image41.png"/><Relationship Id="rId7" Type="http://schemas.openxmlformats.org/officeDocument/2006/relationships/image" Target="../media/image21.png"/><Relationship Id="rId12" Type="http://schemas.openxmlformats.org/officeDocument/2006/relationships/image" Target="../media/image33.png"/><Relationship Id="rId17" Type="http://schemas.openxmlformats.org/officeDocument/2006/relationships/image" Target="../media/image31.png"/><Relationship Id="rId2" Type="http://schemas.openxmlformats.org/officeDocument/2006/relationships/image" Target="../media/image5.jpe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9.png"/><Relationship Id="rId23" Type="http://schemas.openxmlformats.org/officeDocument/2006/relationships/image" Target="../media/image25.png"/><Relationship Id="rId10" Type="http://schemas.openxmlformats.org/officeDocument/2006/relationships/image" Target="../media/image28.png"/><Relationship Id="rId19" Type="http://schemas.openxmlformats.org/officeDocument/2006/relationships/image" Target="../media/image38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Relationship Id="rId2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18" Type="http://schemas.openxmlformats.org/officeDocument/2006/relationships/image" Target="../media/image36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21.png"/><Relationship Id="rId12" Type="http://schemas.openxmlformats.org/officeDocument/2006/relationships/image" Target="../media/image33.png"/><Relationship Id="rId17" Type="http://schemas.openxmlformats.org/officeDocument/2006/relationships/image" Target="../media/image31.png"/><Relationship Id="rId2" Type="http://schemas.openxmlformats.org/officeDocument/2006/relationships/image" Target="../media/image5.jpe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4.png"/><Relationship Id="rId18" Type="http://schemas.openxmlformats.org/officeDocument/2006/relationships/image" Target="../media/image36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7" Type="http://schemas.openxmlformats.org/officeDocument/2006/relationships/image" Target="../media/image21.png"/><Relationship Id="rId12" Type="http://schemas.openxmlformats.org/officeDocument/2006/relationships/image" Target="../media/image33.png"/><Relationship Id="rId17" Type="http://schemas.openxmlformats.org/officeDocument/2006/relationships/image" Target="../media/image31.png"/><Relationship Id="rId2" Type="http://schemas.openxmlformats.org/officeDocument/2006/relationships/image" Target="../media/image5.jpeg"/><Relationship Id="rId16" Type="http://schemas.openxmlformats.org/officeDocument/2006/relationships/image" Target="../media/image3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19" Type="http://schemas.openxmlformats.org/officeDocument/2006/relationships/image" Target="../media/image42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Relationship Id="rId22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31.png"/><Relationship Id="rId3" Type="http://schemas.openxmlformats.org/officeDocument/2006/relationships/image" Target="../media/image5.jpe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9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12" Type="http://schemas.openxmlformats.org/officeDocument/2006/relationships/image" Target="../media/image47.png"/><Relationship Id="rId17" Type="http://schemas.openxmlformats.org/officeDocument/2006/relationships/image" Target="../media/image24.png"/><Relationship Id="rId2" Type="http://schemas.openxmlformats.org/officeDocument/2006/relationships/image" Target="../media/image5.jpe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image" Target="../media/image12.jf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35743" y="2967796"/>
            <a:ext cx="462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Une maison qui vous obéit au doigt et à l’œil. </a:t>
            </a:r>
            <a:endParaRPr lang="fr-FR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Commencer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24480" y="1195059"/>
            <a:ext cx="9956630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1823535" y="2430971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158641" y="192626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16680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Equipement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90601" y="12000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Nom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255741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Emplacement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5691" y="120002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Statut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67464" y="1200029"/>
            <a:ext cx="18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Date de mise en service</a:t>
            </a:r>
            <a:endParaRPr lang="fr-FR" sz="1200" b="1" dirty="0">
              <a:solidFill>
                <a:srgbClr val="D5D5D5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1843464" y="3516113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 rot="5400000">
            <a:off x="11158528" y="288143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1823535" y="455109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5400000">
            <a:off x="11158528" y="3986857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855173" y="551164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5400000">
            <a:off x="11189744" y="4976201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835244" y="6546617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5400000">
            <a:off x="11171577" y="595245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23" y="1832548"/>
            <a:ext cx="521264" cy="52126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0" y="2782651"/>
            <a:ext cx="563930" cy="56393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4" y="3930374"/>
            <a:ext cx="507823" cy="5078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3" y="4828332"/>
            <a:ext cx="578757" cy="57875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3" y="5736658"/>
            <a:ext cx="699123" cy="699123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80275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C8:C7:A3:3F:6C:3F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480275" y="1213242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Adresse mac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021671" y="196353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 V1 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319608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8174218" y="1977726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8467591" y="1991976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9382860" y="194689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80275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C8:C10:A4:2F:6C:3A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21671" y="28890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connecter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319608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8174218" y="2903204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467591" y="2917454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382860" y="287237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18/05/25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498969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040365" y="39960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338302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92912" y="4010229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220890" y="4022230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9401554" y="397939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498969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J8:C9:A3:2F:6C:3F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40365" y="499236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338302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8192912" y="500654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8486285" y="5020797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401554" y="49757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15/05/25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98969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K8:C9:A3:2F:6C:3F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040365" y="59368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 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338302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8192912" y="5951068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486285" y="5965318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9401554" y="59202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20/05/25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98" name="ZoneTexte 9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24480" y="1195059"/>
            <a:ext cx="9956630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1823535" y="2445179"/>
            <a:ext cx="8198412" cy="476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271923" y="1899351"/>
            <a:ext cx="4413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16680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Equipement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90601" y="12000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Nom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255741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Emplacement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5691" y="120002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Statut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67464" y="1200029"/>
            <a:ext cx="18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Date de mise en service</a:t>
            </a:r>
            <a:endParaRPr lang="fr-FR" sz="1200" b="1" dirty="0">
              <a:solidFill>
                <a:srgbClr val="D5D5D5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1843464" y="3516113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 rot="5400000">
            <a:off x="11158528" y="288143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1823535" y="455109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5400000">
            <a:off x="11158528" y="3986857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855173" y="551164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5400000">
            <a:off x="11189744" y="4976201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835244" y="6546617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5400000">
            <a:off x="11171577" y="595245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23" y="1832548"/>
            <a:ext cx="521264" cy="52126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0" y="2782651"/>
            <a:ext cx="563930" cy="56393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4" y="3930374"/>
            <a:ext cx="507823" cy="5078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3" y="4828332"/>
            <a:ext cx="578757" cy="57875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3" y="5736658"/>
            <a:ext cx="699123" cy="699123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80275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C8:C7:A3:3F:6C:3F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480275" y="1213242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Adresse mac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021671" y="196353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 V1 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319608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8174218" y="1977726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8467591" y="1991976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9382860" y="194689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80275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C8:C10:A4:2F:6C:3A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21671" y="28890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connecter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319608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8174218" y="2903204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467591" y="2917454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382860" y="287237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18/05/25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498969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040365" y="39960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338302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92912" y="4010229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220890" y="4022230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9401554" y="397939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498969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J8:C9:A3:2F:6C:3F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40365" y="499236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338302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8192912" y="500654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8486285" y="5020797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401554" y="49757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15/05/25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98969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K8:C9:A3:2F:6C:3F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040365" y="59368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 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338302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8192912" y="5951068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486285" y="5965318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9401554" y="59202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20/05/25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0098961" y="2264303"/>
            <a:ext cx="1589949" cy="276999"/>
          </a:xfrm>
          <a:prstGeom prst="rect">
            <a:avLst/>
          </a:prstGeom>
          <a:solidFill>
            <a:srgbClr val="3B3B47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A propos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04249" y="1211466"/>
            <a:ext cx="9956630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5765629" y="1306436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A propos</a:t>
            </a:r>
            <a:endParaRPr lang="fr-FR" sz="1600" b="1" dirty="0">
              <a:solidFill>
                <a:srgbClr val="E6EAEE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695668" y="2057456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Nom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3695668" y="2558566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Model	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695668" y="3037675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Wi-Fi 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3695668" y="345582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Input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3695668" y="395335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Output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647727" y="443953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Max load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47727" y="495389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IP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3647727" y="5391291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mac 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5649045" y="207685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5465679" y="25571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V1-M1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5887589" y="301526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802.11b/g/n 2,4GHz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5952297" y="346673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5952297" y="393635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128" name="ZoneTexte 127"/>
          <p:cNvSpPr txBox="1"/>
          <p:nvPr/>
        </p:nvSpPr>
        <p:spPr>
          <a:xfrm>
            <a:off x="5359864" y="439636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10A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5628670" y="492989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192.168.4.1</a:t>
            </a:r>
          </a:p>
        </p:txBody>
      </p:sp>
      <p:sp>
        <p:nvSpPr>
          <p:cNvPr id="130" name="ZoneTexte 129"/>
          <p:cNvSpPr txBox="1"/>
          <p:nvPr/>
        </p:nvSpPr>
        <p:spPr>
          <a:xfrm>
            <a:off x="5823503" y="535560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2161189" y="6328989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1995388" y="638425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AFABAB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AFABAB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10091160" y="2052108"/>
            <a:ext cx="1589949" cy="276999"/>
          </a:xfrm>
          <a:prstGeom prst="rect">
            <a:avLst/>
          </a:prstGeom>
          <a:solidFill>
            <a:srgbClr val="3B3B47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A propos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7072197" y="1301400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A propos</a:t>
            </a:r>
            <a:endParaRPr lang="fr-FR" sz="1600" b="1" dirty="0"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002236" y="205242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Nom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002236" y="25535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Model	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002236" y="3032639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Wi-Fi 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002236" y="345078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Input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002236" y="3948321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Output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954295" y="443449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Max load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954295" y="494885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IP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954295" y="5386255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mac 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55613" y="207181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772247" y="255208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V1-M1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194157" y="30102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802.11b/g/n 2,4GHz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258865" y="346170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258865" y="393131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666432" y="4391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10A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935238" y="49248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192.168.4.1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130071" y="535056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343149" y="4680321"/>
            <a:ext cx="31257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Veuillez vous assurer que le voyant vert s’allume.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879928" y="4651658"/>
            <a:ext cx="43181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Un point d’accès est crée avec un SSID: Smart-</a:t>
            </a:r>
            <a:r>
              <a:rPr lang="fr-FR" sz="1400" b="1" dirty="0" err="1" smtClean="0">
                <a:solidFill>
                  <a:schemeClr val="bg2">
                    <a:lumMod val="90000"/>
                  </a:schemeClr>
                </a:solidFill>
              </a:rPr>
              <a:t>xxxx</a:t>
            </a:r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 et mot de passe par défaut Fortico.1234.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86783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830802" y="1411573"/>
            <a:ext cx="37564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Connexion au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688187" y="2314549"/>
            <a:ext cx="4223500" cy="3704786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>
            <a:off x="5935886" y="380363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935886" y="458704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250937" y="43236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91350" y="355258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Nom point d’accès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268210" y="35306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4381505"/>
            <a:ext cx="179596" cy="1795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3620822"/>
            <a:ext cx="191654" cy="191654"/>
          </a:xfrm>
          <a:prstGeom prst="rect">
            <a:avLst/>
          </a:prstGeom>
        </p:spPr>
      </p:pic>
      <p:sp>
        <p:nvSpPr>
          <p:cNvPr id="68" name="Rectangle à coins arrondis 67"/>
          <p:cNvSpPr/>
          <p:nvPr/>
        </p:nvSpPr>
        <p:spPr>
          <a:xfrm>
            <a:off x="7170763" y="52486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7004962" y="53038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2362" y="2480078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point d’accès Wi-Fi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362909" y="1414158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Configuration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411859" y="1444935"/>
            <a:ext cx="2231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 au module SmartSwitch-XXXX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04" y="1875089"/>
            <a:ext cx="2447595" cy="2447595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241329" y="4488247"/>
            <a:ext cx="3502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solidFill>
                  <a:srgbClr val="E6EAEE"/>
                </a:solidFill>
              </a:rPr>
              <a:t>Entrer les paramètre du routeur afin que le module puisse y connecter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Rectangle à coins arrondis 47"/>
          <p:cNvSpPr/>
          <p:nvPr/>
        </p:nvSpPr>
        <p:spPr>
          <a:xfrm>
            <a:off x="5371512" y="1639954"/>
            <a:ext cx="5150912" cy="5047449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5967608" y="486569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967608" y="564911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282659" y="53857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323072" y="461464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SSID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299932" y="459273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5443570"/>
            <a:ext cx="179596" cy="17959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4651407"/>
            <a:ext cx="191654" cy="191654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7211711" y="61598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045910" y="62150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994396" y="1757211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réseau Wi-Fi 2,4 GHz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227702" y="2335912"/>
            <a:ext cx="3578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Si votre Wi-Fi est 5 GHz, veuillez le réglez sur 2,4GHz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6751073" y="2775058"/>
            <a:ext cx="2192902" cy="1277191"/>
          </a:xfrm>
          <a:prstGeom prst="round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6931946" y="288474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Wi-Fi – 50GHz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751073" y="2891550"/>
            <a:ext cx="1779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×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8649212" y="2980374"/>
            <a:ext cx="95250" cy="839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6756776" y="3235086"/>
            <a:ext cx="172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66FF33"/>
                </a:solidFill>
              </a:rPr>
              <a:t>√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66FF33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927180" y="322198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AFABAB"/>
                </a:solidFill>
              </a:rPr>
              <a:t>Wi-Fi – </a:t>
            </a:r>
            <a:r>
              <a:rPr lang="fr-FR" sz="1050" dirty="0" smtClean="0">
                <a:solidFill>
                  <a:schemeClr val="bg1"/>
                </a:solidFill>
              </a:rPr>
              <a:t>2.4GHz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30007" y="3640433"/>
            <a:ext cx="766205" cy="1231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88" y="3261456"/>
            <a:ext cx="139897" cy="139897"/>
          </a:xfrm>
          <a:prstGeom prst="rect">
            <a:avLst/>
          </a:prstGeom>
        </p:spPr>
      </p:pic>
      <p:sp>
        <p:nvSpPr>
          <p:cNvPr id="71" name="Ellipse 70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7" name="Rectangle à coins arrondis 46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Module connecter avec succès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79928" y="4651658"/>
            <a:ext cx="43181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Votre module est maintenant connecter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2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2" name="Rectangle à coins arrondis 51"/>
          <p:cNvSpPr/>
          <p:nvPr/>
        </p:nvSpPr>
        <p:spPr>
          <a:xfrm>
            <a:off x="4337849" y="1428717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993867" y="156725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 w="63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271108" y="1581507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220319" y="2109730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161790" y="2377275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518035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238410" y="2248620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013982" y="143161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42" y="1686398"/>
            <a:ext cx="673864" cy="673864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2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2A2A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07CEC9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5" y="918501"/>
            <a:ext cx="261724" cy="261724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4036400" y="883013"/>
            <a:ext cx="197226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Ajout équipement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0866"/>
            <a:ext cx="226261" cy="226261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207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1913" y="4093041"/>
            <a:ext cx="1529807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56310" y="7150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Scène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23415" y="1195058"/>
            <a:ext cx="998626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5379022" y="3671608"/>
            <a:ext cx="272357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Cette page n’est pas encore disponible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39" y="409304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4093040"/>
            <a:ext cx="250357" cy="2503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" y="3041389"/>
            <a:ext cx="218809" cy="21880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065555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4246577"/>
            <a:ext cx="37181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Si vous n’avez pas accès à internet, vous pouvez utiliser le module en mode offline, les modules crée des points d’accès et votre Pc ou votre Smart phone se connecte déçus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910351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5091373"/>
            <a:ext cx="37181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Votre module se connecte à votre </a:t>
            </a:r>
            <a:r>
              <a:rPr lang="fr-FR" sz="1200" smtClean="0">
                <a:solidFill>
                  <a:schemeClr val="bg2"/>
                </a:solidFill>
              </a:rPr>
              <a:t>routeur Wi-Fi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2764" y="1147197"/>
            <a:ext cx="9880979" cy="4353636"/>
          </a:xfrm>
          <a:prstGeom prst="rect">
            <a:avLst/>
          </a:prstGeom>
          <a:solidFill>
            <a:srgbClr val="2828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8" y="1434255"/>
            <a:ext cx="254845" cy="25484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1132764" y="1770011"/>
            <a:ext cx="9880979" cy="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97282" y="1391002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Se connecter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9010" y="2761184"/>
            <a:ext cx="43672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Sélectionner un compte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91833" y="3351755"/>
            <a:ext cx="4214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Pour accéder à l’application </a:t>
            </a:r>
            <a:r>
              <a:rPr lang="fr-FR" sz="1600" dirty="0">
                <a:solidFill>
                  <a:srgbClr val="07CEC9"/>
                </a:solidFill>
              </a:rPr>
              <a:t>Fortico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Smart</a:t>
            </a:r>
            <a:r>
              <a:rPr lang="fr-FR" sz="1600" dirty="0">
                <a:solidFill>
                  <a:schemeClr val="bg1"/>
                </a:solidFill>
              </a:rPr>
              <a:t> Home</a:t>
            </a:r>
          </a:p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 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6816983" y="3016298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11108" y="2448244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Fortico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816983" y="2619293"/>
            <a:ext cx="313432" cy="3095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7755" y="2739299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fortico@gmail.com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655558" y="3252021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Antonio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16983" y="3349304"/>
            <a:ext cx="338197" cy="313264"/>
          </a:xfrm>
          <a:prstGeom prst="ellipse">
            <a:avLst/>
          </a:prstGeom>
          <a:solidFill>
            <a:srgbClr val="B12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24229" y="3525432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antonio@gmail.com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792218" y="3802431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81429" y="4069930"/>
            <a:ext cx="396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Utiliser un autre compte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816983" y="4079430"/>
            <a:ext cx="325815" cy="30952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783364" y="4465456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11108" y="4728809"/>
            <a:ext cx="3965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Avant d’utiliser l’appli Fortico Smart Home, vous pouvez consulter ses </a:t>
            </a:r>
            <a:r>
              <a:rPr lang="fr-FR" sz="1200" dirty="0" smtClean="0">
                <a:solidFill>
                  <a:srgbClr val="07CEC9"/>
                </a:solidFill>
              </a:rPr>
              <a:t>Regèle de confidentialité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 et ses </a:t>
            </a:r>
            <a:r>
              <a:rPr lang="fr-FR" sz="1200" dirty="0" smtClean="0">
                <a:solidFill>
                  <a:srgbClr val="07CEC9"/>
                </a:solidFill>
              </a:rPr>
              <a:t>Conditions d’utilisation.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380593" y="5510333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Confidentialité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58890" y="5526187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Condition d’utilisation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741351" y="5061431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07CEC9"/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17971" y="4932776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164082" y="5053989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Déconnecter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233371" y="490757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6" name="Triangle isocèle 15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94" name="Image 9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741351" y="5061431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07CEC9"/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17971" y="4932776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164082" y="5053989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Déconnecter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233371" y="490757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6" name="Triangle isocèle 15"/>
          <p:cNvSpPr/>
          <p:nvPr/>
        </p:nvSpPr>
        <p:spPr>
          <a:xfrm rot="10800000">
            <a:off x="11396791" y="349475"/>
            <a:ext cx="62780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/>
          <p:cNvSpPr txBox="1"/>
          <p:nvPr/>
        </p:nvSpPr>
        <p:spPr>
          <a:xfrm>
            <a:off x="11109719" y="410269"/>
            <a:ext cx="721521" cy="215444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b="1" dirty="0" smtClean="0">
                <a:solidFill>
                  <a:srgbClr val="AFABAB"/>
                </a:solidFill>
                <a:latin typeface="+mj-lt"/>
              </a:rPr>
              <a:t>Déconnecter</a:t>
            </a:r>
            <a:endParaRPr lang="fr-FR" sz="800" dirty="0">
              <a:solidFill>
                <a:srgbClr val="AFABAB"/>
              </a:solidFill>
              <a:latin typeface="+mj-lt"/>
            </a:endParaRPr>
          </a:p>
        </p:txBody>
      </p:sp>
      <p:sp>
        <p:nvSpPr>
          <p:cNvPr id="94" name="Ellipse 93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1348</Words>
  <Application>Microsoft Office PowerPoint</Application>
  <PresentationFormat>Grand écran</PresentationFormat>
  <Paragraphs>640</Paragraphs>
  <Slides>29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Glycerin</vt:lpstr>
      <vt:lpstr>Microsoft Himalaya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222</cp:revision>
  <dcterms:created xsi:type="dcterms:W3CDTF">2025-05-05T14:56:41Z</dcterms:created>
  <dcterms:modified xsi:type="dcterms:W3CDTF">2025-05-19T10:12:36Z</dcterms:modified>
</cp:coreProperties>
</file>