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0" r:id="rId7"/>
    <p:sldId id="258" r:id="rId8"/>
    <p:sldId id="261"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913" autoAdjust="0"/>
  </p:normalViewPr>
  <p:slideViewPr>
    <p:cSldViewPr snapToGrid="0">
      <p:cViewPr varScale="1">
        <p:scale>
          <a:sx n="63" d="100"/>
          <a:sy n="63" d="100"/>
        </p:scale>
        <p:origin x="145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10/27/2020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Hello everyone,</a:t>
            </a:r>
          </a:p>
          <a:p>
            <a:pPr marL="0" marR="0">
              <a:spcBef>
                <a:spcPts val="0"/>
              </a:spcBef>
              <a:spcAft>
                <a:spcPts val="0"/>
              </a:spcAft>
            </a:pPr>
            <a:r>
              <a:rPr lang="en-GB" sz="1800" dirty="0">
                <a:effectLst/>
                <a:latin typeface="Calibri" panose="020F0502020204030204" pitchFamily="34" charset="0"/>
              </a:rPr>
              <a:t>This is contactless loyalty, my final year project about NFC.</a:t>
            </a:r>
          </a:p>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305218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rPr>
              <a:t>First of all, why NFC? I chose this topic because it was something I really liked. I started to use Google Pay to pay very often and I was intrigued by how it worked and I questioned myself what else can this technology be used for?</a:t>
            </a:r>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406539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rPr>
              <a:t>Secondly, I wondered if people would have used my application? Does it have meaning to exist? With the results of my survey I have found out that were many people interested. You can see about 79.5% of the people that responded in a positive manner towards my project implementation, so I went for it.</a:t>
            </a:r>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52040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GB" sz="1800" dirty="0">
                <a:effectLst/>
                <a:latin typeface="Calibri" panose="020F0502020204030204" pitchFamily="34" charset="0"/>
              </a:rPr>
              <a:t>Now, because I have worked in a placement year with a fintech company called i-movo, I was throw into the digital voucher economy. And that is where the loyalty part comes. The company I was working on were just providing the technology for a secure voucher, they were not offering any scheme but it was enough to lead me towards that direction.</a:t>
            </a:r>
          </a:p>
          <a:p>
            <a:endParaRPr lang="en-GB" dirty="0"/>
          </a:p>
          <a:p>
            <a:r>
              <a:rPr lang="en-GB" dirty="0"/>
              <a:t>Simple use case is: </a:t>
            </a:r>
          </a:p>
          <a:p>
            <a:pPr marL="228600" indent="-228600">
              <a:buAutoNum type="arabicPeriod"/>
            </a:pPr>
            <a:r>
              <a:rPr lang="en-GB" dirty="0"/>
              <a:t>I go to a coffee shop and buy an espresso</a:t>
            </a:r>
          </a:p>
          <a:p>
            <a:pPr marL="228600" indent="-228600">
              <a:buAutoNum type="arabicPeriod"/>
            </a:pPr>
            <a:r>
              <a:rPr lang="en-GB" dirty="0"/>
              <a:t>Because I have satisfied the loyalty scheme requirements, I am eligible for one point by scanning my phone to a NFC tag.</a:t>
            </a:r>
          </a:p>
          <a:p>
            <a:pPr marL="228600" indent="-228600">
              <a:buAutoNum type="arabicPeriod"/>
            </a:pPr>
            <a:r>
              <a:rPr lang="en-GB" dirty="0"/>
              <a:t>The cashier hands me the tag where I can scan</a:t>
            </a:r>
          </a:p>
          <a:p>
            <a:pPr marL="228600" indent="-228600">
              <a:buAutoNum type="arabicPeriod"/>
            </a:pPr>
            <a:r>
              <a:rPr lang="en-GB" dirty="0"/>
              <a:t>I scan it and the point is added in my user records</a:t>
            </a:r>
          </a:p>
          <a:p>
            <a:pPr marL="228600" indent="-228600">
              <a:buAutoNum type="arabicPeriod"/>
            </a:pPr>
            <a:r>
              <a:rPr lang="en-GB" dirty="0"/>
              <a:t>I have collected enough points for a free coffee and I click on the receive voucher button</a:t>
            </a:r>
          </a:p>
          <a:p>
            <a:pPr marL="228600" indent="-228600">
              <a:buAutoNum type="arabicPeriod"/>
            </a:pPr>
            <a:r>
              <a:rPr lang="en-GB" dirty="0"/>
              <a:t>I receive the voucher as URL by SMS</a:t>
            </a:r>
          </a:p>
          <a:p>
            <a:pPr marL="228600" indent="-228600">
              <a:buAutoNum type="arabicPeriod"/>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My initial idea was to create a software that would have automatically let you collect the rewards point within a shop when you were going to pay with a contactless application on the smartphone so that later on you could use an i-movo voucher. Then I realised it was going to be impossible because I would have needed to develop something like Google Pay but also to collaborate with many different shops and see how their till worked. There were too many outside factors in order to complete my idea therefore I changed to a version where I still could collaborate with i-movo, the company of my placement year but also work with the NFC.</a:t>
            </a:r>
          </a:p>
          <a:p>
            <a:pPr marL="0" indent="0">
              <a:buNone/>
            </a:pPr>
            <a:endParaRPr lang="en-GB" dirty="0"/>
          </a:p>
          <a:p>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51094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rPr>
              <a:t>By the time I was going to develop, I found out about a new experimental feature released on Chromium browsers that would let Web Applications to use the NFC technology. I was excited and fascinated at the same time because that means that the solution would have been available cross platform, no need for the user install anything, update anything</a:t>
            </a:r>
            <a:endParaRPr lang="en-GB"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205063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a:t>
            </a:r>
            <a:r>
              <a:rPr lang="en-GB" dirty="0" err="1"/>
              <a:t>Github</a:t>
            </a:r>
            <a:r>
              <a:rPr lang="en-GB" dirty="0"/>
              <a:t> you can see the different languages used. In order to develop it I mostly followed this process of implementation, test, fix and document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72494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129119" cy="1243584"/>
          </a:xfrm>
        </p:spPr>
        <p:txBody>
          <a:bodyPr/>
          <a:lstStyle/>
          <a:p>
            <a:r>
              <a:rPr lang="en-US" dirty="0"/>
              <a:t>Contactless Loyalty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Shouyi Cui</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1. Why NFC Technology?</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5393265"/>
            <a:ext cx="6803136" cy="365760"/>
          </a:xfrm>
        </p:spPr>
        <p:txBody>
          <a:bodyPr>
            <a:normAutofit fontScale="92500" lnSpcReduction="10000"/>
          </a:bodyPr>
          <a:lstStyle/>
          <a:p>
            <a:r>
              <a:rPr lang="en-US" sz="2400" dirty="0"/>
              <a:t>Find something you love to work 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9" name="Picture 8" descr="Diagram&#10;&#10;Description automatically generated">
            <a:extLst>
              <a:ext uri="{FF2B5EF4-FFF2-40B4-BE49-F238E27FC236}">
                <a16:creationId xmlns:a16="http://schemas.microsoft.com/office/drawing/2014/main" id="{6DA0AC7C-0B7D-4CA7-BC45-3F6F1D8B47F2}"/>
              </a:ext>
            </a:extLst>
          </p:cNvPr>
          <p:cNvPicPr>
            <a:picLocks noChangeAspect="1"/>
          </p:cNvPicPr>
          <p:nvPr/>
        </p:nvPicPr>
        <p:blipFill>
          <a:blip r:embed="rId3"/>
          <a:stretch>
            <a:fillRect/>
          </a:stretch>
        </p:blipFill>
        <p:spPr>
          <a:xfrm>
            <a:off x="831850" y="1281855"/>
            <a:ext cx="4444111" cy="260434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969010" y="781054"/>
            <a:ext cx="9134856" cy="1005839"/>
          </a:xfrm>
        </p:spPr>
        <p:txBody>
          <a:bodyPr>
            <a:normAutofit/>
          </a:bodyPr>
          <a:lstStyle/>
          <a:p>
            <a:r>
              <a:rPr lang="en-US" dirty="0"/>
              <a:t>2. Would people use it?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69010" y="3576323"/>
            <a:ext cx="5126990" cy="664208"/>
          </a:xfrm>
        </p:spPr>
        <p:txBody>
          <a:bodyPr>
            <a:noAutofit/>
          </a:bodyPr>
          <a:lstStyle/>
          <a:p>
            <a:r>
              <a:rPr lang="en-US" sz="2400" b="1" dirty="0"/>
              <a:t>Would you use it yourself?</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6" name="Picture 5">
            <a:extLst>
              <a:ext uri="{FF2B5EF4-FFF2-40B4-BE49-F238E27FC236}">
                <a16:creationId xmlns:a16="http://schemas.microsoft.com/office/drawing/2014/main" id="{4B863C68-28B2-40D7-A53B-55059D315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4450" y="2080261"/>
            <a:ext cx="5506720" cy="4592320"/>
          </a:xfrm>
          <a:prstGeom prst="rect">
            <a:avLst/>
          </a:prstGeom>
          <a:noFill/>
          <a:ln>
            <a:solidFill>
              <a:schemeClr val="tx1"/>
            </a:solidFill>
          </a:ln>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my work about?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097904" cy="462733"/>
          </a:xfrm>
        </p:spPr>
        <p:txBody>
          <a:bodyPr/>
          <a:lstStyle/>
          <a:p>
            <a:r>
              <a:rPr lang="en-US" sz="1800" dirty="0"/>
              <a:t>Loyalty Scheme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1" name="TextBox 10">
            <a:extLst>
              <a:ext uri="{FF2B5EF4-FFF2-40B4-BE49-F238E27FC236}">
                <a16:creationId xmlns:a16="http://schemas.microsoft.com/office/drawing/2014/main" id="{5F2C5BDF-8EA5-4FCC-BEBD-D56BC4D400CD}"/>
              </a:ext>
            </a:extLst>
          </p:cNvPr>
          <p:cNvSpPr txBox="1"/>
          <p:nvPr/>
        </p:nvSpPr>
        <p:spPr>
          <a:xfrm>
            <a:off x="444500" y="3198701"/>
            <a:ext cx="6097904" cy="369332"/>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Digital Vouchers</a:t>
            </a:r>
          </a:p>
        </p:txBody>
      </p:sp>
      <p:sp>
        <p:nvSpPr>
          <p:cNvPr id="14" name="TextBox 13">
            <a:extLst>
              <a:ext uri="{FF2B5EF4-FFF2-40B4-BE49-F238E27FC236}">
                <a16:creationId xmlns:a16="http://schemas.microsoft.com/office/drawing/2014/main" id="{8ECE9C0C-96C0-4BD4-AD1F-EBD71D7F7B96}"/>
              </a:ext>
            </a:extLst>
          </p:cNvPr>
          <p:cNvSpPr txBox="1"/>
          <p:nvPr/>
        </p:nvSpPr>
        <p:spPr>
          <a:xfrm>
            <a:off x="444500" y="5047949"/>
            <a:ext cx="6097904" cy="369332"/>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600"/>
              </a:spcBef>
              <a:spcAft>
                <a:spcPts val="400"/>
              </a:spcAft>
              <a:buClr>
                <a:srgbClr val="47C3D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Easy Interaction</a:t>
            </a:r>
          </a:p>
        </p:txBody>
      </p:sp>
      <p:pic>
        <p:nvPicPr>
          <p:cNvPr id="1026" name="Picture 2" descr="Machine generated alternative text:&#10;Contactless &#10;YOUR VOUCHER &#10;0000 &#10;FIND STORES &#10;215.80 CASHOUT VOUCHER &#10;7332681019 &#10;I-movo &#10;valid to 08-oct-20 &#10;'-movo &#10;Having problems using this voucher? &#10;Terms &amp; Conditions I FAQs ">
            <a:extLst>
              <a:ext uri="{FF2B5EF4-FFF2-40B4-BE49-F238E27FC236}">
                <a16:creationId xmlns:a16="http://schemas.microsoft.com/office/drawing/2014/main" id="{A24557F3-F4C7-4710-960F-D1D03985F5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21" r="19003" b="36877"/>
          <a:stretch/>
        </p:blipFill>
        <p:spPr bwMode="auto">
          <a:xfrm>
            <a:off x="5986780" y="2338670"/>
            <a:ext cx="2259330" cy="3976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57913B-A9AD-4D94-8226-B6A9FF4D7F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63" t="14411" r="75552" b="19873"/>
          <a:stretch/>
        </p:blipFill>
        <p:spPr bwMode="auto">
          <a:xfrm>
            <a:off x="3227069" y="1189298"/>
            <a:ext cx="2112010" cy="335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What is new?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11303000" cy="535531"/>
          </a:xfrm>
        </p:spPr>
        <p:txBody>
          <a:bodyPr/>
          <a:lstStyle/>
          <a:p>
            <a:r>
              <a:rPr lang="en-US" dirty="0"/>
              <a:t>Web Application with NFC</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444500" y="2308861"/>
            <a:ext cx="11214100" cy="3131820"/>
          </a:xfrm>
        </p:spPr>
        <p:txBody>
          <a:bodyPr>
            <a:normAutofit/>
          </a:bodyPr>
          <a:lstStyle/>
          <a:p>
            <a:pPr marL="342900" indent="-342900">
              <a:lnSpc>
                <a:spcPct val="300000"/>
              </a:lnSpc>
              <a:buFont typeface="+mj-lt"/>
              <a:buAutoNum type="arabicPeriod"/>
            </a:pPr>
            <a:r>
              <a:rPr lang="en-US" dirty="0"/>
              <a:t>Experimental feature developed by Google Chrome on trial during January to July 2020</a:t>
            </a:r>
          </a:p>
          <a:p>
            <a:pPr marL="342900" indent="-342900">
              <a:lnSpc>
                <a:spcPct val="300000"/>
              </a:lnSpc>
              <a:buFont typeface="+mj-lt"/>
              <a:buAutoNum type="arabicPeriod"/>
            </a:pPr>
            <a:r>
              <a:rPr lang="en-US" dirty="0"/>
              <a:t>Collaboration on GitHub with the creators</a:t>
            </a:r>
          </a:p>
          <a:p>
            <a:pPr marL="342900" indent="-342900">
              <a:lnSpc>
                <a:spcPct val="300000"/>
              </a:lnSpc>
              <a:buFont typeface="+mj-lt"/>
              <a:buAutoNum type="arabicPeriod"/>
            </a:pPr>
            <a:r>
              <a:rPr lang="en-US" dirty="0"/>
              <a:t>Using Microsoft Azure</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How did I create it?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4">
            <a:extLst>
              <a:ext uri="{FF2B5EF4-FFF2-40B4-BE49-F238E27FC236}">
                <a16:creationId xmlns:a16="http://schemas.microsoft.com/office/drawing/2014/main" id="{153AB690-EA2B-4CF3-B117-B0562D67970A}"/>
              </a:ext>
            </a:extLst>
          </p:cNvPr>
          <p:cNvPicPr>
            <a:picLocks noChangeAspect="1"/>
          </p:cNvPicPr>
          <p:nvPr/>
        </p:nvPicPr>
        <p:blipFill>
          <a:blip r:embed="rId3"/>
          <a:stretch>
            <a:fillRect/>
          </a:stretch>
        </p:blipFill>
        <p:spPr>
          <a:xfrm>
            <a:off x="444500" y="2534920"/>
            <a:ext cx="4365897" cy="1788160"/>
          </a:xfrm>
          <a:prstGeom prst="rect">
            <a:avLst/>
          </a:prstGeom>
        </p:spPr>
      </p:pic>
      <p:sp>
        <p:nvSpPr>
          <p:cNvPr id="16" name="Text Placeholder 5">
            <a:extLst>
              <a:ext uri="{FF2B5EF4-FFF2-40B4-BE49-F238E27FC236}">
                <a16:creationId xmlns:a16="http://schemas.microsoft.com/office/drawing/2014/main" id="{A5FD6BD1-1B71-42CE-91EE-329132589830}"/>
              </a:ext>
            </a:extLst>
          </p:cNvPr>
          <p:cNvSpPr txBox="1">
            <a:spLocks/>
          </p:cNvSpPr>
          <p:nvPr/>
        </p:nvSpPr>
        <p:spPr>
          <a:xfrm>
            <a:off x="5953760" y="2176575"/>
            <a:ext cx="5041900" cy="3040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t>Implementing</a:t>
            </a:r>
          </a:p>
          <a:p>
            <a:pPr>
              <a:lnSpc>
                <a:spcPct val="200000"/>
              </a:lnSpc>
            </a:pPr>
            <a:r>
              <a:rPr lang="en-US" dirty="0"/>
              <a:t>Testing</a:t>
            </a:r>
          </a:p>
          <a:p>
            <a:pPr>
              <a:lnSpc>
                <a:spcPct val="200000"/>
              </a:lnSpc>
            </a:pPr>
            <a:r>
              <a:rPr lang="en-US" dirty="0"/>
              <a:t>Fixing</a:t>
            </a:r>
          </a:p>
          <a:p>
            <a:pPr>
              <a:lnSpc>
                <a:spcPct val="200000"/>
              </a:lnSpc>
            </a:pPr>
            <a:r>
              <a:rPr lang="en-US" dirty="0"/>
              <a:t>Documenting</a:t>
            </a:r>
          </a:p>
        </p:txBody>
      </p:sp>
    </p:spTree>
    <p:extLst>
      <p:ext uri="{BB962C8B-B14F-4D97-AF65-F5344CB8AC3E}">
        <p14:creationId xmlns:p14="http://schemas.microsoft.com/office/powerpoint/2010/main" val="12049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436</TotalTime>
  <Words>586</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Trade Gothic LT Pro</vt:lpstr>
      <vt:lpstr>Trebuchet MS</vt:lpstr>
      <vt:lpstr>Office Theme</vt:lpstr>
      <vt:lpstr>Contactless Loyalty</vt:lpstr>
      <vt:lpstr>1. Why NFC Technology?</vt:lpstr>
      <vt:lpstr>2. Would people use it?</vt:lpstr>
      <vt:lpstr>What is my work about?</vt:lpstr>
      <vt:lpstr>What is new?</vt:lpstr>
      <vt:lpstr>How did I create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Contactless Loyalty</dc:title>
  <dc:creator>Shouyi Cui</dc:creator>
  <cp:lastModifiedBy>Shouyi Cui</cp:lastModifiedBy>
  <cp:revision>15</cp:revision>
  <dcterms:created xsi:type="dcterms:W3CDTF">2020-10-26T17:58:31Z</dcterms:created>
  <dcterms:modified xsi:type="dcterms:W3CDTF">2020-10-27T11:56:47Z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