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57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4FF"/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05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rginpulse.zendesk.com/hc/en-us/article_attachments/201755943/redeemvoucherpop.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ro.medium.com/max/4096/1*gubbtdDORoBkLtINkvLEtw.png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entral.co.za/wp-content/uploads/2018/06/tap-and-pay-2156-1120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mnts.com/wp-content/uploads/2019/05/NMI-Contactless-Payments.jp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icon.co.uk/wp-content/uploads/2018/02/Android-Pay-1.j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net1.cbsistatic.com/img/UGCf1u6i3HdTwkhpYfohGO2iB94=/940x0/2017/11/08/15c7bbbf-d5eb-4e63-b2c8-42dc4f18534e/apple-pay-cash.jpg" TargetMode="External"/><Relationship Id="rId4" Type="http://schemas.openxmlformats.org/officeDocument/2006/relationships/hyperlink" Target="https://usa.visa.com/dam/VCOM/global/pay-with-visa/images/visa-googlepay-marquee-v1-mobile-640x640.jpg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utsplus.com/net/uploads/2013/08/github-collab-retina-preview.gi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encha.com/wp-content/uploads/2018/04/paymo-logo.png" TargetMode="External"/><Relationship Id="rId5" Type="http://schemas.openxmlformats.org/officeDocument/2006/relationships/hyperlink" Target="https://www.mgenesis.com/wp-content/uploads/2016/04/VisualStudio-624x220.png" TargetMode="External"/><Relationship Id="rId4" Type="http://schemas.openxmlformats.org/officeDocument/2006/relationships/hyperlink" Target="https://techcrunch.com/wp-content/uploads/2017/02/android-studio-logo.png?w=730&amp;crop=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32myzxfxyl12w.cloudfront.net/assets/images/article_images/925d76d668dc5bf47d44a8fc0907f30d1d9c8b1f.png?155748619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vivity.com/software-development-methodologies" TargetMode="External"/><Relationship Id="rId4" Type="http://schemas.openxmlformats.org/officeDocument/2006/relationships/hyperlink" Target="https://plan.io/blog/ultimate-guide-to-implementing-agile-project-management-and-scru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Images source:</a:t>
            </a:r>
          </a:p>
          <a:p>
            <a:endParaRPr lang="it-IT" dirty="0"/>
          </a:p>
          <a:p>
            <a:r>
              <a:rPr lang="it-IT" dirty="0">
                <a:hlinkClick r:id="rId3"/>
              </a:rPr>
              <a:t>https://virginpulse.zendesk.com/hc/en-us/article_attachments/201755943/redeemvoucherpop.PNG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4"/>
              </a:rPr>
              <a:t>https://miro.medium.com/max/4096/1*gubbtdDORoBkLtINkvLEtw.png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91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Images source:</a:t>
            </a:r>
          </a:p>
          <a:p>
            <a:endParaRPr lang="it-IT" dirty="0"/>
          </a:p>
          <a:p>
            <a:r>
              <a:rPr lang="it-IT" dirty="0">
                <a:hlinkClick r:id="rId3"/>
              </a:rPr>
              <a:t>https://techcentral.co.za/wp-content/uploads/2018/06/tap-and-pay-2156-1120.jpg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4"/>
              </a:rPr>
              <a:t>https://www.pymnts.com/wp-content/uploads/2019/05/NMI-Contactless-Payments.jpg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33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Images 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4"/>
              </a:rPr>
              <a:t>https://usa.visa.com/dam/VCOM/global/pay-with-visa/images/visa-googlepay-marquee-v1-mobile-640x640.jpg</a:t>
            </a:r>
            <a:endParaRPr lang="it-IT" dirty="0">
              <a:hlinkClick r:id="rId3"/>
            </a:endParaRPr>
          </a:p>
          <a:p>
            <a:endParaRPr lang="it-IT" dirty="0">
              <a:hlinkClick r:id="rId3"/>
            </a:endParaRPr>
          </a:p>
          <a:p>
            <a:r>
              <a:rPr lang="it-IT" dirty="0">
                <a:hlinkClick r:id="rId3"/>
              </a:rPr>
              <a:t>https://www.silicon.co.uk/wp-content/uploads/2018/02/Android-Pay-1.jpg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https://cnet1.cbsistatic.com/img/UGCf1u6i3HdTwkhpYfohGO2iB94=/940x0/2017/11/08/15c7bbbf-d5eb-4e63-b2c8-42dc4f18534e/apple-pay-cash.jpg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44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Images 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3"/>
              </a:rPr>
              <a:t>https://cdn.tutsplus.com/net/uploads/2013/08/github-collab-retina-preview.gif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4"/>
              </a:rPr>
              <a:t>https://techcrunch.com/wp-content/uploads/2017/02/android-studio-logo.png?w=730&amp;crop=1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r>
              <a:rPr lang="it-IT" dirty="0">
                <a:hlinkClick r:id="rId5"/>
              </a:rPr>
              <a:t>https://www.mgenesis.com/wp-content/uploads/2016/04/VisualStudio-624x220.png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6"/>
              </a:rPr>
              <a:t>https://www.sencha.com/wp-content/uploads/2018/04/paymo-logo.png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05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3"/>
              </a:rPr>
              <a:t>https://d32myzxfxyl12w.cloudfront.net/assets/images/article_images/925d76d668dc5bf47d44a8fc0907f30d1d9c8b1f.png?1557486197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4"/>
              </a:rPr>
              <a:t>https://plan.io/blog/ultimate-guide-to-implementing-agile-project-management-and-scrum/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https://lvivity.com/software-development-methodologies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48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Images source: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Images source: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40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Images source: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6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562041" cy="1243584"/>
          </a:xfrm>
        </p:spPr>
        <p:txBody>
          <a:bodyPr/>
          <a:lstStyle/>
          <a:p>
            <a:r>
              <a:rPr lang="en-US" dirty="0"/>
              <a:t>Contactless Voucher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4796" y="1349223"/>
            <a:ext cx="4506014" cy="356009"/>
          </a:xfrm>
        </p:spPr>
        <p:txBody>
          <a:bodyPr/>
          <a:lstStyle/>
          <a:p>
            <a:r>
              <a:rPr lang="en-US" dirty="0"/>
              <a:t>The problem intended to solve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397" y="533400"/>
            <a:ext cx="6322459" cy="85905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647E44-0843-4E83-B497-04D1CD24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93" y="2282304"/>
            <a:ext cx="2851614" cy="16000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8A8250-DCAE-4949-8726-8A8826565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9" r="18751"/>
          <a:stretch/>
        </p:blipFill>
        <p:spPr>
          <a:xfrm>
            <a:off x="1621296" y="4180143"/>
            <a:ext cx="3263384" cy="213493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C739AE-C0D2-4C30-A3D4-963EF5BC5AB2}"/>
              </a:ext>
            </a:extLst>
          </p:cNvPr>
          <p:cNvSpPr txBox="1"/>
          <p:nvPr/>
        </p:nvSpPr>
        <p:spPr>
          <a:xfrm>
            <a:off x="1509185" y="2733241"/>
            <a:ext cx="35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rgbClr val="BAE4FF"/>
                </a:solidFill>
              </a:rPr>
              <a:t>Voucher to use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C53C72-B622-463B-AA10-FD93C77D7160}"/>
              </a:ext>
            </a:extLst>
          </p:cNvPr>
          <p:cNvSpPr txBox="1"/>
          <p:nvPr/>
        </p:nvSpPr>
        <p:spPr>
          <a:xfrm>
            <a:off x="5202194" y="4868723"/>
            <a:ext cx="4238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BAE4FF"/>
                </a:solidFill>
              </a:rPr>
              <a:t>New process </a:t>
            </a:r>
            <a:r>
              <a:rPr lang="en-GB" sz="3200" dirty="0">
                <a:solidFill>
                  <a:srgbClr val="BAE4FF"/>
                </a:solidFill>
              </a:rPr>
              <a:t>for redemption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000" y="531445"/>
            <a:ext cx="6681059" cy="859055"/>
          </a:xfrm>
        </p:spPr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801" y="2412897"/>
            <a:ext cx="6044811" cy="32834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Digital vouchers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Contactless payment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46683D6-B945-4B8A-B3A8-715A4D6F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049" y="2444968"/>
            <a:ext cx="3189339" cy="19136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5CD3BC-984A-4851-8805-0C11A35AA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2" r="6756"/>
          <a:stretch/>
        </p:blipFill>
        <p:spPr>
          <a:xfrm>
            <a:off x="6348473" y="4782825"/>
            <a:ext cx="2743200" cy="182702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99792EB-F88D-4062-B0BF-C7E29EBC3C98}"/>
              </a:ext>
            </a:extLst>
          </p:cNvPr>
          <p:cNvSpPr txBox="1">
            <a:spLocks/>
          </p:cNvSpPr>
          <p:nvPr/>
        </p:nvSpPr>
        <p:spPr>
          <a:xfrm>
            <a:off x="4736588" y="1329892"/>
            <a:ext cx="2590972" cy="32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point?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7781544" cy="85905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87087"/>
            <a:ext cx="6803136" cy="365760"/>
          </a:xfrm>
        </p:spPr>
        <p:txBody>
          <a:bodyPr/>
          <a:lstStyle/>
          <a:p>
            <a:r>
              <a:rPr lang="en-US" dirty="0"/>
              <a:t>Existing similar or relevant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D057A7-BFA7-403A-8438-93BC7D4E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48" y="4240759"/>
            <a:ext cx="2030625" cy="2030625"/>
          </a:xfrm>
          <a:prstGeom prst="flowChartConnector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A4D2D37-0C0E-41C0-A38F-446C0F8CCC25}"/>
              </a:ext>
            </a:extLst>
          </p:cNvPr>
          <p:cNvSpPr/>
          <p:nvPr/>
        </p:nvSpPr>
        <p:spPr>
          <a:xfrm>
            <a:off x="1814757" y="4612774"/>
            <a:ext cx="3016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BAE4FF"/>
                </a:solidFill>
              </a:rPr>
              <a:t>Android </a:t>
            </a:r>
            <a:r>
              <a:rPr lang="it-IT" sz="3200" dirty="0" err="1">
                <a:solidFill>
                  <a:srgbClr val="BAE4FF"/>
                </a:solidFill>
              </a:rPr>
              <a:t>Pay</a:t>
            </a:r>
            <a:r>
              <a:rPr lang="it-IT" sz="3200" dirty="0">
                <a:solidFill>
                  <a:srgbClr val="BAE4FF"/>
                </a:solidFill>
              </a:rPr>
              <a:t>  Google </a:t>
            </a:r>
            <a:r>
              <a:rPr lang="it-IT" sz="3200" dirty="0" err="1">
                <a:solidFill>
                  <a:srgbClr val="BAE4FF"/>
                </a:solidFill>
              </a:rPr>
              <a:t>Pay</a:t>
            </a:r>
            <a:endParaRPr lang="it-IT" sz="3200" dirty="0">
              <a:solidFill>
                <a:srgbClr val="BAE4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2AC181-03CD-45F2-85EA-9C811125F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55"/>
          <a:stretch/>
        </p:blipFill>
        <p:spPr>
          <a:xfrm>
            <a:off x="7336536" y="4168167"/>
            <a:ext cx="2647723" cy="21564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BC9D3D2-38EC-4E25-A13C-F0794DB95D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17" r="9133"/>
          <a:stretch/>
        </p:blipFill>
        <p:spPr>
          <a:xfrm>
            <a:off x="4934465" y="2023693"/>
            <a:ext cx="2918307" cy="184622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6EBB2D06-0483-4B61-AE8B-334E4895F811}"/>
              </a:ext>
            </a:extLst>
          </p:cNvPr>
          <p:cNvSpPr/>
          <p:nvPr/>
        </p:nvSpPr>
        <p:spPr>
          <a:xfrm>
            <a:off x="1814757" y="2497210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BAE4FF"/>
                </a:solidFill>
              </a:rPr>
              <a:t>Apple </a:t>
            </a:r>
            <a:r>
              <a:rPr lang="it-IT" sz="3200" dirty="0" err="1">
                <a:solidFill>
                  <a:srgbClr val="BAE4FF"/>
                </a:solidFill>
              </a:rPr>
              <a:t>Pay</a:t>
            </a:r>
            <a:endParaRPr lang="it-IT" sz="3200" dirty="0">
              <a:solidFill>
                <a:srgbClr val="BAE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0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3E5C11-4297-4FC8-9E9E-14508539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25" y="4324350"/>
            <a:ext cx="5554663" cy="1809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3A36D4-73E0-45F9-8386-DD714A92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0" y="1865313"/>
            <a:ext cx="2374900" cy="2374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D745690-A61C-41C5-9504-E101AD03D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950" y="4324350"/>
            <a:ext cx="3705225" cy="18097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01B59CA-2A95-4105-9762-242D4643C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400" y="1865313"/>
            <a:ext cx="6884988" cy="23749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F162B146-3D8D-4693-AFE8-830A2106586A}"/>
              </a:ext>
            </a:extLst>
          </p:cNvPr>
          <p:cNvSpPr txBox="1">
            <a:spLocks/>
          </p:cNvSpPr>
          <p:nvPr/>
        </p:nvSpPr>
        <p:spPr>
          <a:xfrm>
            <a:off x="533399" y="533400"/>
            <a:ext cx="10389973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Prerequisites – tools and skills</a:t>
            </a:r>
          </a:p>
        </p:txBody>
      </p:sp>
    </p:spTree>
    <p:extLst>
      <p:ext uri="{BB962C8B-B14F-4D97-AF65-F5344CB8AC3E}">
        <p14:creationId xmlns:p14="http://schemas.microsoft.com/office/powerpoint/2010/main" val="16933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420096" cy="859055"/>
          </a:xfrm>
        </p:spPr>
        <p:txBody>
          <a:bodyPr>
            <a:normAutofit/>
          </a:bodyPr>
          <a:lstStyle/>
          <a:p>
            <a:r>
              <a:rPr lang="en-US" dirty="0"/>
              <a:t>Initial list of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494E268-9489-4C4F-82A8-52F145DDA029}"/>
              </a:ext>
            </a:extLst>
          </p:cNvPr>
          <p:cNvSpPr/>
          <p:nvPr/>
        </p:nvSpPr>
        <p:spPr>
          <a:xfrm>
            <a:off x="1077468" y="2016090"/>
            <a:ext cx="9876028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BAE4FF"/>
                </a:solidFill>
              </a:rPr>
              <a:t>Display NFC </a:t>
            </a:r>
            <a:r>
              <a:rPr lang="it-IT" sz="3200" dirty="0" err="1">
                <a:solidFill>
                  <a:srgbClr val="BAE4FF"/>
                </a:solidFill>
              </a:rPr>
              <a:t>disabled</a:t>
            </a:r>
            <a:r>
              <a:rPr lang="it-IT" sz="3200" dirty="0">
                <a:solidFill>
                  <a:srgbClr val="BAE4FF"/>
                </a:solidFill>
              </a:rPr>
              <a:t> or </a:t>
            </a:r>
            <a:r>
              <a:rPr lang="it-IT" sz="3200" dirty="0" err="1">
                <a:solidFill>
                  <a:srgbClr val="BAE4FF"/>
                </a:solidFill>
              </a:rPr>
              <a:t>relevant</a:t>
            </a:r>
            <a:r>
              <a:rPr lang="it-IT" sz="3200" dirty="0">
                <a:solidFill>
                  <a:srgbClr val="BAE4FF"/>
                </a:solidFill>
              </a:rPr>
              <a:t> </a:t>
            </a:r>
            <a:r>
              <a:rPr lang="it-IT" sz="3200" dirty="0" err="1">
                <a:solidFill>
                  <a:srgbClr val="BAE4FF"/>
                </a:solidFill>
              </a:rPr>
              <a:t>error</a:t>
            </a:r>
            <a:r>
              <a:rPr lang="it-IT" sz="3200" dirty="0">
                <a:solidFill>
                  <a:srgbClr val="BAE4FF"/>
                </a:solidFill>
              </a:rPr>
              <a:t> </a:t>
            </a:r>
            <a:r>
              <a:rPr lang="it-IT" sz="3200">
                <a:solidFill>
                  <a:srgbClr val="BAE4FF"/>
                </a:solidFill>
              </a:rPr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BAE4FF"/>
                </a:solidFill>
              </a:rPr>
              <a:t>Add</a:t>
            </a:r>
            <a:r>
              <a:rPr lang="it-IT" sz="3200" dirty="0">
                <a:solidFill>
                  <a:srgbClr val="BAE4FF"/>
                </a:solidFill>
              </a:rPr>
              <a:t> a voucher by </a:t>
            </a:r>
            <a:r>
              <a:rPr lang="it-IT" sz="3200" dirty="0" err="1">
                <a:solidFill>
                  <a:srgbClr val="BAE4FF"/>
                </a:solidFill>
              </a:rPr>
              <a:t>redirect</a:t>
            </a:r>
            <a:r>
              <a:rPr lang="it-IT" sz="3200" dirty="0">
                <a:solidFill>
                  <a:srgbClr val="BAE4FF"/>
                </a:solidFill>
              </a:rPr>
              <a:t> of a web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BAE4FF"/>
                </a:solidFill>
              </a:rPr>
              <a:t>Option to </a:t>
            </a:r>
            <a:r>
              <a:rPr lang="it-IT" sz="3200" dirty="0" err="1">
                <a:solidFill>
                  <a:srgbClr val="BAE4FF"/>
                </a:solidFill>
              </a:rPr>
              <a:t>enter</a:t>
            </a:r>
            <a:r>
              <a:rPr lang="it-IT" sz="3200" dirty="0">
                <a:solidFill>
                  <a:srgbClr val="BAE4FF"/>
                </a:solidFill>
              </a:rPr>
              <a:t> </a:t>
            </a:r>
            <a:r>
              <a:rPr lang="it-IT" sz="3200" dirty="0" err="1">
                <a:solidFill>
                  <a:srgbClr val="BAE4FF"/>
                </a:solidFill>
              </a:rPr>
              <a:t>manually</a:t>
            </a:r>
            <a:r>
              <a:rPr lang="it-IT" sz="3200" dirty="0">
                <a:solidFill>
                  <a:srgbClr val="BAE4FF"/>
                </a:solidFill>
              </a:rPr>
              <a:t> for </a:t>
            </a:r>
            <a:r>
              <a:rPr lang="it-IT" sz="3200" dirty="0" err="1">
                <a:solidFill>
                  <a:srgbClr val="BAE4FF"/>
                </a:solidFill>
              </a:rPr>
              <a:t>later</a:t>
            </a:r>
            <a:r>
              <a:rPr lang="it-IT" sz="3200" dirty="0">
                <a:solidFill>
                  <a:srgbClr val="BAE4FF"/>
                </a:solidFill>
              </a:rPr>
              <a:t> use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0CAC8E5-D929-45C0-BA30-40DEAE2D6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1" r="20012"/>
          <a:stretch/>
        </p:blipFill>
        <p:spPr>
          <a:xfrm>
            <a:off x="3929448" y="4292405"/>
            <a:ext cx="3057926" cy="2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0" y="533400"/>
            <a:ext cx="11071139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presented by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5564909-F39F-494A-9E63-DEF45B78F935}"/>
              </a:ext>
            </a:extLst>
          </p:cNvPr>
          <p:cNvSpPr/>
          <p:nvPr/>
        </p:nvSpPr>
        <p:spPr>
          <a:xfrm>
            <a:off x="1067987" y="2000694"/>
            <a:ext cx="9163408" cy="264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Unknown mechanics of the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Fast service and reliable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Security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602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285075" cy="859055"/>
          </a:xfrm>
        </p:spPr>
        <p:txBody>
          <a:bodyPr>
            <a:normAutofit/>
          </a:bodyPr>
          <a:lstStyle/>
          <a:p>
            <a:r>
              <a:rPr lang="en-US" dirty="0"/>
              <a:t>Expected learning outcomes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29AB85-2EE2-46D7-865A-4FFBEEE74A57}"/>
              </a:ext>
            </a:extLst>
          </p:cNvPr>
          <p:cNvSpPr/>
          <p:nvPr/>
        </p:nvSpPr>
        <p:spPr>
          <a:xfrm>
            <a:off x="1064804" y="2009139"/>
            <a:ext cx="9327228" cy="338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Make demo with companies to receive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Discuss and make survey to collect requirements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Follow milestones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BAE4FF"/>
                </a:solidFill>
              </a:rPr>
              <a:t>Document every decision made with reasoning</a:t>
            </a:r>
          </a:p>
        </p:txBody>
      </p:sp>
    </p:spTree>
    <p:extLst>
      <p:ext uri="{BB962C8B-B14F-4D97-AF65-F5344CB8AC3E}">
        <p14:creationId xmlns:p14="http://schemas.microsoft.com/office/powerpoint/2010/main" val="29752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4F2205-6061-4CA6-B699-23D56F12217C}"/>
              </a:ext>
            </a:extLst>
          </p:cNvPr>
          <p:cNvSpPr/>
          <p:nvPr/>
        </p:nvSpPr>
        <p:spPr>
          <a:xfrm>
            <a:off x="667532" y="1515894"/>
            <a:ext cx="8244703" cy="486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BAE4FF"/>
                </a:solidFill>
              </a:rPr>
              <a:t>Complete initial requirements (7</a:t>
            </a:r>
            <a:r>
              <a:rPr lang="en-GB" sz="3200" baseline="30000" dirty="0">
                <a:solidFill>
                  <a:srgbClr val="BAE4FF"/>
                </a:solidFill>
              </a:rPr>
              <a:t>th</a:t>
            </a:r>
            <a:r>
              <a:rPr lang="en-GB" sz="3200" dirty="0">
                <a:solidFill>
                  <a:srgbClr val="BAE4FF"/>
                </a:solidFill>
              </a:rPr>
              <a:t> Nov)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BAE4FF"/>
                </a:solidFill>
              </a:rPr>
              <a:t>Working prototype (mid December)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BAE4FF"/>
                </a:solidFill>
              </a:rPr>
              <a:t>Final software (26</a:t>
            </a:r>
            <a:r>
              <a:rPr lang="en-GB" sz="3200" baseline="30000" dirty="0">
                <a:solidFill>
                  <a:srgbClr val="BAE4FF"/>
                </a:solidFill>
              </a:rPr>
              <a:t>th</a:t>
            </a:r>
            <a:r>
              <a:rPr lang="en-GB" sz="3200" dirty="0">
                <a:solidFill>
                  <a:srgbClr val="BAE4FF"/>
                </a:solidFill>
              </a:rPr>
              <a:t> Feb)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BAE4FF"/>
                </a:solidFill>
              </a:rPr>
              <a:t>Report complete draft (end March)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BAE4FF"/>
                </a:solidFill>
              </a:rPr>
              <a:t>Final report (30</a:t>
            </a:r>
            <a:r>
              <a:rPr lang="en-GB" sz="3200" baseline="30000" dirty="0">
                <a:solidFill>
                  <a:srgbClr val="BAE4FF"/>
                </a:solidFill>
              </a:rPr>
              <a:t>th</a:t>
            </a:r>
            <a:r>
              <a:rPr lang="en-GB" sz="3200" dirty="0">
                <a:solidFill>
                  <a:srgbClr val="BAE4FF"/>
                </a:solidFill>
              </a:rPr>
              <a:t> April)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5E05F71-00E1-4EA6-815D-BC50E6BCB392}"/>
              </a:ext>
            </a:extLst>
          </p:cNvPr>
          <p:cNvSpPr txBox="1">
            <a:spLocks/>
          </p:cNvSpPr>
          <p:nvPr/>
        </p:nvSpPr>
        <p:spPr>
          <a:xfrm>
            <a:off x="533400" y="533400"/>
            <a:ext cx="5829106" cy="8402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3532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Contactless Voucher</vt:lpstr>
      <vt:lpstr>Problem statement</vt:lpstr>
      <vt:lpstr>Aim and objectives</vt:lpstr>
      <vt:lpstr>Background</vt:lpstr>
      <vt:lpstr>PowerPoint Presentation</vt:lpstr>
      <vt:lpstr>Initial list of requirements</vt:lpstr>
      <vt:lpstr>Challenges presented by the project</vt:lpstr>
      <vt:lpstr>Expected learning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2019-10-30T01:42:57Z</dcterms:created>
  <dcterms:modified xsi:type="dcterms:W3CDTF">2019-10-30T11:25:49Z</dcterms:modified>
</cp:coreProperties>
</file>