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56" r:id="rId5"/>
    <p:sldId id="257" r:id="rId6"/>
    <p:sldId id="260" r:id="rId7"/>
    <p:sldId id="258" r:id="rId8"/>
    <p:sldId id="261" r:id="rId9"/>
    <p:sldId id="28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3913" autoAdjust="0"/>
  </p:normalViewPr>
  <p:slideViewPr>
    <p:cSldViewPr snapToGrid="0">
      <p:cViewPr varScale="1">
        <p:scale>
          <a:sx n="84" d="100"/>
          <a:sy n="84" d="100"/>
        </p:scale>
        <p:origin x="1632" y="9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10/26/2020</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10/26/2020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best approach for the FYP is to find something that you would love to study outside of the modules taught in the course. Because when it gets hard to continue, you still need the passion to work on it.</a:t>
            </a:r>
          </a:p>
          <a:p>
            <a:endParaRPr lang="en-GB" dirty="0"/>
          </a:p>
          <a:p>
            <a:r>
              <a:rPr lang="en-GB" dirty="0"/>
              <a:t>Something that have always fascinated me was the NFC technology and because I was ignorant about it, this was the best opportunity to me to learn more about this.</a:t>
            </a:r>
          </a:p>
          <a:p>
            <a:r>
              <a:rPr lang="en-GB" dirty="0"/>
              <a:t>What intrigued me to this topic was: “How does it actually work?” It’s so simple to use and how hard is it to develop something that uses it?</a:t>
            </a:r>
          </a:p>
          <a:p>
            <a:r>
              <a:rPr lang="en-GB" dirty="0"/>
              <a:t>I felt it was like working with Black Magic.</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2</a:t>
            </a:fld>
            <a:endParaRPr lang="en-US" noProof="0" dirty="0"/>
          </a:p>
        </p:txBody>
      </p:sp>
    </p:spTree>
    <p:extLst>
      <p:ext uri="{BB962C8B-B14F-4D97-AF65-F5344CB8AC3E}">
        <p14:creationId xmlns:p14="http://schemas.microsoft.com/office/powerpoint/2010/main" val="4065394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Whatever is your software or work going to bring in the world, think about something that people can use. If as soon as you start talking you see at least one person getting immediately interested in the topic, that’s good news. You’re on the right track.</a:t>
            </a:r>
          </a:p>
          <a:p>
            <a:endParaRPr lang="en-GB" dirty="0"/>
          </a:p>
          <a:p>
            <a:r>
              <a:rPr lang="en-GB" dirty="0"/>
              <a:t>To understand and support your idea of development, you should make a survey or something that proves your ideas. In this way from the answer/feedback they can also give you some guidance on what they would expect from the software.</a:t>
            </a:r>
          </a:p>
          <a:p>
            <a:endParaRPr lang="en-GB" dirty="0"/>
          </a:p>
          <a:p>
            <a:r>
              <a:rPr lang="en-GB" dirty="0"/>
              <a:t>I have made a quick survey that has told me that people would have loved to use something like my solution.</a:t>
            </a:r>
          </a:p>
          <a:p>
            <a:endParaRPr lang="en-GB" dirty="0"/>
          </a:p>
          <a:p>
            <a:endParaRPr lang="en-GB"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3</a:t>
            </a:fld>
            <a:endParaRPr lang="en-US" noProof="0" dirty="0"/>
          </a:p>
        </p:txBody>
      </p:sp>
    </p:spTree>
    <p:extLst>
      <p:ext uri="{BB962C8B-B14F-4D97-AF65-F5344CB8AC3E}">
        <p14:creationId xmlns:p14="http://schemas.microsoft.com/office/powerpoint/2010/main" val="520402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My idea was related to find a purpose where I could fit the NFC to something that QR code was already using. Initially I was thinking to develop something similar to Google Pay and Apple Pay, basically a digital wallet where people could hold many retailers loyalty cards. But instead of scanning the barcode from the phone, they would just tap on the till in the same way they were paying with the NFC.</a:t>
            </a:r>
          </a:p>
          <a:p>
            <a:endParaRPr lang="en-GB" dirty="0"/>
          </a:p>
          <a:p>
            <a:r>
              <a:rPr lang="en-GB" dirty="0"/>
              <a:t>Simple use case is: </a:t>
            </a:r>
          </a:p>
          <a:p>
            <a:pPr marL="228600" indent="-228600">
              <a:buAutoNum type="arabicPeriod"/>
            </a:pPr>
            <a:r>
              <a:rPr lang="en-GB" dirty="0"/>
              <a:t>I go to a coffee shop and buy an espresso</a:t>
            </a:r>
          </a:p>
          <a:p>
            <a:pPr marL="228600" indent="-228600">
              <a:buAutoNum type="arabicPeriod"/>
            </a:pPr>
            <a:r>
              <a:rPr lang="en-GB" dirty="0"/>
              <a:t>Because I have satisfied the loyalty scheme requirements, I am eligible for one point by scanning my phone to a NFC tag.</a:t>
            </a:r>
          </a:p>
          <a:p>
            <a:pPr marL="228600" indent="-228600">
              <a:buAutoNum type="arabicPeriod"/>
            </a:pPr>
            <a:r>
              <a:rPr lang="en-GB" dirty="0"/>
              <a:t>The cashier hands me the tag where I can scan</a:t>
            </a:r>
          </a:p>
          <a:p>
            <a:pPr marL="228600" indent="-228600">
              <a:buAutoNum type="arabicPeriod"/>
            </a:pPr>
            <a:r>
              <a:rPr lang="en-GB" dirty="0"/>
              <a:t>I scan it and the point is added in my user records</a:t>
            </a:r>
          </a:p>
          <a:p>
            <a:pPr marL="228600" indent="-228600">
              <a:buAutoNum type="arabicPeriod"/>
            </a:pPr>
            <a:r>
              <a:rPr lang="en-GB" dirty="0"/>
              <a:t>I have collected enough points for a free coffee and I click on the receive voucher button</a:t>
            </a:r>
          </a:p>
          <a:p>
            <a:pPr marL="228600" indent="-228600">
              <a:buAutoNum type="arabicPeriod"/>
            </a:pPr>
            <a:r>
              <a:rPr lang="en-GB" dirty="0"/>
              <a:t>I receive the voucher to use in one month time by SMS</a:t>
            </a:r>
          </a:p>
          <a:p>
            <a:pPr marL="228600" indent="-228600">
              <a:buAutoNum type="arabicPeriod"/>
            </a:pPr>
            <a:endParaRPr lang="en-GB" dirty="0"/>
          </a:p>
          <a:p>
            <a:pPr marL="228600" indent="-228600">
              <a:buAutoNum type="arabicPeriod"/>
            </a:pPr>
            <a:endParaRPr lang="en-GB" dirty="0"/>
          </a:p>
          <a:p>
            <a:endParaRPr lang="en-GB"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4</a:t>
            </a:fld>
            <a:endParaRPr lang="en-US" noProof="0" dirty="0"/>
          </a:p>
        </p:txBody>
      </p:sp>
    </p:spTree>
    <p:extLst>
      <p:ext uri="{BB962C8B-B14F-4D97-AF65-F5344CB8AC3E}">
        <p14:creationId xmlns:p14="http://schemas.microsoft.com/office/powerpoint/2010/main" val="3510947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9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7" y="2395728"/>
            <a:ext cx="8129119" cy="1243584"/>
          </a:xfrm>
        </p:spPr>
        <p:txBody>
          <a:bodyPr/>
          <a:lstStyle/>
          <a:p>
            <a:r>
              <a:rPr lang="en-US" dirty="0"/>
              <a:t>Contactless Loyalty</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dirty="0"/>
              <a:t>Shouyi Cui</a:t>
            </a:r>
          </a:p>
        </p:txBody>
      </p:sp>
      <p:sp>
        <p:nvSpPr>
          <p:cNvPr id="4" name="TextBox 3">
            <a:extLst>
              <a:ext uri="{FF2B5EF4-FFF2-40B4-BE49-F238E27FC236}">
                <a16:creationId xmlns:a16="http://schemas.microsoft.com/office/drawing/2014/main" id="{B36F4E39-753A-4E99-83A6-2F0FF7553B46}"/>
              </a:ext>
            </a:extLst>
          </p:cNvPr>
          <p:cNvSpPr txBox="1"/>
          <p:nvPr/>
        </p:nvSpPr>
        <p:spPr>
          <a:xfrm>
            <a:off x="8063807" y="5977890"/>
            <a:ext cx="2826799" cy="369332"/>
          </a:xfrm>
          <a:prstGeom prst="rect">
            <a:avLst/>
          </a:prstGeom>
          <a:noFill/>
        </p:spPr>
        <p:txBody>
          <a:bodyPr wrap="none" rtlCol="0">
            <a:spAutoFit/>
          </a:bodyPr>
          <a:lstStyle/>
          <a:p>
            <a:r>
              <a:rPr lang="en-GB" dirty="0">
                <a:solidFill>
                  <a:schemeClr val="bg1"/>
                </a:solidFill>
              </a:rPr>
              <a:t>A Final Year Project guide</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normAutofit fontScale="90000"/>
          </a:bodyPr>
          <a:lstStyle/>
          <a:p>
            <a:r>
              <a:rPr lang="en-US" dirty="0"/>
              <a:t>1. Why NFC Technology?</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50" y="5393265"/>
            <a:ext cx="6803136" cy="365760"/>
          </a:xfrm>
        </p:spPr>
        <p:txBody>
          <a:bodyPr>
            <a:normAutofit fontScale="92500" lnSpcReduction="10000"/>
          </a:bodyPr>
          <a:lstStyle/>
          <a:p>
            <a:r>
              <a:rPr lang="en-US" sz="2400" dirty="0"/>
              <a:t>Find something you love to work on.</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pic>
        <p:nvPicPr>
          <p:cNvPr id="9" name="Picture 8" descr="Diagram&#10;&#10;Description automatically generated">
            <a:extLst>
              <a:ext uri="{FF2B5EF4-FFF2-40B4-BE49-F238E27FC236}">
                <a16:creationId xmlns:a16="http://schemas.microsoft.com/office/drawing/2014/main" id="{6DA0AC7C-0B7D-4CA7-BC45-3F6F1D8B47F2}"/>
              </a:ext>
            </a:extLst>
          </p:cNvPr>
          <p:cNvPicPr>
            <a:picLocks noChangeAspect="1"/>
          </p:cNvPicPr>
          <p:nvPr/>
        </p:nvPicPr>
        <p:blipFill>
          <a:blip r:embed="rId3"/>
          <a:stretch>
            <a:fillRect/>
          </a:stretch>
        </p:blipFill>
        <p:spPr>
          <a:xfrm>
            <a:off x="831850" y="1281855"/>
            <a:ext cx="4444111" cy="2604345"/>
          </a:xfrm>
          <a:prstGeom prst="rect">
            <a:avLst/>
          </a:prstGeom>
        </p:spPr>
      </p:pic>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969010" y="781054"/>
            <a:ext cx="9134856" cy="1005839"/>
          </a:xfrm>
        </p:spPr>
        <p:txBody>
          <a:bodyPr>
            <a:normAutofit/>
          </a:bodyPr>
          <a:lstStyle/>
          <a:p>
            <a:r>
              <a:rPr lang="en-US" dirty="0"/>
              <a:t>2. Would people use it?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969010" y="3576323"/>
            <a:ext cx="5126990" cy="664208"/>
          </a:xfrm>
        </p:spPr>
        <p:txBody>
          <a:bodyPr>
            <a:noAutofit/>
          </a:bodyPr>
          <a:lstStyle/>
          <a:p>
            <a:r>
              <a:rPr lang="en-US" sz="2400" b="1" dirty="0"/>
              <a:t>Would you use it yourself?</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pic>
        <p:nvPicPr>
          <p:cNvPr id="6" name="Picture 5">
            <a:extLst>
              <a:ext uri="{FF2B5EF4-FFF2-40B4-BE49-F238E27FC236}">
                <a16:creationId xmlns:a16="http://schemas.microsoft.com/office/drawing/2014/main" id="{4B863C68-28B2-40D7-A53B-55059D315F9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94450" y="2080261"/>
            <a:ext cx="5506720" cy="4592320"/>
          </a:xfrm>
          <a:prstGeom prst="rect">
            <a:avLst/>
          </a:prstGeom>
          <a:noFill/>
          <a:ln>
            <a:solidFill>
              <a:schemeClr val="tx1"/>
            </a:solidFill>
          </a:ln>
        </p:spPr>
      </p:pic>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What is my work about?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6097904" cy="462733"/>
          </a:xfrm>
        </p:spPr>
        <p:txBody>
          <a:bodyPr/>
          <a:lstStyle/>
          <a:p>
            <a:r>
              <a:rPr lang="en-US" sz="1800" dirty="0"/>
              <a:t>Loyalty Scheme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11" name="TextBox 10">
            <a:extLst>
              <a:ext uri="{FF2B5EF4-FFF2-40B4-BE49-F238E27FC236}">
                <a16:creationId xmlns:a16="http://schemas.microsoft.com/office/drawing/2014/main" id="{5F2C5BDF-8EA5-4FCC-BEBD-D56BC4D400CD}"/>
              </a:ext>
            </a:extLst>
          </p:cNvPr>
          <p:cNvSpPr txBox="1"/>
          <p:nvPr/>
        </p:nvSpPr>
        <p:spPr>
          <a:xfrm>
            <a:off x="444500" y="3198701"/>
            <a:ext cx="6097904" cy="369332"/>
          </a:xfrm>
          <a:prstGeom prst="rect">
            <a:avLst/>
          </a:prstGeom>
          <a:noFill/>
        </p:spPr>
        <p:txBody>
          <a:bodyPr wrap="square">
            <a:spAutoFit/>
          </a:bodyPr>
          <a:lstStyle/>
          <a:p>
            <a:pPr marL="228600" marR="0" lvl="0" indent="-228600" algn="l" defTabSz="914400" rtl="0" eaLnBrk="1" fontAlgn="auto" latinLnBrk="0" hangingPunct="1">
              <a:lnSpc>
                <a:spcPct val="100000"/>
              </a:lnSpc>
              <a:spcBef>
                <a:spcPts val="600"/>
              </a:spcBef>
              <a:spcAft>
                <a:spcPts val="400"/>
              </a:spcAft>
              <a:buClr>
                <a:srgbClr val="47C3D3"/>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Digital Vouchers</a:t>
            </a:r>
          </a:p>
        </p:txBody>
      </p:sp>
      <p:sp>
        <p:nvSpPr>
          <p:cNvPr id="14" name="TextBox 13">
            <a:extLst>
              <a:ext uri="{FF2B5EF4-FFF2-40B4-BE49-F238E27FC236}">
                <a16:creationId xmlns:a16="http://schemas.microsoft.com/office/drawing/2014/main" id="{8ECE9C0C-96C0-4BD4-AD1F-EBD71D7F7B96}"/>
              </a:ext>
            </a:extLst>
          </p:cNvPr>
          <p:cNvSpPr txBox="1"/>
          <p:nvPr/>
        </p:nvSpPr>
        <p:spPr>
          <a:xfrm>
            <a:off x="444500" y="5047949"/>
            <a:ext cx="6097904" cy="369332"/>
          </a:xfrm>
          <a:prstGeom prst="rect">
            <a:avLst/>
          </a:prstGeom>
          <a:noFill/>
        </p:spPr>
        <p:txBody>
          <a:bodyPr wrap="square">
            <a:spAutoFit/>
          </a:bodyPr>
          <a:lstStyle/>
          <a:p>
            <a:pPr marL="228600" marR="0" lvl="0" indent="-228600" algn="l" defTabSz="914400" rtl="0" eaLnBrk="1" fontAlgn="auto" latinLnBrk="0" hangingPunct="1">
              <a:lnSpc>
                <a:spcPct val="100000"/>
              </a:lnSpc>
              <a:spcBef>
                <a:spcPts val="600"/>
              </a:spcBef>
              <a:spcAft>
                <a:spcPts val="400"/>
              </a:spcAft>
              <a:buClr>
                <a:srgbClr val="47C3D3"/>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Easy Interaction</a:t>
            </a:r>
          </a:p>
        </p:txBody>
      </p:sp>
      <p:pic>
        <p:nvPicPr>
          <p:cNvPr id="1026" name="Picture 2" descr="Machine generated alternative text:&#10;Contactless &#10;YOUR VOUCHER &#10;0000 &#10;FIND STORES &#10;215.80 CASHOUT VOUCHER &#10;7332681019 &#10;I-movo &#10;valid to 08-oct-20 &#10;'-movo &#10;Having problems using this voucher? &#10;Terms &amp; Conditions I FAQs ">
            <a:extLst>
              <a:ext uri="{FF2B5EF4-FFF2-40B4-BE49-F238E27FC236}">
                <a16:creationId xmlns:a16="http://schemas.microsoft.com/office/drawing/2014/main" id="{A24557F3-F4C7-4710-960F-D1D03985F5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021" r="19003" b="36877"/>
          <a:stretch/>
        </p:blipFill>
        <p:spPr bwMode="auto">
          <a:xfrm>
            <a:off x="5986780" y="2338670"/>
            <a:ext cx="2259330" cy="39764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457913B-A9AD-4D94-8226-B6A9FF4D7F1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63" t="14411" r="75552" b="19873"/>
          <a:stretch/>
        </p:blipFill>
        <p:spPr bwMode="auto">
          <a:xfrm>
            <a:off x="3227069" y="1189298"/>
            <a:ext cx="2112010" cy="3357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What is new?</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444500" y="1681163"/>
            <a:ext cx="11303000" cy="535531"/>
          </a:xfrm>
        </p:spPr>
        <p:txBody>
          <a:bodyPr/>
          <a:lstStyle/>
          <a:p>
            <a:r>
              <a:rPr lang="en-US" dirty="0"/>
              <a:t>Web Application with NFC</a:t>
            </a:r>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444500" y="2308861"/>
            <a:ext cx="11214100" cy="3131820"/>
          </a:xfrm>
        </p:spPr>
        <p:txBody>
          <a:bodyPr>
            <a:normAutofit/>
          </a:bodyPr>
          <a:lstStyle/>
          <a:p>
            <a:pPr marL="342900" indent="-342900">
              <a:lnSpc>
                <a:spcPct val="300000"/>
              </a:lnSpc>
              <a:buFont typeface="+mj-lt"/>
              <a:buAutoNum type="arabicPeriod"/>
            </a:pPr>
            <a:r>
              <a:rPr lang="en-US" dirty="0"/>
              <a:t>Experimental feature developed by Google Chrome on trial during January to July 2020</a:t>
            </a:r>
          </a:p>
          <a:p>
            <a:pPr marL="342900" indent="-342900">
              <a:lnSpc>
                <a:spcPct val="300000"/>
              </a:lnSpc>
              <a:buFont typeface="+mj-lt"/>
              <a:buAutoNum type="arabicPeriod"/>
            </a:pPr>
            <a:r>
              <a:rPr lang="en-US" dirty="0"/>
              <a:t>Collaboration on GitHub with the creators</a:t>
            </a:r>
          </a:p>
          <a:p>
            <a:pPr marL="342900" indent="-342900">
              <a:lnSpc>
                <a:spcPct val="300000"/>
              </a:lnSpc>
              <a:buFont typeface="+mj-lt"/>
              <a:buAutoNum type="arabicPeriod"/>
            </a:pPr>
            <a:r>
              <a:rPr lang="en-US" dirty="0"/>
              <a:t>Using Microsoft Azure</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endParaRPr lang="en-US" dirty="0"/>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How did I create it?</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pic>
        <p:nvPicPr>
          <p:cNvPr id="5" name="Picture 4">
            <a:extLst>
              <a:ext uri="{FF2B5EF4-FFF2-40B4-BE49-F238E27FC236}">
                <a16:creationId xmlns:a16="http://schemas.microsoft.com/office/drawing/2014/main" id="{153AB690-EA2B-4CF3-B117-B0562D67970A}"/>
              </a:ext>
            </a:extLst>
          </p:cNvPr>
          <p:cNvPicPr>
            <a:picLocks noChangeAspect="1"/>
          </p:cNvPicPr>
          <p:nvPr/>
        </p:nvPicPr>
        <p:blipFill>
          <a:blip r:embed="rId2"/>
          <a:stretch>
            <a:fillRect/>
          </a:stretch>
        </p:blipFill>
        <p:spPr>
          <a:xfrm>
            <a:off x="444500" y="2534920"/>
            <a:ext cx="4365897" cy="1788160"/>
          </a:xfrm>
          <a:prstGeom prst="rect">
            <a:avLst/>
          </a:prstGeom>
        </p:spPr>
      </p:pic>
      <p:sp>
        <p:nvSpPr>
          <p:cNvPr id="16" name="Text Placeholder 5">
            <a:extLst>
              <a:ext uri="{FF2B5EF4-FFF2-40B4-BE49-F238E27FC236}">
                <a16:creationId xmlns:a16="http://schemas.microsoft.com/office/drawing/2014/main" id="{A5FD6BD1-1B71-42CE-91EE-329132589830}"/>
              </a:ext>
            </a:extLst>
          </p:cNvPr>
          <p:cNvSpPr txBox="1">
            <a:spLocks/>
          </p:cNvSpPr>
          <p:nvPr/>
        </p:nvSpPr>
        <p:spPr>
          <a:xfrm>
            <a:off x="5953760" y="2176575"/>
            <a:ext cx="5041900" cy="3040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en-US" dirty="0"/>
              <a:t>Implementing</a:t>
            </a:r>
          </a:p>
          <a:p>
            <a:pPr>
              <a:lnSpc>
                <a:spcPct val="200000"/>
              </a:lnSpc>
            </a:pPr>
            <a:r>
              <a:rPr lang="en-US" dirty="0"/>
              <a:t>Testing</a:t>
            </a:r>
          </a:p>
          <a:p>
            <a:pPr>
              <a:lnSpc>
                <a:spcPct val="200000"/>
              </a:lnSpc>
            </a:pPr>
            <a:r>
              <a:rPr lang="en-US" dirty="0"/>
              <a:t>Fixing</a:t>
            </a:r>
          </a:p>
          <a:p>
            <a:pPr>
              <a:lnSpc>
                <a:spcPct val="200000"/>
              </a:lnSpc>
            </a:pPr>
            <a:r>
              <a:rPr lang="en-US" dirty="0"/>
              <a:t>Documenting</a:t>
            </a:r>
          </a:p>
        </p:txBody>
      </p:sp>
    </p:spTree>
    <p:extLst>
      <p:ext uri="{BB962C8B-B14F-4D97-AF65-F5344CB8AC3E}">
        <p14:creationId xmlns:p14="http://schemas.microsoft.com/office/powerpoint/2010/main" val="12049120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82</TotalTime>
  <Words>499</Words>
  <Application>Microsoft Office PowerPoint</Application>
  <PresentationFormat>Widescreen</PresentationFormat>
  <Paragraphs>53</Paragraphs>
  <Slides>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Trade Gothic LT Pro</vt:lpstr>
      <vt:lpstr>Trebuchet MS</vt:lpstr>
      <vt:lpstr>Office Theme</vt:lpstr>
      <vt:lpstr>Contactless Loyalty</vt:lpstr>
      <vt:lpstr>1. Why NFC Technology?</vt:lpstr>
      <vt:lpstr>2. Would people use it?</vt:lpstr>
      <vt:lpstr>What is my work about?</vt:lpstr>
      <vt:lpstr>What is new?</vt:lpstr>
      <vt:lpstr>How did I create 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Contactless Loyalty</dc:title>
  <dc:creator>Shouyi Cui</dc:creator>
  <cp:lastModifiedBy>Shouyi Cui</cp:lastModifiedBy>
  <cp:revision>10</cp:revision>
  <dcterms:created xsi:type="dcterms:W3CDTF">2020-10-26T17:58:31Z</dcterms:created>
  <dcterms:modified xsi:type="dcterms:W3CDTF">2020-10-26T19:26:30Z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