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8C"/>
    <a:srgbClr val="0062AF"/>
    <a:srgbClr val="0069B8"/>
    <a:srgbClr val="0086EA"/>
    <a:srgbClr val="002645"/>
    <a:srgbClr val="164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7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686" y="53"/>
      </p:cViewPr>
      <p:guideLst>
        <p:guide orient="horz" pos="2183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9D9A9-39FB-4D84-A315-49F345947B12}" type="datetimeFigureOut">
              <a:rPr lang="hu-HU" smtClean="0"/>
              <a:t>2019. 08. 31.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AD01B-AFC9-43E5-876E-41F0B175D1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7025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4">
            <a:extLst>
              <a:ext uri="{FF2B5EF4-FFF2-40B4-BE49-F238E27FC236}">
                <a16:creationId xmlns:a16="http://schemas.microsoft.com/office/drawing/2014/main" id="{8FE1A979-CB8E-490C-AA07-DDFE500693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66" t="22350" r="24298" b="44411"/>
          <a:stretch/>
        </p:blipFill>
        <p:spPr>
          <a:xfrm>
            <a:off x="1438275" y="479611"/>
            <a:ext cx="6267450" cy="589877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178A99C-D949-48F5-8A37-815B619F6E15}"/>
              </a:ext>
            </a:extLst>
          </p:cNvPr>
          <p:cNvSpPr/>
          <p:nvPr userDrawn="1"/>
        </p:nvSpPr>
        <p:spPr>
          <a:xfrm>
            <a:off x="0" y="1287462"/>
            <a:ext cx="9143999" cy="1655763"/>
          </a:xfrm>
          <a:prstGeom prst="rect">
            <a:avLst/>
          </a:prstGeom>
          <a:solidFill>
            <a:srgbClr val="0062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717B2-A99B-4D39-89BB-53A489DEDB97}"/>
              </a:ext>
            </a:extLst>
          </p:cNvPr>
          <p:cNvSpPr/>
          <p:nvPr userDrawn="1"/>
        </p:nvSpPr>
        <p:spPr>
          <a:xfrm>
            <a:off x="-1" y="1287461"/>
            <a:ext cx="9143999" cy="1655763"/>
          </a:xfrm>
          <a:prstGeom prst="rect">
            <a:avLst/>
          </a:prstGeom>
          <a:solidFill>
            <a:srgbClr val="0062AF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" y="1379537"/>
            <a:ext cx="9143998" cy="1477963"/>
          </a:xfrm>
        </p:spPr>
        <p:txBody>
          <a:bodyPr anchor="ctr"/>
          <a:lstStyle>
            <a:lvl1pPr algn="ctr">
              <a:defRPr lang="en-US" sz="43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Cím</a:t>
            </a:r>
            <a:r>
              <a:rPr lang="en-US" dirty="0"/>
              <a:t> </a:t>
            </a:r>
            <a:r>
              <a:rPr lang="en-US" dirty="0" err="1"/>
              <a:t>mintájának</a:t>
            </a:r>
            <a:r>
              <a:rPr lang="en-US" dirty="0"/>
              <a:t> </a:t>
            </a:r>
            <a:r>
              <a:rPr lang="en-US" dirty="0" err="1"/>
              <a:t>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314701"/>
            <a:ext cx="6857999" cy="4363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Előadó</a:t>
            </a:r>
            <a:r>
              <a:rPr lang="en-US" dirty="0"/>
              <a:t> </a:t>
            </a:r>
            <a:r>
              <a:rPr lang="en-US" dirty="0" err="1"/>
              <a:t>nevének</a:t>
            </a:r>
            <a:r>
              <a:rPr lang="en-US" dirty="0"/>
              <a:t> </a:t>
            </a:r>
            <a:r>
              <a:rPr lang="en-US" dirty="0" err="1"/>
              <a:t>szerkesztése</a:t>
            </a:r>
            <a:endParaRPr lang="en-US" dirty="0"/>
          </a:p>
        </p:txBody>
      </p:sp>
      <p:sp>
        <p:nvSpPr>
          <p:cNvPr id="11" name="Alcím 2" hidden="1">
            <a:extLst>
              <a:ext uri="{FF2B5EF4-FFF2-40B4-BE49-F238E27FC236}">
                <a16:creationId xmlns:a16="http://schemas.microsoft.com/office/drawing/2014/main" id="{CE33B87B-470C-4A56-8A94-FF5F22F7CE55}"/>
              </a:ext>
            </a:extLst>
          </p:cNvPr>
          <p:cNvSpPr txBox="1">
            <a:spLocks/>
          </p:cNvSpPr>
          <p:nvPr userDrawn="1"/>
        </p:nvSpPr>
        <p:spPr>
          <a:xfrm>
            <a:off x="214762" y="4438650"/>
            <a:ext cx="8695426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baseline="30000" dirty="0"/>
              <a:t>1 </a:t>
            </a:r>
            <a:r>
              <a:rPr lang="en-US" sz="2000" dirty="0"/>
              <a:t>Department of Mechatronics, Optics and Mechanical Engineering Informatics</a:t>
            </a:r>
            <a:br>
              <a:rPr lang="en-US" sz="2000" dirty="0"/>
            </a:br>
            <a:r>
              <a:rPr lang="en-US" sz="2000" dirty="0"/>
              <a:t>Budapest University of Technology and Economics, Budapest, Hungary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baseline="30000" dirty="0"/>
              <a:t>2 </a:t>
            </a:r>
            <a:r>
              <a:rPr lang="en-US" sz="2000" dirty="0"/>
              <a:t>Department of Mechanical Engineering and Centre for Intelligent Machines,</a:t>
            </a:r>
            <a:br>
              <a:rPr lang="en-US" sz="2000" dirty="0"/>
            </a:br>
            <a:r>
              <a:rPr lang="en-US" sz="2000" dirty="0"/>
              <a:t>McGill University, Montréal, Québec, Canada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baseline="30000" dirty="0"/>
              <a:t>3 </a:t>
            </a:r>
            <a:r>
              <a:rPr lang="en-US" sz="2000" dirty="0"/>
              <a:t>Department of Applied Mechanics</a:t>
            </a:r>
            <a:br>
              <a:rPr lang="en-US" sz="2000" dirty="0"/>
            </a:br>
            <a:r>
              <a:rPr lang="en-US" sz="2000" dirty="0"/>
              <a:t>Budapest University of Technology and Economics, Budapest, Hungary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C39F9DE-4EBD-4B46-A6E7-F1F4E777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3000" y="4122553"/>
            <a:ext cx="6857999" cy="365125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Dátum</a:t>
            </a:r>
            <a:r>
              <a:rPr lang="en-US" dirty="0"/>
              <a:t> </a:t>
            </a:r>
            <a:r>
              <a:rPr lang="en-US" dirty="0" err="1"/>
              <a:t>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567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NoDyCon 2019 February 17-20, Rome, Italy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Budai, C., Kovács, L. L., Kövecses, J.,  Stépán G. Combined Effect of Sampling and Dry Friction on Positioning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2A52-9C30-4AA2-BB34-72D80F0F0E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73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NoDyCon 2019 February 17-20, Rome, Italy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Budai, C., Kovács, L. L., Kövecses, J.,  Stépán G. Combined Effect of Sampling and Dry Friction on Positioning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2A52-9C30-4AA2-BB34-72D80F0F0E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2028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NoDyCon 2019 February 17-20, Rome, Italy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Budai, C., Kovács, L. L., Kövecses, J.,  Stépán G. Combined Effect of Sampling and Dry Friction on Positioning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2A52-9C30-4AA2-BB34-72D80F0F0E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149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3062E5-22BE-4500-8D6F-DB21365535B3}"/>
              </a:ext>
            </a:extLst>
          </p:cNvPr>
          <p:cNvSpPr/>
          <p:nvPr userDrawn="1"/>
        </p:nvSpPr>
        <p:spPr>
          <a:xfrm>
            <a:off x="0" y="-1"/>
            <a:ext cx="9144000" cy="869945"/>
          </a:xfrm>
          <a:prstGeom prst="rect">
            <a:avLst/>
          </a:prstGeom>
          <a:solidFill>
            <a:srgbClr val="0062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BAF223-CE1C-4956-8850-7498AB96EA1C}"/>
              </a:ext>
            </a:extLst>
          </p:cNvPr>
          <p:cNvSpPr/>
          <p:nvPr userDrawn="1"/>
        </p:nvSpPr>
        <p:spPr>
          <a:xfrm>
            <a:off x="0" y="6176963"/>
            <a:ext cx="9144000" cy="681037"/>
          </a:xfrm>
          <a:prstGeom prst="rect">
            <a:avLst/>
          </a:prstGeom>
          <a:solidFill>
            <a:srgbClr val="0062AF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latin typeface="Garamond" panose="020204040303010108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4540" y="109614"/>
            <a:ext cx="8705088" cy="648755"/>
          </a:xfrm>
        </p:spPr>
        <p:txBody>
          <a:bodyPr anchor="ctr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noProof="0" dirty="0" err="1"/>
              <a:t>Mintacím</a:t>
            </a:r>
            <a:r>
              <a:rPr lang="en-US" noProof="0" dirty="0"/>
              <a:t> </a:t>
            </a:r>
            <a:r>
              <a:rPr lang="en-US" noProof="0" dirty="0" err="1"/>
              <a:t>szerkesztése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594" y="6278029"/>
            <a:ext cx="2360905" cy="478367"/>
          </a:xfrm>
        </p:spPr>
        <p:txBody>
          <a:bodyPr anchor="b"/>
          <a:lstStyle>
            <a:lvl1pPr>
              <a:defRPr sz="1200" b="1" cap="small" baseline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algn="ctr"/>
            <a:r>
              <a:rPr lang="en-US" dirty="0" err="1"/>
              <a:t>Esemény</a:t>
            </a:r>
            <a:r>
              <a:rPr lang="en-US" dirty="0"/>
              <a:t> neve / </a:t>
            </a:r>
            <a:r>
              <a:rPr lang="en-US" dirty="0" err="1"/>
              <a:t>Tantárgy</a:t>
            </a:r>
            <a:r>
              <a:rPr lang="en-US" dirty="0"/>
              <a:t> neve + </a:t>
            </a:r>
            <a:r>
              <a:rPr lang="en-US" dirty="0" err="1"/>
              <a:t>időpont</a:t>
            </a:r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0718" y="6278028"/>
            <a:ext cx="5381793" cy="478367"/>
          </a:xfrm>
        </p:spPr>
        <p:txBody>
          <a:bodyPr anchor="b"/>
          <a:lstStyle>
            <a:lvl1pPr>
              <a:defRPr sz="1200" b="1" u="none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cap="small"/>
              <a:t>Tanár / Tanárok nevei</a:t>
            </a:r>
            <a:endParaRPr lang="hu-HU" cap="small"/>
          </a:p>
          <a:p>
            <a:r>
              <a:rPr lang="en-US" cap="small"/>
              <a:t>Előadás címe/ előadáson átívelő téma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5731" y="6278028"/>
            <a:ext cx="625050" cy="467365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fld id="{B2352A52-9C30-4AA2-BB34-72D80F0F0EED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7" name="Line 43" hidden="1"/>
          <p:cNvSpPr>
            <a:spLocks noChangeShapeType="1"/>
          </p:cNvSpPr>
          <p:nvPr userDrawn="1"/>
        </p:nvSpPr>
        <p:spPr bwMode="auto">
          <a:xfrm>
            <a:off x="214540" y="844095"/>
            <a:ext cx="8705088" cy="0"/>
          </a:xfrm>
          <a:prstGeom prst="line">
            <a:avLst/>
          </a:prstGeom>
          <a:noFill/>
          <a:ln w="38100">
            <a:solidFill>
              <a:srgbClr val="164592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en-US">
              <a:ln w="38100">
                <a:solidFill>
                  <a:schemeClr val="tx1"/>
                </a:solidFill>
              </a:ln>
              <a:latin typeface="Helvetica" pitchFamily="-112" charset="0"/>
            </a:endParaRPr>
          </a:p>
        </p:txBody>
      </p:sp>
      <p:pic>
        <p:nvPicPr>
          <p:cNvPr id="10" name="Kép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9" y="6278029"/>
            <a:ext cx="410156" cy="503609"/>
          </a:xfrm>
          <a:prstGeom prst="rect">
            <a:avLst/>
          </a:prstGeom>
        </p:spPr>
      </p:pic>
      <p:sp>
        <p:nvSpPr>
          <p:cNvPr id="11" name="Line 43" hidden="1"/>
          <p:cNvSpPr>
            <a:spLocks noChangeShapeType="1"/>
          </p:cNvSpPr>
          <p:nvPr userDrawn="1"/>
        </p:nvSpPr>
        <p:spPr bwMode="auto">
          <a:xfrm>
            <a:off x="219456" y="6244770"/>
            <a:ext cx="8705088" cy="0"/>
          </a:xfrm>
          <a:prstGeom prst="line">
            <a:avLst/>
          </a:prstGeom>
          <a:noFill/>
          <a:ln w="38100">
            <a:solidFill>
              <a:srgbClr val="164592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en-US">
              <a:latin typeface="Helvetica" pitchFamily="-11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40" y="937758"/>
            <a:ext cx="8705088" cy="5162843"/>
          </a:xfrm>
        </p:spPr>
        <p:txBody>
          <a:bodyPr/>
          <a:lstStyle/>
          <a:p>
            <a:pPr lvl="0"/>
            <a:r>
              <a:rPr lang="en-US" noProof="0" dirty="0" err="1"/>
              <a:t>Mintaszöveg</a:t>
            </a:r>
            <a:r>
              <a:rPr lang="en-US" noProof="0" dirty="0"/>
              <a:t> </a:t>
            </a:r>
            <a:r>
              <a:rPr lang="en-US" noProof="0" dirty="0" err="1"/>
              <a:t>szerkesztése</a:t>
            </a:r>
            <a:endParaRPr lang="en-US" noProof="0" dirty="0"/>
          </a:p>
          <a:p>
            <a:pPr lvl="1"/>
            <a:r>
              <a:rPr lang="en-US" noProof="0" dirty="0" err="1"/>
              <a:t>Második</a:t>
            </a:r>
            <a:r>
              <a:rPr lang="en-US" noProof="0" dirty="0"/>
              <a:t> </a:t>
            </a:r>
            <a:r>
              <a:rPr lang="en-US" noProof="0" dirty="0" err="1"/>
              <a:t>szint</a:t>
            </a:r>
            <a:endParaRPr lang="en-US" noProof="0" dirty="0"/>
          </a:p>
          <a:p>
            <a:pPr lvl="2"/>
            <a:r>
              <a:rPr lang="en-US" noProof="0" dirty="0" err="1"/>
              <a:t>Harmadik</a:t>
            </a:r>
            <a:r>
              <a:rPr lang="en-US" noProof="0" dirty="0"/>
              <a:t> </a:t>
            </a:r>
            <a:r>
              <a:rPr lang="en-US" noProof="0" dirty="0" err="1"/>
              <a:t>szint</a:t>
            </a:r>
            <a:endParaRPr lang="en-US" noProof="0" dirty="0"/>
          </a:p>
          <a:p>
            <a:pPr lvl="3"/>
            <a:r>
              <a:rPr lang="en-US" noProof="0" dirty="0" err="1"/>
              <a:t>Negyedik</a:t>
            </a:r>
            <a:r>
              <a:rPr lang="en-US" noProof="0" dirty="0"/>
              <a:t> </a:t>
            </a:r>
            <a:r>
              <a:rPr lang="en-US" noProof="0" dirty="0" err="1"/>
              <a:t>szint</a:t>
            </a:r>
            <a:endParaRPr lang="en-US" noProof="0" dirty="0"/>
          </a:p>
          <a:p>
            <a:pPr lvl="4"/>
            <a:r>
              <a:rPr lang="en-US" noProof="0" dirty="0" err="1"/>
              <a:t>Ötödik</a:t>
            </a:r>
            <a:r>
              <a:rPr lang="en-US" noProof="0" dirty="0"/>
              <a:t> </a:t>
            </a:r>
            <a:r>
              <a:rPr lang="en-US" noProof="0" dirty="0" err="1"/>
              <a:t>szint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719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4">
            <a:extLst>
              <a:ext uri="{FF2B5EF4-FFF2-40B4-BE49-F238E27FC236}">
                <a16:creationId xmlns:a16="http://schemas.microsoft.com/office/drawing/2014/main" id="{8FE1A979-CB8E-490C-AA07-DDFE500693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66" t="22350" r="24298" b="44411"/>
          <a:stretch/>
        </p:blipFill>
        <p:spPr>
          <a:xfrm>
            <a:off x="1438275" y="479611"/>
            <a:ext cx="6267450" cy="58987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1B490D-9B02-42CD-8CFA-42C6AD5CA63C}"/>
              </a:ext>
            </a:extLst>
          </p:cNvPr>
          <p:cNvSpPr/>
          <p:nvPr userDrawn="1"/>
        </p:nvSpPr>
        <p:spPr>
          <a:xfrm>
            <a:off x="0" y="1287462"/>
            <a:ext cx="9143999" cy="1655763"/>
          </a:xfrm>
          <a:prstGeom prst="rect">
            <a:avLst/>
          </a:prstGeom>
          <a:solidFill>
            <a:srgbClr val="0062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7E4E2F-F98C-488D-83C5-AF687F0CA054}"/>
              </a:ext>
            </a:extLst>
          </p:cNvPr>
          <p:cNvSpPr/>
          <p:nvPr userDrawn="1"/>
        </p:nvSpPr>
        <p:spPr>
          <a:xfrm>
            <a:off x="-1" y="1287461"/>
            <a:ext cx="9143999" cy="1655763"/>
          </a:xfrm>
          <a:prstGeom prst="rect">
            <a:avLst/>
          </a:prstGeom>
          <a:solidFill>
            <a:srgbClr val="0062AF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"/>
          <p:cNvSpPr>
            <a:spLocks noGrp="1"/>
          </p:cNvSpPr>
          <p:nvPr>
            <p:ph type="ctrTitle" hasCustomPrompt="1"/>
          </p:nvPr>
        </p:nvSpPr>
        <p:spPr>
          <a:xfrm>
            <a:off x="2" y="1379537"/>
            <a:ext cx="9143998" cy="1477963"/>
          </a:xfrm>
        </p:spPr>
        <p:txBody>
          <a:bodyPr anchor="ctr"/>
          <a:lstStyle>
            <a:lvl1pPr algn="ctr">
              <a:defRPr lang="en-US" sz="43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Elköszönés</a:t>
            </a:r>
            <a:r>
              <a:rPr lang="en-US" dirty="0"/>
              <a:t> </a:t>
            </a:r>
            <a:r>
              <a:rPr lang="en-US" dirty="0" err="1"/>
              <a:t>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314701"/>
            <a:ext cx="6857999" cy="4363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Előadó</a:t>
            </a:r>
            <a:r>
              <a:rPr lang="en-US" dirty="0"/>
              <a:t> </a:t>
            </a:r>
            <a:r>
              <a:rPr lang="en-US" dirty="0" err="1"/>
              <a:t>nevének</a:t>
            </a:r>
            <a:r>
              <a:rPr lang="en-US" dirty="0"/>
              <a:t> </a:t>
            </a:r>
            <a:r>
              <a:rPr lang="en-US" dirty="0" err="1"/>
              <a:t>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4122553"/>
            <a:ext cx="6857999" cy="365125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Dátum</a:t>
            </a:r>
            <a:r>
              <a:rPr lang="en-US" dirty="0"/>
              <a:t> </a:t>
            </a:r>
            <a:r>
              <a:rPr lang="en-US" dirty="0" err="1"/>
              <a:t>szerkesztése</a:t>
            </a:r>
            <a:endParaRPr lang="hu-HU" dirty="0"/>
          </a:p>
        </p:txBody>
      </p:sp>
      <p:sp>
        <p:nvSpPr>
          <p:cNvPr id="11" name="Alcím 2" hidden="1">
            <a:extLst>
              <a:ext uri="{FF2B5EF4-FFF2-40B4-BE49-F238E27FC236}">
                <a16:creationId xmlns:a16="http://schemas.microsoft.com/office/drawing/2014/main" id="{CE33B87B-470C-4A56-8A94-FF5F22F7CE55}"/>
              </a:ext>
            </a:extLst>
          </p:cNvPr>
          <p:cNvSpPr txBox="1">
            <a:spLocks/>
          </p:cNvSpPr>
          <p:nvPr userDrawn="1"/>
        </p:nvSpPr>
        <p:spPr>
          <a:xfrm>
            <a:off x="214762" y="4438650"/>
            <a:ext cx="8695426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baseline="30000" dirty="0"/>
              <a:t>1 </a:t>
            </a:r>
            <a:r>
              <a:rPr lang="en-US" sz="2000" dirty="0"/>
              <a:t>Department of Mechatronics, Optics and Mechanical Engineering Informatics</a:t>
            </a:r>
            <a:br>
              <a:rPr lang="en-US" sz="2000" dirty="0"/>
            </a:br>
            <a:r>
              <a:rPr lang="en-US" sz="2000" dirty="0"/>
              <a:t>Budapest University of Technology and Economics, Budapest, Hungary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baseline="30000" dirty="0"/>
              <a:t>2 </a:t>
            </a:r>
            <a:r>
              <a:rPr lang="en-US" sz="2000" dirty="0"/>
              <a:t>Department of Mechanical Engineering and Centre for Intelligent Machines,</a:t>
            </a:r>
            <a:br>
              <a:rPr lang="en-US" sz="2000" dirty="0"/>
            </a:br>
            <a:r>
              <a:rPr lang="en-US" sz="2000" dirty="0"/>
              <a:t>McGill University, Montréal, Québec, Canada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baseline="30000" dirty="0"/>
              <a:t>3 </a:t>
            </a:r>
            <a:r>
              <a:rPr lang="en-US" sz="2000" dirty="0"/>
              <a:t>Department of Applied Mechanics</a:t>
            </a:r>
            <a:br>
              <a:rPr lang="en-US" sz="2000" dirty="0"/>
            </a:br>
            <a:r>
              <a:rPr lang="en-US" sz="2000" dirty="0"/>
              <a:t>Budapest University of Technology and Economics, Budapest, Hungary</a:t>
            </a:r>
          </a:p>
        </p:txBody>
      </p:sp>
    </p:spTree>
    <p:extLst>
      <p:ext uri="{BB962C8B-B14F-4D97-AF65-F5344CB8AC3E}">
        <p14:creationId xmlns:p14="http://schemas.microsoft.com/office/powerpoint/2010/main" val="122702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NoDyCon 2019 February 17-20, Rome, Italy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Budai, C., Kovács, L. L., Kövecses, J.,  Stépán G. Combined Effect of Sampling and Dry Friction on Positioning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2A52-9C30-4AA2-BB34-72D80F0F0E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067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NoDyCon 2019 February 17-20, Rome, Italy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Budai, C., Kovács, L. L., Kövecses, J.,  Stépán G. Combined Effect of Sampling and Dry Friction on Positioning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2A52-9C30-4AA2-BB34-72D80F0F0E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597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NoDyCon 2019 February 17-20, Rome, Italy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Budai, C., Kovács, L. L., Kövecses, J.,  Stépán G. Combined Effect of Sampling and Dry Friction on Positioning</a:t>
            </a: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2A52-9C30-4AA2-BB34-72D80F0F0E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739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NoDyCon 2019 February 17-20, Rome, Italy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Budai, C., Kovács, L. L., Kövecses, J.,  Stépán G. Combined Effect of Sampling and Dry Friction on Positioning</a:t>
            </a:r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2A52-9C30-4AA2-BB34-72D80F0F0E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278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NoDyCon 2019 February 17-20, Rome, Italy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Budai, C., Kovács, L. L., Kövecses, J.,  Stépán G. Combined Effect of Sampling and Dry Friction on Positioning</a:t>
            </a:r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2A52-9C30-4AA2-BB34-72D80F0F0E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428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NoDyCon 2019 February 17-20, Rome, Italy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Budai, C., Kovács, L. L., Kövecses, J.,  Stépán G. Combined Effect of Sampling and Dry Friction on Positioning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2A52-9C30-4AA2-BB34-72D80F0F0E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057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hu-HU"/>
              <a:t>NoDyCon 2019 February 17-20, Rome, Italy</a:t>
            </a:r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4295" y="6356351"/>
            <a:ext cx="3435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Budai, C., </a:t>
            </a:r>
            <a:r>
              <a:rPr lang="en-US" dirty="0" err="1"/>
              <a:t>Kovács</a:t>
            </a:r>
            <a:r>
              <a:rPr lang="en-US" dirty="0"/>
              <a:t>, L. L., </a:t>
            </a:r>
            <a:r>
              <a:rPr lang="en-US" dirty="0" err="1"/>
              <a:t>Kövecses</a:t>
            </a:r>
            <a:r>
              <a:rPr lang="en-US" dirty="0"/>
              <a:t>, J.,  </a:t>
            </a:r>
            <a:r>
              <a:rPr lang="en-US" dirty="0" err="1"/>
              <a:t>Stépán</a:t>
            </a:r>
            <a:r>
              <a:rPr lang="en-US" dirty="0"/>
              <a:t> G. Combined Effect of Sampling and Dry Friction on Positioning</a:t>
            </a:r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2A52-9C30-4AA2-BB34-72D80F0F0E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640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5784-7648-4DA4-84F8-243636DD2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Mintacím</a:t>
            </a:r>
            <a:r>
              <a:rPr lang="en-US" dirty="0"/>
              <a:t> </a:t>
            </a:r>
            <a:r>
              <a:rPr lang="en-US" dirty="0" err="1"/>
              <a:t>szerkesztése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867C065-C934-4ACD-B373-6BABAB6CE78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314701"/>
            <a:ext cx="6857999" cy="4363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Előadó</a:t>
            </a:r>
            <a:r>
              <a:rPr lang="en-US" dirty="0"/>
              <a:t> </a:t>
            </a:r>
            <a:r>
              <a:rPr lang="en-US" dirty="0" err="1"/>
              <a:t>nevének</a:t>
            </a:r>
            <a:r>
              <a:rPr lang="en-US" dirty="0"/>
              <a:t> </a:t>
            </a:r>
            <a:r>
              <a:rPr lang="en-US" dirty="0" err="1"/>
              <a:t>szerkesztése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C47F989-4F85-4D8C-B253-3A20B5E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3000" y="4122553"/>
            <a:ext cx="6857999" cy="365125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Dátum</a:t>
            </a:r>
            <a:r>
              <a:rPr lang="en-US" dirty="0"/>
              <a:t> </a:t>
            </a:r>
            <a:r>
              <a:rPr lang="en-US" dirty="0" err="1"/>
              <a:t>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951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371C-FBBB-4034-8A2E-9682E8F5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BA1FD-8FA8-4639-B042-5B8D368B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dirty="0" err="1"/>
              <a:t>Esemény</a:t>
            </a:r>
            <a:r>
              <a:rPr lang="en-US" dirty="0"/>
              <a:t> neve / </a:t>
            </a:r>
            <a:r>
              <a:rPr lang="en-US" dirty="0" err="1"/>
              <a:t>Tantárgy</a:t>
            </a:r>
            <a:r>
              <a:rPr lang="en-US" dirty="0"/>
              <a:t> neve + </a:t>
            </a:r>
            <a:r>
              <a:rPr lang="en-US" dirty="0" err="1"/>
              <a:t>időpont</a:t>
            </a:r>
            <a:endParaRPr lang="hu-H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7B901-73F6-4A38-9E11-9414C2E0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cap="small" dirty="0" err="1"/>
              <a:t>Tanár</a:t>
            </a:r>
            <a:r>
              <a:rPr lang="en-US" cap="small" dirty="0"/>
              <a:t> / </a:t>
            </a:r>
            <a:r>
              <a:rPr lang="en-US" cap="small" dirty="0" err="1"/>
              <a:t>Tanárok</a:t>
            </a:r>
            <a:r>
              <a:rPr lang="en-US" cap="small" dirty="0"/>
              <a:t> </a:t>
            </a:r>
            <a:r>
              <a:rPr lang="en-US" cap="small" dirty="0" err="1"/>
              <a:t>nevei</a:t>
            </a:r>
            <a:endParaRPr lang="hu-HU" cap="small" dirty="0"/>
          </a:p>
          <a:p>
            <a:r>
              <a:rPr lang="en-US" cap="small" dirty="0" err="1"/>
              <a:t>Előadás</a:t>
            </a:r>
            <a:r>
              <a:rPr lang="en-US" cap="small" dirty="0"/>
              <a:t> </a:t>
            </a:r>
            <a:r>
              <a:rPr lang="en-US" cap="small" dirty="0" err="1"/>
              <a:t>címe</a:t>
            </a:r>
            <a:r>
              <a:rPr lang="en-US" cap="small" dirty="0"/>
              <a:t>/ </a:t>
            </a:r>
            <a:r>
              <a:rPr lang="en-US" cap="small" dirty="0" err="1"/>
              <a:t>előadáson</a:t>
            </a:r>
            <a:r>
              <a:rPr lang="en-US" cap="small" dirty="0"/>
              <a:t> </a:t>
            </a:r>
            <a:r>
              <a:rPr lang="en-US" cap="small" dirty="0" err="1"/>
              <a:t>átívelő</a:t>
            </a:r>
            <a:r>
              <a:rPr lang="en-US" cap="small" dirty="0"/>
              <a:t> </a:t>
            </a:r>
            <a:r>
              <a:rPr lang="en-US" cap="small" dirty="0" err="1"/>
              <a:t>téma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DAD97-D2EA-42FF-8960-25A33B3C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2A52-9C30-4AA2-BB34-72D80F0F0EED}" type="slidenum">
              <a:rPr lang="hu-HU" smtClean="0"/>
              <a:pPr/>
              <a:t>2</a:t>
            </a:fld>
            <a:endParaRPr lang="hu-H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6E3B4-4E58-4F26-B914-DC3DA1152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DC15-480E-4908-AEAE-52D9B2589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F5402-A23F-4423-A79C-2C6D602DC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14701"/>
            <a:ext cx="6857999" cy="4363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163EE-480D-4823-B3FE-945ADA47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3000" y="4122553"/>
            <a:ext cx="6857999" cy="365125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Dátum</a:t>
            </a:r>
            <a:r>
              <a:rPr lang="en-US" dirty="0"/>
              <a:t> </a:t>
            </a:r>
            <a:r>
              <a:rPr lang="en-US" dirty="0" err="1"/>
              <a:t>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9436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2618</TotalTime>
  <Words>27</Words>
  <Application>Microsoft Office PowerPoint</Application>
  <PresentationFormat>Diavetítés a képernyőre (4:3 oldalarány)</PresentationFormat>
  <Paragraphs>8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Garamond</vt:lpstr>
      <vt:lpstr>Helvetica</vt:lpstr>
      <vt:lpstr>Office-téma</vt:lpstr>
      <vt:lpstr>Mintacím szerkesztése</vt:lpstr>
      <vt:lpstr>PowerPoint-bemutató</vt:lpstr>
      <vt:lpstr>PowerPoint-bemutató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Budai Csaba</dc:creator>
  <cp:lastModifiedBy>Rita Kiss</cp:lastModifiedBy>
  <cp:revision>141</cp:revision>
  <dcterms:created xsi:type="dcterms:W3CDTF">2019-02-06T08:20:20Z</dcterms:created>
  <dcterms:modified xsi:type="dcterms:W3CDTF">2019-08-31T17:34:48Z</dcterms:modified>
</cp:coreProperties>
</file>