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Lst>
  <p:sldSz cx="21383625" cy="30275213"/>
  <p:notesSz cx="6858000" cy="9144000"/>
  <p:defaultTextStyle>
    <a:defPPr>
      <a:defRPr lang="hu-HU"/>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439"/>
    <a:srgbClr val="D71920"/>
    <a:srgbClr val="0062AF"/>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9" autoAdjust="0"/>
    <p:restoredTop sz="94660"/>
  </p:normalViewPr>
  <p:slideViewPr>
    <p:cSldViewPr snapToGrid="0">
      <p:cViewPr>
        <p:scale>
          <a:sx n="60" d="100"/>
          <a:sy n="60" d="100"/>
        </p:scale>
        <p:origin x="584" y="-6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29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églalap 12">
            <a:extLst>
              <a:ext uri="{FF2B5EF4-FFF2-40B4-BE49-F238E27FC236}">
                <a16:creationId xmlns:a16="http://schemas.microsoft.com/office/drawing/2014/main" id="{8BCBA5B9-8405-4B85-8CA8-B014098D5848}"/>
              </a:ext>
            </a:extLst>
          </p:cNvPr>
          <p:cNvSpPr/>
          <p:nvPr userDrawn="1"/>
        </p:nvSpPr>
        <p:spPr>
          <a:xfrm>
            <a:off x="209384" y="27449998"/>
            <a:ext cx="20960020" cy="2642977"/>
          </a:xfrm>
          <a:prstGeom prst="rect">
            <a:avLst/>
          </a:prstGeom>
          <a:solidFill>
            <a:srgbClr val="D7192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pic>
        <p:nvPicPr>
          <p:cNvPr id="9" name="Kép 8">
            <a:extLst>
              <a:ext uri="{FF2B5EF4-FFF2-40B4-BE49-F238E27FC236}">
                <a16:creationId xmlns:a16="http://schemas.microsoft.com/office/drawing/2014/main" id="{1FE43562-4DF0-4EA6-8AEF-9843B679F953}"/>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ackgroundRemoval t="12081" b="63879" l="16235" r="83566">
                        <a14:foregroundMark x1="28685" y1="16121" x2="22908" y2="19354"/>
                        <a14:foregroundMark x1="22908" y1="19354" x2="17380" y2="30384"/>
                        <a14:foregroundMark x1="17380" y1="30384" x2="18625" y2="35152"/>
                        <a14:foregroundMark x1="18625" y1="35152" x2="30478" y2="47152"/>
                        <a14:foregroundMark x1="30478" y1="47152" x2="31624" y2="53253"/>
                        <a14:foregroundMark x1="31624" y1="53253" x2="35159" y2="57576"/>
                        <a14:foregroundMark x1="35159" y1="57576" x2="48456" y2="61899"/>
                        <a14:foregroundMark x1="48456" y1="61899" x2="54582" y2="61899"/>
                        <a14:foregroundMark x1="54582" y1="61899" x2="61006" y2="59556"/>
                        <a14:foregroundMark x1="61006" y1="59556" x2="69920" y2="45616"/>
                        <a14:foregroundMark x1="69920" y1="45616" x2="75448" y2="42828"/>
                        <a14:foregroundMark x1="75448" y1="42828" x2="81723" y2="34141"/>
                        <a14:foregroundMark x1="81723" y1="34141" x2="79333" y2="22182"/>
                        <a14:foregroundMark x1="79333" y1="22182" x2="75349" y2="18303"/>
                        <a14:foregroundMark x1="75349" y1="18303" x2="63048" y2="13899"/>
                        <a14:foregroundMark x1="63048" y1="13899" x2="49950" y2="15879"/>
                        <a14:foregroundMark x1="49950" y1="15879" x2="44273" y2="13899"/>
                        <a14:foregroundMark x1="44273" y1="13899" x2="31375" y2="13535"/>
                        <a14:foregroundMark x1="31375" y1="13535" x2="25697" y2="15677"/>
                        <a14:foregroundMark x1="25697" y1="15677" x2="21464" y2="19354"/>
                        <a14:foregroundMark x1="21464" y1="19354" x2="22361" y2="21253"/>
                        <a14:foregroundMark x1="20966" y1="21980" x2="17829" y2="28283"/>
                        <a14:foregroundMark x1="17829" y1="28283" x2="16932" y2="34626"/>
                        <a14:foregroundMark x1="16932" y1="34626" x2="18627" y2="38170"/>
                        <a14:foregroundMark x1="19297" y1="39215" x2="16484" y2="28929"/>
                        <a14:foregroundMark x1="26843" y1="15758" x2="42032" y2="13535"/>
                        <a14:foregroundMark x1="42032" y1="13535" x2="44472" y2="14667"/>
                        <a14:foregroundMark x1="69273" y1="16121" x2="62948" y2="14869"/>
                        <a14:foregroundMark x1="62948" y1="14869" x2="63894" y2="15394"/>
                        <a14:foregroundMark x1="62052" y1="12444" x2="59811" y2="12444"/>
                        <a14:foregroundMark x1="42181" y1="60768" x2="49353" y2="62990"/>
                        <a14:foregroundMark x1="49353" y1="62990" x2="42928" y2="61293"/>
                        <a14:foregroundMark x1="42928" y1="61293" x2="42181" y2="61495"/>
                        <a14:foregroundMark x1="43227" y1="62788" x2="49203" y2="63919"/>
                        <a14:foregroundMark x1="49203" y1="63919" x2="54283" y2="63394"/>
                        <a14:foregroundMark x1="83566" y1="28768" x2="83466" y2="33576"/>
                        <a14:foregroundMark x1="39841" y1="13051" x2="37301" y2="12283"/>
                        <a14:foregroundMark x1="42082" y1="12889" x2="41434" y2="12283"/>
                        <a14:foregroundMark x1="16484" y1="27152" x2="16484" y2="31798"/>
                        <a14:foregroundMark x1="19024" y1="39071" x2="19024" y2="39071"/>
                        <a14:foregroundMark x1="19223" y1="39192" x2="19223" y2="39192"/>
                        <a14:foregroundMark x1="19422" y1="39434" x2="19323" y2="39152"/>
                        <a14:foregroundMark x1="19323" y1="39192" x2="19124" y2="38990"/>
                        <a14:backgroundMark x1="28685" y1="23434" x2="34811" y2="24040"/>
                        <a14:backgroundMark x1="34811" y1="24040" x2="30478" y2="27475"/>
                        <a14:backgroundMark x1="30478" y1="27475" x2="33616" y2="25616"/>
                        <a14:backgroundMark x1="67928" y1="27111" x2="61006" y2="27313"/>
                        <a14:backgroundMark x1="61006" y1="27313" x2="67928" y2="30020"/>
                        <a14:backgroundMark x1="67928" y1="30020" x2="65687" y2="26747"/>
                        <a14:backgroundMark x1="48954" y1="54909" x2="43476" y2="52000"/>
                        <a14:backgroundMark x1="43476" y1="52000" x2="48904" y2="57051"/>
                        <a14:backgroundMark x1="48904" y1="57051" x2="42679" y2="51636"/>
                        <a14:backgroundMark x1="18825" y1="40121" x2="19422" y2="40121"/>
                        <a14:backgroundMark x1="15737" y1="31354" x2="16135" y2="32404"/>
                        <a14:backgroundMark x1="34263" y1="11758" x2="35209" y2="12040"/>
                        <a14:backgroundMark x1="17530" y1="38465" x2="19323" y2="39192"/>
                        <a14:backgroundMark x1="18476" y1="39273" x2="19124" y2="39758"/>
                      </a14:backgroundRemoval>
                    </a14:imgEffect>
                  </a14:imgLayer>
                </a14:imgProps>
              </a:ext>
              <a:ext uri="{28A0092B-C50C-407E-A947-70E740481C1C}">
                <a14:useLocalDpi xmlns:a14="http://schemas.microsoft.com/office/drawing/2010/main" val="0"/>
              </a:ext>
            </a:extLst>
          </a:blip>
          <a:srcRect l="14220" t="10619" r="10707" b="34458"/>
          <a:stretch/>
        </p:blipFill>
        <p:spPr>
          <a:xfrm>
            <a:off x="7040572" y="802703"/>
            <a:ext cx="1665869" cy="1502429"/>
          </a:xfrm>
          <a:prstGeom prst="rect">
            <a:avLst/>
          </a:prstGeom>
        </p:spPr>
      </p:pic>
      <p:sp>
        <p:nvSpPr>
          <p:cNvPr id="11" name="Szövegdoboz 10">
            <a:extLst>
              <a:ext uri="{FF2B5EF4-FFF2-40B4-BE49-F238E27FC236}">
                <a16:creationId xmlns:a16="http://schemas.microsoft.com/office/drawing/2014/main" id="{E99EDAD7-FC09-4EA6-987F-3CF1EA4A4583}"/>
              </a:ext>
            </a:extLst>
          </p:cNvPr>
          <p:cNvSpPr txBox="1"/>
          <p:nvPr userDrawn="1"/>
        </p:nvSpPr>
        <p:spPr>
          <a:xfrm>
            <a:off x="2453235" y="1137164"/>
            <a:ext cx="3214147" cy="954107"/>
          </a:xfrm>
          <a:prstGeom prst="rect">
            <a:avLst/>
          </a:prstGeom>
          <a:noFill/>
        </p:spPr>
        <p:txBody>
          <a:bodyPr wrap="square" rtlCol="0">
            <a:spAutoFit/>
          </a:bodyPr>
          <a:lstStyle/>
          <a:p>
            <a:r>
              <a:rPr lang="hu-HU" sz="2800" cap="all" baseline="0" dirty="0">
                <a:solidFill>
                  <a:schemeClr val="tx1"/>
                </a:solidFill>
                <a:latin typeface="Huni_Quorum Medium BT" panose="020E0603030505020404" pitchFamily="34" charset="-18"/>
              </a:rPr>
              <a:t>Gépészmérnöki kar</a:t>
            </a:r>
          </a:p>
        </p:txBody>
      </p:sp>
      <p:sp>
        <p:nvSpPr>
          <p:cNvPr id="2" name="Szövegdoboz 1">
            <a:extLst>
              <a:ext uri="{FF2B5EF4-FFF2-40B4-BE49-F238E27FC236}">
                <a16:creationId xmlns:a16="http://schemas.microsoft.com/office/drawing/2014/main" id="{74B6522E-1D0C-40E0-A84F-BA629379FFCC}"/>
              </a:ext>
            </a:extLst>
          </p:cNvPr>
          <p:cNvSpPr txBox="1"/>
          <p:nvPr userDrawn="1"/>
        </p:nvSpPr>
        <p:spPr>
          <a:xfrm>
            <a:off x="8706443" y="861423"/>
            <a:ext cx="3970737" cy="1384995"/>
          </a:xfrm>
          <a:prstGeom prst="rect">
            <a:avLst/>
          </a:prstGeom>
          <a:noFill/>
        </p:spPr>
        <p:txBody>
          <a:bodyPr wrap="square" rtlCol="0">
            <a:spAutoFit/>
          </a:bodyPr>
          <a:lstStyle/>
          <a:p>
            <a:pPr algn="ctr"/>
            <a:r>
              <a:rPr lang="hu-HU" sz="2800" cap="all" baseline="0" dirty="0">
                <a:solidFill>
                  <a:schemeClr val="tx1"/>
                </a:solidFill>
                <a:latin typeface="Huni_Quorum Medium BT" panose="020E0603030505020404" pitchFamily="34" charset="-18"/>
              </a:rPr>
              <a:t>Mechatronika, Optika és Gépészeti Informatika tanszék</a:t>
            </a:r>
          </a:p>
        </p:txBody>
      </p:sp>
      <p:pic>
        <p:nvPicPr>
          <p:cNvPr id="17" name="Kép 16">
            <a:extLst>
              <a:ext uri="{FF2B5EF4-FFF2-40B4-BE49-F238E27FC236}">
                <a16:creationId xmlns:a16="http://schemas.microsoft.com/office/drawing/2014/main" id="{54DCBAC9-115B-40FA-9B73-0F1ACCA12EB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0413" y="802703"/>
            <a:ext cx="1502429" cy="1502429"/>
          </a:xfrm>
          <a:prstGeom prst="rect">
            <a:avLst/>
          </a:prstGeom>
        </p:spPr>
      </p:pic>
      <p:pic>
        <p:nvPicPr>
          <p:cNvPr id="19" name="Kép 18">
            <a:extLst>
              <a:ext uri="{FF2B5EF4-FFF2-40B4-BE49-F238E27FC236}">
                <a16:creationId xmlns:a16="http://schemas.microsoft.com/office/drawing/2014/main" id="{CABA1989-FA2E-4ADE-95E6-A916B96AE6E5}"/>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p:blipFill>
        <p:spPr>
          <a:xfrm>
            <a:off x="14666968" y="719863"/>
            <a:ext cx="5813109" cy="1629880"/>
          </a:xfrm>
          <a:prstGeom prst="rect">
            <a:avLst/>
          </a:prstGeom>
        </p:spPr>
      </p:pic>
      <p:cxnSp>
        <p:nvCxnSpPr>
          <p:cNvPr id="10" name="Egyenes összekötő 9">
            <a:extLst>
              <a:ext uri="{FF2B5EF4-FFF2-40B4-BE49-F238E27FC236}">
                <a16:creationId xmlns:a16="http://schemas.microsoft.com/office/drawing/2014/main" id="{8402AF13-10C4-45A8-B518-FEE74C4BF7E7}"/>
              </a:ext>
            </a:extLst>
          </p:cNvPr>
          <p:cNvCxnSpPr>
            <a:cxnSpLocks/>
          </p:cNvCxnSpPr>
          <p:nvPr userDrawn="1"/>
        </p:nvCxnSpPr>
        <p:spPr>
          <a:xfrm>
            <a:off x="792000" y="2598075"/>
            <a:ext cx="19800000" cy="0"/>
          </a:xfrm>
          <a:prstGeom prst="line">
            <a:avLst/>
          </a:prstGeom>
          <a:ln w="76200">
            <a:solidFill>
              <a:srgbClr val="0062AF"/>
            </a:solidFill>
          </a:ln>
        </p:spPr>
        <p:style>
          <a:lnRef idx="1">
            <a:schemeClr val="accent1"/>
          </a:lnRef>
          <a:fillRef idx="0">
            <a:schemeClr val="accent1"/>
          </a:fillRef>
          <a:effectRef idx="0">
            <a:schemeClr val="accent1"/>
          </a:effectRef>
          <a:fontRef idx="minor">
            <a:schemeClr val="tx1"/>
          </a:fontRef>
        </p:style>
      </p:cxnSp>
      <p:sp>
        <p:nvSpPr>
          <p:cNvPr id="12" name="Téglalap 11">
            <a:extLst>
              <a:ext uri="{FF2B5EF4-FFF2-40B4-BE49-F238E27FC236}">
                <a16:creationId xmlns:a16="http://schemas.microsoft.com/office/drawing/2014/main" id="{12A9F64A-CD25-4D75-9AA1-84E8C10B98E8}"/>
              </a:ext>
            </a:extLst>
          </p:cNvPr>
          <p:cNvSpPr/>
          <p:nvPr userDrawn="1"/>
        </p:nvSpPr>
        <p:spPr>
          <a:xfrm>
            <a:off x="209384" y="27629999"/>
            <a:ext cx="20960020" cy="2462983"/>
          </a:xfrm>
          <a:prstGeom prst="rect">
            <a:avLst/>
          </a:prstGeom>
          <a:solidFill>
            <a:srgbClr val="7FB439"/>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7" name="Téglalap 6">
            <a:extLst>
              <a:ext uri="{FF2B5EF4-FFF2-40B4-BE49-F238E27FC236}">
                <a16:creationId xmlns:a16="http://schemas.microsoft.com/office/drawing/2014/main" id="{027EF6F5-BF0A-4048-8003-C41D5DE8BD1E}"/>
              </a:ext>
            </a:extLst>
          </p:cNvPr>
          <p:cNvSpPr/>
          <p:nvPr userDrawn="1"/>
        </p:nvSpPr>
        <p:spPr>
          <a:xfrm>
            <a:off x="211220" y="27809999"/>
            <a:ext cx="20960020" cy="2282974"/>
          </a:xfrm>
          <a:prstGeom prst="rect">
            <a:avLst/>
          </a:prstGeom>
          <a:solidFill>
            <a:srgbClr val="0062A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grpSp>
        <p:nvGrpSpPr>
          <p:cNvPr id="8" name="Csoportba foglalás 7">
            <a:extLst>
              <a:ext uri="{FF2B5EF4-FFF2-40B4-BE49-F238E27FC236}">
                <a16:creationId xmlns:a16="http://schemas.microsoft.com/office/drawing/2014/main" id="{F4A9B050-8788-4BAB-8CF1-30A607B5765E}"/>
              </a:ext>
            </a:extLst>
          </p:cNvPr>
          <p:cNvGrpSpPr/>
          <p:nvPr userDrawn="1"/>
        </p:nvGrpSpPr>
        <p:grpSpPr>
          <a:xfrm>
            <a:off x="109050" y="109052"/>
            <a:ext cx="479180" cy="479974"/>
            <a:chOff x="109052" y="109052"/>
            <a:chExt cx="479180" cy="479974"/>
          </a:xfrm>
        </p:grpSpPr>
        <p:grpSp>
          <p:nvGrpSpPr>
            <p:cNvPr id="5" name="Csoportba foglalás 4">
              <a:extLst>
                <a:ext uri="{FF2B5EF4-FFF2-40B4-BE49-F238E27FC236}">
                  <a16:creationId xmlns:a16="http://schemas.microsoft.com/office/drawing/2014/main" id="{3EF0DB2D-AB4D-4738-BA84-6A33FD8D3ACF}"/>
                </a:ext>
              </a:extLst>
            </p:cNvPr>
            <p:cNvGrpSpPr/>
            <p:nvPr userDrawn="1"/>
          </p:nvGrpSpPr>
          <p:grpSpPr>
            <a:xfrm>
              <a:off x="109052" y="109052"/>
              <a:ext cx="360000" cy="360000"/>
              <a:chOff x="90000" y="90000"/>
              <a:chExt cx="450000" cy="450000"/>
            </a:xfrm>
          </p:grpSpPr>
          <p:cxnSp>
            <p:nvCxnSpPr>
              <p:cNvPr id="4" name="Egyenes összekötő 3">
                <a:extLst>
                  <a:ext uri="{FF2B5EF4-FFF2-40B4-BE49-F238E27FC236}">
                    <a16:creationId xmlns:a16="http://schemas.microsoft.com/office/drawing/2014/main" id="{189BC7B0-BFD9-4800-8F40-0F8151ED5493}"/>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Egyenes összekötő 13">
                <a:extLst>
                  <a:ext uri="{FF2B5EF4-FFF2-40B4-BE49-F238E27FC236}">
                    <a16:creationId xmlns:a16="http://schemas.microsoft.com/office/drawing/2014/main" id="{B250E2ED-EFF4-441F-8494-A3F97CAE0A2D}"/>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 name="Csoportba foglalás 5">
              <a:extLst>
                <a:ext uri="{FF2B5EF4-FFF2-40B4-BE49-F238E27FC236}">
                  <a16:creationId xmlns:a16="http://schemas.microsoft.com/office/drawing/2014/main" id="{BEBA88B0-1C0A-467F-98E2-069A8A71A01B}"/>
                </a:ext>
              </a:extLst>
            </p:cNvPr>
            <p:cNvGrpSpPr/>
            <p:nvPr userDrawn="1"/>
          </p:nvGrpSpPr>
          <p:grpSpPr>
            <a:xfrm>
              <a:off x="228232" y="229026"/>
              <a:ext cx="360000" cy="360000"/>
              <a:chOff x="10557664" y="14826633"/>
              <a:chExt cx="360000" cy="360000"/>
            </a:xfrm>
          </p:grpSpPr>
          <p:cxnSp>
            <p:nvCxnSpPr>
              <p:cNvPr id="30" name="Egyenes összekötő 29">
                <a:extLst>
                  <a:ext uri="{FF2B5EF4-FFF2-40B4-BE49-F238E27FC236}">
                    <a16:creationId xmlns:a16="http://schemas.microsoft.com/office/drawing/2014/main" id="{1C6917A5-A2DA-4B39-A090-EFA72589F2B9}"/>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a:extLst>
                  <a:ext uri="{FF2B5EF4-FFF2-40B4-BE49-F238E27FC236}">
                    <a16:creationId xmlns:a16="http://schemas.microsoft.com/office/drawing/2014/main" id="{8FE75A8E-09F3-4F15-95E1-C28A906BC0BC}"/>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Csoportba foglalás 45">
            <a:extLst>
              <a:ext uri="{FF2B5EF4-FFF2-40B4-BE49-F238E27FC236}">
                <a16:creationId xmlns:a16="http://schemas.microsoft.com/office/drawing/2014/main" id="{64F62303-9E38-43E0-9BB7-B5ACBC9C6F64}"/>
              </a:ext>
            </a:extLst>
          </p:cNvPr>
          <p:cNvGrpSpPr/>
          <p:nvPr userDrawn="1"/>
        </p:nvGrpSpPr>
        <p:grpSpPr>
          <a:xfrm rot="5400000">
            <a:off x="20793892" y="109743"/>
            <a:ext cx="479180" cy="479974"/>
            <a:chOff x="109052" y="109052"/>
            <a:chExt cx="479180" cy="479974"/>
          </a:xfrm>
        </p:grpSpPr>
        <p:grpSp>
          <p:nvGrpSpPr>
            <p:cNvPr id="47" name="Csoportba foglalás 46">
              <a:extLst>
                <a:ext uri="{FF2B5EF4-FFF2-40B4-BE49-F238E27FC236}">
                  <a16:creationId xmlns:a16="http://schemas.microsoft.com/office/drawing/2014/main" id="{83B8746C-B794-4735-AFA7-7B8F06282C17}"/>
                </a:ext>
              </a:extLst>
            </p:cNvPr>
            <p:cNvGrpSpPr/>
            <p:nvPr userDrawn="1"/>
          </p:nvGrpSpPr>
          <p:grpSpPr>
            <a:xfrm>
              <a:off x="109052" y="109052"/>
              <a:ext cx="360000" cy="360000"/>
              <a:chOff x="90000" y="90000"/>
              <a:chExt cx="450000" cy="450000"/>
            </a:xfrm>
          </p:grpSpPr>
          <p:cxnSp>
            <p:nvCxnSpPr>
              <p:cNvPr id="51" name="Egyenes összekötő 50">
                <a:extLst>
                  <a:ext uri="{FF2B5EF4-FFF2-40B4-BE49-F238E27FC236}">
                    <a16:creationId xmlns:a16="http://schemas.microsoft.com/office/drawing/2014/main" id="{97884A08-12D5-4795-AB15-6F61F2954EBE}"/>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Egyenes összekötő 51">
                <a:extLst>
                  <a:ext uri="{FF2B5EF4-FFF2-40B4-BE49-F238E27FC236}">
                    <a16:creationId xmlns:a16="http://schemas.microsoft.com/office/drawing/2014/main" id="{FD285C9E-27DA-41F5-8580-22D7FF0CAEA6}"/>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 name="Csoportba foglalás 47">
              <a:extLst>
                <a:ext uri="{FF2B5EF4-FFF2-40B4-BE49-F238E27FC236}">
                  <a16:creationId xmlns:a16="http://schemas.microsoft.com/office/drawing/2014/main" id="{DDB6155A-E74A-4D45-B290-64A5F189D845}"/>
                </a:ext>
              </a:extLst>
            </p:cNvPr>
            <p:cNvGrpSpPr/>
            <p:nvPr userDrawn="1"/>
          </p:nvGrpSpPr>
          <p:grpSpPr>
            <a:xfrm>
              <a:off x="228232" y="229026"/>
              <a:ext cx="360000" cy="360000"/>
              <a:chOff x="10557664" y="14826633"/>
              <a:chExt cx="360000" cy="360000"/>
            </a:xfrm>
          </p:grpSpPr>
          <p:cxnSp>
            <p:nvCxnSpPr>
              <p:cNvPr id="49" name="Egyenes összekötő 48">
                <a:extLst>
                  <a:ext uri="{FF2B5EF4-FFF2-40B4-BE49-F238E27FC236}">
                    <a16:creationId xmlns:a16="http://schemas.microsoft.com/office/drawing/2014/main" id="{F1C0E196-043E-41ED-8FBD-71025F5F6734}"/>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Egyenes összekötő 49">
                <a:extLst>
                  <a:ext uri="{FF2B5EF4-FFF2-40B4-BE49-F238E27FC236}">
                    <a16:creationId xmlns:a16="http://schemas.microsoft.com/office/drawing/2014/main" id="{DA003AE9-B79D-4FF2-B1B8-4629386F0361}"/>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3" name="Csoportba foglalás 52">
            <a:extLst>
              <a:ext uri="{FF2B5EF4-FFF2-40B4-BE49-F238E27FC236}">
                <a16:creationId xmlns:a16="http://schemas.microsoft.com/office/drawing/2014/main" id="{9E9D6845-4C59-43E6-8685-E85B51741A7D}"/>
              </a:ext>
            </a:extLst>
          </p:cNvPr>
          <p:cNvGrpSpPr/>
          <p:nvPr userDrawn="1"/>
        </p:nvGrpSpPr>
        <p:grpSpPr>
          <a:xfrm rot="10800000">
            <a:off x="20793892" y="29688838"/>
            <a:ext cx="479180" cy="479974"/>
            <a:chOff x="109052" y="109052"/>
            <a:chExt cx="479180" cy="479974"/>
          </a:xfrm>
        </p:grpSpPr>
        <p:grpSp>
          <p:nvGrpSpPr>
            <p:cNvPr id="54" name="Csoportba foglalás 53">
              <a:extLst>
                <a:ext uri="{FF2B5EF4-FFF2-40B4-BE49-F238E27FC236}">
                  <a16:creationId xmlns:a16="http://schemas.microsoft.com/office/drawing/2014/main" id="{797EE323-4A01-4828-A7C2-8AA80D6C2560}"/>
                </a:ext>
              </a:extLst>
            </p:cNvPr>
            <p:cNvGrpSpPr/>
            <p:nvPr userDrawn="1"/>
          </p:nvGrpSpPr>
          <p:grpSpPr>
            <a:xfrm>
              <a:off x="109052" y="109052"/>
              <a:ext cx="360000" cy="360000"/>
              <a:chOff x="90000" y="90000"/>
              <a:chExt cx="450000" cy="450000"/>
            </a:xfrm>
          </p:grpSpPr>
          <p:cxnSp>
            <p:nvCxnSpPr>
              <p:cNvPr id="58" name="Egyenes összekötő 57">
                <a:extLst>
                  <a:ext uri="{FF2B5EF4-FFF2-40B4-BE49-F238E27FC236}">
                    <a16:creationId xmlns:a16="http://schemas.microsoft.com/office/drawing/2014/main" id="{5FF80A37-0662-4C44-B9AB-1D16FCA5F76B}"/>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Egyenes összekötő 58">
                <a:extLst>
                  <a:ext uri="{FF2B5EF4-FFF2-40B4-BE49-F238E27FC236}">
                    <a16:creationId xmlns:a16="http://schemas.microsoft.com/office/drawing/2014/main" id="{5867FF39-8F55-49FA-9517-50532B4C026B}"/>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5" name="Csoportba foglalás 54">
              <a:extLst>
                <a:ext uri="{FF2B5EF4-FFF2-40B4-BE49-F238E27FC236}">
                  <a16:creationId xmlns:a16="http://schemas.microsoft.com/office/drawing/2014/main" id="{C913501D-F0EF-487C-A536-9548EBDF9206}"/>
                </a:ext>
              </a:extLst>
            </p:cNvPr>
            <p:cNvGrpSpPr/>
            <p:nvPr userDrawn="1"/>
          </p:nvGrpSpPr>
          <p:grpSpPr>
            <a:xfrm>
              <a:off x="228232" y="229026"/>
              <a:ext cx="360000" cy="360000"/>
              <a:chOff x="10557664" y="14826633"/>
              <a:chExt cx="360000" cy="360000"/>
            </a:xfrm>
          </p:grpSpPr>
          <p:cxnSp>
            <p:nvCxnSpPr>
              <p:cNvPr id="56" name="Egyenes összekötő 55">
                <a:extLst>
                  <a:ext uri="{FF2B5EF4-FFF2-40B4-BE49-F238E27FC236}">
                    <a16:creationId xmlns:a16="http://schemas.microsoft.com/office/drawing/2014/main" id="{C61A3F94-D67D-4EE9-8AE0-9C727D8B9747}"/>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a:extLst>
                  <a:ext uri="{FF2B5EF4-FFF2-40B4-BE49-F238E27FC236}">
                    <a16:creationId xmlns:a16="http://schemas.microsoft.com/office/drawing/2014/main" id="{E7A1A193-95E0-4FB8-B5B0-DBC48DF72892}"/>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0" name="Csoportba foglalás 59">
            <a:extLst>
              <a:ext uri="{FF2B5EF4-FFF2-40B4-BE49-F238E27FC236}">
                <a16:creationId xmlns:a16="http://schemas.microsoft.com/office/drawing/2014/main" id="{383DBD27-F8EB-4ACE-9FBF-DCDD774DB082}"/>
              </a:ext>
            </a:extLst>
          </p:cNvPr>
          <p:cNvGrpSpPr/>
          <p:nvPr userDrawn="1"/>
        </p:nvGrpSpPr>
        <p:grpSpPr>
          <a:xfrm rot="16200000">
            <a:off x="110398" y="29687549"/>
            <a:ext cx="479180" cy="479974"/>
            <a:chOff x="109052" y="109052"/>
            <a:chExt cx="479180" cy="479974"/>
          </a:xfrm>
        </p:grpSpPr>
        <p:grpSp>
          <p:nvGrpSpPr>
            <p:cNvPr id="61" name="Csoportba foglalás 60">
              <a:extLst>
                <a:ext uri="{FF2B5EF4-FFF2-40B4-BE49-F238E27FC236}">
                  <a16:creationId xmlns:a16="http://schemas.microsoft.com/office/drawing/2014/main" id="{06432B5B-0AD3-48B4-9BDA-DF2634D3C589}"/>
                </a:ext>
              </a:extLst>
            </p:cNvPr>
            <p:cNvGrpSpPr/>
            <p:nvPr userDrawn="1"/>
          </p:nvGrpSpPr>
          <p:grpSpPr>
            <a:xfrm>
              <a:off x="109052" y="109052"/>
              <a:ext cx="360000" cy="360000"/>
              <a:chOff x="90000" y="90000"/>
              <a:chExt cx="450000" cy="450000"/>
            </a:xfrm>
          </p:grpSpPr>
          <p:cxnSp>
            <p:nvCxnSpPr>
              <p:cNvPr id="65" name="Egyenes összekötő 64">
                <a:extLst>
                  <a:ext uri="{FF2B5EF4-FFF2-40B4-BE49-F238E27FC236}">
                    <a16:creationId xmlns:a16="http://schemas.microsoft.com/office/drawing/2014/main" id="{8AEE8FE7-DEA7-47FE-A1F3-9E9377310810}"/>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a:extLst>
                  <a:ext uri="{FF2B5EF4-FFF2-40B4-BE49-F238E27FC236}">
                    <a16:creationId xmlns:a16="http://schemas.microsoft.com/office/drawing/2014/main" id="{C720848F-1702-44F6-953E-0EFBC6C319BA}"/>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2" name="Csoportba foglalás 61">
              <a:extLst>
                <a:ext uri="{FF2B5EF4-FFF2-40B4-BE49-F238E27FC236}">
                  <a16:creationId xmlns:a16="http://schemas.microsoft.com/office/drawing/2014/main" id="{DE9E419E-0E5B-497B-8D62-F8720B6AED67}"/>
                </a:ext>
              </a:extLst>
            </p:cNvPr>
            <p:cNvGrpSpPr/>
            <p:nvPr userDrawn="1"/>
          </p:nvGrpSpPr>
          <p:grpSpPr>
            <a:xfrm>
              <a:off x="228232" y="229026"/>
              <a:ext cx="360000" cy="360000"/>
              <a:chOff x="10557664" y="14826633"/>
              <a:chExt cx="360000" cy="360000"/>
            </a:xfrm>
          </p:grpSpPr>
          <p:cxnSp>
            <p:nvCxnSpPr>
              <p:cNvPr id="63" name="Egyenes összekötő 62">
                <a:extLst>
                  <a:ext uri="{FF2B5EF4-FFF2-40B4-BE49-F238E27FC236}">
                    <a16:creationId xmlns:a16="http://schemas.microsoft.com/office/drawing/2014/main" id="{015FB59F-D372-4AA7-92AF-0A1761836461}"/>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Egyenes összekötő 63">
                <a:extLst>
                  <a:ext uri="{FF2B5EF4-FFF2-40B4-BE49-F238E27FC236}">
                    <a16:creationId xmlns:a16="http://schemas.microsoft.com/office/drawing/2014/main" id="{3F12D4DB-0101-4CB6-8B0C-F5ADF1494063}"/>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1" name="Egyenes összekötő 80">
            <a:extLst>
              <a:ext uri="{FF2B5EF4-FFF2-40B4-BE49-F238E27FC236}">
                <a16:creationId xmlns:a16="http://schemas.microsoft.com/office/drawing/2014/main" id="{E4E4EE31-0B66-4869-BDCF-51817EA71D73}"/>
              </a:ext>
            </a:extLst>
          </p:cNvPr>
          <p:cNvCxnSpPr>
            <a:cxnSpLocks/>
          </p:cNvCxnSpPr>
          <p:nvPr userDrawn="1"/>
        </p:nvCxnSpPr>
        <p:spPr>
          <a:xfrm flipH="1">
            <a:off x="540000" y="0"/>
            <a:ext cx="388" cy="30275213"/>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2" name="Egyenes összekötő 81">
            <a:extLst>
              <a:ext uri="{FF2B5EF4-FFF2-40B4-BE49-F238E27FC236}">
                <a16:creationId xmlns:a16="http://schemas.microsoft.com/office/drawing/2014/main" id="{4E52EDAC-E0FE-415E-88B4-DEAFC12ABDB9}"/>
              </a:ext>
            </a:extLst>
          </p:cNvPr>
          <p:cNvCxnSpPr/>
          <p:nvPr userDrawn="1"/>
        </p:nvCxnSpPr>
        <p:spPr>
          <a:xfrm>
            <a:off x="20844000" y="0"/>
            <a:ext cx="0" cy="3027600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3" name="Egyenes összekötő 82">
            <a:extLst>
              <a:ext uri="{FF2B5EF4-FFF2-40B4-BE49-F238E27FC236}">
                <a16:creationId xmlns:a16="http://schemas.microsoft.com/office/drawing/2014/main" id="{754B02CF-06F0-44F9-BCDC-14A9EDB39484}"/>
              </a:ext>
            </a:extLst>
          </p:cNvPr>
          <p:cNvCxnSpPr>
            <a:cxnSpLocks/>
          </p:cNvCxnSpPr>
          <p:nvPr userDrawn="1"/>
        </p:nvCxnSpPr>
        <p:spPr>
          <a:xfrm flipH="1">
            <a:off x="0" y="540000"/>
            <a:ext cx="21383626" cy="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9" name="Egyenes összekötő 88">
            <a:extLst>
              <a:ext uri="{FF2B5EF4-FFF2-40B4-BE49-F238E27FC236}">
                <a16:creationId xmlns:a16="http://schemas.microsoft.com/office/drawing/2014/main" id="{0E872EFE-05C4-4B90-861C-A9C5D82A81FE}"/>
              </a:ext>
            </a:extLst>
          </p:cNvPr>
          <p:cNvCxnSpPr>
            <a:cxnSpLocks/>
          </p:cNvCxnSpPr>
          <p:nvPr userDrawn="1"/>
        </p:nvCxnSpPr>
        <p:spPr>
          <a:xfrm flipH="1">
            <a:off x="0" y="29736000"/>
            <a:ext cx="21383626" cy="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86382"/>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p15:clr>
            <a:srgbClr val="F26B43"/>
          </p15:clr>
        </p15:guide>
        <p15:guide id="2" pos="673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zövegdoboz 33">
            <a:extLst>
              <a:ext uri="{FF2B5EF4-FFF2-40B4-BE49-F238E27FC236}">
                <a16:creationId xmlns:a16="http://schemas.microsoft.com/office/drawing/2014/main" id="{7C35704D-E227-4E5E-B6F8-29E1C0C74CC5}"/>
              </a:ext>
            </a:extLst>
          </p:cNvPr>
          <p:cNvSpPr txBox="1"/>
          <p:nvPr/>
        </p:nvSpPr>
        <p:spPr>
          <a:xfrm>
            <a:off x="810408" y="22232406"/>
            <a:ext cx="19800000" cy="2262950"/>
          </a:xfrm>
          <a:prstGeom prst="rect">
            <a:avLst/>
          </a:prstGeom>
          <a:noFill/>
          <a:ln>
            <a:noFill/>
          </a:ln>
        </p:spPr>
        <p:txBody>
          <a:bodyPr wrap="square" rtlCol="0">
            <a:noAutofit/>
          </a:bodyPr>
          <a:lstStyle/>
          <a:p>
            <a:r>
              <a:rPr lang="hu-HU" sz="4000" b="1" dirty="0">
                <a:solidFill>
                  <a:srgbClr val="0062AF"/>
                </a:solidFill>
              </a:rPr>
              <a:t>Konklúzió</a:t>
            </a:r>
          </a:p>
          <a:p>
            <a:pPr algn="just"/>
            <a:r>
              <a:rPr lang="hu-HU" sz="2400" dirty="0"/>
              <a:t>Neurális hálózatok alkalmazásával megvalósítható szenzor fúzió ígéretes terület. Explicit modell definiálás nélkül az alkalmazás olyan jelenségekre is rátanulhat, amit nem feltétlen vennénk figyelembe egy modell megadása során. Betanulás után alacsony számítási igénye implementálhatóvá teszi kis fedélzeti számítási kapacitással rendelkező mobil robotokon a navigációs rendszer pontosításához. A valós mérési eredményeken való tanulásnak azonban megvan az hátránya, hogy a tanulás mindig az adott rendszer modelljére fog rátanulni. A specifikus tanulás az adatbázist különböző esetekkel bővítve mérsékelhető.  </a:t>
            </a:r>
            <a:endParaRPr lang="hu-HU" sz="2400" b="1" dirty="0"/>
          </a:p>
        </p:txBody>
      </p:sp>
      <p:sp>
        <p:nvSpPr>
          <p:cNvPr id="35" name="Szövegdoboz 34">
            <a:extLst>
              <a:ext uri="{FF2B5EF4-FFF2-40B4-BE49-F238E27FC236}">
                <a16:creationId xmlns:a16="http://schemas.microsoft.com/office/drawing/2014/main" id="{3B79F03B-E2A3-44A9-B4F7-F6E548D555CB}"/>
              </a:ext>
            </a:extLst>
          </p:cNvPr>
          <p:cNvSpPr txBox="1"/>
          <p:nvPr/>
        </p:nvSpPr>
        <p:spPr>
          <a:xfrm>
            <a:off x="738420" y="24577176"/>
            <a:ext cx="19818595" cy="2554545"/>
          </a:xfrm>
          <a:prstGeom prst="rect">
            <a:avLst/>
          </a:prstGeom>
          <a:noFill/>
          <a:ln>
            <a:noFill/>
          </a:ln>
        </p:spPr>
        <p:txBody>
          <a:bodyPr wrap="square" rtlCol="0">
            <a:spAutoFit/>
          </a:bodyPr>
          <a:lstStyle/>
          <a:p>
            <a:r>
              <a:rPr lang="hu-HU" sz="4000" b="1" dirty="0">
                <a:solidFill>
                  <a:srgbClr val="0062AF"/>
                </a:solidFill>
              </a:rPr>
              <a:t>Hivatkozások</a:t>
            </a:r>
          </a:p>
          <a:p>
            <a:pPr algn="just" defTabSz="720000">
              <a:buClr>
                <a:schemeClr val="bg1"/>
              </a:buClr>
            </a:pPr>
            <a:r>
              <a:rPr lang="hu-HU" sz="2400" dirty="0"/>
              <a:t>[1]	Nagy B., </a:t>
            </a:r>
            <a:r>
              <a:rPr lang="hu-HU" sz="2400" dirty="0" err="1"/>
              <a:t>Botzheim</a:t>
            </a:r>
            <a:r>
              <a:rPr lang="hu-HU" sz="2400" dirty="0"/>
              <a:t> J., Korondi P., </a:t>
            </a:r>
            <a:r>
              <a:rPr lang="hu-HU" sz="2400" i="1" dirty="0"/>
              <a:t>„</a:t>
            </a:r>
            <a:r>
              <a:rPr lang="en-GB" sz="2400" i="1" dirty="0"/>
              <a:t>Magnetic Angular Rate and Gravity Sensor Based Supervised Learning for Positioning Task</a:t>
            </a:r>
            <a:r>
              <a:rPr lang="hu-HU" sz="2400" i="1" dirty="0"/>
              <a:t>”, </a:t>
            </a:r>
            <a:r>
              <a:rPr lang="en-GB" sz="2400" dirty="0"/>
              <a:t>Sensors 19(24), 5364, </a:t>
            </a:r>
            <a:r>
              <a:rPr lang="hu-HU" sz="2400" dirty="0"/>
              <a:t>2019</a:t>
            </a:r>
            <a:r>
              <a:rPr lang="hu-HU" sz="2400" i="1" dirty="0"/>
              <a:t>  </a:t>
            </a:r>
          </a:p>
          <a:p>
            <a:pPr algn="just" defTabSz="720000">
              <a:buClr>
                <a:schemeClr val="bg1"/>
              </a:buClr>
            </a:pPr>
            <a:r>
              <a:rPr lang="hu-HU" sz="2400" dirty="0"/>
              <a:t>[2]	</a:t>
            </a:r>
            <a:r>
              <a:rPr lang="hu-HU" sz="2400" dirty="0" err="1"/>
              <a:t>Madgwick</a:t>
            </a:r>
            <a:r>
              <a:rPr lang="hu-HU" sz="2400" dirty="0"/>
              <a:t> S. O. H., Harrison A. J. L., </a:t>
            </a:r>
            <a:r>
              <a:rPr lang="hu-HU" sz="2400" dirty="0" err="1"/>
              <a:t>Vaidyanathan</a:t>
            </a:r>
            <a:r>
              <a:rPr lang="hu-HU" sz="2400" dirty="0"/>
              <a:t> R., „</a:t>
            </a:r>
            <a:r>
              <a:rPr lang="hu-HU" sz="2400" i="1" dirty="0" err="1"/>
              <a:t>Estimation</a:t>
            </a:r>
            <a:r>
              <a:rPr lang="hu-HU" sz="2400" i="1" dirty="0"/>
              <a:t> of IMU and MARG </a:t>
            </a:r>
            <a:r>
              <a:rPr lang="hu-HU" sz="2400" i="1" dirty="0" err="1"/>
              <a:t>orientation</a:t>
            </a:r>
            <a:r>
              <a:rPr lang="hu-HU" sz="2400" i="1" dirty="0"/>
              <a:t> </a:t>
            </a:r>
            <a:r>
              <a:rPr lang="hu-HU" sz="2400" i="1" dirty="0" err="1"/>
              <a:t>using</a:t>
            </a:r>
            <a:r>
              <a:rPr lang="hu-HU" sz="2400" i="1" dirty="0"/>
              <a:t> a </a:t>
            </a:r>
            <a:r>
              <a:rPr lang="hu-HU" sz="2400" i="1" dirty="0" err="1"/>
              <a:t>gradient</a:t>
            </a:r>
            <a:r>
              <a:rPr lang="hu-HU" sz="2400" i="1" dirty="0"/>
              <a:t> </a:t>
            </a:r>
            <a:r>
              <a:rPr lang="hu-HU" sz="2400" i="1" dirty="0" err="1"/>
              <a:t>descent</a:t>
            </a:r>
            <a:r>
              <a:rPr lang="hu-HU" sz="2400" i="1" dirty="0"/>
              <a:t> </a:t>
            </a:r>
            <a:r>
              <a:rPr lang="hu-HU" sz="2400" i="1" dirty="0" err="1"/>
              <a:t>algorithm</a:t>
            </a:r>
            <a:r>
              <a:rPr lang="hu-HU" sz="2400" i="1" dirty="0"/>
              <a:t>”,</a:t>
            </a:r>
            <a:r>
              <a:rPr lang="hu-HU" sz="2400" dirty="0"/>
              <a:t> In </a:t>
            </a:r>
            <a:r>
              <a:rPr lang="hu-HU" sz="2400" dirty="0" err="1"/>
              <a:t>Proceedings</a:t>
            </a:r>
            <a:r>
              <a:rPr lang="hu-HU" sz="2400" dirty="0"/>
              <a:t> of 	</a:t>
            </a:r>
            <a:r>
              <a:rPr lang="hu-HU" sz="2400" dirty="0" err="1"/>
              <a:t>the</a:t>
            </a:r>
            <a:r>
              <a:rPr lang="hu-HU" sz="2400" dirty="0"/>
              <a:t> 2011 IEEE International </a:t>
            </a:r>
            <a:r>
              <a:rPr lang="hu-HU" sz="2400" dirty="0" err="1"/>
              <a:t>Conference</a:t>
            </a:r>
            <a:r>
              <a:rPr lang="hu-HU" sz="2400" dirty="0"/>
              <a:t> </a:t>
            </a:r>
            <a:r>
              <a:rPr lang="hu-HU" sz="2400" dirty="0" err="1"/>
              <a:t>on</a:t>
            </a:r>
            <a:r>
              <a:rPr lang="hu-HU" sz="2400" dirty="0"/>
              <a:t> </a:t>
            </a:r>
            <a:r>
              <a:rPr lang="hu-HU" sz="2400" dirty="0" err="1"/>
              <a:t>Rehabilitation</a:t>
            </a:r>
            <a:r>
              <a:rPr lang="hu-HU" sz="2400" dirty="0"/>
              <a:t> </a:t>
            </a:r>
            <a:r>
              <a:rPr lang="hu-HU" sz="2400" dirty="0" err="1"/>
              <a:t>Robotics</a:t>
            </a:r>
            <a:r>
              <a:rPr lang="hu-HU" sz="2400" dirty="0"/>
              <a:t>, </a:t>
            </a:r>
            <a:r>
              <a:rPr lang="hu-HU" sz="2400" dirty="0" err="1"/>
              <a:t>Zurich</a:t>
            </a:r>
            <a:r>
              <a:rPr lang="hu-HU" sz="2400" dirty="0"/>
              <a:t>, </a:t>
            </a:r>
            <a:r>
              <a:rPr lang="hu-HU" sz="2400" dirty="0" err="1"/>
              <a:t>Switzerland</a:t>
            </a:r>
            <a:r>
              <a:rPr lang="hu-HU" sz="2400" dirty="0"/>
              <a:t>, 2011. </a:t>
            </a:r>
          </a:p>
          <a:p>
            <a:pPr algn="just" defTabSz="720000">
              <a:buClr>
                <a:schemeClr val="bg1"/>
              </a:buClr>
            </a:pPr>
            <a:r>
              <a:rPr lang="hu-HU" sz="2400" dirty="0"/>
              <a:t>[3]	Alfonso M. R., </a:t>
            </a:r>
            <a:r>
              <a:rPr lang="hu-HU" sz="2400" dirty="0" err="1"/>
              <a:t>Frizera</a:t>
            </a:r>
            <a:r>
              <a:rPr lang="hu-HU" sz="2400" dirty="0"/>
              <a:t> A., </a:t>
            </a:r>
            <a:r>
              <a:rPr lang="hu-HU" sz="2400" dirty="0" err="1"/>
              <a:t>Coco</a:t>
            </a:r>
            <a:r>
              <a:rPr lang="hu-HU" sz="2400" dirty="0"/>
              <a:t> K. F., „</a:t>
            </a:r>
            <a:r>
              <a:rPr lang="hu-HU" sz="2400" i="1" dirty="0" err="1"/>
              <a:t>Magnetic</a:t>
            </a:r>
            <a:r>
              <a:rPr lang="hu-HU" sz="2400" i="1" dirty="0"/>
              <a:t>, </a:t>
            </a:r>
            <a:r>
              <a:rPr lang="hu-HU" sz="2400" i="1" dirty="0" err="1"/>
              <a:t>Angular</a:t>
            </a:r>
            <a:r>
              <a:rPr lang="hu-HU" sz="2400" i="1" dirty="0"/>
              <a:t> </a:t>
            </a:r>
            <a:r>
              <a:rPr lang="hu-HU" sz="2400" i="1" dirty="0" err="1"/>
              <a:t>Rate</a:t>
            </a:r>
            <a:r>
              <a:rPr lang="hu-HU" sz="2400" i="1" dirty="0"/>
              <a:t> and </a:t>
            </a:r>
            <a:r>
              <a:rPr lang="hu-HU" sz="2400" i="1" dirty="0" err="1"/>
              <a:t>Gravity</a:t>
            </a:r>
            <a:r>
              <a:rPr lang="hu-HU" sz="2400" i="1" dirty="0"/>
              <a:t> </a:t>
            </a:r>
            <a:r>
              <a:rPr lang="hu-HU" sz="2400" i="1" dirty="0" err="1"/>
              <a:t>Sensor</a:t>
            </a:r>
            <a:r>
              <a:rPr lang="hu-HU" sz="2400" i="1" dirty="0"/>
              <a:t> System </a:t>
            </a:r>
            <a:r>
              <a:rPr lang="hu-HU" sz="2400" i="1" dirty="0" err="1"/>
              <a:t>Fusion</a:t>
            </a:r>
            <a:r>
              <a:rPr lang="hu-HU" sz="2400" i="1" dirty="0"/>
              <a:t> </a:t>
            </a:r>
            <a:r>
              <a:rPr lang="hu-HU" sz="2400" i="1" dirty="0" err="1"/>
              <a:t>for</a:t>
            </a:r>
            <a:r>
              <a:rPr lang="hu-HU" sz="2400" i="1" dirty="0"/>
              <a:t> </a:t>
            </a:r>
            <a:r>
              <a:rPr lang="hu-HU" sz="2400" i="1" dirty="0" err="1"/>
              <a:t>Orientation</a:t>
            </a:r>
            <a:r>
              <a:rPr lang="hu-HU" sz="2400" i="1" dirty="0"/>
              <a:t> </a:t>
            </a:r>
            <a:r>
              <a:rPr lang="hu-HU" sz="2400" i="1" dirty="0" err="1"/>
              <a:t>Estimation</a:t>
            </a:r>
            <a:r>
              <a:rPr lang="hu-HU" sz="2400" i="1" dirty="0"/>
              <a:t>”,</a:t>
            </a:r>
            <a:r>
              <a:rPr lang="hu-HU" sz="2400" dirty="0"/>
              <a:t> In </a:t>
            </a:r>
            <a:r>
              <a:rPr lang="hu-HU" sz="2400" dirty="0" err="1"/>
              <a:t>Studies</a:t>
            </a:r>
            <a:r>
              <a:rPr lang="hu-HU" sz="2400" dirty="0"/>
              <a:t> in Health 	</a:t>
            </a:r>
            <a:r>
              <a:rPr lang="hu-HU" sz="2400" dirty="0" err="1"/>
              <a:t>Technology</a:t>
            </a:r>
            <a:r>
              <a:rPr lang="hu-HU" sz="2400" dirty="0"/>
              <a:t> and </a:t>
            </a:r>
            <a:r>
              <a:rPr lang="hu-HU" sz="2400" dirty="0" err="1"/>
              <a:t>Informatics</a:t>
            </a:r>
            <a:r>
              <a:rPr lang="hu-HU" sz="2400" dirty="0"/>
              <a:t>, 2015; pp. 261–266.</a:t>
            </a:r>
            <a:endParaRPr lang="hu-HU" sz="2400" b="1" dirty="0"/>
          </a:p>
        </p:txBody>
      </p:sp>
      <p:sp>
        <p:nvSpPr>
          <p:cNvPr id="6" name="Title Placeholder 1">
            <a:extLst>
              <a:ext uri="{FF2B5EF4-FFF2-40B4-BE49-F238E27FC236}">
                <a16:creationId xmlns:a16="http://schemas.microsoft.com/office/drawing/2014/main" id="{BC30D623-9268-44E0-BCD9-E8F4A485FA5B}"/>
              </a:ext>
            </a:extLst>
          </p:cNvPr>
          <p:cNvSpPr txBox="1">
            <a:spLocks/>
          </p:cNvSpPr>
          <p:nvPr/>
        </p:nvSpPr>
        <p:spPr>
          <a:xfrm>
            <a:off x="587124" y="2639641"/>
            <a:ext cx="20231100" cy="1214159"/>
          </a:xfrm>
          <a:prstGeom prst="rect">
            <a:avLst/>
          </a:prstGeom>
        </p:spPr>
        <p:txBody>
          <a:bodyPr vert="horz" lIns="91440" tIns="45720" rIns="91440" bIns="45720" rtlCol="0" anchor="ctr">
            <a:normAutofit fontScale="70000" lnSpcReduction="20000"/>
          </a:bodyPr>
          <a:lstStyle>
            <a:lvl1pPr algn="ctr" defTabSz="2138324" rtl="0" eaLnBrk="1" latinLnBrk="0" hangingPunct="1">
              <a:lnSpc>
                <a:spcPct val="90000"/>
              </a:lnSpc>
              <a:spcBef>
                <a:spcPct val="0"/>
              </a:spcBef>
              <a:buNone/>
              <a:defRPr sz="7200" b="1" i="0" kern="1200">
                <a:solidFill>
                  <a:schemeClr val="bg1"/>
                </a:solidFill>
                <a:latin typeface="+mn-lt"/>
                <a:ea typeface="+mj-ea"/>
                <a:cs typeface="+mj-cs"/>
              </a:defRPr>
            </a:lvl1pPr>
          </a:lstStyle>
          <a:p>
            <a:r>
              <a:rPr lang="hu-HU" dirty="0">
                <a:solidFill>
                  <a:srgbClr val="0062AF"/>
                </a:solidFill>
              </a:rPr>
              <a:t>MARG szenzorjeleken alapuló felügyelt tanulás pozícionálási feladatokhoz</a:t>
            </a:r>
            <a:endParaRPr lang="en-US" dirty="0">
              <a:solidFill>
                <a:srgbClr val="0062AF"/>
              </a:solidFill>
            </a:endParaRPr>
          </a:p>
        </p:txBody>
      </p:sp>
      <p:sp>
        <p:nvSpPr>
          <p:cNvPr id="10" name="Szövegdoboz 9">
            <a:extLst>
              <a:ext uri="{FF2B5EF4-FFF2-40B4-BE49-F238E27FC236}">
                <a16:creationId xmlns:a16="http://schemas.microsoft.com/office/drawing/2014/main" id="{033BD670-DE39-4257-BC49-C2F5D0484300}"/>
              </a:ext>
            </a:extLst>
          </p:cNvPr>
          <p:cNvSpPr txBox="1"/>
          <p:nvPr/>
        </p:nvSpPr>
        <p:spPr>
          <a:xfrm>
            <a:off x="6573212" y="3571432"/>
            <a:ext cx="8519833" cy="584775"/>
          </a:xfrm>
          <a:prstGeom prst="rect">
            <a:avLst/>
          </a:prstGeom>
          <a:noFill/>
        </p:spPr>
        <p:txBody>
          <a:bodyPr wrap="none" rtlCol="0">
            <a:spAutoFit/>
          </a:bodyPr>
          <a:lstStyle/>
          <a:p>
            <a:r>
              <a:rPr lang="hu-HU" sz="3200" dirty="0"/>
              <a:t>Nagy Balázs, Dr. </a:t>
            </a:r>
            <a:r>
              <a:rPr lang="hu-HU" sz="3200" dirty="0" err="1"/>
              <a:t>Botzheim</a:t>
            </a:r>
            <a:r>
              <a:rPr lang="hu-HU" sz="3200" dirty="0"/>
              <a:t> János, Dr. Korondi Péter</a:t>
            </a:r>
          </a:p>
        </p:txBody>
      </p:sp>
      <p:cxnSp>
        <p:nvCxnSpPr>
          <p:cNvPr id="12" name="Egyenes összekötő 11">
            <a:extLst>
              <a:ext uri="{FF2B5EF4-FFF2-40B4-BE49-F238E27FC236}">
                <a16:creationId xmlns:a16="http://schemas.microsoft.com/office/drawing/2014/main" id="{38CF32B8-D416-473C-BE77-CACD7C083428}"/>
              </a:ext>
            </a:extLst>
          </p:cNvPr>
          <p:cNvCxnSpPr>
            <a:cxnSpLocks/>
          </p:cNvCxnSpPr>
          <p:nvPr/>
        </p:nvCxnSpPr>
        <p:spPr>
          <a:xfrm>
            <a:off x="810408" y="4460279"/>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zövegdoboz 10">
            <a:extLst>
              <a:ext uri="{FF2B5EF4-FFF2-40B4-BE49-F238E27FC236}">
                <a16:creationId xmlns:a16="http://schemas.microsoft.com/office/drawing/2014/main" id="{102E548B-2856-4D5A-BD47-6364590F0FFE}"/>
              </a:ext>
            </a:extLst>
          </p:cNvPr>
          <p:cNvSpPr txBox="1"/>
          <p:nvPr/>
        </p:nvSpPr>
        <p:spPr>
          <a:xfrm>
            <a:off x="703623" y="4559600"/>
            <a:ext cx="19888190" cy="2964288"/>
          </a:xfrm>
          <a:prstGeom prst="rect">
            <a:avLst/>
          </a:prstGeom>
          <a:noFill/>
          <a:ln>
            <a:noFill/>
          </a:ln>
        </p:spPr>
        <p:txBody>
          <a:bodyPr wrap="square" rtlCol="0">
            <a:noAutofit/>
          </a:bodyPr>
          <a:lstStyle/>
          <a:p>
            <a:r>
              <a:rPr lang="hu-HU" sz="4000" b="1" dirty="0">
                <a:solidFill>
                  <a:srgbClr val="0062AF"/>
                </a:solidFill>
              </a:rPr>
              <a:t>Absztrakt</a:t>
            </a:r>
          </a:p>
          <a:p>
            <a:pPr algn="just"/>
            <a:r>
              <a:rPr lang="hu-HU" sz="2400" dirty="0"/>
              <a:t>Ez a kutatás magnetométer, gyorsulás mérő és giroszkóp szenzorfúzióját vizsgálja felügyelt tanítás alapján. A tanulási folyamat során a szenzor jelek fuzionálását egy neurális háló végzi. A tanulás során jelekből becsülhető periodikus és nem-periodikus mozgások pozícióját egy külső referenciajellel hasonlítjuk össze.  A fő kihívást a pozíció becslés során a szenzorjeleken ülő zajok integrálása jelenti. Több zajszűrő és becslő algoritmus is létezik, melyek külön foglalkoznak a szenzorjel szűréssel vagy explicit módon határozzák meg a szenzorfúzió menetét. Ez az eljárás a tanuló algoritmusok alkalmazhatóságát vizsgálja szenzorjel alapú orientáció és pozíció becslésre, explicit modellalkotás nélkül. A tesztek periodikus lengő mozgás és nem-periodikus transzlációs mozgás során bíztató eredményeket mutattak [1].</a:t>
            </a:r>
            <a:endParaRPr lang="hu-HU" dirty="0"/>
          </a:p>
        </p:txBody>
      </p:sp>
      <p:sp>
        <p:nvSpPr>
          <p:cNvPr id="14" name="Szövegdoboz 13">
            <a:extLst>
              <a:ext uri="{FF2B5EF4-FFF2-40B4-BE49-F238E27FC236}">
                <a16:creationId xmlns:a16="http://schemas.microsoft.com/office/drawing/2014/main" id="{E591A06C-5227-4BF3-9392-FEECEF645DEF}"/>
              </a:ext>
            </a:extLst>
          </p:cNvPr>
          <p:cNvSpPr txBox="1"/>
          <p:nvPr/>
        </p:nvSpPr>
        <p:spPr>
          <a:xfrm>
            <a:off x="17736886" y="27721157"/>
            <a:ext cx="3081338" cy="2014078"/>
          </a:xfrm>
          <a:prstGeom prst="rect">
            <a:avLst/>
          </a:prstGeom>
          <a:noFill/>
        </p:spPr>
        <p:txBody>
          <a:bodyPr wrap="square" rtlCol="0">
            <a:spAutoFit/>
          </a:bodyPr>
          <a:lstStyle/>
          <a:p>
            <a:pPr algn="ctr"/>
            <a:r>
              <a:rPr lang="hu-HU" sz="8800" dirty="0">
                <a:solidFill>
                  <a:schemeClr val="bg1"/>
                </a:solidFill>
              </a:rPr>
              <a:t>OTKA</a:t>
            </a:r>
          </a:p>
          <a:p>
            <a:pPr algn="ctr">
              <a:lnSpc>
                <a:spcPts val="4000"/>
              </a:lnSpc>
            </a:pPr>
            <a:r>
              <a:rPr lang="hu-HU" sz="4800" dirty="0">
                <a:solidFill>
                  <a:schemeClr val="bg1"/>
                </a:solidFill>
              </a:rPr>
              <a:t>#K120501</a:t>
            </a:r>
            <a:endParaRPr lang="hu-HU" sz="5400" dirty="0">
              <a:solidFill>
                <a:schemeClr val="bg1"/>
              </a:solidFill>
            </a:endParaRPr>
          </a:p>
        </p:txBody>
      </p:sp>
      <p:sp>
        <p:nvSpPr>
          <p:cNvPr id="15" name="Szövegdoboz 14">
            <a:extLst>
              <a:ext uri="{FF2B5EF4-FFF2-40B4-BE49-F238E27FC236}">
                <a16:creationId xmlns:a16="http://schemas.microsoft.com/office/drawing/2014/main" id="{32436AF1-8B8E-47D3-9577-8C248B33E75E}"/>
              </a:ext>
            </a:extLst>
          </p:cNvPr>
          <p:cNvSpPr txBox="1"/>
          <p:nvPr/>
        </p:nvSpPr>
        <p:spPr>
          <a:xfrm>
            <a:off x="791813" y="28303496"/>
            <a:ext cx="3808158" cy="1015663"/>
          </a:xfrm>
          <a:prstGeom prst="rect">
            <a:avLst/>
          </a:prstGeom>
          <a:noFill/>
        </p:spPr>
        <p:txBody>
          <a:bodyPr wrap="none" rtlCol="0">
            <a:spAutoFit/>
          </a:bodyPr>
          <a:lstStyle/>
          <a:p>
            <a:r>
              <a:rPr lang="hu-HU" sz="6000" dirty="0">
                <a:solidFill>
                  <a:schemeClr val="bg1"/>
                </a:solidFill>
              </a:rPr>
              <a:t>Támogatók:</a:t>
            </a:r>
          </a:p>
        </p:txBody>
      </p:sp>
      <p:sp>
        <p:nvSpPr>
          <p:cNvPr id="16" name="Szövegdoboz 15">
            <a:extLst>
              <a:ext uri="{FF2B5EF4-FFF2-40B4-BE49-F238E27FC236}">
                <a16:creationId xmlns:a16="http://schemas.microsoft.com/office/drawing/2014/main" id="{695980CF-9D47-4509-9DDB-B32C45072D34}"/>
              </a:ext>
            </a:extLst>
          </p:cNvPr>
          <p:cNvSpPr txBox="1"/>
          <p:nvPr/>
        </p:nvSpPr>
        <p:spPr>
          <a:xfrm>
            <a:off x="4659652" y="28014057"/>
            <a:ext cx="12101511" cy="2690095"/>
          </a:xfrm>
          <a:prstGeom prst="rect">
            <a:avLst/>
          </a:prstGeom>
          <a:noFill/>
        </p:spPr>
        <p:txBody>
          <a:bodyPr wrap="square" rtlCol="0">
            <a:spAutoFit/>
          </a:bodyPr>
          <a:lstStyle/>
          <a:p>
            <a:pPr algn="ctr"/>
            <a:r>
              <a:rPr lang="hu-HU" sz="4000" dirty="0">
                <a:solidFill>
                  <a:schemeClr val="bg1"/>
                </a:solidFill>
              </a:rPr>
              <a:t>BME FIKP-MI/FM</a:t>
            </a:r>
          </a:p>
          <a:p>
            <a:pPr algn="ctr"/>
            <a:r>
              <a:rPr lang="hu-HU" sz="4000" dirty="0">
                <a:solidFill>
                  <a:schemeClr val="bg1"/>
                </a:solidFill>
              </a:rPr>
              <a:t>Bolyai János Kutatási Ösztöndíj (MTA)</a:t>
            </a:r>
          </a:p>
          <a:p>
            <a:pPr algn="ctr"/>
            <a:r>
              <a:rPr lang="hu-HU" sz="4000" dirty="0">
                <a:solidFill>
                  <a:schemeClr val="bg1"/>
                </a:solidFill>
              </a:rPr>
              <a:t>Suzuki Ösztöndíj</a:t>
            </a:r>
          </a:p>
          <a:p>
            <a:pPr algn="ctr"/>
            <a:endParaRPr lang="hu-HU" dirty="0">
              <a:solidFill>
                <a:schemeClr val="bg1"/>
              </a:solidFill>
            </a:endParaRPr>
          </a:p>
        </p:txBody>
      </p:sp>
      <p:sp>
        <p:nvSpPr>
          <p:cNvPr id="18" name="Szövegdoboz 17">
            <a:extLst>
              <a:ext uri="{FF2B5EF4-FFF2-40B4-BE49-F238E27FC236}">
                <a16:creationId xmlns:a16="http://schemas.microsoft.com/office/drawing/2014/main" id="{7FAD1AE2-3B64-4227-A050-FE9C3DBA11B7}"/>
              </a:ext>
            </a:extLst>
          </p:cNvPr>
          <p:cNvSpPr txBox="1"/>
          <p:nvPr/>
        </p:nvSpPr>
        <p:spPr>
          <a:xfrm>
            <a:off x="703623" y="7623208"/>
            <a:ext cx="9710738" cy="4517358"/>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Bevezetés</a:t>
            </a:r>
          </a:p>
          <a:p>
            <a:pPr algn="just"/>
            <a:r>
              <a:rPr lang="hu-HU" sz="2400" dirty="0"/>
              <a:t>Az orientáció és pozíció becslés fontos eleme az autonóm robotok navigációs rendszerének mely problémakörrel számos kutatás foglalkozik [2][3]. A navigáció megbízható megoldást követel, melynek alkalmazhatónak kell lennie limitált fedélzeti számítási kapacitással rendelkező robotokon is. A rendszer megbízhatóságának növelése érdekében a külső szenzorokkal ellentétben előnyt élveznek a robot fedélzeti szenzorjai. A külső szenzorokkal a robot elveszítheti a kapcsolatot, mely a navigációs rendszer részleges vagy teljes megbénulásához vezethet. Egy teljesen autonóm robotnak képesnek kell lennie külső szenzoros segítség nélkül működni.  </a:t>
            </a:r>
            <a:endParaRPr lang="hu-HU" dirty="0"/>
          </a:p>
        </p:txBody>
      </p:sp>
      <p:sp>
        <p:nvSpPr>
          <p:cNvPr id="19" name="Szövegdoboz 18">
            <a:extLst>
              <a:ext uri="{FF2B5EF4-FFF2-40B4-BE49-F238E27FC236}">
                <a16:creationId xmlns:a16="http://schemas.microsoft.com/office/drawing/2014/main" id="{5A7A4B8A-F497-4D2E-BFD3-2ADF0B96D439}"/>
              </a:ext>
            </a:extLst>
          </p:cNvPr>
          <p:cNvSpPr txBox="1"/>
          <p:nvPr/>
        </p:nvSpPr>
        <p:spPr>
          <a:xfrm>
            <a:off x="10701110" y="12076767"/>
            <a:ext cx="9742648" cy="1905566"/>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Eredmények</a:t>
            </a:r>
          </a:p>
          <a:p>
            <a:pPr algn="just"/>
            <a:r>
              <a:rPr lang="hu-HU" sz="2400" dirty="0"/>
              <a:t>Periodikus mozgás során a szenzor egy 30 mm hosszú ingára volt felszerelve. 6324 mérési ponton tanulva a neurális háló a becslés során átlagosan 4 mm hibát vétett. </a:t>
            </a:r>
          </a:p>
        </p:txBody>
      </p:sp>
      <p:sp>
        <p:nvSpPr>
          <p:cNvPr id="20" name="Szövegdoboz 19">
            <a:extLst>
              <a:ext uri="{FF2B5EF4-FFF2-40B4-BE49-F238E27FC236}">
                <a16:creationId xmlns:a16="http://schemas.microsoft.com/office/drawing/2014/main" id="{B229F7CB-5953-407C-9553-E7CB8E15C5EC}"/>
              </a:ext>
            </a:extLst>
          </p:cNvPr>
          <p:cNvSpPr txBox="1"/>
          <p:nvPr/>
        </p:nvSpPr>
        <p:spPr>
          <a:xfrm>
            <a:off x="668408" y="11693977"/>
            <a:ext cx="9710738" cy="2183072"/>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defPPr>
              <a:defRPr lang="hu-HU"/>
            </a:defPPr>
            <a:lvl1pPr>
              <a:defRPr sz="4000" b="1">
                <a:solidFill>
                  <a:schemeClr val="bg1"/>
                </a:solidFill>
              </a:defRPr>
            </a:lvl1pPr>
          </a:lstStyle>
          <a:p>
            <a:r>
              <a:rPr lang="hu-HU" dirty="0">
                <a:solidFill>
                  <a:srgbClr val="0062AF"/>
                </a:solidFill>
              </a:rPr>
              <a:t>Módszerek</a:t>
            </a:r>
          </a:p>
          <a:p>
            <a:pPr algn="just"/>
            <a:r>
              <a:rPr lang="hu-HU" sz="2400" b="0" dirty="0">
                <a:solidFill>
                  <a:schemeClr val="tx1"/>
                </a:solidFill>
              </a:rPr>
              <a:t>Első lépésben egy szimuláció segítségével vizsgáltuk a jeleken megjelenő különböző zajokat és a zajok tanításra gyakorolt hatásait. A szimuláció segítségével kialakítottunk egy kezdetleges háló architektúrát, melyet a valós mérésekre is implementáltunk.</a:t>
            </a:r>
          </a:p>
          <a:p>
            <a:pPr algn="just"/>
            <a:endParaRPr lang="hu-HU" sz="2400" b="0" dirty="0">
              <a:solidFill>
                <a:schemeClr val="tx1"/>
              </a:solidFill>
            </a:endParaRPr>
          </a:p>
        </p:txBody>
      </p:sp>
      <p:cxnSp>
        <p:nvCxnSpPr>
          <p:cNvPr id="32" name="Egyenes összekötő 31">
            <a:extLst>
              <a:ext uri="{FF2B5EF4-FFF2-40B4-BE49-F238E27FC236}">
                <a16:creationId xmlns:a16="http://schemas.microsoft.com/office/drawing/2014/main" id="{7C8516CB-69C0-495D-9300-32FEF3F510EB}"/>
              </a:ext>
            </a:extLst>
          </p:cNvPr>
          <p:cNvCxnSpPr>
            <a:cxnSpLocks/>
          </p:cNvCxnSpPr>
          <p:nvPr/>
        </p:nvCxnSpPr>
        <p:spPr>
          <a:xfrm>
            <a:off x="791813" y="22230233"/>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47DA7D6D-3A81-4858-93D4-0CC29D766783}"/>
              </a:ext>
            </a:extLst>
          </p:cNvPr>
          <p:cNvCxnSpPr>
            <a:cxnSpLocks/>
          </p:cNvCxnSpPr>
          <p:nvPr/>
        </p:nvCxnSpPr>
        <p:spPr>
          <a:xfrm>
            <a:off x="791813" y="24483788"/>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Egyenes összekötő 37">
            <a:extLst>
              <a:ext uri="{FF2B5EF4-FFF2-40B4-BE49-F238E27FC236}">
                <a16:creationId xmlns:a16="http://schemas.microsoft.com/office/drawing/2014/main" id="{11BC6DB2-157A-4D48-8496-EDFF8BD20668}"/>
              </a:ext>
            </a:extLst>
          </p:cNvPr>
          <p:cNvCxnSpPr>
            <a:cxnSpLocks/>
          </p:cNvCxnSpPr>
          <p:nvPr/>
        </p:nvCxnSpPr>
        <p:spPr>
          <a:xfrm>
            <a:off x="810408" y="7523888"/>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Szövegdoboz 35">
            <a:extLst>
              <a:ext uri="{FF2B5EF4-FFF2-40B4-BE49-F238E27FC236}">
                <a16:creationId xmlns:a16="http://schemas.microsoft.com/office/drawing/2014/main" id="{2948EDAA-CF72-42E5-9CD3-6515565D5CF0}"/>
              </a:ext>
            </a:extLst>
          </p:cNvPr>
          <p:cNvSpPr txBox="1"/>
          <p:nvPr/>
        </p:nvSpPr>
        <p:spPr>
          <a:xfrm>
            <a:off x="5254224" y="18388707"/>
            <a:ext cx="4074498" cy="400110"/>
          </a:xfrm>
          <a:prstGeom prst="rect">
            <a:avLst/>
          </a:prstGeom>
          <a:noFill/>
        </p:spPr>
        <p:txBody>
          <a:bodyPr wrap="square" rtlCol="0">
            <a:spAutoFit/>
          </a:bodyPr>
          <a:lstStyle/>
          <a:p>
            <a:pPr algn="ctr"/>
            <a:r>
              <a:rPr lang="hu-HU" sz="2000" dirty="0"/>
              <a:t>1. ábra: Mérési koncepció</a:t>
            </a:r>
          </a:p>
        </p:txBody>
      </p:sp>
      <p:pic>
        <p:nvPicPr>
          <p:cNvPr id="3" name="Kép 2" descr="A képen szöveg, térkép látható&#10;&#10;Automatikusan generált leírás">
            <a:extLst>
              <a:ext uri="{FF2B5EF4-FFF2-40B4-BE49-F238E27FC236}">
                <a16:creationId xmlns:a16="http://schemas.microsoft.com/office/drawing/2014/main" id="{1D03BA6D-2EE7-4CA2-AC4D-A0C966DA2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2867" y="13803571"/>
            <a:ext cx="4689087" cy="4035983"/>
          </a:xfrm>
          <a:prstGeom prst="rect">
            <a:avLst/>
          </a:prstGeom>
        </p:spPr>
      </p:pic>
      <p:sp>
        <p:nvSpPr>
          <p:cNvPr id="29" name="Szövegdoboz 28">
            <a:extLst>
              <a:ext uri="{FF2B5EF4-FFF2-40B4-BE49-F238E27FC236}">
                <a16:creationId xmlns:a16="http://schemas.microsoft.com/office/drawing/2014/main" id="{DEFFA09C-807B-4ADB-B2AF-220B29DDA624}"/>
              </a:ext>
            </a:extLst>
          </p:cNvPr>
          <p:cNvSpPr txBox="1"/>
          <p:nvPr/>
        </p:nvSpPr>
        <p:spPr>
          <a:xfrm>
            <a:off x="15690151" y="17912307"/>
            <a:ext cx="4594517" cy="400110"/>
          </a:xfrm>
          <a:prstGeom prst="rect">
            <a:avLst/>
          </a:prstGeom>
          <a:noFill/>
        </p:spPr>
        <p:txBody>
          <a:bodyPr wrap="square" rtlCol="0">
            <a:spAutoFit/>
          </a:bodyPr>
          <a:lstStyle/>
          <a:p>
            <a:pPr algn="ctr"/>
            <a:r>
              <a:rPr lang="hu-HU" sz="2000" dirty="0"/>
              <a:t>3. ábra: Transzlációs mozgás és becslése</a:t>
            </a:r>
          </a:p>
        </p:txBody>
      </p:sp>
      <p:pic>
        <p:nvPicPr>
          <p:cNvPr id="9" name="Kép 8" descr="A képen rajz látható&#10;&#10;Automatikusan generált leírás">
            <a:extLst>
              <a:ext uri="{FF2B5EF4-FFF2-40B4-BE49-F238E27FC236}">
                <a16:creationId xmlns:a16="http://schemas.microsoft.com/office/drawing/2014/main" id="{ADCC814B-26D8-4014-9CF3-4EC88598C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936" y="13623853"/>
            <a:ext cx="5033301" cy="4758961"/>
          </a:xfrm>
          <a:prstGeom prst="rect">
            <a:avLst/>
          </a:prstGeom>
        </p:spPr>
      </p:pic>
      <p:sp>
        <p:nvSpPr>
          <p:cNvPr id="37" name="Szövegdoboz 36">
            <a:extLst>
              <a:ext uri="{FF2B5EF4-FFF2-40B4-BE49-F238E27FC236}">
                <a16:creationId xmlns:a16="http://schemas.microsoft.com/office/drawing/2014/main" id="{3197DE78-40D0-4281-9B70-CB78903521B5}"/>
              </a:ext>
            </a:extLst>
          </p:cNvPr>
          <p:cNvSpPr txBox="1"/>
          <p:nvPr/>
        </p:nvSpPr>
        <p:spPr>
          <a:xfrm>
            <a:off x="703624" y="13773990"/>
            <a:ext cx="3896348" cy="5210694"/>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defPPr>
              <a:defRPr lang="hu-HU"/>
            </a:defPPr>
            <a:lvl1pPr>
              <a:defRPr sz="4000" b="1">
                <a:solidFill>
                  <a:schemeClr val="bg1"/>
                </a:solidFill>
              </a:defRPr>
            </a:lvl1pPr>
          </a:lstStyle>
          <a:p>
            <a:pPr algn="just"/>
            <a:r>
              <a:rPr lang="hu-HU" sz="2400" b="0" dirty="0">
                <a:solidFill>
                  <a:schemeClr val="tx1"/>
                </a:solidFill>
              </a:rPr>
              <a:t>A valós mérések során a referencia jelnek egy 18 kamerából álló Motion Capture  rendszer pozíció adatait használtuk. A mérési elrendezés koncepcióját az 1. ábra mutatja. A mérések során a MARG szenzort először periodikus inga mozgás során vizsgáltuk majd nem-periodikus transzlációs mozgás során. A mérések során szinkronizáltan rögzítettük a MARG szenzor 9</a:t>
            </a:r>
          </a:p>
          <a:p>
            <a:pPr algn="just"/>
            <a:endParaRPr lang="hu-HU" dirty="0"/>
          </a:p>
        </p:txBody>
      </p:sp>
      <p:sp>
        <p:nvSpPr>
          <p:cNvPr id="39" name="Szövegdoboz 38">
            <a:extLst>
              <a:ext uri="{FF2B5EF4-FFF2-40B4-BE49-F238E27FC236}">
                <a16:creationId xmlns:a16="http://schemas.microsoft.com/office/drawing/2014/main" id="{3E22E4BA-EAAB-4393-A85F-229DCF4F82D3}"/>
              </a:ext>
            </a:extLst>
          </p:cNvPr>
          <p:cNvSpPr txBox="1"/>
          <p:nvPr/>
        </p:nvSpPr>
        <p:spPr>
          <a:xfrm>
            <a:off x="10706326" y="18250678"/>
            <a:ext cx="9922664" cy="3831094"/>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Elemzés</a:t>
            </a:r>
          </a:p>
          <a:p>
            <a:pPr algn="just"/>
            <a:r>
              <a:rPr lang="hu-HU" sz="2400" dirty="0"/>
              <a:t>A neurális hálózatok alkalmazásának köszönhetően az algoritmus szabadon kombinálhatta a különböző szenzor jeleket. A tesztek rávilágítottak a tanulás sajátosságaira. Az alkalmazás például megtanulta a mérési elrendezés sajátosságait, hibáit. A transzlációs mozgás során fellépő tapadási súrlódás a szenzor megindítását megelőzően a szenzor tartó megbillenését eredményezte. Ezt a jelenséget kihasználva az algoritmust megtanulta előre jósolni a tényleges mozgást. Ez figyelhető meg a 3. ábrán is, ahol a becsült (piros) jel változása megelőzi a tényleges referencia jel (zöld) változását.</a:t>
            </a:r>
            <a:endParaRPr lang="hu-HU" dirty="0"/>
          </a:p>
        </p:txBody>
      </p:sp>
      <p:sp>
        <p:nvSpPr>
          <p:cNvPr id="40" name="Szövegdoboz 39">
            <a:extLst>
              <a:ext uri="{FF2B5EF4-FFF2-40B4-BE49-F238E27FC236}">
                <a16:creationId xmlns:a16="http://schemas.microsoft.com/office/drawing/2014/main" id="{64420621-556A-4BB7-A0C1-579CB7967BDA}"/>
              </a:ext>
            </a:extLst>
          </p:cNvPr>
          <p:cNvSpPr txBox="1"/>
          <p:nvPr/>
        </p:nvSpPr>
        <p:spPr>
          <a:xfrm>
            <a:off x="10710407" y="13739520"/>
            <a:ext cx="4447886" cy="4866498"/>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pPr algn="just"/>
            <a:r>
              <a:rPr lang="hu-HU" sz="2400" dirty="0"/>
              <a:t>A transzlációs mozgás során a tanuláshoz a neurális háló 39925 adatpontot használt. A tanulási fázis 1500 másodpercig tartott melynek eredményeként egy 1624 mm tartományú mozgás során a becslést követően 41 mm átlagos hibát becsült. A hibaszámítás mindkét esetben MSE módszeren alapult. A mozgástartományokat figyelembe véve 2-7 %-os abszolút relatív hibát állapíthatunk meg.     </a:t>
            </a:r>
          </a:p>
        </p:txBody>
      </p:sp>
      <p:pic>
        <p:nvPicPr>
          <p:cNvPr id="22" name="Kép 21" descr="A képen rajz látható&#10;&#10;Automatikusan generált leírás">
            <a:extLst>
              <a:ext uri="{FF2B5EF4-FFF2-40B4-BE49-F238E27FC236}">
                <a16:creationId xmlns:a16="http://schemas.microsoft.com/office/drawing/2014/main" id="{E00254A3-C3FB-4FF4-8CC1-2C552F3BE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05736" y="7742178"/>
            <a:ext cx="8074261" cy="3925361"/>
          </a:xfrm>
          <a:prstGeom prst="rect">
            <a:avLst/>
          </a:prstGeom>
        </p:spPr>
      </p:pic>
      <p:sp>
        <p:nvSpPr>
          <p:cNvPr id="41" name="Szövegdoboz 40">
            <a:extLst>
              <a:ext uri="{FF2B5EF4-FFF2-40B4-BE49-F238E27FC236}">
                <a16:creationId xmlns:a16="http://schemas.microsoft.com/office/drawing/2014/main" id="{7FE38020-C87B-4FD8-A797-22F4E26DCCDD}"/>
              </a:ext>
            </a:extLst>
          </p:cNvPr>
          <p:cNvSpPr txBox="1"/>
          <p:nvPr/>
        </p:nvSpPr>
        <p:spPr>
          <a:xfrm>
            <a:off x="13340894" y="11724362"/>
            <a:ext cx="4594517" cy="400110"/>
          </a:xfrm>
          <a:prstGeom prst="rect">
            <a:avLst/>
          </a:prstGeom>
          <a:noFill/>
        </p:spPr>
        <p:txBody>
          <a:bodyPr wrap="square" rtlCol="0">
            <a:spAutoFit/>
          </a:bodyPr>
          <a:lstStyle/>
          <a:p>
            <a:pPr algn="ctr"/>
            <a:r>
              <a:rPr lang="hu-HU" sz="2000" dirty="0"/>
              <a:t>2. ábra: Neurális háló architektúra</a:t>
            </a:r>
          </a:p>
        </p:txBody>
      </p:sp>
      <p:sp>
        <p:nvSpPr>
          <p:cNvPr id="42" name="Szövegdoboz 41">
            <a:extLst>
              <a:ext uri="{FF2B5EF4-FFF2-40B4-BE49-F238E27FC236}">
                <a16:creationId xmlns:a16="http://schemas.microsoft.com/office/drawing/2014/main" id="{D35C52E4-B010-4B08-9B31-C51818B503F6}"/>
              </a:ext>
            </a:extLst>
          </p:cNvPr>
          <p:cNvSpPr txBox="1"/>
          <p:nvPr/>
        </p:nvSpPr>
        <p:spPr>
          <a:xfrm>
            <a:off x="710070" y="18885258"/>
            <a:ext cx="9710737" cy="3013145"/>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defPPr>
              <a:defRPr lang="hu-HU"/>
            </a:defPPr>
            <a:lvl1pPr>
              <a:defRPr sz="4000" b="1">
                <a:solidFill>
                  <a:schemeClr val="bg1"/>
                </a:solidFill>
              </a:defRPr>
            </a:lvl1pPr>
          </a:lstStyle>
          <a:p>
            <a:pPr algn="just"/>
            <a:r>
              <a:rPr lang="hu-HU" sz="2400" b="0" dirty="0">
                <a:solidFill>
                  <a:schemeClr val="tx1"/>
                </a:solidFill>
              </a:rPr>
              <a:t>adatát, az időt és a referencia rendszer 3 pozíció és 4 orientáció adatát. Ebből a 17 adatból állt össze a tanító adatbázis egy felügyelt regressziós tanítási feladathoz.   </a:t>
            </a:r>
          </a:p>
          <a:p>
            <a:pPr algn="just"/>
            <a:r>
              <a:rPr lang="hu-HU" sz="2400" b="0" dirty="0">
                <a:solidFill>
                  <a:schemeClr val="tx1"/>
                </a:solidFill>
              </a:rPr>
              <a:t>A kis számításigény és korlátozott memória felhasználhatóság miatt a végső háló 6 rétegből állt, melyet a 2. ábra szemléltet.  Bemenetként a MARG szenzor 9 mérési adata és az egyes mérések között eltelt mintavételezési idő szolgál. A felügyelt tanításhoz szükséges címkéket pedig a Motion Capture rendszer választható paramétere képezi.</a:t>
            </a:r>
            <a:endParaRPr lang="hu-HU" dirty="0"/>
          </a:p>
        </p:txBody>
      </p:sp>
    </p:spTree>
    <p:extLst>
      <p:ext uri="{BB962C8B-B14F-4D97-AF65-F5344CB8AC3E}">
        <p14:creationId xmlns:p14="http://schemas.microsoft.com/office/powerpoint/2010/main" val="955564514"/>
      </p:ext>
    </p:extLst>
  </p:cSld>
  <p:clrMapOvr>
    <a:masterClrMapping/>
  </p:clrMapOvr>
</p:sld>
</file>

<file path=ppt/theme/theme1.xml><?xml version="1.0" encoding="utf-8"?>
<a:theme xmlns:a="http://schemas.openxmlformats.org/drawingml/2006/main" name="1_Egyéni tervezés">
  <a:themeElements>
    <a:clrScheme name="Mogi-prez">
      <a:dk1>
        <a:srgbClr val="000000"/>
      </a:dk1>
      <a:lt1>
        <a:srgbClr val="FFFFFF"/>
      </a:lt1>
      <a:dk2>
        <a:srgbClr val="3A3838"/>
      </a:dk2>
      <a:lt2>
        <a:srgbClr val="FFFFFF"/>
      </a:lt2>
      <a:accent1>
        <a:srgbClr val="0062AF"/>
      </a:accent1>
      <a:accent2>
        <a:srgbClr val="D71920"/>
      </a:accent2>
      <a:accent3>
        <a:srgbClr val="7FB439"/>
      </a:accent3>
      <a:accent4>
        <a:srgbClr val="008FFA"/>
      </a:accent4>
      <a:accent5>
        <a:srgbClr val="EE6E74"/>
      </a:accent5>
      <a:accent6>
        <a:srgbClr val="9FCD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515</TotalTime>
  <Words>700</Words>
  <Application>Microsoft Office PowerPoint</Application>
  <PresentationFormat>Egyéni</PresentationFormat>
  <Paragraphs>31</Paragraphs>
  <Slides>1</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vt:i4>
      </vt:variant>
    </vt:vector>
  </HeadingPairs>
  <TitlesOfParts>
    <vt:vector size="5" baseType="lpstr">
      <vt:lpstr>Arial</vt:lpstr>
      <vt:lpstr>Calibri</vt:lpstr>
      <vt:lpstr>Huni_Quorum Medium BT</vt:lpstr>
      <vt:lpstr>1_Egyéni tervezés</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Gergő</dc:creator>
  <cp:lastModifiedBy>Nagy Balázs</cp:lastModifiedBy>
  <cp:revision>61</cp:revision>
  <dcterms:created xsi:type="dcterms:W3CDTF">2019-10-28T22:32:33Z</dcterms:created>
  <dcterms:modified xsi:type="dcterms:W3CDTF">2020-02-04T16:14:55Z</dcterms:modified>
</cp:coreProperties>
</file>