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1AEAEE-39A3-4012-BA52-941EB4C12294}" type="datetimeFigureOut">
              <a:rPr lang="zh-CN" altLang="en-US" smtClean="0"/>
              <a:t>2018/4/16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FDEC7-C415-4772-ACA2-7200E00928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AEAEE-39A3-4012-BA52-941EB4C12294}" type="datetimeFigureOut">
              <a:rPr lang="zh-CN" altLang="en-US" smtClean="0"/>
              <a:t>2018/4/16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DEC7-C415-4772-ACA2-7200E00928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数学归纳法，树和机器学习</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怎样从数据集得到决策树呢</a:t>
            </a:r>
            <a:endParaRPr lang="zh-CN" altLang="en-US" dirty="0"/>
          </a:p>
        </p:txBody>
      </p:sp>
      <p:sp>
        <p:nvSpPr>
          <p:cNvPr id="3" name="内容占位符 2"/>
          <p:cNvSpPr>
            <a:spLocks noGrp="1"/>
          </p:cNvSpPr>
          <p:nvPr>
            <p:ph idx="1"/>
          </p:nvPr>
        </p:nvSpPr>
        <p:spPr/>
        <p:txBody>
          <a:bodyPr/>
          <a:lstStyle/>
          <a:p>
            <a:r>
              <a:rPr lang="zh-CN" altLang="zh-CN" dirty="0" smtClean="0"/>
              <a:t>数据</a:t>
            </a:r>
            <a:r>
              <a:rPr lang="zh-CN" altLang="zh-CN" dirty="0"/>
              <a:t>集本身有很多属性，我们怎么知道首先要对哪个属性进行判断，接下来要对哪个属性进行判断</a:t>
            </a:r>
            <a:r>
              <a:rPr lang="zh-CN" altLang="zh-CN" dirty="0" smtClean="0"/>
              <a:t>？</a:t>
            </a:r>
            <a:endParaRPr lang="en-US" altLang="zh-CN" dirty="0" smtClean="0"/>
          </a:p>
          <a:p>
            <a:r>
              <a:rPr lang="zh-CN" altLang="zh-CN" dirty="0" smtClean="0"/>
              <a:t>在</a:t>
            </a:r>
            <a:r>
              <a:rPr lang="zh-CN" altLang="zh-CN" dirty="0"/>
              <a:t>图中，我们怎么知道第一个要测试的属性是</a:t>
            </a:r>
            <a:r>
              <a:rPr lang="en-US" altLang="zh-CN" dirty="0"/>
              <a:t>Outlook</a:t>
            </a:r>
            <a:r>
              <a:rPr lang="zh-CN" altLang="zh-CN" dirty="0"/>
              <a:t>，而不是</a:t>
            </a:r>
            <a:r>
              <a:rPr lang="en-US" altLang="zh-CN" dirty="0"/>
              <a:t>Windy</a:t>
            </a:r>
            <a:r>
              <a:rPr lang="zh-CN" altLang="zh-CN" dirty="0"/>
              <a:t>？而且，学习实例中包含了温度信息，但是决策树中却没有涉及到，这又是为什么呢？</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决策树学习算法</a:t>
            </a:r>
            <a:endParaRPr lang="zh-CN" altLang="en-US" dirty="0"/>
          </a:p>
        </p:txBody>
      </p:sp>
      <p:sp>
        <p:nvSpPr>
          <p:cNvPr id="3" name="内容占位符 2"/>
          <p:cNvSpPr>
            <a:spLocks noGrp="1"/>
          </p:cNvSpPr>
          <p:nvPr>
            <p:ph idx="1"/>
          </p:nvPr>
        </p:nvSpPr>
        <p:spPr/>
        <p:txBody>
          <a:bodyPr/>
          <a:lstStyle/>
          <a:p>
            <a:r>
              <a:rPr lang="zh-CN" altLang="zh-CN" dirty="0"/>
              <a:t>常见的决策树学习算法有</a:t>
            </a:r>
            <a:r>
              <a:rPr lang="en-US" altLang="zh-CN" dirty="0"/>
              <a:t>ID3</a:t>
            </a:r>
            <a:r>
              <a:rPr lang="zh-CN" altLang="zh-CN" dirty="0"/>
              <a:t>、</a:t>
            </a:r>
            <a:r>
              <a:rPr lang="en-US" altLang="zh-CN" dirty="0"/>
              <a:t>C4.5</a:t>
            </a:r>
            <a:r>
              <a:rPr lang="zh-CN" altLang="zh-CN" dirty="0"/>
              <a:t>、</a:t>
            </a:r>
            <a:r>
              <a:rPr lang="en-US" altLang="zh-CN" dirty="0"/>
              <a:t>CART</a:t>
            </a:r>
            <a:r>
              <a:rPr lang="zh-CN" altLang="zh-CN" dirty="0" smtClean="0"/>
              <a:t>等</a:t>
            </a:r>
            <a:endParaRPr lang="en-US" altLang="zh-CN" dirty="0" smtClean="0"/>
          </a:p>
          <a:p>
            <a:r>
              <a:rPr lang="zh-CN" altLang="zh-CN" dirty="0" smtClean="0"/>
              <a:t>这些</a:t>
            </a:r>
            <a:r>
              <a:rPr lang="zh-CN" altLang="zh-CN" dirty="0"/>
              <a:t>不同的学习算法主要差别在于它们选择特征的依据不同，而决策树的生成过程都是一样的，都是根据当前环境对特征进行贪婪的选择，从而将学习样本集分成不同的子集，得到规模小一些的分类问题。</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r>
              <a:rPr lang="zh-CN" altLang="zh-CN" dirty="0" smtClean="0"/>
              <a:t>算法</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ID3</a:t>
            </a:r>
            <a:r>
              <a:rPr lang="zh-CN" altLang="zh-CN" dirty="0" smtClean="0"/>
              <a:t>算法</a:t>
            </a:r>
            <a:r>
              <a:rPr lang="zh-CN" altLang="zh-CN" dirty="0" smtClean="0"/>
              <a:t>也</a:t>
            </a:r>
            <a:r>
              <a:rPr lang="zh-CN" altLang="zh-CN" dirty="0"/>
              <a:t>采用数学归纳法的思想，将原始问题进行分解，降低问题规模</a:t>
            </a:r>
            <a:r>
              <a:rPr lang="zh-CN" altLang="zh-CN" dirty="0" smtClean="0"/>
              <a:t>。</a:t>
            </a:r>
            <a:endParaRPr lang="en-US" altLang="zh-CN" dirty="0" smtClean="0"/>
          </a:p>
          <a:p>
            <a:r>
              <a:rPr lang="zh-CN" altLang="zh-CN" dirty="0" smtClean="0"/>
              <a:t>最</a:t>
            </a:r>
            <a:r>
              <a:rPr lang="zh-CN" altLang="zh-CN" dirty="0"/>
              <a:t>容易解决的问题是所有训练样例都属于同一类的情况，这时不需要做任何测试判断，直接就可以输出结果</a:t>
            </a:r>
            <a:r>
              <a:rPr lang="zh-CN" altLang="zh-CN" dirty="0" smtClean="0"/>
              <a:t>了</a:t>
            </a:r>
            <a:endParaRPr lang="en-US" altLang="zh-CN" dirty="0" smtClean="0"/>
          </a:p>
          <a:p>
            <a:r>
              <a:rPr lang="zh-CN" altLang="zh-CN" dirty="0"/>
              <a:t>如果训练样例不属于同一类，则通过自顶向下构造决策树来进行学习。第一个需要解决的问题</a:t>
            </a:r>
            <a:r>
              <a:rPr lang="zh-CN" altLang="zh-CN" dirty="0" smtClean="0"/>
              <a:t>是树</a:t>
            </a:r>
            <a:r>
              <a:rPr lang="zh-CN" altLang="zh-CN" dirty="0"/>
              <a:t>的根节点测试哪一个属性？</a:t>
            </a:r>
          </a:p>
          <a:p>
            <a:r>
              <a:rPr lang="zh-CN" altLang="zh-CN" dirty="0"/>
              <a:t>为了回答这个问题，需要利用统计测试来求出每一个实例属性单独分类训练样例的能力，分类能力最好的属性将被选作根节点的测试属性。然后为根节点属性的每个可能值产生一个分支，并将训练样例分配到适当的分支之下</a:t>
            </a:r>
            <a:r>
              <a:rPr lang="zh-CN" altLang="zh-CN" dirty="0" smtClean="0"/>
              <a:t>。</a:t>
            </a:r>
            <a:endParaRPr lang="en-US" altLang="zh-CN" dirty="0" smtClean="0"/>
          </a:p>
          <a:p>
            <a:r>
              <a:rPr lang="zh-CN" altLang="zh-CN" dirty="0" smtClean="0"/>
              <a:t>通过</a:t>
            </a:r>
            <a:r>
              <a:rPr lang="zh-CN" altLang="zh-CN" dirty="0"/>
              <a:t>以上操作</a:t>
            </a:r>
            <a:r>
              <a:rPr lang="zh-CN" altLang="zh-CN" dirty="0" smtClean="0"/>
              <a:t>，原始</a:t>
            </a:r>
            <a:r>
              <a:rPr lang="zh-CN" altLang="zh-CN" dirty="0"/>
              <a:t>的决策树构造问题就被分解成数个小规模的决策树构造问题。重复前面的过程，用每个分支节点关联的训练样例来选取在该分支节点测试的属性，直至每个分支下的训练样例属于同一类为止。</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r>
              <a:rPr lang="zh-CN" altLang="zh-CN" dirty="0" smtClean="0"/>
              <a:t>算法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zh-CN" dirty="0"/>
              <a:t>算法：</a:t>
            </a:r>
            <a:r>
              <a:rPr lang="en-US" altLang="zh-CN" dirty="0"/>
              <a:t>ID3</a:t>
            </a:r>
            <a:r>
              <a:rPr lang="zh-CN" altLang="zh-CN" dirty="0"/>
              <a:t>（学习布尔函数）</a:t>
            </a:r>
          </a:p>
          <a:p>
            <a:pPr>
              <a:buNone/>
            </a:pPr>
            <a:r>
              <a:rPr lang="zh-CN" altLang="zh-CN" dirty="0"/>
              <a:t>输入：学习样本集合</a:t>
            </a:r>
            <a:r>
              <a:rPr lang="en-US" altLang="zh-CN" dirty="0"/>
              <a:t>Example</a:t>
            </a:r>
            <a:r>
              <a:rPr lang="zh-CN" altLang="zh-CN" dirty="0"/>
              <a:t>，样例属性集</a:t>
            </a:r>
          </a:p>
          <a:p>
            <a:pPr>
              <a:buNone/>
            </a:pPr>
            <a:r>
              <a:rPr lang="zh-CN" altLang="zh-CN" dirty="0"/>
              <a:t>输出：决策树</a:t>
            </a:r>
          </a:p>
          <a:p>
            <a:pPr>
              <a:buNone/>
            </a:pPr>
            <a:r>
              <a:rPr lang="en-US" altLang="zh-CN" dirty="0"/>
              <a:t>	1. </a:t>
            </a:r>
            <a:r>
              <a:rPr lang="zh-CN" altLang="zh-CN" dirty="0"/>
              <a:t>创建树的根节点</a:t>
            </a:r>
          </a:p>
          <a:p>
            <a:pPr>
              <a:buNone/>
            </a:pPr>
            <a:r>
              <a:rPr lang="en-US" altLang="zh-CN" dirty="0"/>
              <a:t>	2. </a:t>
            </a:r>
            <a:r>
              <a:rPr lang="zh-CN" altLang="zh-CN" dirty="0"/>
              <a:t>如果样例都为正，则返回标签为正的单节点树</a:t>
            </a:r>
          </a:p>
          <a:p>
            <a:pPr>
              <a:buNone/>
            </a:pPr>
            <a:r>
              <a:rPr lang="en-US" altLang="zh-CN" dirty="0"/>
              <a:t>	3. </a:t>
            </a:r>
            <a:r>
              <a:rPr lang="zh-CN" altLang="zh-CN" dirty="0"/>
              <a:t>如果样例都为负，则返回标签为负的单节点树</a:t>
            </a:r>
          </a:p>
          <a:p>
            <a:pPr>
              <a:buNone/>
            </a:pPr>
            <a:r>
              <a:rPr lang="en-US" altLang="zh-CN" dirty="0"/>
              <a:t>	4. </a:t>
            </a:r>
            <a:r>
              <a:rPr lang="zh-CN" altLang="zh-CN" dirty="0"/>
              <a:t>求出属性中对样本分类能力最好的属性</a:t>
            </a:r>
            <a:r>
              <a:rPr lang="en-US" altLang="zh-CN" dirty="0"/>
              <a:t>A</a:t>
            </a:r>
            <a:endParaRPr lang="zh-CN" altLang="zh-CN" dirty="0"/>
          </a:p>
          <a:p>
            <a:pPr>
              <a:buNone/>
            </a:pPr>
            <a:r>
              <a:rPr lang="en-US" altLang="zh-CN" dirty="0"/>
              <a:t>	5. </a:t>
            </a:r>
            <a:r>
              <a:rPr lang="zh-CN" altLang="zh-CN" dirty="0"/>
              <a:t>对于属性</a:t>
            </a:r>
            <a:r>
              <a:rPr lang="en-US" altLang="zh-CN" dirty="0"/>
              <a:t>A</a:t>
            </a:r>
            <a:r>
              <a:rPr lang="zh-CN" altLang="zh-CN" dirty="0"/>
              <a:t>的每一个可能值</a:t>
            </a:r>
            <a:r>
              <a:rPr lang="en-US" altLang="zh-CN" dirty="0"/>
              <a:t>vi</a:t>
            </a:r>
            <a:endParaRPr lang="zh-CN" altLang="zh-CN" dirty="0"/>
          </a:p>
          <a:p>
            <a:pPr>
              <a:buNone/>
            </a:pPr>
            <a:r>
              <a:rPr lang="en-US" altLang="zh-CN" dirty="0"/>
              <a:t>		1</a:t>
            </a:r>
            <a:r>
              <a:rPr lang="zh-CN" altLang="zh-CN" dirty="0"/>
              <a:t>）在根节点下增加分支对应</a:t>
            </a:r>
            <a:r>
              <a:rPr lang="en-US" altLang="zh-CN" dirty="0"/>
              <a:t>A=vi</a:t>
            </a:r>
            <a:r>
              <a:rPr lang="zh-CN" altLang="zh-CN" dirty="0"/>
              <a:t>的测试结果</a:t>
            </a:r>
          </a:p>
          <a:p>
            <a:pPr>
              <a:buNone/>
            </a:pPr>
            <a:r>
              <a:rPr lang="en-US" altLang="zh-CN" dirty="0"/>
              <a:t>		2</a:t>
            </a:r>
            <a:r>
              <a:rPr lang="zh-CN" altLang="zh-CN" dirty="0"/>
              <a:t>）设</a:t>
            </a:r>
            <a:r>
              <a:rPr lang="en-US" altLang="zh-CN" dirty="0"/>
              <a:t>Example(</a:t>
            </a:r>
            <a:r>
              <a:rPr lang="en-US" altLang="zh-CN" dirty="0" err="1"/>
              <a:t>i</a:t>
            </a:r>
            <a:r>
              <a:rPr lang="en-US" altLang="zh-CN" dirty="0"/>
              <a:t>)</a:t>
            </a:r>
            <a:r>
              <a:rPr lang="zh-CN" altLang="zh-CN" dirty="0"/>
              <a:t>为</a:t>
            </a:r>
            <a:r>
              <a:rPr lang="en-US" altLang="zh-CN" dirty="0"/>
              <a:t>Example</a:t>
            </a:r>
            <a:r>
              <a:rPr lang="zh-CN" altLang="zh-CN" dirty="0"/>
              <a:t>中满足属性</a:t>
            </a:r>
            <a:r>
              <a:rPr lang="en-US" altLang="zh-CN" dirty="0"/>
              <a:t>A</a:t>
            </a:r>
            <a:r>
              <a:rPr lang="zh-CN" altLang="zh-CN" dirty="0"/>
              <a:t>的值为</a:t>
            </a:r>
            <a:r>
              <a:rPr lang="en-US" altLang="zh-CN" dirty="0"/>
              <a:t>vi</a:t>
            </a:r>
            <a:r>
              <a:rPr lang="zh-CN" altLang="zh-CN" dirty="0"/>
              <a:t>的子集</a:t>
            </a:r>
          </a:p>
          <a:p>
            <a:pPr>
              <a:buNone/>
            </a:pPr>
            <a:r>
              <a:rPr lang="en-US" altLang="zh-CN" dirty="0"/>
              <a:t>		3</a:t>
            </a:r>
            <a:r>
              <a:rPr lang="zh-CN" altLang="zh-CN" dirty="0"/>
              <a:t>）递归调用</a:t>
            </a:r>
            <a:r>
              <a:rPr lang="en-US" altLang="zh-CN" dirty="0"/>
              <a:t>ID3(Example(</a:t>
            </a:r>
            <a:r>
              <a:rPr lang="en-US" altLang="zh-CN" dirty="0" err="1"/>
              <a:t>i</a:t>
            </a:r>
            <a:r>
              <a:rPr lang="en-US" altLang="zh-CN" dirty="0"/>
              <a:t>),</a:t>
            </a:r>
            <a:r>
              <a:rPr lang="zh-CN" altLang="zh-CN" dirty="0"/>
              <a:t>样本属性集</a:t>
            </a:r>
            <a:r>
              <a:rPr lang="en-US" altLang="zh-CN" dirty="0"/>
              <a:t>-{A})</a:t>
            </a:r>
            <a:endParaRPr lang="zh-CN"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如何</a:t>
            </a:r>
            <a:r>
              <a:rPr lang="zh-CN" altLang="zh-CN" dirty="0" smtClean="0"/>
              <a:t>求对</a:t>
            </a:r>
            <a:r>
              <a:rPr lang="zh-CN" altLang="zh-CN" dirty="0"/>
              <a:t>样本分类能力最好的属性</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ID3</a:t>
            </a:r>
            <a:r>
              <a:rPr lang="zh-CN" altLang="zh-CN" dirty="0"/>
              <a:t>算法使用信息增益来衡量给定的属性区分训练样例的能力，从而在候选属性中</a:t>
            </a:r>
            <a:r>
              <a:rPr lang="zh-CN" altLang="zh-CN" dirty="0" smtClean="0"/>
              <a:t>选择</a:t>
            </a:r>
            <a:endParaRPr lang="en-US" altLang="zh-CN" dirty="0" smtClean="0"/>
          </a:p>
          <a:p>
            <a:r>
              <a:rPr lang="zh-CN" altLang="zh-CN" dirty="0"/>
              <a:t>熵是表示随机变量不确定性的度量。设</a:t>
            </a:r>
            <a:r>
              <a:rPr lang="en-US" altLang="zh-CN" dirty="0"/>
              <a:t>X</a:t>
            </a:r>
            <a:r>
              <a:rPr lang="zh-CN" altLang="zh-CN" dirty="0"/>
              <a:t>是一个取有限个值的离散随机变量，其概率分布为</a:t>
            </a:r>
            <a:r>
              <a:rPr lang="zh-CN" altLang="zh-CN" dirty="0" smtClean="0"/>
              <a:t>：</a:t>
            </a:r>
            <a:r>
              <a:rPr lang="en-US" altLang="zh-CN" dirty="0" err="1" smtClean="0"/>
              <a:t>Prob</a:t>
            </a:r>
            <a:r>
              <a:rPr lang="en-US" altLang="zh-CN" dirty="0" smtClean="0"/>
              <a:t>(X=x</a:t>
            </a:r>
            <a:r>
              <a:rPr lang="en-US" altLang="zh-CN" baseline="-25000" dirty="0"/>
              <a:t>i</a:t>
            </a:r>
            <a:r>
              <a:rPr lang="en-US" altLang="zh-CN" dirty="0" smtClean="0"/>
              <a:t>)=p</a:t>
            </a:r>
            <a:r>
              <a:rPr lang="en-US" altLang="zh-CN" baseline="-25000" dirty="0"/>
              <a:t>i</a:t>
            </a:r>
            <a:endParaRPr lang="zh-CN" altLang="zh-CN" baseline="-25000" dirty="0"/>
          </a:p>
          <a:p>
            <a:r>
              <a:rPr lang="zh-CN" altLang="zh-CN" dirty="0"/>
              <a:t>则随机变量</a:t>
            </a:r>
            <a:r>
              <a:rPr lang="en-US" altLang="zh-CN" dirty="0"/>
              <a:t>X</a:t>
            </a:r>
            <a:r>
              <a:rPr lang="zh-CN" altLang="zh-CN" dirty="0"/>
              <a:t>的熵定义为</a:t>
            </a:r>
            <a:r>
              <a:rPr lang="zh-CN" altLang="zh-CN" dirty="0" smtClean="0"/>
              <a:t>：</a:t>
            </a:r>
            <a:r>
              <a:rPr lang="en-US" altLang="zh-CN" dirty="0" smtClean="0"/>
              <a:t>H(X)=-</a:t>
            </a:r>
            <a:r>
              <a:rPr lang="en-US" altLang="zh-CN" dirty="0" smtClean="0">
                <a:sym typeface="Symbol"/>
              </a:rPr>
              <a:t></a:t>
            </a:r>
            <a:r>
              <a:rPr lang="en-US" altLang="zh-CN" dirty="0" err="1" smtClean="0"/>
              <a:t>p</a:t>
            </a:r>
            <a:r>
              <a:rPr lang="en-US" altLang="zh-CN" baseline="-25000" dirty="0" err="1" smtClean="0"/>
              <a:t>i</a:t>
            </a:r>
            <a:r>
              <a:rPr lang="en-US" altLang="zh-CN" dirty="0" err="1" smtClean="0"/>
              <a:t>logp</a:t>
            </a:r>
            <a:r>
              <a:rPr lang="en-US" altLang="zh-CN" baseline="-25000" dirty="0" err="1"/>
              <a:t>i</a:t>
            </a:r>
            <a:endParaRPr lang="zh-CN" altLang="zh-CN" baseline="-25000" dirty="0"/>
          </a:p>
          <a:p>
            <a:r>
              <a:rPr lang="zh-CN" altLang="zh-CN" dirty="0"/>
              <a:t>熵只依赖</a:t>
            </a:r>
            <a:r>
              <a:rPr lang="en-US" altLang="zh-CN" dirty="0"/>
              <a:t>X</a:t>
            </a:r>
            <a:r>
              <a:rPr lang="zh-CN" altLang="zh-CN" dirty="0"/>
              <a:t>的分布，和</a:t>
            </a:r>
            <a:r>
              <a:rPr lang="en-US" altLang="zh-CN" dirty="0"/>
              <a:t>X</a:t>
            </a:r>
            <a:r>
              <a:rPr lang="zh-CN" altLang="zh-CN" dirty="0"/>
              <a:t>的取值没有关系。熵是用来度量不确定性，当熵越大，意味着随机变量</a:t>
            </a:r>
            <a:r>
              <a:rPr lang="en-US" altLang="zh-CN" dirty="0"/>
              <a:t>X</a:t>
            </a:r>
            <a:r>
              <a:rPr lang="zh-CN" altLang="zh-CN" dirty="0"/>
              <a:t>的不确定性越大，反之越小，相应的在机器学习分类中，熵越大即表示这个类别的不确定性更大，反之越小</a:t>
            </a:r>
            <a:r>
              <a:rPr lang="zh-CN" altLang="zh-CN" dirty="0" smtClean="0"/>
              <a:t>。</a:t>
            </a:r>
            <a:endParaRPr lang="en-US" altLang="zh-CN" dirty="0" smtClean="0"/>
          </a:p>
          <a:p>
            <a:r>
              <a:rPr lang="zh-CN" altLang="zh-CN" dirty="0"/>
              <a:t>条件熵表示在已知随机变量</a:t>
            </a:r>
            <a:r>
              <a:rPr lang="en-US" altLang="zh-CN" dirty="0"/>
              <a:t>X</a:t>
            </a:r>
            <a:r>
              <a:rPr lang="zh-CN" altLang="zh-CN" dirty="0"/>
              <a:t>的条件下随机变量</a:t>
            </a:r>
            <a:r>
              <a:rPr lang="en-US" altLang="zh-CN" dirty="0"/>
              <a:t>Y</a:t>
            </a:r>
            <a:r>
              <a:rPr lang="zh-CN" altLang="zh-CN" dirty="0"/>
              <a:t>的不确定性度量。设有两个随机变量</a:t>
            </a:r>
            <a:r>
              <a:rPr lang="en-US" altLang="zh-CN" dirty="0"/>
              <a:t>X</a:t>
            </a:r>
            <a:r>
              <a:rPr lang="zh-CN" altLang="zh-CN" dirty="0"/>
              <a:t>和</a:t>
            </a:r>
            <a:r>
              <a:rPr lang="en-US" altLang="zh-CN" dirty="0"/>
              <a:t>Y</a:t>
            </a:r>
            <a:r>
              <a:rPr lang="zh-CN" altLang="zh-CN" dirty="0"/>
              <a:t>，在随机变量</a:t>
            </a:r>
            <a:r>
              <a:rPr lang="en-US" altLang="zh-CN" dirty="0"/>
              <a:t>X</a:t>
            </a:r>
            <a:r>
              <a:rPr lang="zh-CN" altLang="zh-CN" dirty="0"/>
              <a:t>给定的条件下随机变量</a:t>
            </a:r>
            <a:r>
              <a:rPr lang="en-US" altLang="zh-CN" dirty="0"/>
              <a:t>Y</a:t>
            </a:r>
            <a:r>
              <a:rPr lang="zh-CN" altLang="zh-CN" dirty="0"/>
              <a:t>的条件熵</a:t>
            </a:r>
            <a:r>
              <a:rPr lang="en-US" altLang="zh-CN" dirty="0"/>
              <a:t>H(Y|X)</a:t>
            </a:r>
            <a:r>
              <a:rPr lang="zh-CN" altLang="zh-CN" dirty="0"/>
              <a:t>，定义为</a:t>
            </a:r>
            <a:r>
              <a:rPr lang="en-US" altLang="zh-CN" dirty="0"/>
              <a:t>X</a:t>
            </a:r>
            <a:r>
              <a:rPr lang="zh-CN" altLang="zh-CN" dirty="0"/>
              <a:t>给定条件下</a:t>
            </a:r>
            <a:r>
              <a:rPr lang="en-US" altLang="zh-CN" dirty="0"/>
              <a:t>Y</a:t>
            </a:r>
            <a:r>
              <a:rPr lang="zh-CN" altLang="zh-CN" dirty="0"/>
              <a:t>的条件概率分布的熵对</a:t>
            </a:r>
            <a:r>
              <a:rPr lang="en-US" altLang="zh-CN" dirty="0"/>
              <a:t>X</a:t>
            </a:r>
            <a:r>
              <a:rPr lang="zh-CN" altLang="zh-CN" dirty="0"/>
              <a:t>的数学期望</a:t>
            </a:r>
            <a:r>
              <a:rPr lang="zh-CN" altLang="zh-CN" dirty="0" smtClean="0"/>
              <a:t>：</a:t>
            </a:r>
            <a:r>
              <a:rPr lang="en-US" altLang="zh-CN" dirty="0" smtClean="0"/>
              <a:t>H(Y|X)=</a:t>
            </a:r>
            <a:r>
              <a:rPr lang="en-US" altLang="zh-CN" dirty="0" smtClean="0">
                <a:sym typeface="Symbol"/>
              </a:rPr>
              <a:t>  </a:t>
            </a:r>
            <a:r>
              <a:rPr lang="en-US" altLang="zh-CN" dirty="0" err="1" smtClean="0"/>
              <a:t>Prob</a:t>
            </a:r>
            <a:r>
              <a:rPr lang="en-US" altLang="zh-CN" dirty="0" smtClean="0"/>
              <a:t>(X=x</a:t>
            </a:r>
            <a:r>
              <a:rPr lang="en-US" altLang="zh-CN" sz="3100" baseline="-25000" dirty="0"/>
              <a:t>i</a:t>
            </a:r>
            <a:r>
              <a:rPr lang="en-US" altLang="zh-CN" dirty="0" smtClean="0"/>
              <a:t>)H(Y|X=x</a:t>
            </a:r>
            <a:r>
              <a:rPr lang="en-US" altLang="zh-CN" sz="3100" baseline="-25000" dirty="0"/>
              <a:t>i</a:t>
            </a:r>
            <a:r>
              <a:rPr lang="en-US" altLang="zh-CN" dirty="0" smtClean="0"/>
              <a:t>)</a:t>
            </a:r>
          </a:p>
          <a:p>
            <a:r>
              <a:rPr lang="zh-CN" altLang="zh-CN" dirty="0"/>
              <a:t>信息增益表示得知特征</a:t>
            </a:r>
            <a:r>
              <a:rPr lang="en-US" altLang="zh-CN" dirty="0"/>
              <a:t>X</a:t>
            </a:r>
            <a:r>
              <a:rPr lang="zh-CN" altLang="zh-CN" dirty="0"/>
              <a:t>的信息而使得类</a:t>
            </a:r>
            <a:r>
              <a:rPr lang="en-US" altLang="zh-CN" dirty="0"/>
              <a:t>Y</a:t>
            </a:r>
            <a:r>
              <a:rPr lang="zh-CN" altLang="zh-CN" dirty="0"/>
              <a:t>的信息的不确定性减少的程度。特征</a:t>
            </a:r>
            <a:r>
              <a:rPr lang="en-US" altLang="zh-CN" dirty="0"/>
              <a:t>A</a:t>
            </a:r>
            <a:r>
              <a:rPr lang="zh-CN" altLang="zh-CN" dirty="0"/>
              <a:t>对训练数据集</a:t>
            </a:r>
            <a:r>
              <a:rPr lang="en-US" altLang="zh-CN" dirty="0"/>
              <a:t>D</a:t>
            </a:r>
            <a:r>
              <a:rPr lang="zh-CN" altLang="zh-CN" dirty="0"/>
              <a:t>的信息增益</a:t>
            </a:r>
            <a:r>
              <a:rPr lang="en-US" altLang="zh-CN" dirty="0"/>
              <a:t>g(D, A)</a:t>
            </a:r>
            <a:r>
              <a:rPr lang="zh-CN" altLang="zh-CN" dirty="0"/>
              <a:t>，定义为集合</a:t>
            </a:r>
            <a:r>
              <a:rPr lang="en-US" altLang="zh-CN" dirty="0"/>
              <a:t>D</a:t>
            </a:r>
            <a:r>
              <a:rPr lang="zh-CN" altLang="zh-CN" dirty="0"/>
              <a:t>的熵</a:t>
            </a:r>
            <a:r>
              <a:rPr lang="en-US" altLang="zh-CN" dirty="0"/>
              <a:t>H(D)</a:t>
            </a:r>
            <a:r>
              <a:rPr lang="zh-CN" altLang="zh-CN" dirty="0"/>
              <a:t>与特征</a:t>
            </a:r>
            <a:r>
              <a:rPr lang="en-US" altLang="zh-CN" dirty="0"/>
              <a:t>A</a:t>
            </a:r>
            <a:r>
              <a:rPr lang="zh-CN" altLang="zh-CN" dirty="0"/>
              <a:t>给定条件下</a:t>
            </a:r>
            <a:r>
              <a:rPr lang="en-US" altLang="zh-CN" dirty="0"/>
              <a:t>D</a:t>
            </a:r>
            <a:r>
              <a:rPr lang="zh-CN" altLang="zh-CN" dirty="0"/>
              <a:t>的条件熵</a:t>
            </a:r>
            <a:r>
              <a:rPr lang="en-US" altLang="zh-CN" dirty="0"/>
              <a:t>H(D|A)</a:t>
            </a:r>
            <a:r>
              <a:rPr lang="zh-CN" altLang="zh-CN" dirty="0"/>
              <a:t>之差，即</a:t>
            </a:r>
            <a:r>
              <a:rPr lang="zh-CN" altLang="zh-CN" dirty="0" smtClean="0"/>
              <a:t>：</a:t>
            </a:r>
            <a:r>
              <a:rPr lang="en-US" altLang="zh-CN" dirty="0" smtClean="0"/>
              <a:t>g(D,A)=H(D)-H(D|A)</a:t>
            </a:r>
            <a:endParaRPr lang="zh-CN" altLang="zh-CN" dirty="0"/>
          </a:p>
          <a:p>
            <a:r>
              <a:rPr lang="zh-CN" altLang="zh-CN" dirty="0"/>
              <a:t>信息增益大的特征具有更强的分类能力</a:t>
            </a:r>
            <a:r>
              <a:rPr lang="zh-CN" altLang="zh-CN" dirty="0" smtClean="0"/>
              <a:t>。</a:t>
            </a:r>
            <a:endParaRPr lang="zh-CN"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如何求对样本分类能力最好的属性</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14</a:t>
            </a:r>
            <a:r>
              <a:rPr lang="zh-CN" altLang="zh-CN" dirty="0"/>
              <a:t>个样本，其中</a:t>
            </a:r>
            <a:r>
              <a:rPr lang="en-US" altLang="zh-CN" dirty="0"/>
              <a:t>9</a:t>
            </a:r>
            <a:r>
              <a:rPr lang="zh-CN" altLang="zh-CN" dirty="0"/>
              <a:t>个为</a:t>
            </a:r>
            <a:r>
              <a:rPr lang="en-US" altLang="zh-CN" dirty="0"/>
              <a:t>yes</a:t>
            </a:r>
            <a:r>
              <a:rPr lang="zh-CN" altLang="zh-CN" dirty="0"/>
              <a:t>，</a:t>
            </a:r>
            <a:r>
              <a:rPr lang="en-US" altLang="zh-CN" dirty="0"/>
              <a:t>5</a:t>
            </a:r>
            <a:r>
              <a:rPr lang="zh-CN" altLang="zh-CN" dirty="0"/>
              <a:t>个为</a:t>
            </a:r>
            <a:r>
              <a:rPr lang="en-US" altLang="zh-CN" dirty="0"/>
              <a:t>no</a:t>
            </a:r>
            <a:r>
              <a:rPr lang="zh-CN" altLang="zh-CN" dirty="0"/>
              <a:t>，因此该训练样本集合</a:t>
            </a:r>
            <a:r>
              <a:rPr lang="en-US" altLang="zh-CN" dirty="0"/>
              <a:t>S</a:t>
            </a:r>
            <a:r>
              <a:rPr lang="zh-CN" altLang="zh-CN" dirty="0"/>
              <a:t>的熵</a:t>
            </a:r>
            <a:r>
              <a:rPr lang="zh-CN" altLang="zh-CN" dirty="0" smtClean="0"/>
              <a:t>为</a:t>
            </a:r>
            <a:r>
              <a:rPr lang="en-US" altLang="zh-CN" dirty="0" smtClean="0"/>
              <a:t>H(S)=-9/14log(9/14)-5/14log(5/14)=0.940</a:t>
            </a:r>
          </a:p>
          <a:p>
            <a:r>
              <a:rPr lang="zh-CN" altLang="zh-CN" dirty="0"/>
              <a:t>考虑风力</a:t>
            </a:r>
            <a:r>
              <a:rPr lang="en-US" altLang="zh-CN" dirty="0"/>
              <a:t>windy</a:t>
            </a:r>
            <a:r>
              <a:rPr lang="zh-CN" altLang="zh-CN" dirty="0"/>
              <a:t>的信息</a:t>
            </a:r>
            <a:r>
              <a:rPr lang="zh-CN" altLang="zh-CN" dirty="0" smtClean="0"/>
              <a:t>增益</a:t>
            </a:r>
            <a:r>
              <a:rPr lang="en-US" altLang="zh-CN" dirty="0" smtClean="0"/>
              <a:t>H(</a:t>
            </a:r>
            <a:r>
              <a:rPr lang="en-US" altLang="zh-CN" dirty="0" err="1" smtClean="0"/>
              <a:t>S|Windy</a:t>
            </a:r>
            <a:r>
              <a:rPr lang="en-US" altLang="zh-CN" dirty="0" smtClean="0"/>
              <a:t>)=</a:t>
            </a:r>
            <a:r>
              <a:rPr lang="en-US" altLang="zh-CN" dirty="0"/>
              <a:t> </a:t>
            </a:r>
            <a:r>
              <a:rPr lang="en-US" altLang="zh-CN" dirty="0" err="1"/>
              <a:t>Prob</a:t>
            </a:r>
            <a:r>
              <a:rPr lang="en-US" altLang="zh-CN" dirty="0"/>
              <a:t>(Windy=True)H(S</a:t>
            </a:r>
            <a:r>
              <a:rPr lang="zh-CN" altLang="zh-CN" dirty="0"/>
              <a:t>│</a:t>
            </a:r>
            <a:r>
              <a:rPr lang="en-US" altLang="zh-CN" dirty="0"/>
              <a:t>Windy=True)+</a:t>
            </a:r>
            <a:r>
              <a:rPr lang="en-US" altLang="zh-CN" dirty="0" err="1"/>
              <a:t>Prob</a:t>
            </a:r>
            <a:r>
              <a:rPr lang="en-US" altLang="zh-CN" dirty="0"/>
              <a:t>(Windy=False)H(S</a:t>
            </a:r>
            <a:r>
              <a:rPr lang="zh-CN" altLang="zh-CN" dirty="0"/>
              <a:t>│</a:t>
            </a:r>
            <a:r>
              <a:rPr lang="en-US" altLang="zh-CN" dirty="0"/>
              <a:t>Windy=False</a:t>
            </a:r>
            <a:r>
              <a:rPr lang="en-US" altLang="zh-CN" dirty="0" smtClean="0"/>
              <a:t>)=6/14*(-3/6log(3/6)-3/6log(3/6)+8/14*(-2/8log(2/8)-6/8log6/8)=0.892</a:t>
            </a:r>
          </a:p>
          <a:p>
            <a:r>
              <a:rPr lang="zh-CN" altLang="en-US" dirty="0"/>
              <a:t>因此</a:t>
            </a:r>
            <a:r>
              <a:rPr lang="en-US" altLang="zh-CN" dirty="0" smtClean="0"/>
              <a:t>g(</a:t>
            </a:r>
            <a:r>
              <a:rPr lang="en-US" altLang="zh-CN" dirty="0" err="1" smtClean="0"/>
              <a:t>S,Windy</a:t>
            </a:r>
            <a:r>
              <a:rPr lang="en-US" altLang="zh-CN" dirty="0"/>
              <a:t>)=H(S)-H(S</a:t>
            </a:r>
            <a:r>
              <a:rPr lang="zh-CN" altLang="zh-CN" dirty="0"/>
              <a:t>│</a:t>
            </a:r>
            <a:r>
              <a:rPr lang="en-US" altLang="zh-CN" dirty="0"/>
              <a:t>Windy</a:t>
            </a:r>
            <a:r>
              <a:rPr lang="en-US" altLang="zh-CN" dirty="0" smtClean="0"/>
              <a:t>)=0.048</a:t>
            </a:r>
          </a:p>
          <a:p>
            <a:r>
              <a:rPr lang="zh-CN" altLang="zh-CN" dirty="0"/>
              <a:t>类似的，我们可以求出其它三个属性的信息增益分别为：</a:t>
            </a:r>
          </a:p>
          <a:p>
            <a:r>
              <a:rPr lang="en-US" altLang="zh-CN" dirty="0"/>
              <a:t>g(</a:t>
            </a:r>
            <a:r>
              <a:rPr lang="en-US" altLang="zh-CN" dirty="0" err="1"/>
              <a:t>S,Outlook</a:t>
            </a:r>
            <a:r>
              <a:rPr lang="en-US" altLang="zh-CN" dirty="0"/>
              <a:t>)=0.246</a:t>
            </a:r>
            <a:endParaRPr lang="zh-CN" altLang="zh-CN" dirty="0"/>
          </a:p>
          <a:p>
            <a:r>
              <a:rPr lang="en-US" altLang="zh-CN" dirty="0"/>
              <a:t>g(</a:t>
            </a:r>
            <a:r>
              <a:rPr lang="en-US" altLang="zh-CN" dirty="0" err="1"/>
              <a:t>S,Humidity</a:t>
            </a:r>
            <a:r>
              <a:rPr lang="en-US" altLang="zh-CN" dirty="0"/>
              <a:t>)=0.151</a:t>
            </a:r>
            <a:endParaRPr lang="zh-CN" altLang="zh-CN" dirty="0"/>
          </a:p>
          <a:p>
            <a:r>
              <a:rPr lang="en-US" altLang="zh-CN" dirty="0"/>
              <a:t>g(</a:t>
            </a:r>
            <a:r>
              <a:rPr lang="en-US" altLang="zh-CN" dirty="0" err="1"/>
              <a:t>S,Temperature</a:t>
            </a:r>
            <a:r>
              <a:rPr lang="en-US" altLang="zh-CN" dirty="0"/>
              <a:t>)=0.029</a:t>
            </a:r>
            <a:endParaRPr lang="zh-CN" altLang="zh-CN" dirty="0"/>
          </a:p>
          <a:p>
            <a:r>
              <a:rPr lang="zh-CN" altLang="zh-CN" dirty="0"/>
              <a:t>由于</a:t>
            </a:r>
            <a:r>
              <a:rPr lang="en-US" altLang="zh-CN" dirty="0"/>
              <a:t>Outlook</a:t>
            </a:r>
            <a:r>
              <a:rPr lang="zh-CN" altLang="zh-CN" dirty="0"/>
              <a:t>的信息增益最大，即属性</a:t>
            </a:r>
            <a:r>
              <a:rPr lang="en-US" altLang="zh-CN" dirty="0"/>
              <a:t>outlook</a:t>
            </a:r>
            <a:r>
              <a:rPr lang="zh-CN" altLang="zh-CN" dirty="0"/>
              <a:t>在训练样本上提供了对决策目标的最佳预测，因此</a:t>
            </a:r>
            <a:r>
              <a:rPr lang="en-US" altLang="zh-CN" dirty="0"/>
              <a:t>outlook</a:t>
            </a:r>
            <a:r>
              <a:rPr lang="zh-CN" altLang="zh-CN" dirty="0"/>
              <a:t>被选作根节点的决策属性</a:t>
            </a:r>
            <a:endParaRPr lang="zh-CN" altLang="en-US" dirty="0"/>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如何求对样本分类能力最好的属性</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当</a:t>
            </a:r>
            <a:r>
              <a:rPr lang="en-US" altLang="zh-CN" dirty="0"/>
              <a:t>outlook</a:t>
            </a:r>
            <a:r>
              <a:rPr lang="zh-CN" altLang="zh-CN" dirty="0"/>
              <a:t>被选作根节点的决策属性后，要为其每一个可能取值（</a:t>
            </a:r>
            <a:r>
              <a:rPr lang="en-US" altLang="zh-CN" dirty="0"/>
              <a:t>sunny</a:t>
            </a:r>
            <a:r>
              <a:rPr lang="zh-CN" altLang="zh-CN" dirty="0"/>
              <a:t>，</a:t>
            </a:r>
            <a:r>
              <a:rPr lang="en-US" altLang="zh-CN" dirty="0"/>
              <a:t>overcast</a:t>
            </a:r>
            <a:r>
              <a:rPr lang="zh-CN" altLang="zh-CN" dirty="0"/>
              <a:t>，</a:t>
            </a:r>
            <a:r>
              <a:rPr lang="en-US" altLang="zh-CN" dirty="0"/>
              <a:t>rainy</a:t>
            </a:r>
            <a:r>
              <a:rPr lang="zh-CN" altLang="zh-CN" dirty="0"/>
              <a:t>）在根节点下创建分支，所提供的学习样本根据其</a:t>
            </a:r>
            <a:r>
              <a:rPr lang="en-US" altLang="zh-CN" dirty="0"/>
              <a:t>outlook</a:t>
            </a:r>
            <a:r>
              <a:rPr lang="zh-CN" altLang="zh-CN" dirty="0"/>
              <a:t>属性的取值情况分为</a:t>
            </a:r>
            <a:r>
              <a:rPr lang="en-US" altLang="zh-CN" dirty="0"/>
              <a:t>3</a:t>
            </a:r>
            <a:r>
              <a:rPr lang="zh-CN" altLang="zh-CN" dirty="0"/>
              <a:t>组供后续决策树的构造</a:t>
            </a:r>
            <a:r>
              <a:rPr lang="zh-CN" altLang="zh-CN" dirty="0" smtClean="0"/>
              <a:t>。</a:t>
            </a:r>
            <a:endParaRPr lang="en-US" altLang="zh-CN" dirty="0" smtClean="0"/>
          </a:p>
          <a:p>
            <a:r>
              <a:rPr lang="en-US" altLang="zh-CN" dirty="0" smtClean="0"/>
              <a:t>outlook</a:t>
            </a:r>
            <a:r>
              <a:rPr lang="zh-CN" altLang="zh-CN" dirty="0"/>
              <a:t>属性取值为</a:t>
            </a:r>
            <a:r>
              <a:rPr lang="en-US" altLang="zh-CN" dirty="0"/>
              <a:t>overcast</a:t>
            </a:r>
            <a:r>
              <a:rPr lang="zh-CN" altLang="zh-CN" dirty="0"/>
              <a:t>的分支，由于其分配到的样本其决策值都为</a:t>
            </a:r>
            <a:r>
              <a:rPr lang="en-US" altLang="zh-CN" dirty="0"/>
              <a:t>yes</a:t>
            </a:r>
            <a:r>
              <a:rPr lang="zh-CN" altLang="zh-CN" dirty="0"/>
              <a:t>，所以该分支下面的节点就是一个值为</a:t>
            </a:r>
            <a:r>
              <a:rPr lang="en-US" altLang="zh-CN" dirty="0"/>
              <a:t>yes</a:t>
            </a:r>
            <a:r>
              <a:rPr lang="zh-CN" altLang="zh-CN" dirty="0"/>
              <a:t>的叶</a:t>
            </a:r>
            <a:r>
              <a:rPr lang="zh-CN" altLang="zh-CN" dirty="0" smtClean="0"/>
              <a:t>节点</a:t>
            </a:r>
            <a:endParaRPr lang="en-US" altLang="zh-CN" dirty="0" smtClean="0"/>
          </a:p>
          <a:p>
            <a:r>
              <a:rPr lang="zh-CN" altLang="zh-CN" dirty="0" smtClean="0"/>
              <a:t>其余</a:t>
            </a:r>
            <a:r>
              <a:rPr lang="zh-CN" altLang="zh-CN" dirty="0"/>
              <a:t>两个分支，由于分配到的样本决策值同时存在</a:t>
            </a:r>
            <a:r>
              <a:rPr lang="en-US" altLang="zh-CN" dirty="0"/>
              <a:t>yes</a:t>
            </a:r>
            <a:r>
              <a:rPr lang="zh-CN" altLang="zh-CN" dirty="0"/>
              <a:t>和</a:t>
            </a:r>
            <a:r>
              <a:rPr lang="en-US" altLang="zh-CN" dirty="0"/>
              <a:t>no</a:t>
            </a:r>
            <a:r>
              <a:rPr lang="zh-CN" altLang="zh-CN" dirty="0"/>
              <a:t>，因此需要重复刚才的过程，选择新的属性来分割学习样本，并且仅使用与这个分支相关的样本，如</a:t>
            </a:r>
            <a:r>
              <a:rPr lang="en-US" altLang="zh-CN" dirty="0"/>
              <a:t>outlook</a:t>
            </a:r>
            <a:r>
              <a:rPr lang="zh-CN" altLang="zh-CN" dirty="0"/>
              <a:t>属性取值为</a:t>
            </a:r>
            <a:r>
              <a:rPr lang="en-US" altLang="zh-CN" dirty="0"/>
              <a:t>sunny</a:t>
            </a:r>
            <a:r>
              <a:rPr lang="zh-CN" altLang="zh-CN" dirty="0"/>
              <a:t>的分支，继续学习时只使用</a:t>
            </a:r>
            <a:r>
              <a:rPr lang="en-US" altLang="zh-CN" dirty="0"/>
              <a:t>outlook</a:t>
            </a:r>
            <a:r>
              <a:rPr lang="zh-CN" altLang="zh-CN" dirty="0"/>
              <a:t>属性为</a:t>
            </a:r>
            <a:r>
              <a:rPr lang="en-US" altLang="zh-CN" dirty="0"/>
              <a:t>sunny</a:t>
            </a:r>
            <a:r>
              <a:rPr lang="zh-CN" altLang="zh-CN" dirty="0"/>
              <a:t>的</a:t>
            </a:r>
            <a:r>
              <a:rPr lang="en-US" altLang="zh-CN" dirty="0"/>
              <a:t>5</a:t>
            </a:r>
            <a:r>
              <a:rPr lang="zh-CN" altLang="zh-CN" dirty="0"/>
              <a:t>个样本。</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学习过程结束的标准</a:t>
            </a:r>
            <a:endParaRPr lang="zh-CN" altLang="en-US" dirty="0"/>
          </a:p>
        </p:txBody>
      </p:sp>
      <p:sp>
        <p:nvSpPr>
          <p:cNvPr id="3" name="内容占位符 2"/>
          <p:cNvSpPr>
            <a:spLocks noGrp="1"/>
          </p:cNvSpPr>
          <p:nvPr>
            <p:ph idx="1"/>
          </p:nvPr>
        </p:nvSpPr>
        <p:spPr/>
        <p:txBody>
          <a:bodyPr/>
          <a:lstStyle/>
          <a:p>
            <a:r>
              <a:rPr lang="zh-CN" altLang="zh-CN" dirty="0" smtClean="0"/>
              <a:t>对于</a:t>
            </a:r>
            <a:r>
              <a:rPr lang="zh-CN" altLang="zh-CN" dirty="0"/>
              <a:t>一条从根节点开始的路径，如果所有属性都在这条路径中测试过，则该路径不再扩展</a:t>
            </a:r>
            <a:r>
              <a:rPr lang="zh-CN" altLang="zh-CN" dirty="0" smtClean="0"/>
              <a:t>。</a:t>
            </a:r>
            <a:endParaRPr lang="en-US" altLang="zh-CN" dirty="0" smtClean="0"/>
          </a:p>
          <a:p>
            <a:r>
              <a:rPr lang="zh-CN" altLang="zh-CN" dirty="0" smtClean="0"/>
              <a:t>对于</a:t>
            </a:r>
            <a:r>
              <a:rPr lang="zh-CN" altLang="zh-CN" dirty="0"/>
              <a:t>一个测试节点而言，如果其某个分支分配到的样本其决策值一致，则该分支下面的节点为叶节点。</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缺点</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在上述</a:t>
            </a:r>
            <a:r>
              <a:rPr lang="en-US" altLang="zh-CN" dirty="0"/>
              <a:t>ID3</a:t>
            </a:r>
            <a:r>
              <a:rPr lang="zh-CN" altLang="zh-CN" dirty="0"/>
              <a:t>算法中，决策树的学习是根据信息增益来进行属性的选择</a:t>
            </a:r>
            <a:r>
              <a:rPr lang="zh-CN" altLang="zh-CN" dirty="0" smtClean="0"/>
              <a:t>的</a:t>
            </a:r>
            <a:endParaRPr lang="en-US" altLang="zh-CN" dirty="0" smtClean="0"/>
          </a:p>
          <a:p>
            <a:r>
              <a:rPr lang="zh-CN" altLang="en-US" dirty="0" smtClean="0"/>
              <a:t>但是会</a:t>
            </a:r>
            <a:r>
              <a:rPr lang="zh-CN" altLang="zh-CN" dirty="0" smtClean="0"/>
              <a:t>偏向</a:t>
            </a:r>
            <a:r>
              <a:rPr lang="zh-CN" altLang="zh-CN" dirty="0"/>
              <a:t>于具有大量值的属性</a:t>
            </a:r>
            <a:r>
              <a:rPr lang="zh-CN" altLang="zh-CN" dirty="0" smtClean="0"/>
              <a:t>。</a:t>
            </a:r>
            <a:endParaRPr lang="en-US" altLang="zh-CN" dirty="0" smtClean="0"/>
          </a:p>
          <a:p>
            <a:r>
              <a:rPr lang="zh-CN" altLang="zh-CN" dirty="0" smtClean="0"/>
              <a:t>在</a:t>
            </a:r>
            <a:r>
              <a:rPr lang="zh-CN" altLang="zh-CN" dirty="0"/>
              <a:t>训练集中，某个属性所取的不同值的个数越多，那么越有可能拿它来作为分裂属性</a:t>
            </a:r>
            <a:r>
              <a:rPr lang="zh-CN" altLang="zh-CN" dirty="0" smtClean="0"/>
              <a:t>。</a:t>
            </a:r>
            <a:endParaRPr lang="en-US" altLang="zh-CN" dirty="0" smtClean="0"/>
          </a:p>
          <a:p>
            <a:r>
              <a:rPr lang="zh-CN" altLang="zh-CN" dirty="0" smtClean="0"/>
              <a:t>例如</a:t>
            </a:r>
            <a:r>
              <a:rPr lang="zh-CN" altLang="zh-CN" dirty="0"/>
              <a:t>在上述的例子中增加一个日期属性，每个样本的日期都不同，则在所有属性中，日期属性具有最大的信息增益，单独的日期就可以完全预测训练数据的目标属性，于是日期属性就会被选中作为根节点的决策属性并形成一棵深度为</a:t>
            </a:r>
            <a:r>
              <a:rPr lang="en-US" altLang="zh-CN" dirty="0"/>
              <a:t>1</a:t>
            </a:r>
            <a:r>
              <a:rPr lang="zh-CN" altLang="zh-CN" dirty="0"/>
              <a:t>但是非常宽的树，这棵树可以百分之百地正确分类训练数据，但对于不在训练集中的数据，由于日期不一致，因此无法进行分类，因而不是一个好的预测器。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C4.5</a:t>
            </a:r>
            <a:r>
              <a:rPr lang="zh-CN" altLang="zh-CN" dirty="0"/>
              <a:t>采用了信息增益</a:t>
            </a:r>
            <a:r>
              <a:rPr lang="zh-CN" altLang="zh-CN" dirty="0" smtClean="0"/>
              <a:t>率</a:t>
            </a:r>
            <a:endParaRPr lang="en-US" altLang="zh-CN" dirty="0" smtClean="0"/>
          </a:p>
          <a:p>
            <a:r>
              <a:rPr lang="en-US" altLang="zh-CN" dirty="0"/>
              <a:t>CART</a:t>
            </a:r>
            <a:r>
              <a:rPr lang="zh-CN" altLang="zh-CN" dirty="0"/>
              <a:t>算法则以基尼指数（</a:t>
            </a:r>
            <a:r>
              <a:rPr lang="en-US" altLang="zh-CN" dirty="0" err="1"/>
              <a:t>gini</a:t>
            </a:r>
            <a:r>
              <a:rPr lang="en-US" altLang="zh-CN" dirty="0"/>
              <a:t> index</a:t>
            </a:r>
            <a:r>
              <a:rPr lang="zh-CN" altLang="zh-CN" dirty="0"/>
              <a:t>）做为属性选择的依据</a:t>
            </a:r>
            <a:r>
              <a:rPr lang="zh-CN" altLang="zh-CN" dirty="0" smtClean="0"/>
              <a:t>。</a:t>
            </a:r>
            <a:endParaRPr lang="en-US" altLang="zh-CN" dirty="0" smtClean="0"/>
          </a:p>
          <a:p>
            <a:r>
              <a:rPr lang="zh-CN" altLang="zh-CN" dirty="0"/>
              <a:t>不管是采用哪一种学习算法，其基本思路都是利用统计测试来计算每一个实例属性单独分类训练样例的能力，分类能力最好的属性将被选作根节点的测试属性。然后为根节点属性的每个可能值产生一个分支，并将训练样例分配到适当的分支之下。通过这样的操作，原始的决策树构造问题就被分解成数个小规模的决策树构造问题。重复前面的过程，用每个分支节点关联的训练样例来选取在该分支节点测试的属性，直至每个分支下的训练样例属于同一类为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a:t>
            </a:r>
            <a:endParaRPr lang="zh-CN" altLang="en-US" dirty="0"/>
          </a:p>
        </p:txBody>
      </p:sp>
      <p:sp>
        <p:nvSpPr>
          <p:cNvPr id="3" name="内容占位符 2"/>
          <p:cNvSpPr>
            <a:spLocks noGrp="1"/>
          </p:cNvSpPr>
          <p:nvPr>
            <p:ph idx="1"/>
          </p:nvPr>
        </p:nvSpPr>
        <p:spPr/>
        <p:txBody>
          <a:bodyPr>
            <a:normAutofit/>
          </a:bodyPr>
          <a:lstStyle/>
          <a:p>
            <a:r>
              <a:rPr lang="zh-CN" altLang="zh-CN" sz="2000" dirty="0"/>
              <a:t>学习是人类以及各种动物与生俱来的基本能力，自从人们试图在计算机上表现人类智能之日起，学习就成为研究的主要课题</a:t>
            </a:r>
            <a:r>
              <a:rPr lang="zh-CN" altLang="zh-CN" sz="2000" dirty="0" smtClean="0"/>
              <a:t>。</a:t>
            </a:r>
            <a:endParaRPr lang="en-US" altLang="zh-CN" sz="2000" dirty="0" smtClean="0"/>
          </a:p>
          <a:p>
            <a:r>
              <a:rPr lang="en-US" altLang="zh-CN" sz="2000" dirty="0" err="1" smtClean="0"/>
              <a:t>H.Simon</a:t>
            </a:r>
            <a:r>
              <a:rPr lang="zh-CN" altLang="zh-CN" sz="2000" dirty="0"/>
              <a:t>曾于</a:t>
            </a:r>
            <a:r>
              <a:rPr lang="en-US" altLang="zh-CN" sz="2000" dirty="0"/>
              <a:t>1983</a:t>
            </a:r>
            <a:r>
              <a:rPr lang="zh-CN" altLang="zh-CN" sz="2000" dirty="0"/>
              <a:t>年给出了一个关于学习的哲学式说明：如果一个系统能够通过执行某种过程而改进其性能，这就是学习。以常见的有监督学习为例，机器学习可以理解为针对所给定的样本集</a:t>
            </a:r>
            <a:r>
              <a:rPr lang="en-US" altLang="zh-CN" sz="2000" dirty="0"/>
              <a:t>{(</a:t>
            </a:r>
            <a:r>
              <a:rPr lang="en-US" altLang="zh-CN" sz="2000" dirty="0" err="1"/>
              <a:t>xi,yi</a:t>
            </a:r>
            <a:r>
              <a:rPr lang="en-US" altLang="zh-CN" sz="2000" dirty="0"/>
              <a:t>): </a:t>
            </a:r>
            <a:r>
              <a:rPr lang="en-US" altLang="zh-CN" sz="2000" dirty="0" err="1"/>
              <a:t>i</a:t>
            </a:r>
            <a:r>
              <a:rPr lang="en-US" altLang="zh-CN" sz="2000" dirty="0"/>
              <a:t>=1,2,…,n}</a:t>
            </a:r>
            <a:r>
              <a:rPr lang="zh-CN" altLang="zh-CN" sz="2000" dirty="0"/>
              <a:t>，该样本集来自实际问题</a:t>
            </a:r>
            <a:r>
              <a:rPr lang="en-US" altLang="zh-CN" sz="2000" dirty="0"/>
              <a:t>y=F(x)</a:t>
            </a:r>
            <a:r>
              <a:rPr lang="zh-CN" altLang="zh-CN" sz="2000" dirty="0"/>
              <a:t>（称为自然模型）的独立同分布采样，我们需要设计算法以得到函数</a:t>
            </a:r>
            <a:r>
              <a:rPr lang="en-US" altLang="zh-CN" sz="2000" dirty="0"/>
              <a:t>y=f(x)</a:t>
            </a:r>
            <a:r>
              <a:rPr lang="zh-CN" altLang="zh-CN" sz="2000" dirty="0"/>
              <a:t>，使得它对自然模型在一定的统计指标下为真，即</a:t>
            </a:r>
            <a:r>
              <a:rPr lang="en-US" altLang="zh-CN" sz="2000" dirty="0"/>
              <a:t>f(x)</a:t>
            </a:r>
            <a:r>
              <a:rPr lang="zh-CN" altLang="zh-CN" sz="2000" dirty="0"/>
              <a:t>是自然模型的一个近似模型</a:t>
            </a:r>
            <a:endParaRPr lang="zh-CN" altLang="en-US" sz="20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3419872" y="4725144"/>
          <a:ext cx="4528857" cy="1656184"/>
        </p:xfrm>
        <a:graphic>
          <a:graphicData uri="http://schemas.openxmlformats.org/presentationml/2006/ole">
            <p:oleObj spid="_x0000_s1025" name="Visio" r:id="rId3" imgW="4085125" imgH="1493051" progId="Visio.Drawing.11">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从</a:t>
            </a:r>
            <a:r>
              <a:rPr lang="en-US" altLang="zh-CN" dirty="0"/>
              <a:t>IF…THEN</a:t>
            </a:r>
            <a:r>
              <a:rPr lang="zh-CN" altLang="zh-CN" dirty="0"/>
              <a:t>开始</a:t>
            </a:r>
            <a:endParaRPr lang="zh-CN" altLang="en-US" dirty="0"/>
          </a:p>
        </p:txBody>
      </p:sp>
      <p:sp>
        <p:nvSpPr>
          <p:cNvPr id="3" name="内容占位符 2"/>
          <p:cNvSpPr>
            <a:spLocks noGrp="1"/>
          </p:cNvSpPr>
          <p:nvPr>
            <p:ph idx="1"/>
          </p:nvPr>
        </p:nvSpPr>
        <p:spPr>
          <a:xfrm>
            <a:off x="467544" y="1556792"/>
            <a:ext cx="8229600" cy="4525963"/>
          </a:xfrm>
        </p:spPr>
        <p:txBody>
          <a:bodyPr>
            <a:normAutofit fontScale="85000" lnSpcReduction="20000"/>
          </a:bodyPr>
          <a:lstStyle/>
          <a:p>
            <a:r>
              <a:rPr lang="zh-CN" altLang="zh-CN" dirty="0"/>
              <a:t>天热决定如何降温时，收集了一些以前的样例</a:t>
            </a:r>
            <a:r>
              <a:rPr lang="zh-CN" altLang="zh-CN"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zh-CN" altLang="zh-CN" dirty="0" smtClean="0"/>
          </a:p>
          <a:p>
            <a:r>
              <a:rPr lang="zh-CN" altLang="zh-CN" dirty="0" smtClean="0"/>
              <a:t>观察</a:t>
            </a:r>
            <a:r>
              <a:rPr lang="zh-CN" altLang="zh-CN" dirty="0"/>
              <a:t>分析这些数据，可以很容易得到这样的决策：</a:t>
            </a:r>
          </a:p>
          <a:p>
            <a:pPr lvl="1">
              <a:buNone/>
            </a:pPr>
            <a:r>
              <a:rPr lang="en-US" altLang="zh-CN" dirty="0"/>
              <a:t>		IF  </a:t>
            </a:r>
            <a:r>
              <a:rPr lang="zh-CN" altLang="zh-CN" dirty="0"/>
              <a:t>温度</a:t>
            </a:r>
            <a:r>
              <a:rPr lang="en-US" altLang="zh-CN" dirty="0"/>
              <a:t>&gt;30</a:t>
            </a:r>
            <a:endParaRPr lang="zh-CN" altLang="zh-CN" dirty="0"/>
          </a:p>
          <a:p>
            <a:pPr lvl="1">
              <a:buNone/>
            </a:pPr>
            <a:r>
              <a:rPr lang="en-US" altLang="zh-CN" dirty="0"/>
              <a:t>		THEN </a:t>
            </a:r>
            <a:r>
              <a:rPr lang="zh-CN" altLang="zh-CN" dirty="0"/>
              <a:t>开空调</a:t>
            </a:r>
          </a:p>
          <a:p>
            <a:pPr lvl="1">
              <a:buNone/>
            </a:pPr>
            <a:r>
              <a:rPr lang="en-US" altLang="zh-CN" dirty="0"/>
              <a:t>		ELSE  </a:t>
            </a:r>
            <a:r>
              <a:rPr lang="zh-CN" altLang="zh-CN" dirty="0"/>
              <a:t>开风扇</a:t>
            </a:r>
          </a:p>
          <a:p>
            <a:endParaRPr lang="zh-CN" altLang="en-US" dirty="0"/>
          </a:p>
        </p:txBody>
      </p:sp>
      <p:graphicFrame>
        <p:nvGraphicFramePr>
          <p:cNvPr id="4" name="表格 3"/>
          <p:cNvGraphicFramePr>
            <a:graphicFrameLocks noGrp="1"/>
          </p:cNvGraphicFramePr>
          <p:nvPr/>
        </p:nvGraphicFramePr>
        <p:xfrm>
          <a:off x="1524000" y="1996048"/>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spcAft>
                          <a:spcPts val="0"/>
                        </a:spcAft>
                      </a:pPr>
                      <a:r>
                        <a:rPr lang="zh-CN" sz="2000" kern="100" dirty="0">
                          <a:latin typeface="Calibri"/>
                          <a:ea typeface="宋体"/>
                          <a:cs typeface="Times New Roman"/>
                        </a:rPr>
                        <a:t>温度</a:t>
                      </a:r>
                    </a:p>
                  </a:txBody>
                  <a:tcPr marL="68580" marR="68580" marT="0" marB="0"/>
                </a:tc>
                <a:tc>
                  <a:txBody>
                    <a:bodyPr/>
                    <a:lstStyle/>
                    <a:p>
                      <a:pPr algn="ctr">
                        <a:spcAft>
                          <a:spcPts val="0"/>
                        </a:spcAft>
                      </a:pPr>
                      <a:r>
                        <a:rPr lang="zh-CN" sz="2000" kern="100">
                          <a:latin typeface="Calibri"/>
                          <a:ea typeface="宋体"/>
                          <a:cs typeface="Times New Roman"/>
                        </a:rPr>
                        <a:t>是否开空调</a:t>
                      </a:r>
                    </a:p>
                  </a:txBody>
                  <a:tcPr marL="68580" marR="68580" marT="0" marB="0"/>
                </a:tc>
              </a:tr>
              <a:tr h="370840">
                <a:tc>
                  <a:txBody>
                    <a:bodyPr/>
                    <a:lstStyle/>
                    <a:p>
                      <a:pPr algn="ctr">
                        <a:spcAft>
                          <a:spcPts val="0"/>
                        </a:spcAft>
                      </a:pPr>
                      <a:r>
                        <a:rPr lang="en-US" sz="2000" kern="100">
                          <a:latin typeface="Calibri"/>
                          <a:ea typeface="宋体"/>
                          <a:cs typeface="Times New Roman"/>
                        </a:rPr>
                        <a:t>29</a:t>
                      </a:r>
                      <a:endParaRPr lang="zh-CN" sz="2000" kern="100">
                        <a:latin typeface="Calibri"/>
                        <a:ea typeface="宋体"/>
                        <a:cs typeface="Times New Roman"/>
                      </a:endParaRPr>
                    </a:p>
                  </a:txBody>
                  <a:tcPr marL="68580" marR="68580" marT="0" marB="0"/>
                </a:tc>
                <a:tc>
                  <a:txBody>
                    <a:bodyPr/>
                    <a:lstStyle/>
                    <a:p>
                      <a:pPr algn="ctr">
                        <a:spcAft>
                          <a:spcPts val="0"/>
                        </a:spcAft>
                      </a:pPr>
                      <a:r>
                        <a:rPr lang="zh-CN" sz="2000" kern="100">
                          <a:latin typeface="Calibri"/>
                          <a:ea typeface="宋体"/>
                          <a:cs typeface="Times New Roman"/>
                        </a:rPr>
                        <a:t>否</a:t>
                      </a:r>
                    </a:p>
                  </a:txBody>
                  <a:tcPr marL="68580" marR="68580" marT="0" marB="0"/>
                </a:tc>
              </a:tr>
              <a:tr h="370840">
                <a:tc>
                  <a:txBody>
                    <a:bodyPr/>
                    <a:lstStyle/>
                    <a:p>
                      <a:pPr algn="ctr">
                        <a:spcAft>
                          <a:spcPts val="0"/>
                        </a:spcAft>
                      </a:pPr>
                      <a:r>
                        <a:rPr lang="en-US" sz="2000" kern="100">
                          <a:latin typeface="Calibri"/>
                          <a:ea typeface="宋体"/>
                          <a:cs typeface="Times New Roman"/>
                        </a:rPr>
                        <a:t>31</a:t>
                      </a:r>
                      <a:endParaRPr lang="zh-CN" sz="2000" kern="100">
                        <a:latin typeface="Calibri"/>
                        <a:ea typeface="宋体"/>
                        <a:cs typeface="Times New Roman"/>
                      </a:endParaRPr>
                    </a:p>
                  </a:txBody>
                  <a:tcPr marL="68580" marR="68580" marT="0" marB="0"/>
                </a:tc>
                <a:tc>
                  <a:txBody>
                    <a:bodyPr/>
                    <a:lstStyle/>
                    <a:p>
                      <a:pPr algn="ctr">
                        <a:spcAft>
                          <a:spcPts val="0"/>
                        </a:spcAft>
                      </a:pPr>
                      <a:r>
                        <a:rPr lang="zh-CN" sz="2000" kern="100">
                          <a:latin typeface="Calibri"/>
                          <a:ea typeface="宋体"/>
                          <a:cs typeface="Times New Roman"/>
                        </a:rPr>
                        <a:t>是</a:t>
                      </a:r>
                    </a:p>
                  </a:txBody>
                  <a:tcPr marL="68580" marR="68580" marT="0" marB="0"/>
                </a:tc>
              </a:tr>
              <a:tr h="370840">
                <a:tc>
                  <a:txBody>
                    <a:bodyPr/>
                    <a:lstStyle/>
                    <a:p>
                      <a:pPr algn="ctr">
                        <a:spcAft>
                          <a:spcPts val="0"/>
                        </a:spcAft>
                      </a:pPr>
                      <a:r>
                        <a:rPr lang="en-US" sz="2000" kern="100">
                          <a:latin typeface="Calibri"/>
                          <a:ea typeface="宋体"/>
                          <a:cs typeface="Times New Roman"/>
                        </a:rPr>
                        <a:t>33</a:t>
                      </a:r>
                      <a:endParaRPr lang="zh-CN" sz="2000" kern="100">
                        <a:latin typeface="Calibri"/>
                        <a:ea typeface="宋体"/>
                        <a:cs typeface="Times New Roman"/>
                      </a:endParaRPr>
                    </a:p>
                  </a:txBody>
                  <a:tcPr marL="68580" marR="68580" marT="0" marB="0"/>
                </a:tc>
                <a:tc>
                  <a:txBody>
                    <a:bodyPr/>
                    <a:lstStyle/>
                    <a:p>
                      <a:pPr algn="ctr">
                        <a:spcAft>
                          <a:spcPts val="0"/>
                        </a:spcAft>
                      </a:pPr>
                      <a:r>
                        <a:rPr lang="zh-CN" sz="2000" kern="100">
                          <a:latin typeface="Calibri"/>
                          <a:ea typeface="宋体"/>
                          <a:cs typeface="Times New Roman"/>
                        </a:rPr>
                        <a:t>是</a:t>
                      </a:r>
                    </a:p>
                  </a:txBody>
                  <a:tcPr marL="68580" marR="68580" marT="0" marB="0"/>
                </a:tc>
              </a:tr>
              <a:tr h="370840">
                <a:tc>
                  <a:txBody>
                    <a:bodyPr/>
                    <a:lstStyle/>
                    <a:p>
                      <a:pPr algn="ctr">
                        <a:spcAft>
                          <a:spcPts val="0"/>
                        </a:spcAft>
                      </a:pPr>
                      <a:r>
                        <a:rPr lang="en-US" sz="2000" kern="100">
                          <a:latin typeface="Calibri"/>
                          <a:ea typeface="宋体"/>
                          <a:cs typeface="Times New Roman"/>
                        </a:rPr>
                        <a:t>26</a:t>
                      </a:r>
                      <a:endParaRPr lang="zh-CN" sz="2000" kern="100">
                        <a:latin typeface="Calibri"/>
                        <a:ea typeface="宋体"/>
                        <a:cs typeface="Times New Roman"/>
                      </a:endParaRPr>
                    </a:p>
                  </a:txBody>
                  <a:tcPr marL="68580" marR="68580" marT="0" marB="0"/>
                </a:tc>
                <a:tc>
                  <a:txBody>
                    <a:bodyPr/>
                    <a:lstStyle/>
                    <a:p>
                      <a:pPr algn="ctr">
                        <a:spcAft>
                          <a:spcPts val="0"/>
                        </a:spcAft>
                      </a:pPr>
                      <a:r>
                        <a:rPr lang="zh-CN" sz="2000" kern="100">
                          <a:latin typeface="Calibri"/>
                          <a:ea typeface="宋体"/>
                          <a:cs typeface="Times New Roman"/>
                        </a:rPr>
                        <a:t>否</a:t>
                      </a:r>
                    </a:p>
                  </a:txBody>
                  <a:tcPr marL="68580" marR="68580" marT="0" marB="0"/>
                </a:tc>
              </a:tr>
              <a:tr h="370840">
                <a:tc>
                  <a:txBody>
                    <a:bodyPr/>
                    <a:lstStyle/>
                    <a:p>
                      <a:pPr algn="ctr">
                        <a:spcAft>
                          <a:spcPts val="0"/>
                        </a:spcAft>
                      </a:pPr>
                      <a:r>
                        <a:rPr lang="en-US" sz="2000" kern="100">
                          <a:latin typeface="Calibri"/>
                          <a:ea typeface="宋体"/>
                          <a:cs typeface="Times New Roman"/>
                        </a:rPr>
                        <a:t>32</a:t>
                      </a:r>
                      <a:endParaRPr lang="zh-CN" sz="2000" kern="100">
                        <a:latin typeface="Calibri"/>
                        <a:ea typeface="宋体"/>
                        <a:cs typeface="Times New Roman"/>
                      </a:endParaRPr>
                    </a:p>
                  </a:txBody>
                  <a:tcPr marL="68580" marR="68580" marT="0" marB="0"/>
                </a:tc>
                <a:tc>
                  <a:txBody>
                    <a:bodyPr/>
                    <a:lstStyle/>
                    <a:p>
                      <a:pPr algn="ctr">
                        <a:spcAft>
                          <a:spcPts val="0"/>
                        </a:spcAft>
                      </a:pPr>
                      <a:r>
                        <a:rPr lang="zh-CN" sz="2000" kern="100" dirty="0">
                          <a:latin typeface="Calibri"/>
                          <a:ea typeface="宋体"/>
                          <a:cs typeface="Times New Roman"/>
                        </a:rPr>
                        <a:t>是</a:t>
                      </a: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图形的方式来描述</a:t>
            </a:r>
            <a:endParaRPr lang="zh-CN" altLang="en-US" dirty="0"/>
          </a:p>
        </p:txBody>
      </p:sp>
      <p:sp>
        <p:nvSpPr>
          <p:cNvPr id="3" name="内容占位符 2"/>
          <p:cNvSpPr>
            <a:spLocks noGrp="1"/>
          </p:cNvSpPr>
          <p:nvPr>
            <p:ph idx="1"/>
          </p:nvPr>
        </p:nvSpPr>
        <p:spPr/>
        <p:txBody>
          <a:bodyPr>
            <a:normAutofit lnSpcReduction="10000"/>
          </a:bodyPr>
          <a:lstStyle/>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这</a:t>
            </a:r>
            <a:r>
              <a:rPr lang="zh-CN" altLang="zh-CN" sz="2000" dirty="0" smtClean="0"/>
              <a:t>就是</a:t>
            </a:r>
            <a:r>
              <a:rPr lang="zh-CN" altLang="zh-CN" sz="2000" dirty="0"/>
              <a:t>最简单的决策树，根节点表示在一个属性上的测试或判断，每个分枝代表一个测试输出，而每个树叶节点存放一个相应的决策。</a:t>
            </a:r>
            <a:endParaRPr lang="zh-CN" altLang="en-US" sz="2000"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 name="Object 1"/>
          <p:cNvGraphicFramePr>
            <a:graphicFrameLocks noChangeAspect="1"/>
          </p:cNvGraphicFramePr>
          <p:nvPr/>
        </p:nvGraphicFramePr>
        <p:xfrm>
          <a:off x="2195736" y="1877953"/>
          <a:ext cx="4683869" cy="3063215"/>
        </p:xfrm>
        <a:graphic>
          <a:graphicData uri="http://schemas.openxmlformats.org/presentationml/2006/ole">
            <p:oleObj spid="_x0000_s6145" name="Visio" r:id="rId3" imgW="6173016" imgH="4013044" progId="Visio.Drawing.11">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另一个例子</a:t>
            </a:r>
            <a:endParaRPr lang="zh-CN" altLang="en-US" dirty="0"/>
          </a:p>
        </p:txBody>
      </p:sp>
      <p:sp>
        <p:nvSpPr>
          <p:cNvPr id="3" name="内容占位符 2"/>
          <p:cNvSpPr>
            <a:spLocks noGrp="1"/>
          </p:cNvSpPr>
          <p:nvPr>
            <p:ph idx="1"/>
          </p:nvPr>
        </p:nvSpPr>
        <p:spPr/>
        <p:txBody>
          <a:bodyPr>
            <a:normAutofit fontScale="62500" lnSpcReduction="20000"/>
          </a:bodyPr>
          <a:lstStyle/>
          <a:p>
            <a:pPr lvl="1">
              <a:buNone/>
            </a:pPr>
            <a:r>
              <a:rPr lang="en-US" altLang="zh-CN" dirty="0"/>
              <a:t>IF </a:t>
            </a:r>
            <a:r>
              <a:rPr lang="zh-CN" altLang="zh-CN" dirty="0"/>
              <a:t>天气晴朗</a:t>
            </a:r>
            <a:r>
              <a:rPr lang="en-US" altLang="zh-CN" dirty="0"/>
              <a:t> THEN</a:t>
            </a:r>
            <a:endParaRPr lang="zh-CN" altLang="zh-CN" dirty="0"/>
          </a:p>
          <a:p>
            <a:pPr lvl="1">
              <a:buNone/>
            </a:pPr>
            <a:r>
              <a:rPr lang="en-US" altLang="zh-CN" dirty="0"/>
              <a:t>  	IF </a:t>
            </a:r>
            <a:r>
              <a:rPr lang="zh-CN" altLang="zh-CN" dirty="0"/>
              <a:t>湿度</a:t>
            </a:r>
            <a:r>
              <a:rPr lang="en-US" altLang="zh-CN" dirty="0"/>
              <a:t>&lt;=75</a:t>
            </a:r>
            <a:endParaRPr lang="zh-CN" altLang="zh-CN" dirty="0"/>
          </a:p>
          <a:p>
            <a:pPr lvl="1">
              <a:buNone/>
            </a:pPr>
            <a:r>
              <a:rPr lang="en-US" altLang="zh-CN" dirty="0"/>
              <a:t>  	THEN </a:t>
            </a:r>
            <a:r>
              <a:rPr lang="zh-CN" altLang="zh-CN" dirty="0"/>
              <a:t>打球</a:t>
            </a:r>
          </a:p>
          <a:p>
            <a:pPr lvl="1">
              <a:buNone/>
            </a:pPr>
            <a:r>
              <a:rPr lang="en-US" altLang="zh-CN" dirty="0"/>
              <a:t>	ELSE </a:t>
            </a:r>
            <a:r>
              <a:rPr lang="zh-CN" altLang="zh-CN" dirty="0"/>
              <a:t>不去打球</a:t>
            </a:r>
          </a:p>
          <a:p>
            <a:pPr lvl="1">
              <a:buNone/>
            </a:pPr>
            <a:r>
              <a:rPr lang="en-US" altLang="zh-CN" dirty="0"/>
              <a:t>ELSEIF </a:t>
            </a:r>
            <a:r>
              <a:rPr lang="zh-CN" altLang="zh-CN" dirty="0"/>
              <a:t>天气多云</a:t>
            </a:r>
            <a:r>
              <a:rPr lang="en-US" altLang="zh-CN" dirty="0"/>
              <a:t>THEN </a:t>
            </a:r>
            <a:r>
              <a:rPr lang="zh-CN" altLang="zh-CN" dirty="0"/>
              <a:t>去打球</a:t>
            </a:r>
          </a:p>
          <a:p>
            <a:pPr lvl="1">
              <a:buNone/>
            </a:pPr>
            <a:r>
              <a:rPr lang="en-US" altLang="zh-CN" dirty="0"/>
              <a:t>ELSEIF </a:t>
            </a:r>
            <a:r>
              <a:rPr lang="zh-CN" altLang="zh-CN" dirty="0"/>
              <a:t>下雨</a:t>
            </a:r>
            <a:r>
              <a:rPr lang="en-US" altLang="zh-CN" dirty="0"/>
              <a:t>  THEN</a:t>
            </a:r>
            <a:endParaRPr lang="zh-CN" altLang="zh-CN" dirty="0"/>
          </a:p>
          <a:p>
            <a:pPr lvl="1">
              <a:buNone/>
            </a:pPr>
            <a:r>
              <a:rPr lang="en-US" altLang="zh-CN" dirty="0"/>
              <a:t>	IF </a:t>
            </a:r>
            <a:r>
              <a:rPr lang="zh-CN" altLang="zh-CN" dirty="0"/>
              <a:t>有风</a:t>
            </a:r>
          </a:p>
          <a:p>
            <a:pPr lvl="1">
              <a:buNone/>
            </a:pPr>
            <a:r>
              <a:rPr lang="en-US" altLang="zh-CN" dirty="0"/>
              <a:t>	THEN </a:t>
            </a:r>
            <a:r>
              <a:rPr lang="zh-CN" altLang="zh-CN" dirty="0"/>
              <a:t>不去打球</a:t>
            </a:r>
          </a:p>
          <a:p>
            <a:pPr lvl="1">
              <a:buNone/>
            </a:pPr>
            <a:r>
              <a:rPr lang="en-US" altLang="zh-CN" dirty="0"/>
              <a:t>	ELSE  </a:t>
            </a:r>
            <a:r>
              <a:rPr lang="zh-CN" altLang="zh-CN" dirty="0"/>
              <a:t>去打球</a:t>
            </a:r>
          </a:p>
          <a:p>
            <a:r>
              <a:rPr lang="zh-CN" altLang="zh-CN" dirty="0"/>
              <a:t>这是一条能够帮助人们根据天气情况决定是否去打高尔夫球的决策规则，与前面天热决定如何降温的规则相比要复杂多了，通过将多个</a:t>
            </a:r>
            <a:r>
              <a:rPr lang="en-US" altLang="zh-CN" dirty="0"/>
              <a:t>IF…THEN</a:t>
            </a:r>
            <a:r>
              <a:rPr lang="zh-CN" altLang="zh-CN" dirty="0"/>
              <a:t>复合嵌套，在增加复杂性的同时我们获得了一条相当“聪明”的规则，可以处理多种复杂情况</a:t>
            </a:r>
            <a:r>
              <a:rPr lang="zh-CN" altLang="zh-CN" dirty="0" smtClean="0"/>
              <a:t>。</a:t>
            </a:r>
            <a:endParaRPr lang="en-US" altLang="zh-CN" dirty="0" smtClean="0"/>
          </a:p>
          <a:p>
            <a:r>
              <a:rPr lang="zh-CN" altLang="en-US" dirty="0" smtClean="0"/>
              <a:t>但是比较难理解。</a:t>
            </a:r>
            <a:endParaRPr lang="en-US" altLang="zh-CN" dirty="0" smtClean="0"/>
          </a:p>
          <a:p>
            <a:r>
              <a:rPr lang="zh-CN" altLang="zh-CN" dirty="0" smtClean="0"/>
              <a:t>将</a:t>
            </a:r>
            <a:r>
              <a:rPr lang="zh-CN" altLang="zh-CN" dirty="0"/>
              <a:t>此规则用另一种容易阅读并理解的形式表示出来</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另一个例子</a:t>
            </a:r>
            <a:endParaRPr lang="zh-CN" altLang="en-US"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3" name="Object 1"/>
          <p:cNvGraphicFramePr>
            <a:graphicFrameLocks noChangeAspect="1"/>
          </p:cNvGraphicFramePr>
          <p:nvPr/>
        </p:nvGraphicFramePr>
        <p:xfrm>
          <a:off x="1259632" y="2132856"/>
          <a:ext cx="6400711" cy="3600400"/>
        </p:xfrm>
        <a:graphic>
          <a:graphicData uri="http://schemas.openxmlformats.org/presentationml/2006/ole">
            <p:oleObj spid="_x0000_s8193" name="Visio" r:id="rId3" imgW="3652986" imgH="2061386"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决策树</a:t>
            </a:r>
            <a:r>
              <a:rPr lang="zh-CN" altLang="zh-CN" dirty="0"/>
              <a:t>可以看成是一个</a:t>
            </a:r>
            <a:r>
              <a:rPr lang="en-US" altLang="zh-CN" dirty="0"/>
              <a:t>IF…THEN</a:t>
            </a:r>
            <a:r>
              <a:rPr lang="zh-CN" altLang="zh-CN" dirty="0"/>
              <a:t>规则的集合，是一种类似流程图的树结构，其中每个内部节点（非树叶节点）表示在一个属性上的测试，每个分枝代表一个测试输出，而每个树叶节点存放一个类标号</a:t>
            </a:r>
            <a:r>
              <a:rPr lang="zh-CN" altLang="zh-CN" dirty="0" smtClean="0"/>
              <a:t>。</a:t>
            </a:r>
            <a:endParaRPr lang="en-US" altLang="zh-CN" dirty="0" smtClean="0"/>
          </a:p>
          <a:p>
            <a:r>
              <a:rPr lang="zh-CN" altLang="zh-CN" dirty="0" smtClean="0"/>
              <a:t>一旦</a:t>
            </a:r>
            <a:r>
              <a:rPr lang="zh-CN" altLang="zh-CN" dirty="0"/>
              <a:t>建立好了决策树，对于一个需要决策的输入，跟踪一条从根节点到叶节点的路径，该叶节点就存放着该输入的预测（或者分类、决定等）</a:t>
            </a:r>
            <a:r>
              <a:rPr lang="zh-CN" altLang="zh-CN" dirty="0" smtClean="0"/>
              <a:t>。</a:t>
            </a:r>
            <a:endParaRPr lang="en-US" altLang="zh-CN" dirty="0" smtClean="0"/>
          </a:p>
          <a:p>
            <a:r>
              <a:rPr lang="zh-CN" altLang="zh-CN" dirty="0" smtClean="0"/>
              <a:t>因此</a:t>
            </a:r>
            <a:r>
              <a:rPr lang="zh-CN" altLang="zh-CN" dirty="0"/>
              <a:t>决策树可以看作由条件</a:t>
            </a:r>
            <a:r>
              <a:rPr lang="en-US" altLang="zh-CN" dirty="0"/>
              <a:t>IF</a:t>
            </a:r>
            <a:r>
              <a:rPr lang="zh-CN" altLang="zh-CN" dirty="0"/>
              <a:t>（内部节点）和满足条件时对应的规则</a:t>
            </a:r>
            <a:r>
              <a:rPr lang="en-US" altLang="zh-CN" dirty="0"/>
              <a:t>THEN</a:t>
            </a:r>
            <a:r>
              <a:rPr lang="zh-CN" altLang="zh-CN" dirty="0"/>
              <a:t>（边）组成的。</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这棵决策树是怎么得到的呢？</a:t>
            </a:r>
            <a:endParaRPr lang="zh-CN" altLang="en-US" dirty="0"/>
          </a:p>
        </p:txBody>
      </p:sp>
      <p:sp>
        <p:nvSpPr>
          <p:cNvPr id="3" name="内容占位符 2"/>
          <p:cNvSpPr>
            <a:spLocks noGrp="1"/>
          </p:cNvSpPr>
          <p:nvPr>
            <p:ph idx="1"/>
          </p:nvPr>
        </p:nvSpPr>
        <p:spPr/>
        <p:txBody>
          <a:bodyPr/>
          <a:lstStyle/>
          <a:p>
            <a:r>
              <a:rPr lang="zh-CN" altLang="zh-CN" dirty="0" smtClean="0"/>
              <a:t>通过</a:t>
            </a:r>
            <a:r>
              <a:rPr lang="zh-CN" altLang="zh-CN" dirty="0"/>
              <a:t>学习，通过学习事先收集的实例，就可以得到决策树。</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23530" y="476674"/>
          <a:ext cx="8517630" cy="5850630"/>
        </p:xfrm>
        <a:graphic>
          <a:graphicData uri="http://schemas.openxmlformats.org/drawingml/2006/table">
            <a:tbl>
              <a:tblPr firstRow="1" bandRow="1">
                <a:tableStyleId>{5C22544A-7EE6-4342-B048-85BDC9FD1C3A}</a:tableStyleId>
              </a:tblPr>
              <a:tblGrid>
                <a:gridCol w="1419605"/>
                <a:gridCol w="1419605"/>
                <a:gridCol w="1419605"/>
                <a:gridCol w="1419605"/>
                <a:gridCol w="1419605"/>
                <a:gridCol w="1419605"/>
              </a:tblGrid>
              <a:tr h="390042">
                <a:tc>
                  <a:txBody>
                    <a:bodyPr/>
                    <a:lstStyle/>
                    <a:p>
                      <a:pPr algn="ctr">
                        <a:spcAft>
                          <a:spcPts val="0"/>
                        </a:spcAft>
                      </a:pPr>
                      <a:r>
                        <a:rPr lang="en-US" sz="1600" kern="100" dirty="0">
                          <a:latin typeface="Calibri"/>
                          <a:ea typeface="宋体"/>
                          <a:cs typeface="Times New Roman"/>
                        </a:rPr>
                        <a:t>Day</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Outlook</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Temperature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Humidity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Windy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Play?</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Sunny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No</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2</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Sunny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90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No</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3</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Overcast</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83</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78</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4</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Rainy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96</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Rainy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68</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6</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Rainy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65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No</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7</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Overcast</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64</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65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8</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Sunny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72</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95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No</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9</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Sunny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69</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10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Rainy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11</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Sunny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12</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Overcast</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72</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90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a:latin typeface="Calibri"/>
                          <a:ea typeface="宋体"/>
                          <a:cs typeface="Times New Roman"/>
                        </a:rPr>
                        <a:t>13</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Overcast</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81</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False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Yes</a:t>
                      </a:r>
                      <a:endParaRPr lang="zh-CN" sz="1600" kern="100">
                        <a:latin typeface="Calibri"/>
                        <a:ea typeface="宋体"/>
                        <a:cs typeface="Times New Roman"/>
                      </a:endParaRPr>
                    </a:p>
                  </a:txBody>
                  <a:tcPr marL="68580" marR="68580" marT="0" marB="0"/>
                </a:tc>
              </a:tr>
              <a:tr h="390042">
                <a:tc>
                  <a:txBody>
                    <a:bodyPr/>
                    <a:lstStyle/>
                    <a:p>
                      <a:pPr algn="ctr">
                        <a:spcAft>
                          <a:spcPts val="0"/>
                        </a:spcAft>
                      </a:pPr>
                      <a:r>
                        <a:rPr lang="en-US" sz="1600" kern="100" dirty="0">
                          <a:latin typeface="Calibri"/>
                          <a:ea typeface="宋体"/>
                          <a:cs typeface="Times New Roman"/>
                        </a:rPr>
                        <a:t>14</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Rainy</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71</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80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Calibri"/>
                          <a:ea typeface="宋体"/>
                          <a:cs typeface="Times New Roman"/>
                        </a:rPr>
                        <a:t>True</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Calibri"/>
                          <a:ea typeface="宋体"/>
                          <a:cs typeface="Times New Roman"/>
                        </a:rPr>
                        <a:t>No</a:t>
                      </a:r>
                      <a:endParaRPr lang="zh-CN" sz="1600" kern="100" dirty="0">
                        <a:latin typeface="Calibri"/>
                        <a:ea typeface="宋体"/>
                        <a:cs typeface="Times New Roman"/>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1816</Words>
  <Application>Microsoft Office PowerPoint</Application>
  <PresentationFormat>全屏显示(4:3)</PresentationFormat>
  <Paragraphs>208</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Microsoft Visio Drawing</vt:lpstr>
      <vt:lpstr>数学归纳法，树和机器学习</vt:lpstr>
      <vt:lpstr>学习</vt:lpstr>
      <vt:lpstr>从IF…THEN开始</vt:lpstr>
      <vt:lpstr>图形的方式来描述</vt:lpstr>
      <vt:lpstr>另一个例子</vt:lpstr>
      <vt:lpstr>另一个例子</vt:lpstr>
      <vt:lpstr>决策树</vt:lpstr>
      <vt:lpstr>这棵决策树是怎么得到的呢？</vt:lpstr>
      <vt:lpstr>幻灯片 9</vt:lpstr>
      <vt:lpstr>怎样从数据集得到决策树呢</vt:lpstr>
      <vt:lpstr>决策树学习算法</vt:lpstr>
      <vt:lpstr>ID3算法</vt:lpstr>
      <vt:lpstr>ID3算法</vt:lpstr>
      <vt:lpstr>如何求对样本分类能力最好的属性</vt:lpstr>
      <vt:lpstr>如何求对样本分类能力最好的属性</vt:lpstr>
      <vt:lpstr>如何求对样本分类能力最好的属性</vt:lpstr>
      <vt:lpstr>学习过程结束的标准</vt:lpstr>
      <vt:lpstr>缺点</vt:lpstr>
      <vt:lpstr>改进</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数学归纳法，树和机器学习</dc:title>
  <dc:creator>administrat</dc:creator>
  <cp:lastModifiedBy>administrat</cp:lastModifiedBy>
  <cp:revision>1</cp:revision>
  <dcterms:created xsi:type="dcterms:W3CDTF">2018-04-16T08:06:39Z</dcterms:created>
  <dcterms:modified xsi:type="dcterms:W3CDTF">2018-04-16T11:31:35Z</dcterms:modified>
</cp:coreProperties>
</file>