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8"/>
  </p:notesMasterIdLst>
  <p:sldIdLst>
    <p:sldId id="256" r:id="rId2"/>
    <p:sldId id="257" r:id="rId3"/>
    <p:sldId id="275" r:id="rId4"/>
    <p:sldId id="258" r:id="rId5"/>
    <p:sldId id="264" r:id="rId6"/>
    <p:sldId id="263"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04" autoAdjust="0"/>
    <p:restoredTop sz="94660"/>
  </p:normalViewPr>
  <p:slideViewPr>
    <p:cSldViewPr snapToGrid="0">
      <p:cViewPr varScale="1">
        <p:scale>
          <a:sx n="145" d="100"/>
          <a:sy n="14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6E8E3-B4D4-4A1D-8A63-41B14D66A5B5}" type="datetimeFigureOut">
              <a:rPr lang="en-US" smtClean="0"/>
              <a:t>4/7/2025</a:t>
            </a:fld>
            <a:endParaRPr lang="en-US"/>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9EDAA-2CBB-4E14-98EF-B8A4C2F95C2D}" type="slidenum">
              <a:rPr lang="en-US" smtClean="0"/>
              <a:t>‹#›</a:t>
            </a:fld>
            <a:endParaRPr lang="en-US"/>
          </a:p>
        </p:txBody>
      </p:sp>
    </p:spTree>
    <p:extLst>
      <p:ext uri="{BB962C8B-B14F-4D97-AF65-F5344CB8AC3E}">
        <p14:creationId xmlns:p14="http://schemas.microsoft.com/office/powerpoint/2010/main" val="58559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en-US" dirty="0"/>
          </a:p>
        </p:txBody>
      </p:sp>
      <p:sp>
        <p:nvSpPr>
          <p:cNvPr id="4" name="Dian numeron paikkamerkki 3"/>
          <p:cNvSpPr>
            <a:spLocks noGrp="1"/>
          </p:cNvSpPr>
          <p:nvPr>
            <p:ph type="sldNum" sz="quarter" idx="5"/>
          </p:nvPr>
        </p:nvSpPr>
        <p:spPr/>
        <p:txBody>
          <a:bodyPr/>
          <a:lstStyle/>
          <a:p>
            <a:fld id="{A779EDAA-2CBB-4E14-98EF-B8A4C2F95C2D}" type="slidenum">
              <a:rPr lang="en-US" smtClean="0"/>
              <a:t>1</a:t>
            </a:fld>
            <a:endParaRPr lang="en-US"/>
          </a:p>
        </p:txBody>
      </p:sp>
    </p:spTree>
    <p:extLst>
      <p:ext uri="{BB962C8B-B14F-4D97-AF65-F5344CB8AC3E}">
        <p14:creationId xmlns:p14="http://schemas.microsoft.com/office/powerpoint/2010/main" val="1154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0BEF0-CEF4-1133-C625-EBCEC547ECA4}"/>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0E938A06-2D73-D1CB-1A35-BCEC86F9C473}"/>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2251CEDA-9F64-BD28-6282-79683182DEA5}"/>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668B036B-2B13-6412-B58E-55A925344A35}"/>
              </a:ext>
            </a:extLst>
          </p:cNvPr>
          <p:cNvSpPr>
            <a:spLocks noGrp="1"/>
          </p:cNvSpPr>
          <p:nvPr>
            <p:ph type="sldNum" sz="quarter" idx="5"/>
          </p:nvPr>
        </p:nvSpPr>
        <p:spPr/>
        <p:txBody>
          <a:bodyPr/>
          <a:lstStyle/>
          <a:p>
            <a:fld id="{A779EDAA-2CBB-4E14-98EF-B8A4C2F95C2D}" type="slidenum">
              <a:rPr lang="en-US" smtClean="0"/>
              <a:t>10</a:t>
            </a:fld>
            <a:endParaRPr lang="en-US"/>
          </a:p>
        </p:txBody>
      </p:sp>
    </p:spTree>
    <p:extLst>
      <p:ext uri="{BB962C8B-B14F-4D97-AF65-F5344CB8AC3E}">
        <p14:creationId xmlns:p14="http://schemas.microsoft.com/office/powerpoint/2010/main" val="397054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0F643-B0AD-D499-C62E-940EC00DA8EC}"/>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B5C5F8F6-2485-B35B-0AD2-6ADA88738349}"/>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2E90CDC9-110A-FBF9-8115-9C41400562F1}"/>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3684A446-17BC-378A-D305-5865C6866157}"/>
              </a:ext>
            </a:extLst>
          </p:cNvPr>
          <p:cNvSpPr>
            <a:spLocks noGrp="1"/>
          </p:cNvSpPr>
          <p:nvPr>
            <p:ph type="sldNum" sz="quarter" idx="5"/>
          </p:nvPr>
        </p:nvSpPr>
        <p:spPr/>
        <p:txBody>
          <a:bodyPr/>
          <a:lstStyle/>
          <a:p>
            <a:fld id="{A779EDAA-2CBB-4E14-98EF-B8A4C2F95C2D}" type="slidenum">
              <a:rPr lang="en-US" smtClean="0"/>
              <a:t>11</a:t>
            </a:fld>
            <a:endParaRPr lang="en-US"/>
          </a:p>
        </p:txBody>
      </p:sp>
    </p:spTree>
    <p:extLst>
      <p:ext uri="{BB962C8B-B14F-4D97-AF65-F5344CB8AC3E}">
        <p14:creationId xmlns:p14="http://schemas.microsoft.com/office/powerpoint/2010/main" val="217161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31640-BAB3-180B-CDCB-9134C72289A0}"/>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F4282F93-6EB4-CEC7-848F-C16BDE7DB86E}"/>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3ECEE0A5-C0F2-A4CF-057B-0E9800838AC4}"/>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7C19C0D9-E3B4-0A70-85F4-AA3290003672}"/>
              </a:ext>
            </a:extLst>
          </p:cNvPr>
          <p:cNvSpPr>
            <a:spLocks noGrp="1"/>
          </p:cNvSpPr>
          <p:nvPr>
            <p:ph type="sldNum" sz="quarter" idx="5"/>
          </p:nvPr>
        </p:nvSpPr>
        <p:spPr/>
        <p:txBody>
          <a:bodyPr/>
          <a:lstStyle/>
          <a:p>
            <a:fld id="{A779EDAA-2CBB-4E14-98EF-B8A4C2F95C2D}" type="slidenum">
              <a:rPr lang="en-US" smtClean="0"/>
              <a:t>12</a:t>
            </a:fld>
            <a:endParaRPr lang="en-US"/>
          </a:p>
        </p:txBody>
      </p:sp>
    </p:spTree>
    <p:extLst>
      <p:ext uri="{BB962C8B-B14F-4D97-AF65-F5344CB8AC3E}">
        <p14:creationId xmlns:p14="http://schemas.microsoft.com/office/powerpoint/2010/main" val="314300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2629-F370-84EE-3E1E-3F6E827DE955}"/>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552EB2E7-DBE9-A92B-9242-2B0DFF07E4B4}"/>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B50E8177-C0BC-C805-7C8D-377489E04EEC}"/>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3BAA4234-D14F-BB97-4B93-4F7204056B95}"/>
              </a:ext>
            </a:extLst>
          </p:cNvPr>
          <p:cNvSpPr>
            <a:spLocks noGrp="1"/>
          </p:cNvSpPr>
          <p:nvPr>
            <p:ph type="sldNum" sz="quarter" idx="5"/>
          </p:nvPr>
        </p:nvSpPr>
        <p:spPr/>
        <p:txBody>
          <a:bodyPr/>
          <a:lstStyle/>
          <a:p>
            <a:fld id="{A779EDAA-2CBB-4E14-98EF-B8A4C2F95C2D}" type="slidenum">
              <a:rPr lang="en-US" smtClean="0"/>
              <a:t>13</a:t>
            </a:fld>
            <a:endParaRPr lang="en-US"/>
          </a:p>
        </p:txBody>
      </p:sp>
    </p:spTree>
    <p:extLst>
      <p:ext uri="{BB962C8B-B14F-4D97-AF65-F5344CB8AC3E}">
        <p14:creationId xmlns:p14="http://schemas.microsoft.com/office/powerpoint/2010/main" val="403864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EA2E5-F6D7-7B66-23C8-359260B598F4}"/>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5595C45B-25E3-5E1F-4850-21636B48FBC1}"/>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4C1AF2B4-9F1C-E9DD-D1C8-E9B0BEFF34E5}"/>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C489001A-D00C-846E-2512-1F3F19349CFB}"/>
              </a:ext>
            </a:extLst>
          </p:cNvPr>
          <p:cNvSpPr>
            <a:spLocks noGrp="1"/>
          </p:cNvSpPr>
          <p:nvPr>
            <p:ph type="sldNum" sz="quarter" idx="5"/>
          </p:nvPr>
        </p:nvSpPr>
        <p:spPr/>
        <p:txBody>
          <a:bodyPr/>
          <a:lstStyle/>
          <a:p>
            <a:fld id="{A779EDAA-2CBB-4E14-98EF-B8A4C2F95C2D}" type="slidenum">
              <a:rPr lang="en-US" smtClean="0"/>
              <a:t>14</a:t>
            </a:fld>
            <a:endParaRPr lang="en-US"/>
          </a:p>
        </p:txBody>
      </p:sp>
    </p:spTree>
    <p:extLst>
      <p:ext uri="{BB962C8B-B14F-4D97-AF65-F5344CB8AC3E}">
        <p14:creationId xmlns:p14="http://schemas.microsoft.com/office/powerpoint/2010/main" val="51476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A5E25-95B4-124E-35E1-C91E25547952}"/>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C28FA555-E4FA-3C65-BF6D-A9816A9682E5}"/>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FF923181-3183-60EF-A7B6-231A8EF5C06A}"/>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FD2D7561-8DDE-D27D-29BD-32A136379221}"/>
              </a:ext>
            </a:extLst>
          </p:cNvPr>
          <p:cNvSpPr>
            <a:spLocks noGrp="1"/>
          </p:cNvSpPr>
          <p:nvPr>
            <p:ph type="sldNum" sz="quarter" idx="5"/>
          </p:nvPr>
        </p:nvSpPr>
        <p:spPr/>
        <p:txBody>
          <a:bodyPr/>
          <a:lstStyle/>
          <a:p>
            <a:fld id="{A779EDAA-2CBB-4E14-98EF-B8A4C2F95C2D}" type="slidenum">
              <a:rPr lang="en-US" smtClean="0"/>
              <a:t>15</a:t>
            </a:fld>
            <a:endParaRPr lang="en-US"/>
          </a:p>
        </p:txBody>
      </p:sp>
    </p:spTree>
    <p:extLst>
      <p:ext uri="{BB962C8B-B14F-4D97-AF65-F5344CB8AC3E}">
        <p14:creationId xmlns:p14="http://schemas.microsoft.com/office/powerpoint/2010/main" val="171540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58F49-96E4-E1CC-7545-6081E9C2C807}"/>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E5DE38DB-D322-763D-025C-72C9493E7906}"/>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640C42A9-5746-4CFD-5D84-5EA3C1501772}"/>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97D1D49F-02D8-A0A7-8CC1-EA31B22BFCA3}"/>
              </a:ext>
            </a:extLst>
          </p:cNvPr>
          <p:cNvSpPr>
            <a:spLocks noGrp="1"/>
          </p:cNvSpPr>
          <p:nvPr>
            <p:ph type="sldNum" sz="quarter" idx="5"/>
          </p:nvPr>
        </p:nvSpPr>
        <p:spPr/>
        <p:txBody>
          <a:bodyPr/>
          <a:lstStyle/>
          <a:p>
            <a:fld id="{A779EDAA-2CBB-4E14-98EF-B8A4C2F95C2D}" type="slidenum">
              <a:rPr lang="en-US" smtClean="0"/>
              <a:t>16</a:t>
            </a:fld>
            <a:endParaRPr lang="en-US"/>
          </a:p>
        </p:txBody>
      </p:sp>
    </p:spTree>
    <p:extLst>
      <p:ext uri="{BB962C8B-B14F-4D97-AF65-F5344CB8AC3E}">
        <p14:creationId xmlns:p14="http://schemas.microsoft.com/office/powerpoint/2010/main" val="116907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en-US" dirty="0"/>
          </a:p>
        </p:txBody>
      </p:sp>
      <p:sp>
        <p:nvSpPr>
          <p:cNvPr id="4" name="Dian numeron paikkamerkki 3"/>
          <p:cNvSpPr>
            <a:spLocks noGrp="1"/>
          </p:cNvSpPr>
          <p:nvPr>
            <p:ph type="sldNum" sz="quarter" idx="5"/>
          </p:nvPr>
        </p:nvSpPr>
        <p:spPr/>
        <p:txBody>
          <a:bodyPr/>
          <a:lstStyle/>
          <a:p>
            <a:fld id="{A779EDAA-2CBB-4E14-98EF-B8A4C2F95C2D}" type="slidenum">
              <a:rPr lang="en-US" smtClean="0"/>
              <a:t>2</a:t>
            </a:fld>
            <a:endParaRPr lang="en-US"/>
          </a:p>
        </p:txBody>
      </p:sp>
    </p:spTree>
    <p:extLst>
      <p:ext uri="{BB962C8B-B14F-4D97-AF65-F5344CB8AC3E}">
        <p14:creationId xmlns:p14="http://schemas.microsoft.com/office/powerpoint/2010/main" val="375392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0DD73-3DD8-C6FF-C238-3EA20C33394A}"/>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5B325CD6-0F9B-CA8E-641F-F251CCDB65E4}"/>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C83775E5-1743-D04A-B56A-9A4836691307}"/>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FAF048B2-4F2D-E930-831C-3BAD1883EA52}"/>
              </a:ext>
            </a:extLst>
          </p:cNvPr>
          <p:cNvSpPr>
            <a:spLocks noGrp="1"/>
          </p:cNvSpPr>
          <p:nvPr>
            <p:ph type="sldNum" sz="quarter" idx="5"/>
          </p:nvPr>
        </p:nvSpPr>
        <p:spPr/>
        <p:txBody>
          <a:bodyPr/>
          <a:lstStyle/>
          <a:p>
            <a:fld id="{A779EDAA-2CBB-4E14-98EF-B8A4C2F95C2D}" type="slidenum">
              <a:rPr lang="en-US" smtClean="0"/>
              <a:t>3</a:t>
            </a:fld>
            <a:endParaRPr lang="en-US"/>
          </a:p>
        </p:txBody>
      </p:sp>
    </p:spTree>
    <p:extLst>
      <p:ext uri="{BB962C8B-B14F-4D97-AF65-F5344CB8AC3E}">
        <p14:creationId xmlns:p14="http://schemas.microsoft.com/office/powerpoint/2010/main" val="262164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en-US" dirty="0"/>
          </a:p>
        </p:txBody>
      </p:sp>
      <p:sp>
        <p:nvSpPr>
          <p:cNvPr id="4" name="Dian numeron paikkamerkki 3"/>
          <p:cNvSpPr>
            <a:spLocks noGrp="1"/>
          </p:cNvSpPr>
          <p:nvPr>
            <p:ph type="sldNum" sz="quarter" idx="5"/>
          </p:nvPr>
        </p:nvSpPr>
        <p:spPr/>
        <p:txBody>
          <a:bodyPr/>
          <a:lstStyle/>
          <a:p>
            <a:fld id="{A779EDAA-2CBB-4E14-98EF-B8A4C2F95C2D}" type="slidenum">
              <a:rPr lang="en-US" smtClean="0"/>
              <a:t>4</a:t>
            </a:fld>
            <a:endParaRPr lang="en-US"/>
          </a:p>
        </p:txBody>
      </p:sp>
    </p:spTree>
    <p:extLst>
      <p:ext uri="{BB962C8B-B14F-4D97-AF65-F5344CB8AC3E}">
        <p14:creationId xmlns:p14="http://schemas.microsoft.com/office/powerpoint/2010/main" val="31281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CF68A-6112-F523-CFB7-6DD421BEB892}"/>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D7A8D61A-BD14-7F4B-A4EF-21AF768D3D43}"/>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BB1DDC4C-881B-BAE8-780F-BBC21845455E}"/>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8C5BDFDD-4DD5-E149-F733-8E63B4D4030D}"/>
              </a:ext>
            </a:extLst>
          </p:cNvPr>
          <p:cNvSpPr>
            <a:spLocks noGrp="1"/>
          </p:cNvSpPr>
          <p:nvPr>
            <p:ph type="sldNum" sz="quarter" idx="5"/>
          </p:nvPr>
        </p:nvSpPr>
        <p:spPr/>
        <p:txBody>
          <a:bodyPr/>
          <a:lstStyle/>
          <a:p>
            <a:fld id="{A779EDAA-2CBB-4E14-98EF-B8A4C2F95C2D}" type="slidenum">
              <a:rPr lang="en-US" smtClean="0"/>
              <a:t>5</a:t>
            </a:fld>
            <a:endParaRPr lang="en-US"/>
          </a:p>
        </p:txBody>
      </p:sp>
    </p:spTree>
    <p:extLst>
      <p:ext uri="{BB962C8B-B14F-4D97-AF65-F5344CB8AC3E}">
        <p14:creationId xmlns:p14="http://schemas.microsoft.com/office/powerpoint/2010/main" val="167510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28279-83FD-83FC-5F9B-A63EDBA3385C}"/>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79073191-0802-1E16-F4B3-0C3056BE7736}"/>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728A023E-5C8E-389E-219A-2C5BD0BA4585}"/>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B8C394BF-5475-DC25-118E-955062933115}"/>
              </a:ext>
            </a:extLst>
          </p:cNvPr>
          <p:cNvSpPr>
            <a:spLocks noGrp="1"/>
          </p:cNvSpPr>
          <p:nvPr>
            <p:ph type="sldNum" sz="quarter" idx="5"/>
          </p:nvPr>
        </p:nvSpPr>
        <p:spPr/>
        <p:txBody>
          <a:bodyPr/>
          <a:lstStyle/>
          <a:p>
            <a:fld id="{A779EDAA-2CBB-4E14-98EF-B8A4C2F95C2D}" type="slidenum">
              <a:rPr lang="en-US" smtClean="0"/>
              <a:t>6</a:t>
            </a:fld>
            <a:endParaRPr lang="en-US"/>
          </a:p>
        </p:txBody>
      </p:sp>
    </p:spTree>
    <p:extLst>
      <p:ext uri="{BB962C8B-B14F-4D97-AF65-F5344CB8AC3E}">
        <p14:creationId xmlns:p14="http://schemas.microsoft.com/office/powerpoint/2010/main" val="67998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E5618-042E-BC4F-746F-D9BDFEBD5DD3}"/>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A55C5077-2D81-AED3-6AC9-894A441F39C2}"/>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B7C4B5AF-E8F5-C639-693A-896E9327FB89}"/>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B3781167-B3E7-399F-B6C3-1AD905A13CC1}"/>
              </a:ext>
            </a:extLst>
          </p:cNvPr>
          <p:cNvSpPr>
            <a:spLocks noGrp="1"/>
          </p:cNvSpPr>
          <p:nvPr>
            <p:ph type="sldNum" sz="quarter" idx="5"/>
          </p:nvPr>
        </p:nvSpPr>
        <p:spPr/>
        <p:txBody>
          <a:bodyPr/>
          <a:lstStyle/>
          <a:p>
            <a:fld id="{A779EDAA-2CBB-4E14-98EF-B8A4C2F95C2D}" type="slidenum">
              <a:rPr lang="en-US" smtClean="0"/>
              <a:t>7</a:t>
            </a:fld>
            <a:endParaRPr lang="en-US"/>
          </a:p>
        </p:txBody>
      </p:sp>
    </p:spTree>
    <p:extLst>
      <p:ext uri="{BB962C8B-B14F-4D97-AF65-F5344CB8AC3E}">
        <p14:creationId xmlns:p14="http://schemas.microsoft.com/office/powerpoint/2010/main" val="264009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D7A00-391E-28F3-A192-D8C5CF2BF4E7}"/>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02631025-32A7-5C59-37BB-81F3FC1AFAFA}"/>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4074DE7A-4F81-8CD9-B55A-CB112E6BAB1E}"/>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6B9C6A36-E43C-8F68-8EC8-100DC8A07A1F}"/>
              </a:ext>
            </a:extLst>
          </p:cNvPr>
          <p:cNvSpPr>
            <a:spLocks noGrp="1"/>
          </p:cNvSpPr>
          <p:nvPr>
            <p:ph type="sldNum" sz="quarter" idx="5"/>
          </p:nvPr>
        </p:nvSpPr>
        <p:spPr/>
        <p:txBody>
          <a:bodyPr/>
          <a:lstStyle/>
          <a:p>
            <a:fld id="{A779EDAA-2CBB-4E14-98EF-B8A4C2F95C2D}" type="slidenum">
              <a:rPr lang="en-US" smtClean="0"/>
              <a:t>8</a:t>
            </a:fld>
            <a:endParaRPr lang="en-US"/>
          </a:p>
        </p:txBody>
      </p:sp>
    </p:spTree>
    <p:extLst>
      <p:ext uri="{BB962C8B-B14F-4D97-AF65-F5344CB8AC3E}">
        <p14:creationId xmlns:p14="http://schemas.microsoft.com/office/powerpoint/2010/main" val="102514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CB59A-71A7-CB0C-DA3C-DC2AE3E89CD0}"/>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7E6DB989-E000-2D6B-C352-54538B152B62}"/>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5AD30E9F-F048-57AB-AD22-A07EE4316392}"/>
              </a:ext>
            </a:extLst>
          </p:cNvPr>
          <p:cNvSpPr>
            <a:spLocks noGrp="1"/>
          </p:cNvSpPr>
          <p:nvPr>
            <p:ph type="body" idx="1"/>
          </p:nvPr>
        </p:nvSpPr>
        <p:spPr/>
        <p:txBody>
          <a:bodyPr/>
          <a:lstStyle/>
          <a:p>
            <a:endParaRPr lang="en-US" dirty="0"/>
          </a:p>
        </p:txBody>
      </p:sp>
      <p:sp>
        <p:nvSpPr>
          <p:cNvPr id="4" name="Dian numeron paikkamerkki 3">
            <a:extLst>
              <a:ext uri="{FF2B5EF4-FFF2-40B4-BE49-F238E27FC236}">
                <a16:creationId xmlns:a16="http://schemas.microsoft.com/office/drawing/2014/main" id="{42F1BAB1-6D14-F883-A08A-6B363021AA5E}"/>
              </a:ext>
            </a:extLst>
          </p:cNvPr>
          <p:cNvSpPr>
            <a:spLocks noGrp="1"/>
          </p:cNvSpPr>
          <p:nvPr>
            <p:ph type="sldNum" sz="quarter" idx="5"/>
          </p:nvPr>
        </p:nvSpPr>
        <p:spPr/>
        <p:txBody>
          <a:bodyPr/>
          <a:lstStyle/>
          <a:p>
            <a:fld id="{A779EDAA-2CBB-4E14-98EF-B8A4C2F95C2D}" type="slidenum">
              <a:rPr lang="en-US" smtClean="0"/>
              <a:t>9</a:t>
            </a:fld>
            <a:endParaRPr lang="en-US"/>
          </a:p>
        </p:txBody>
      </p:sp>
    </p:spTree>
    <p:extLst>
      <p:ext uri="{BB962C8B-B14F-4D97-AF65-F5344CB8AC3E}">
        <p14:creationId xmlns:p14="http://schemas.microsoft.com/office/powerpoint/2010/main" val="256075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53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2138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980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9647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03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072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48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301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5697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9269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4/7/2025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701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4/7/2025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84481563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E9C6FAFE-AD7A-1EE8-BDB7-439E253A5A4C}"/>
              </a:ext>
            </a:extLst>
          </p:cNvPr>
          <p:cNvPicPr>
            <a:picLocks noChangeAspect="1"/>
          </p:cNvPicPr>
          <p:nvPr/>
        </p:nvPicPr>
        <p:blipFill>
          <a:blip r:embed="rId3">
            <a:alphaModFix/>
          </a:blip>
          <a:srcRect t="11484" b="4247"/>
          <a:stretch/>
        </p:blipFill>
        <p:spPr>
          <a:xfrm>
            <a:off x="-1" y="10"/>
            <a:ext cx="12191999" cy="6857990"/>
          </a:xfrm>
          <a:prstGeom prst="rect">
            <a:avLst/>
          </a:prstGeom>
        </p:spPr>
      </p:pic>
      <p:sp>
        <p:nvSpPr>
          <p:cNvPr id="27" name="Rectangle 26">
            <a:extLst>
              <a:ext uri="{FF2B5EF4-FFF2-40B4-BE49-F238E27FC236}">
                <a16:creationId xmlns:a16="http://schemas.microsoft.com/office/drawing/2014/main" id="{82D9AADB-3C09-45F7-99F1-39BFA1950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2728686"/>
            <a:ext cx="12192000" cy="4129314"/>
          </a:xfrm>
          <a:prstGeom prst="rect">
            <a:avLst/>
          </a:prstGeom>
          <a:gradFill flip="none" rotWithShape="1">
            <a:gsLst>
              <a:gs pos="0">
                <a:srgbClr val="000000">
                  <a:alpha val="43000"/>
                </a:srgbClr>
              </a:gs>
              <a:gs pos="100000">
                <a:srgbClr val="000000">
                  <a:alpha val="0"/>
                </a:srgbClr>
              </a:gs>
              <a:gs pos="60000">
                <a:srgbClr val="000000">
                  <a:alpha val="24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Otsikko 1">
            <a:extLst>
              <a:ext uri="{FF2B5EF4-FFF2-40B4-BE49-F238E27FC236}">
                <a16:creationId xmlns:a16="http://schemas.microsoft.com/office/drawing/2014/main" id="{52A49754-1AB2-9A4E-E1A2-71224B840D8A}"/>
              </a:ext>
            </a:extLst>
          </p:cNvPr>
          <p:cNvSpPr>
            <a:spLocks noGrp="1"/>
          </p:cNvSpPr>
          <p:nvPr>
            <p:ph type="ctrTitle"/>
          </p:nvPr>
        </p:nvSpPr>
        <p:spPr>
          <a:xfrm>
            <a:off x="1429612" y="2286000"/>
            <a:ext cx="8476388" cy="2737367"/>
          </a:xfrm>
        </p:spPr>
        <p:txBody>
          <a:bodyPr>
            <a:normAutofit/>
          </a:bodyPr>
          <a:lstStyle/>
          <a:p>
            <a:r>
              <a:rPr lang="en-US" dirty="0" err="1">
                <a:solidFill>
                  <a:srgbClr val="FFFFFF"/>
                </a:solidFill>
              </a:rPr>
              <a:t>Analyysi</a:t>
            </a:r>
            <a:endParaRPr lang="en-US" dirty="0">
              <a:solidFill>
                <a:srgbClr val="FFFFFF"/>
              </a:solidFill>
            </a:endParaRPr>
          </a:p>
        </p:txBody>
      </p:sp>
      <p:sp>
        <p:nvSpPr>
          <p:cNvPr id="3" name="Alaotsikko 2">
            <a:extLst>
              <a:ext uri="{FF2B5EF4-FFF2-40B4-BE49-F238E27FC236}">
                <a16:creationId xmlns:a16="http://schemas.microsoft.com/office/drawing/2014/main" id="{92C21D7C-0324-A8D6-FDB1-F6CB638683FF}"/>
              </a:ext>
            </a:extLst>
          </p:cNvPr>
          <p:cNvSpPr>
            <a:spLocks noGrp="1"/>
          </p:cNvSpPr>
          <p:nvPr>
            <p:ph type="subTitle" idx="1"/>
          </p:nvPr>
        </p:nvSpPr>
        <p:spPr>
          <a:xfrm>
            <a:off x="1429612" y="5597213"/>
            <a:ext cx="9238388" cy="498788"/>
          </a:xfrm>
        </p:spPr>
        <p:txBody>
          <a:bodyPr>
            <a:normAutofit/>
          </a:bodyPr>
          <a:lstStyle/>
          <a:p>
            <a:endParaRPr lang="en-US">
              <a:solidFill>
                <a:srgbClr val="FFFFFF"/>
              </a:solidFill>
            </a:endParaRPr>
          </a:p>
        </p:txBody>
      </p:sp>
      <p:cxnSp>
        <p:nvCxnSpPr>
          <p:cNvPr id="29" name="Straight Connector 28">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32734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99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853F26-64AE-5539-49C3-1D52AD6B0F71}"/>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52448EF3-6A91-B7B9-1AAA-DA1A56029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1EB51385-8FB7-A8F7-397B-DF751FA035DA}"/>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6A5D2A69-2528-1802-C4A2-1D50028BC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diagrammi, kuvakaappaus, viiva, Tontti&#10;&#10;Tekoälyn generoima sisältö voi olla virheellistä.">
            <a:extLst>
              <a:ext uri="{FF2B5EF4-FFF2-40B4-BE49-F238E27FC236}">
                <a16:creationId xmlns:a16="http://schemas.microsoft.com/office/drawing/2014/main" id="{723A167D-BC2E-B368-8304-36D2C5BA6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32122052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0FECC5-06D4-3C94-826F-D3E64E12DD80}"/>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D57467FE-5BAA-09EF-6CB3-46B1C1E8D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5737D352-97D4-644E-0F1D-C86C1C09CB62}"/>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27B059C4-9A61-3C48-CFE7-076A5151C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kuvakaappaus, diagrammi, viiva, Tontti&#10;&#10;Tekoälyn generoima sisältö voi olla virheellistä.">
            <a:extLst>
              <a:ext uri="{FF2B5EF4-FFF2-40B4-BE49-F238E27FC236}">
                <a16:creationId xmlns:a16="http://schemas.microsoft.com/office/drawing/2014/main" id="{F47051DD-E832-0264-1894-E563DEE1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35597824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2D22C5-DC48-1A8A-1CA4-74D07B07836E}"/>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9F9908C6-7AD7-B390-E285-1AA83650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D0F7437D-89A5-B0F9-F8EA-7583DE46C83F}"/>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C07DD0D9-33BE-9B50-C366-22A35948F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diagrammi, viiva, Tontti, teksti&#10;&#10;Tekoälyn generoima sisältö voi olla virheellistä.">
            <a:extLst>
              <a:ext uri="{FF2B5EF4-FFF2-40B4-BE49-F238E27FC236}">
                <a16:creationId xmlns:a16="http://schemas.microsoft.com/office/drawing/2014/main" id="{E952F2F2-E535-A9BD-5873-04A9E4A93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40389431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3794DF-AEC1-A39D-CBA9-58A317678C3E}"/>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4C9853AC-35BC-09AD-2151-E5DBBEF7A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6F33B74B-66A5-1C95-EF26-90EE32B96950}"/>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0BC1211C-E209-F71B-08E8-D0588D93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viiva, Tontti, diagrammi, teksti&#10;&#10;Tekoälyn generoima sisältö voi olla virheellistä.">
            <a:extLst>
              <a:ext uri="{FF2B5EF4-FFF2-40B4-BE49-F238E27FC236}">
                <a16:creationId xmlns:a16="http://schemas.microsoft.com/office/drawing/2014/main" id="{3EE0E471-E37E-2132-7CDB-F87F9C747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7799223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94C8F-3C91-A7F6-B927-D3A7782CB39D}"/>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AE52CAF9-97B5-D073-C791-9BF6F809D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A7D7AB6A-119B-4AB0-E861-0AFC68068B13}"/>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41079007-EC2D-D85F-8B08-219148F75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diagrammi, viiva, Tontti&#10;&#10;Tekoälyn generoima sisältö voi olla virheellistä.">
            <a:extLst>
              <a:ext uri="{FF2B5EF4-FFF2-40B4-BE49-F238E27FC236}">
                <a16:creationId xmlns:a16="http://schemas.microsoft.com/office/drawing/2014/main" id="{76DCA2D1-23E3-B527-879A-1C169FDF6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28475428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BA112F-7AE9-2262-AEEE-5502E081B518}"/>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D66B2A38-BE6E-C337-8226-40A8F447D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779DA764-7D91-F8B4-3A14-A5116382E7E7}"/>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902BDCEA-B373-4038-3848-E5C384BB2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kuvakaappaus, teksti, diagrammi, viiva&#10;&#10;Tekoälyn generoima sisältö voi olla virheellistä.">
            <a:extLst>
              <a:ext uri="{FF2B5EF4-FFF2-40B4-BE49-F238E27FC236}">
                <a16:creationId xmlns:a16="http://schemas.microsoft.com/office/drawing/2014/main" id="{C17C2260-E579-830A-A7BD-F53B298D1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22104715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07CB1-BCC4-E1A5-B9D9-F0338A0A76DF}"/>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2C2AF4F8-66CB-1E93-D97B-D42C56C7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6336DA66-3CC1-91C2-0FAB-65A3107E814B}"/>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C4534F9B-AC6C-7783-A1A8-F0F251D98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viiva, Värikkyys, kuvakaappaus, teksti&#10;&#10;Tekoälyn generoima sisältö voi olla virheellistä.">
            <a:extLst>
              <a:ext uri="{FF2B5EF4-FFF2-40B4-BE49-F238E27FC236}">
                <a16:creationId xmlns:a16="http://schemas.microsoft.com/office/drawing/2014/main" id="{B01D08FF-3301-3A02-9BCE-A69F5D5E8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38432244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CFB8DE-9F9D-36B1-D6FC-15E9D29389A6}"/>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E28A4353-9621-9F8A-4EF9-80CA2B244401}"/>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37317629-DECB-6767-B2EB-982733FEA38A}"/>
              </a:ext>
            </a:extLst>
          </p:cNvPr>
          <p:cNvSpPr>
            <a:spLocks noGrp="1"/>
          </p:cNvSpPr>
          <p:nvPr>
            <p:ph type="ctrTitle"/>
          </p:nvPr>
        </p:nvSpPr>
        <p:spPr>
          <a:xfrm>
            <a:off x="1429565" y="1524000"/>
            <a:ext cx="3337113" cy="3810000"/>
          </a:xfrm>
        </p:spPr>
        <p:txBody>
          <a:bodyPr vert="horz" lIns="91440" tIns="45720" rIns="91440" bIns="45720" rtlCol="0" anchor="ctr">
            <a:normAutofit/>
          </a:bodyPr>
          <a:lstStyle/>
          <a:p>
            <a:pPr algn="r"/>
            <a:r>
              <a:rPr lang="en-US" dirty="0"/>
              <a:t>TUTKIMUS-</a:t>
            </a:r>
            <a:r>
              <a:rPr lang="en-US" dirty="0" err="1"/>
              <a:t>KYSYMYkset</a:t>
            </a:r>
            <a:endParaRPr lang="en-US" dirty="0"/>
          </a:p>
        </p:txBody>
      </p:sp>
      <p:sp>
        <p:nvSpPr>
          <p:cNvPr id="5" name="Tekstiruutu 4">
            <a:extLst>
              <a:ext uri="{FF2B5EF4-FFF2-40B4-BE49-F238E27FC236}">
                <a16:creationId xmlns:a16="http://schemas.microsoft.com/office/drawing/2014/main" id="{18B87946-61BE-57B8-3F80-8D61B2A4040E}"/>
              </a:ext>
            </a:extLst>
          </p:cNvPr>
          <p:cNvSpPr txBox="1"/>
          <p:nvPr/>
        </p:nvSpPr>
        <p:spPr>
          <a:xfrm>
            <a:off x="5428434" y="1618343"/>
            <a:ext cx="4769666" cy="3810001"/>
          </a:xfrm>
          <a:prstGeom prst="rect">
            <a:avLst/>
          </a:prstGeom>
        </p:spPr>
        <p:txBody>
          <a:bodyPr vert="horz" lIns="91440" tIns="45720" rIns="91440" bIns="45720" rtlCol="0" anchor="ctr">
            <a:normAutofit/>
          </a:bodyPr>
          <a:lstStyle/>
          <a:p>
            <a:pPr marL="342900" indent="-342900">
              <a:lnSpc>
                <a:spcPct val="130000"/>
              </a:lnSpc>
              <a:spcAft>
                <a:spcPts val="600"/>
              </a:spcAft>
              <a:buSzPct val="85000"/>
              <a:buAutoNum type="arabicPeriod"/>
            </a:pPr>
            <a:r>
              <a:rPr lang="fi-FI" dirty="0"/>
              <a:t>Miten mantereinen ilmasto eroaa merellisestä ilmastosta?</a:t>
            </a:r>
          </a:p>
          <a:p>
            <a:pPr marL="342900" indent="-342900">
              <a:lnSpc>
                <a:spcPct val="130000"/>
              </a:lnSpc>
              <a:spcAft>
                <a:spcPts val="600"/>
              </a:spcAft>
              <a:buSzPct val="85000"/>
              <a:buAutoNum type="arabicPeriod"/>
            </a:pPr>
            <a:r>
              <a:rPr lang="fi-FI" dirty="0"/>
              <a:t>Mitkä tekijät vaikuttavat paikalliseen mikroilmastoon eri alueilla?</a:t>
            </a:r>
            <a:endParaRPr lang="en-US" dirty="0"/>
          </a:p>
        </p:txBody>
      </p:sp>
    </p:spTree>
    <p:extLst>
      <p:ext uri="{BB962C8B-B14F-4D97-AF65-F5344CB8AC3E}">
        <p14:creationId xmlns:p14="http://schemas.microsoft.com/office/powerpoint/2010/main" val="41903805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599D25-E235-DD77-4C0B-C697F3F75110}"/>
            </a:ext>
          </a:extLst>
        </p:cNvPr>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6292A1A6-F792-F43F-74D6-D47D62973B54}"/>
              </a:ext>
            </a:extLst>
          </p:cNvPr>
          <p:cNvPicPr>
            <a:picLocks noChangeAspect="1"/>
          </p:cNvPicPr>
          <p:nvPr/>
        </p:nvPicPr>
        <p:blipFill>
          <a:blip r:embed="rId3"/>
          <a:srcRect t="7865" b="7865"/>
          <a:stretch/>
        </p:blipFill>
        <p:spPr>
          <a:xfrm>
            <a:off x="20" y="10"/>
            <a:ext cx="12191979" cy="6857990"/>
          </a:xfrm>
          <a:prstGeom prst="rect">
            <a:avLst/>
          </a:prstGeom>
        </p:spPr>
      </p:pic>
      <p:sp useBgFill="1">
        <p:nvSpPr>
          <p:cNvPr id="56" name="Rectangle 52">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54A801D-C6E5-0EE5-677E-63B93C700FE9}"/>
              </a:ext>
            </a:extLst>
          </p:cNvPr>
          <p:cNvSpPr>
            <a:spLocks noGrp="1"/>
          </p:cNvSpPr>
          <p:nvPr>
            <p:ph type="ctrTitle"/>
          </p:nvPr>
        </p:nvSpPr>
        <p:spPr>
          <a:xfrm>
            <a:off x="1429565" y="1524000"/>
            <a:ext cx="3337113" cy="3810000"/>
          </a:xfrm>
        </p:spPr>
        <p:txBody>
          <a:bodyPr vert="horz" lIns="91440" tIns="45720" rIns="91440" bIns="45720" rtlCol="0" anchor="ctr">
            <a:normAutofit/>
          </a:bodyPr>
          <a:lstStyle/>
          <a:p>
            <a:pPr algn="r"/>
            <a:r>
              <a:rPr lang="en-US"/>
              <a:t>Analyysin Vaiheet</a:t>
            </a:r>
          </a:p>
        </p:txBody>
      </p:sp>
      <p:sp>
        <p:nvSpPr>
          <p:cNvPr id="57" name="Tekstiruutu 56">
            <a:extLst>
              <a:ext uri="{FF2B5EF4-FFF2-40B4-BE49-F238E27FC236}">
                <a16:creationId xmlns:a16="http://schemas.microsoft.com/office/drawing/2014/main" id="{CAAF8BA4-51F7-DFEE-FA85-B68928E67B1E}"/>
              </a:ext>
            </a:extLst>
          </p:cNvPr>
          <p:cNvSpPr txBox="1"/>
          <p:nvPr/>
        </p:nvSpPr>
        <p:spPr>
          <a:xfrm>
            <a:off x="5333999" y="1524000"/>
            <a:ext cx="5359021" cy="3810001"/>
          </a:xfrm>
          <a:prstGeom prst="rect">
            <a:avLst/>
          </a:prstGeom>
        </p:spPr>
        <p:txBody>
          <a:bodyPr vert="horz" lIns="91440" tIns="45720" rIns="91440" bIns="45720" rtlCol="0" anchor="ctr">
            <a:normAutofit/>
          </a:bodyPr>
          <a:lstStyle/>
          <a:p>
            <a:pPr>
              <a:lnSpc>
                <a:spcPct val="120000"/>
              </a:lnSpc>
              <a:spcAft>
                <a:spcPts val="600"/>
              </a:spcAft>
              <a:buSzPct val="85000"/>
            </a:pPr>
            <a:r>
              <a:rPr lang="en-US" sz="1400" b="1" dirty="0"/>
              <a:t>Data </a:t>
            </a:r>
            <a:r>
              <a:rPr lang="en-US" sz="1400" b="1" dirty="0" err="1"/>
              <a:t>hankinta</a:t>
            </a:r>
            <a:r>
              <a:rPr lang="en-US" sz="1400" b="1" dirty="0"/>
              <a:t> ja </a:t>
            </a:r>
            <a:r>
              <a:rPr lang="en-US" sz="1400" b="1" dirty="0" err="1"/>
              <a:t>esikäsittely</a:t>
            </a:r>
            <a:r>
              <a:rPr lang="en-US" sz="1400" b="1" dirty="0"/>
              <a:t>: </a:t>
            </a:r>
            <a:r>
              <a:rPr lang="en-US" sz="1400" dirty="0" err="1"/>
              <a:t>Kerättiin</a:t>
            </a:r>
            <a:r>
              <a:rPr lang="en-US" sz="1400" dirty="0"/>
              <a:t> ja </a:t>
            </a:r>
            <a:r>
              <a:rPr lang="en-US" sz="1400" dirty="0" err="1"/>
              <a:t>yhdistettiin</a:t>
            </a:r>
            <a:r>
              <a:rPr lang="en-US" sz="1400" dirty="0"/>
              <a:t> </a:t>
            </a:r>
            <a:r>
              <a:rPr lang="en-US" sz="1400" dirty="0" err="1"/>
              <a:t>säädata</a:t>
            </a:r>
            <a:r>
              <a:rPr lang="en-US" sz="1400" dirty="0"/>
              <a:t> </a:t>
            </a:r>
            <a:r>
              <a:rPr lang="en-US" sz="1400" dirty="0" err="1"/>
              <a:t>aikaväliltä</a:t>
            </a:r>
            <a:r>
              <a:rPr lang="en-US" sz="1400" dirty="0"/>
              <a:t> 1.7.2024–31.3.2025. </a:t>
            </a:r>
            <a:r>
              <a:rPr lang="en-US" sz="1400" dirty="0" err="1"/>
              <a:t>Puhdistettiin</a:t>
            </a:r>
            <a:r>
              <a:rPr lang="en-US" sz="1400" dirty="0"/>
              <a:t> ja </a:t>
            </a:r>
            <a:r>
              <a:rPr lang="en-US" sz="1400" dirty="0" err="1"/>
              <a:t>valmisteltiin</a:t>
            </a:r>
            <a:r>
              <a:rPr lang="en-US" sz="1400" dirty="0"/>
              <a:t> data </a:t>
            </a:r>
            <a:r>
              <a:rPr lang="en-US" sz="1400" dirty="0" err="1"/>
              <a:t>analyysia</a:t>
            </a:r>
            <a:r>
              <a:rPr lang="en-US" sz="1400" dirty="0"/>
              <a:t> </a:t>
            </a:r>
            <a:r>
              <a:rPr lang="en-US" sz="1400" dirty="0" err="1"/>
              <a:t>varten</a:t>
            </a:r>
            <a:r>
              <a:rPr lang="en-US" sz="1400" dirty="0"/>
              <a:t>.</a:t>
            </a:r>
          </a:p>
          <a:p>
            <a:pPr>
              <a:lnSpc>
                <a:spcPct val="120000"/>
              </a:lnSpc>
              <a:spcAft>
                <a:spcPts val="600"/>
              </a:spcAft>
              <a:buSzPct val="85000"/>
            </a:pPr>
            <a:r>
              <a:rPr lang="en-US" sz="1400" b="1" dirty="0" err="1"/>
              <a:t>Lämpötilan</a:t>
            </a:r>
            <a:r>
              <a:rPr lang="en-US" sz="1400" b="1" dirty="0"/>
              <a:t> ja </a:t>
            </a:r>
            <a:r>
              <a:rPr lang="en-US" sz="1400" b="1" dirty="0" err="1"/>
              <a:t>kosteuden</a:t>
            </a:r>
            <a:r>
              <a:rPr lang="en-US" sz="1400" b="1" dirty="0"/>
              <a:t> </a:t>
            </a:r>
            <a:r>
              <a:rPr lang="en-US" sz="1400" b="1" dirty="0" err="1"/>
              <a:t>laskentatoiminnot</a:t>
            </a:r>
            <a:r>
              <a:rPr lang="en-US" sz="1400" b="1" dirty="0"/>
              <a:t>: </a:t>
            </a:r>
            <a:r>
              <a:rPr lang="en-US" sz="1400" dirty="0" err="1"/>
              <a:t>Laskettiin</a:t>
            </a:r>
            <a:r>
              <a:rPr lang="en-US" sz="1400" dirty="0"/>
              <a:t> </a:t>
            </a:r>
            <a:r>
              <a:rPr lang="en-US" sz="1400" dirty="0" err="1"/>
              <a:t>päivittäiset</a:t>
            </a:r>
            <a:r>
              <a:rPr lang="en-US" sz="1400" dirty="0"/>
              <a:t> </a:t>
            </a:r>
            <a:r>
              <a:rPr lang="en-US" sz="1400" dirty="0" err="1"/>
              <a:t>lämpötila</a:t>
            </a:r>
            <a:r>
              <a:rPr lang="en-US" sz="1400" dirty="0"/>
              <a:t>- ja </a:t>
            </a:r>
            <a:r>
              <a:rPr lang="en-US" sz="1400" dirty="0" err="1"/>
              <a:t>kosteusarvot</a:t>
            </a:r>
            <a:r>
              <a:rPr lang="en-US" sz="1400" dirty="0"/>
              <a:t> (</a:t>
            </a:r>
            <a:r>
              <a:rPr lang="en-US" sz="1400" dirty="0" err="1"/>
              <a:t>mediaanit</a:t>
            </a:r>
            <a:r>
              <a:rPr lang="en-US" sz="1400" dirty="0"/>
              <a:t> ja </a:t>
            </a:r>
            <a:r>
              <a:rPr lang="en-US" sz="1400" dirty="0" err="1"/>
              <a:t>vaihteluväli</a:t>
            </a:r>
            <a:r>
              <a:rPr lang="en-US" sz="1400" dirty="0"/>
              <a:t>) </a:t>
            </a:r>
            <a:r>
              <a:rPr lang="en-US" sz="1400" dirty="0" err="1"/>
              <a:t>sekä</a:t>
            </a:r>
            <a:r>
              <a:rPr lang="en-US" sz="1400" dirty="0"/>
              <a:t> </a:t>
            </a:r>
            <a:r>
              <a:rPr lang="en-US" sz="1400" dirty="0" err="1"/>
              <a:t>päivä</a:t>
            </a:r>
            <a:r>
              <a:rPr lang="en-US" sz="1400" dirty="0"/>
              <a:t>- ja </a:t>
            </a:r>
            <a:r>
              <a:rPr lang="en-US" sz="1400" dirty="0" err="1"/>
              <a:t>yöaikaiset</a:t>
            </a:r>
            <a:r>
              <a:rPr lang="en-US" sz="1400" dirty="0"/>
              <a:t> </a:t>
            </a:r>
            <a:r>
              <a:rPr lang="en-US" sz="1400" dirty="0" err="1"/>
              <a:t>erot.Laskettiin</a:t>
            </a:r>
            <a:r>
              <a:rPr lang="en-US" sz="1400" dirty="0"/>
              <a:t> </a:t>
            </a:r>
            <a:r>
              <a:rPr lang="en-US" sz="1400" dirty="0" err="1"/>
              <a:t>kuukausittaiset</a:t>
            </a:r>
            <a:r>
              <a:rPr lang="en-US" sz="1400" dirty="0"/>
              <a:t> </a:t>
            </a:r>
            <a:r>
              <a:rPr lang="en-US" sz="1400" dirty="0" err="1"/>
              <a:t>lämpötila</a:t>
            </a:r>
            <a:r>
              <a:rPr lang="en-US" sz="1400" dirty="0"/>
              <a:t>- ja </a:t>
            </a:r>
            <a:r>
              <a:rPr lang="en-US" sz="1400" dirty="0" err="1"/>
              <a:t>kosteuserot</a:t>
            </a:r>
            <a:r>
              <a:rPr lang="en-US" sz="1400" dirty="0"/>
              <a:t>.</a:t>
            </a:r>
          </a:p>
          <a:p>
            <a:pPr>
              <a:lnSpc>
                <a:spcPct val="120000"/>
              </a:lnSpc>
              <a:spcAft>
                <a:spcPts val="600"/>
              </a:spcAft>
              <a:buSzPct val="85000"/>
            </a:pPr>
            <a:r>
              <a:rPr lang="en-US" sz="1400" b="1" dirty="0" err="1"/>
              <a:t>Visualisointi</a:t>
            </a:r>
            <a:r>
              <a:rPr lang="en-US" sz="1400" b="1" dirty="0"/>
              <a:t>: </a:t>
            </a:r>
            <a:r>
              <a:rPr lang="en-US" sz="1400" dirty="0" err="1"/>
              <a:t>Piirrettiin</a:t>
            </a:r>
            <a:r>
              <a:rPr lang="en-US" sz="1400" dirty="0"/>
              <a:t> </a:t>
            </a:r>
            <a:r>
              <a:rPr lang="en-US" sz="1400" dirty="0" err="1"/>
              <a:t>graafeja</a:t>
            </a:r>
            <a:r>
              <a:rPr lang="en-US" sz="1400" dirty="0"/>
              <a:t> </a:t>
            </a:r>
            <a:r>
              <a:rPr lang="en-US" sz="1400" dirty="0" err="1"/>
              <a:t>lämpötila</a:t>
            </a:r>
            <a:r>
              <a:rPr lang="en-US" sz="1400" dirty="0"/>
              <a:t>- ja </a:t>
            </a:r>
            <a:r>
              <a:rPr lang="en-US" sz="1400" dirty="0" err="1"/>
              <a:t>kosteuseroista</a:t>
            </a:r>
            <a:r>
              <a:rPr lang="en-US" sz="1400" dirty="0"/>
              <a:t> </a:t>
            </a:r>
            <a:r>
              <a:rPr lang="en-US" sz="1400" dirty="0" err="1"/>
              <a:t>eri</a:t>
            </a:r>
            <a:r>
              <a:rPr lang="en-US" sz="1400" dirty="0"/>
              <a:t> </a:t>
            </a:r>
            <a:r>
              <a:rPr lang="en-US" sz="1400" dirty="0" err="1"/>
              <a:t>alueilla</a:t>
            </a:r>
            <a:r>
              <a:rPr lang="en-US" sz="1400" dirty="0"/>
              <a:t>, </a:t>
            </a:r>
            <a:r>
              <a:rPr lang="en-US" sz="1400" dirty="0" err="1"/>
              <a:t>vertailtiin</a:t>
            </a:r>
            <a:r>
              <a:rPr lang="en-US" sz="1400" dirty="0"/>
              <a:t> </a:t>
            </a:r>
            <a:r>
              <a:rPr lang="en-US" sz="1400" dirty="0" err="1"/>
              <a:t>lämpötilan</a:t>
            </a:r>
            <a:r>
              <a:rPr lang="en-US" sz="1400" dirty="0"/>
              <a:t> ja </a:t>
            </a:r>
            <a:r>
              <a:rPr lang="en-US" sz="1400" dirty="0" err="1"/>
              <a:t>kosteuden</a:t>
            </a:r>
            <a:r>
              <a:rPr lang="en-US" sz="1400" dirty="0"/>
              <a:t> </a:t>
            </a:r>
            <a:r>
              <a:rPr lang="en-US" sz="1400" dirty="0" err="1"/>
              <a:t>vaihtelua</a:t>
            </a:r>
            <a:r>
              <a:rPr lang="en-US" sz="1400" dirty="0"/>
              <a:t> </a:t>
            </a:r>
            <a:r>
              <a:rPr lang="en-US" sz="1400" dirty="0" err="1"/>
              <a:t>alueittain</a:t>
            </a:r>
            <a:r>
              <a:rPr lang="en-US" sz="1400" dirty="0"/>
              <a:t>.</a:t>
            </a:r>
          </a:p>
          <a:p>
            <a:pPr>
              <a:lnSpc>
                <a:spcPct val="120000"/>
              </a:lnSpc>
              <a:spcAft>
                <a:spcPts val="600"/>
              </a:spcAft>
              <a:buSzPct val="85000"/>
            </a:pPr>
            <a:r>
              <a:rPr lang="en-US" sz="1400" b="1" dirty="0" err="1"/>
              <a:t>Tulosten</a:t>
            </a:r>
            <a:r>
              <a:rPr lang="en-US" sz="1400" b="1" dirty="0"/>
              <a:t> </a:t>
            </a:r>
            <a:r>
              <a:rPr lang="en-US" sz="1400" b="1" dirty="0" err="1"/>
              <a:t>tulkinta</a:t>
            </a:r>
            <a:r>
              <a:rPr lang="en-US" sz="1400" b="1" dirty="0"/>
              <a:t> ja </a:t>
            </a:r>
            <a:r>
              <a:rPr lang="en-US" sz="1400" b="1" dirty="0" err="1"/>
              <a:t>johtopäätökset</a:t>
            </a:r>
            <a:r>
              <a:rPr lang="en-US" sz="1400" b="1" dirty="0"/>
              <a:t>: </a:t>
            </a:r>
            <a:r>
              <a:rPr lang="en-US" sz="1400" dirty="0" err="1"/>
              <a:t>Analysoitiin</a:t>
            </a:r>
            <a:r>
              <a:rPr lang="en-US" sz="1400" dirty="0"/>
              <a:t>, </a:t>
            </a:r>
            <a:r>
              <a:rPr lang="en-US" sz="1400" dirty="0" err="1"/>
              <a:t>miten</a:t>
            </a:r>
            <a:r>
              <a:rPr lang="en-US" sz="1400" dirty="0"/>
              <a:t> </a:t>
            </a:r>
            <a:r>
              <a:rPr lang="en-US" sz="1400" dirty="0" err="1"/>
              <a:t>mantereinen</a:t>
            </a:r>
            <a:r>
              <a:rPr lang="en-US" sz="1400" dirty="0"/>
              <a:t> ja </a:t>
            </a:r>
            <a:r>
              <a:rPr lang="en-US" sz="1400" dirty="0" err="1"/>
              <a:t>merellinen</a:t>
            </a:r>
            <a:r>
              <a:rPr lang="en-US" sz="1400" dirty="0"/>
              <a:t> </a:t>
            </a:r>
            <a:r>
              <a:rPr lang="en-US" sz="1400" dirty="0" err="1"/>
              <a:t>ilmasto</a:t>
            </a:r>
            <a:r>
              <a:rPr lang="en-US" sz="1400" dirty="0"/>
              <a:t> </a:t>
            </a:r>
            <a:r>
              <a:rPr lang="en-US" sz="1400" dirty="0" err="1"/>
              <a:t>eroavat</a:t>
            </a:r>
            <a:r>
              <a:rPr lang="en-US" sz="1400" dirty="0"/>
              <a:t> </a:t>
            </a:r>
            <a:r>
              <a:rPr lang="en-US" sz="1400" dirty="0" err="1"/>
              <a:t>toisistaan</a:t>
            </a:r>
            <a:r>
              <a:rPr lang="en-US" sz="1400" dirty="0"/>
              <a:t> </a:t>
            </a:r>
            <a:r>
              <a:rPr lang="en-US" sz="1400" dirty="0" err="1"/>
              <a:t>alueilla</a:t>
            </a:r>
            <a:r>
              <a:rPr lang="en-US" sz="1400" dirty="0"/>
              <a:t>.</a:t>
            </a:r>
          </a:p>
        </p:txBody>
      </p:sp>
    </p:spTree>
    <p:extLst>
      <p:ext uri="{BB962C8B-B14F-4D97-AF65-F5344CB8AC3E}">
        <p14:creationId xmlns:p14="http://schemas.microsoft.com/office/powerpoint/2010/main" val="38075718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0B450-67D8-FE11-9044-84E656CBC08A}"/>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19602D6-CF03-C9AE-94D4-1FC530983EB3}"/>
              </a:ext>
            </a:extLst>
          </p:cNvPr>
          <p:cNvSpPr>
            <a:spLocks noGrp="1"/>
          </p:cNvSpPr>
          <p:nvPr>
            <p:ph type="ctrTitle"/>
          </p:nvPr>
        </p:nvSpPr>
        <p:spPr>
          <a:xfrm>
            <a:off x="1429566" y="762001"/>
            <a:ext cx="5008696" cy="1141004"/>
          </a:xfrm>
        </p:spPr>
        <p:txBody>
          <a:bodyPr vert="horz" lIns="91440" tIns="45720" rIns="91440" bIns="45720" rtlCol="0" anchor="b">
            <a:normAutofit/>
          </a:bodyPr>
          <a:lstStyle/>
          <a:p>
            <a:r>
              <a:rPr lang="en-US"/>
              <a:t>Tulokset: KOIVUKYLÄ</a:t>
            </a:r>
          </a:p>
        </p:txBody>
      </p:sp>
      <p:sp>
        <p:nvSpPr>
          <p:cNvPr id="36" name="Tekstiruutu 35">
            <a:extLst>
              <a:ext uri="{FF2B5EF4-FFF2-40B4-BE49-F238E27FC236}">
                <a16:creationId xmlns:a16="http://schemas.microsoft.com/office/drawing/2014/main" id="{B38DE5BA-377D-56FA-AD77-A47202990320}"/>
              </a:ext>
            </a:extLst>
          </p:cNvPr>
          <p:cNvSpPr txBox="1"/>
          <p:nvPr/>
        </p:nvSpPr>
        <p:spPr>
          <a:xfrm>
            <a:off x="1429565" y="2259698"/>
            <a:ext cx="4742635" cy="3836301"/>
          </a:xfrm>
          <a:prstGeom prst="rect">
            <a:avLst/>
          </a:prstGeom>
        </p:spPr>
        <p:txBody>
          <a:bodyPr vert="horz" lIns="91440" tIns="45720" rIns="91440" bIns="45720" rtlCol="0">
            <a:noAutofit/>
          </a:bodyPr>
          <a:lstStyle/>
          <a:p>
            <a:pPr>
              <a:lnSpc>
                <a:spcPct val="120000"/>
              </a:lnSpc>
              <a:spcAft>
                <a:spcPts val="600"/>
              </a:spcAft>
              <a:buSzPct val="85000"/>
            </a:pPr>
            <a:r>
              <a:rPr lang="en-US" sz="1200" b="1" dirty="0" err="1"/>
              <a:t>Lämpötila</a:t>
            </a:r>
            <a:r>
              <a:rPr lang="en-US" sz="1200" b="1" dirty="0"/>
              <a:t> ja </a:t>
            </a:r>
            <a:r>
              <a:rPr lang="en-US" sz="1200" b="1" dirty="0" err="1"/>
              <a:t>vaihtelut</a:t>
            </a:r>
            <a:r>
              <a:rPr lang="en-US" sz="1200" b="1" dirty="0"/>
              <a:t>: </a:t>
            </a:r>
            <a:r>
              <a:rPr lang="en-US" sz="1200" dirty="0" err="1"/>
              <a:t>Koivukylässä</a:t>
            </a:r>
            <a:r>
              <a:rPr lang="en-US" sz="1200" dirty="0"/>
              <a:t> </a:t>
            </a:r>
            <a:r>
              <a:rPr lang="en-US" sz="1200" dirty="0" err="1"/>
              <a:t>päivittäiset</a:t>
            </a:r>
            <a:r>
              <a:rPr lang="en-US" sz="1200" dirty="0"/>
              <a:t> </a:t>
            </a:r>
            <a:r>
              <a:rPr lang="en-US" sz="1200" dirty="0" err="1"/>
              <a:t>lämpötilan</a:t>
            </a:r>
            <a:r>
              <a:rPr lang="en-US" sz="1200" dirty="0"/>
              <a:t> </a:t>
            </a:r>
            <a:r>
              <a:rPr lang="en-US" sz="1200" dirty="0" err="1"/>
              <a:t>vaihtelut</a:t>
            </a:r>
            <a:r>
              <a:rPr lang="en-US" sz="1200" dirty="0"/>
              <a:t> </a:t>
            </a:r>
            <a:r>
              <a:rPr lang="en-US" sz="1200" dirty="0" err="1"/>
              <a:t>ovat</a:t>
            </a:r>
            <a:r>
              <a:rPr lang="en-US" sz="1200" dirty="0"/>
              <a:t> </a:t>
            </a:r>
            <a:r>
              <a:rPr lang="en-US" sz="1200" dirty="0" err="1"/>
              <a:t>suurimmat</a:t>
            </a:r>
            <a:r>
              <a:rPr lang="en-US" sz="1200" dirty="0"/>
              <a:t> </a:t>
            </a:r>
            <a:r>
              <a:rPr lang="en-US" sz="1200" dirty="0" err="1"/>
              <a:t>verrattuna</a:t>
            </a:r>
            <a:r>
              <a:rPr lang="en-US" sz="1200" dirty="0"/>
              <a:t> </a:t>
            </a:r>
            <a:r>
              <a:rPr lang="en-US" sz="1200" dirty="0" err="1"/>
              <a:t>Laajasaloon</a:t>
            </a:r>
            <a:r>
              <a:rPr lang="en-US" sz="1200" dirty="0"/>
              <a:t> ja </a:t>
            </a:r>
            <a:r>
              <a:rPr lang="en-US" sz="1200" dirty="0" err="1"/>
              <a:t>Vallilaan</a:t>
            </a:r>
            <a:r>
              <a:rPr lang="en-US" sz="1200" dirty="0"/>
              <a:t>. </a:t>
            </a:r>
            <a:r>
              <a:rPr lang="en-US" sz="1200" dirty="0" err="1"/>
              <a:t>Koivukylän</a:t>
            </a:r>
            <a:r>
              <a:rPr lang="en-US" sz="1200" dirty="0"/>
              <a:t> </a:t>
            </a:r>
            <a:r>
              <a:rPr lang="en-US" sz="1200" dirty="0" err="1"/>
              <a:t>päivittäinen</a:t>
            </a:r>
            <a:r>
              <a:rPr lang="en-US" sz="1200" dirty="0"/>
              <a:t> </a:t>
            </a:r>
            <a:r>
              <a:rPr lang="en-US" sz="1200" dirty="0" err="1"/>
              <a:t>lämpötila-alue</a:t>
            </a:r>
            <a:r>
              <a:rPr lang="en-US" sz="1200" dirty="0"/>
              <a:t> (</a:t>
            </a:r>
            <a:r>
              <a:rPr lang="en-US" sz="1200" dirty="0" err="1"/>
              <a:t>maksimi</a:t>
            </a:r>
            <a:r>
              <a:rPr lang="en-US" sz="1200" dirty="0"/>
              <a:t> ja </a:t>
            </a:r>
            <a:r>
              <a:rPr lang="en-US" sz="1200" dirty="0" err="1"/>
              <a:t>minimi</a:t>
            </a:r>
            <a:r>
              <a:rPr lang="en-US" sz="1200" dirty="0"/>
              <a:t>) on </a:t>
            </a:r>
            <a:r>
              <a:rPr lang="en-US" sz="1200" dirty="0" err="1"/>
              <a:t>keskimäärin</a:t>
            </a:r>
            <a:r>
              <a:rPr lang="en-US" sz="1200" dirty="0"/>
              <a:t> 8.89°C, </a:t>
            </a:r>
            <a:r>
              <a:rPr lang="en-US" sz="1200" dirty="0" err="1"/>
              <a:t>mikä</a:t>
            </a:r>
            <a:r>
              <a:rPr lang="en-US" sz="1200" dirty="0"/>
              <a:t> on </a:t>
            </a:r>
            <a:r>
              <a:rPr lang="en-US" sz="1200" dirty="0" err="1"/>
              <a:t>huomattavasti</a:t>
            </a:r>
            <a:r>
              <a:rPr lang="en-US" sz="1200" dirty="0"/>
              <a:t> </a:t>
            </a:r>
            <a:r>
              <a:rPr lang="en-US" sz="1200" dirty="0" err="1"/>
              <a:t>suurempi</a:t>
            </a:r>
            <a:r>
              <a:rPr lang="en-US" sz="1200" dirty="0"/>
              <a:t> </a:t>
            </a:r>
            <a:r>
              <a:rPr lang="en-US" sz="1200" dirty="0" err="1"/>
              <a:t>kuin</a:t>
            </a:r>
            <a:r>
              <a:rPr lang="en-US" sz="1200" dirty="0"/>
              <a:t> </a:t>
            </a:r>
            <a:r>
              <a:rPr lang="en-US" sz="1200" dirty="0" err="1"/>
              <a:t>Laajasalon</a:t>
            </a:r>
            <a:r>
              <a:rPr lang="en-US" sz="1200" dirty="0"/>
              <a:t> ja </a:t>
            </a:r>
            <a:r>
              <a:rPr lang="en-US" sz="1200" dirty="0" err="1"/>
              <a:t>Vallilan</a:t>
            </a:r>
            <a:r>
              <a:rPr lang="en-US" sz="1200" dirty="0"/>
              <a:t> </a:t>
            </a:r>
            <a:r>
              <a:rPr lang="en-US" sz="1200" dirty="0" err="1"/>
              <a:t>alueilla</a:t>
            </a:r>
            <a:r>
              <a:rPr lang="en-US" sz="1200" dirty="0"/>
              <a:t>. </a:t>
            </a:r>
            <a:r>
              <a:rPr lang="en-US" sz="1200" dirty="0" err="1"/>
              <a:t>Tämä</a:t>
            </a:r>
            <a:r>
              <a:rPr lang="en-US" sz="1200" dirty="0"/>
              <a:t> </a:t>
            </a:r>
            <a:r>
              <a:rPr lang="en-US" sz="1200" dirty="0" err="1"/>
              <a:t>kertoo</a:t>
            </a:r>
            <a:r>
              <a:rPr lang="en-US" sz="1200" dirty="0"/>
              <a:t> </a:t>
            </a:r>
            <a:r>
              <a:rPr lang="en-US" sz="1200" dirty="0" err="1"/>
              <a:t>mantereisesta</a:t>
            </a:r>
            <a:r>
              <a:rPr lang="en-US" sz="1200" dirty="0"/>
              <a:t> </a:t>
            </a:r>
            <a:r>
              <a:rPr lang="en-US" sz="1200" dirty="0" err="1"/>
              <a:t>ilmastosta</a:t>
            </a:r>
            <a:r>
              <a:rPr lang="en-US" sz="1200" dirty="0"/>
              <a:t>, </a:t>
            </a:r>
            <a:r>
              <a:rPr lang="en-US" sz="1200" dirty="0" err="1"/>
              <a:t>jossa</a:t>
            </a:r>
            <a:r>
              <a:rPr lang="en-US" sz="1200" dirty="0"/>
              <a:t> on </a:t>
            </a:r>
            <a:r>
              <a:rPr lang="en-US" sz="1200" dirty="0" err="1"/>
              <a:t>suuria</a:t>
            </a:r>
            <a:r>
              <a:rPr lang="en-US" sz="1200" dirty="0"/>
              <a:t> </a:t>
            </a:r>
            <a:r>
              <a:rPr lang="en-US" sz="1200" dirty="0" err="1"/>
              <a:t>lämpötilaeroja</a:t>
            </a:r>
            <a:r>
              <a:rPr lang="en-US" sz="1200" dirty="0"/>
              <a:t> </a:t>
            </a:r>
            <a:r>
              <a:rPr lang="en-US" sz="1200" dirty="0" err="1"/>
              <a:t>eri</a:t>
            </a:r>
            <a:r>
              <a:rPr lang="en-US" sz="1200" dirty="0"/>
              <a:t> </a:t>
            </a:r>
            <a:r>
              <a:rPr lang="en-US" sz="1200" dirty="0" err="1"/>
              <a:t>vuorokauden</a:t>
            </a:r>
            <a:r>
              <a:rPr lang="en-US" sz="1200" dirty="0"/>
              <a:t> </a:t>
            </a:r>
            <a:r>
              <a:rPr lang="en-US" sz="1200" dirty="0" err="1"/>
              <a:t>aikoina</a:t>
            </a:r>
            <a:r>
              <a:rPr lang="en-US" sz="1200" dirty="0"/>
              <a:t>.</a:t>
            </a:r>
          </a:p>
          <a:p>
            <a:pPr>
              <a:lnSpc>
                <a:spcPct val="120000"/>
              </a:lnSpc>
              <a:spcAft>
                <a:spcPts val="600"/>
              </a:spcAft>
              <a:buSzPct val="85000"/>
            </a:pPr>
            <a:r>
              <a:rPr lang="en-US" sz="1200" b="1" dirty="0" err="1"/>
              <a:t>Kosteus</a:t>
            </a:r>
            <a:r>
              <a:rPr lang="en-US" sz="1200" b="1" dirty="0"/>
              <a:t>: </a:t>
            </a:r>
            <a:r>
              <a:rPr lang="en-US" sz="1200" dirty="0" err="1"/>
              <a:t>Koivukylässä</a:t>
            </a:r>
            <a:r>
              <a:rPr lang="en-US" sz="1200" dirty="0"/>
              <a:t> </a:t>
            </a:r>
            <a:r>
              <a:rPr lang="en-US" sz="1200" dirty="0" err="1"/>
              <a:t>kosteus</a:t>
            </a:r>
            <a:r>
              <a:rPr lang="en-US" sz="1200" dirty="0"/>
              <a:t> </a:t>
            </a:r>
            <a:r>
              <a:rPr lang="en-US" sz="1200" dirty="0" err="1"/>
              <a:t>vaihtelee</a:t>
            </a:r>
            <a:r>
              <a:rPr lang="en-US" sz="1200" dirty="0"/>
              <a:t> </a:t>
            </a:r>
            <a:r>
              <a:rPr lang="en-US" sz="1200" dirty="0" err="1"/>
              <a:t>päivittäin</a:t>
            </a:r>
            <a:r>
              <a:rPr lang="en-US" sz="1200" dirty="0"/>
              <a:t> </a:t>
            </a:r>
            <a:r>
              <a:rPr lang="en-US" sz="1200" dirty="0" err="1"/>
              <a:t>enemmän</a:t>
            </a:r>
            <a:r>
              <a:rPr lang="en-US" sz="1200" dirty="0"/>
              <a:t> </a:t>
            </a:r>
            <a:r>
              <a:rPr lang="en-US" sz="1200" dirty="0" err="1"/>
              <a:t>kuin</a:t>
            </a:r>
            <a:r>
              <a:rPr lang="en-US" sz="1200" dirty="0"/>
              <a:t> </a:t>
            </a:r>
            <a:r>
              <a:rPr lang="en-US" sz="1200" dirty="0" err="1"/>
              <a:t>muilla</a:t>
            </a:r>
            <a:r>
              <a:rPr lang="en-US" sz="1200" dirty="0"/>
              <a:t> </a:t>
            </a:r>
            <a:r>
              <a:rPr lang="en-US" sz="1200" dirty="0" err="1"/>
              <a:t>alueilla</a:t>
            </a:r>
            <a:r>
              <a:rPr lang="en-US" sz="1200" dirty="0"/>
              <a:t>, ja </a:t>
            </a:r>
            <a:r>
              <a:rPr lang="en-US" sz="1200" dirty="0" err="1"/>
              <a:t>alueella</a:t>
            </a:r>
            <a:r>
              <a:rPr lang="en-US" sz="1200" dirty="0"/>
              <a:t> on </a:t>
            </a:r>
            <a:r>
              <a:rPr lang="en-US" sz="1200" dirty="0" err="1"/>
              <a:t>suurin</a:t>
            </a:r>
            <a:r>
              <a:rPr lang="en-US" sz="1200" dirty="0"/>
              <a:t> </a:t>
            </a:r>
            <a:r>
              <a:rPr lang="en-US" sz="1200" dirty="0" err="1"/>
              <a:t>päivittäinen</a:t>
            </a:r>
            <a:r>
              <a:rPr lang="en-US" sz="1200" dirty="0"/>
              <a:t> </a:t>
            </a:r>
            <a:r>
              <a:rPr lang="en-US" sz="1200" dirty="0" err="1"/>
              <a:t>kosteuden</a:t>
            </a:r>
            <a:r>
              <a:rPr lang="en-US" sz="1200" dirty="0"/>
              <a:t> </a:t>
            </a:r>
            <a:r>
              <a:rPr lang="en-US" sz="1200" dirty="0" err="1"/>
              <a:t>vaihtelu</a:t>
            </a:r>
            <a:r>
              <a:rPr lang="en-US" sz="1200" dirty="0"/>
              <a:t> (30.13%). </a:t>
            </a:r>
            <a:r>
              <a:rPr lang="en-US" sz="1200" dirty="0" err="1"/>
              <a:t>Tämä</a:t>
            </a:r>
            <a:r>
              <a:rPr lang="en-US" sz="1200" dirty="0"/>
              <a:t> </a:t>
            </a:r>
            <a:r>
              <a:rPr lang="en-US" sz="1200" dirty="0" err="1"/>
              <a:t>lisää</a:t>
            </a:r>
            <a:r>
              <a:rPr lang="en-US" sz="1200" dirty="0"/>
              <a:t> </a:t>
            </a:r>
            <a:r>
              <a:rPr lang="en-US" sz="1200" dirty="0" err="1"/>
              <a:t>mikroilmaston</a:t>
            </a:r>
            <a:r>
              <a:rPr lang="en-US" sz="1200" dirty="0"/>
              <a:t> </a:t>
            </a:r>
            <a:r>
              <a:rPr lang="en-US" sz="1200" dirty="0" err="1"/>
              <a:t>epävakautta</a:t>
            </a:r>
            <a:r>
              <a:rPr lang="en-US" sz="1200" dirty="0"/>
              <a:t> ja </a:t>
            </a:r>
            <a:r>
              <a:rPr lang="en-US" sz="1200" dirty="0" err="1"/>
              <a:t>vaikuttaa</a:t>
            </a:r>
            <a:r>
              <a:rPr lang="en-US" sz="1200" dirty="0"/>
              <a:t> </a:t>
            </a:r>
            <a:r>
              <a:rPr lang="en-US" sz="1200" dirty="0" err="1"/>
              <a:t>asukkaiden</a:t>
            </a:r>
            <a:r>
              <a:rPr lang="en-US" sz="1200" dirty="0"/>
              <a:t> </a:t>
            </a:r>
            <a:r>
              <a:rPr lang="en-US" sz="1200" dirty="0" err="1"/>
              <a:t>kokemiin</a:t>
            </a:r>
            <a:r>
              <a:rPr lang="en-US" sz="1200" dirty="0"/>
              <a:t> </a:t>
            </a:r>
            <a:r>
              <a:rPr lang="en-US" sz="1200" dirty="0" err="1"/>
              <a:t>olosuhteisiin</a:t>
            </a:r>
            <a:r>
              <a:rPr lang="en-US" sz="1200" dirty="0"/>
              <a:t>.</a:t>
            </a:r>
          </a:p>
          <a:p>
            <a:pPr>
              <a:lnSpc>
                <a:spcPct val="120000"/>
              </a:lnSpc>
              <a:spcAft>
                <a:spcPts val="600"/>
              </a:spcAft>
              <a:buSzPct val="85000"/>
            </a:pPr>
            <a:r>
              <a:rPr lang="en-US" sz="1200" b="1" dirty="0" err="1"/>
              <a:t>Mikroilmaston</a:t>
            </a:r>
            <a:r>
              <a:rPr lang="en-US" sz="1200" b="1" dirty="0"/>
              <a:t> </a:t>
            </a:r>
            <a:r>
              <a:rPr lang="en-US" sz="1200" b="1" dirty="0" err="1"/>
              <a:t>vaikutukset</a:t>
            </a:r>
            <a:r>
              <a:rPr lang="en-US" sz="1200" b="1" dirty="0"/>
              <a:t>: </a:t>
            </a:r>
            <a:r>
              <a:rPr lang="en-US" sz="1200" dirty="0" err="1"/>
              <a:t>Koivukylän</a:t>
            </a:r>
            <a:r>
              <a:rPr lang="en-US" sz="1200" dirty="0"/>
              <a:t> </a:t>
            </a:r>
            <a:r>
              <a:rPr lang="en-US" sz="1200" dirty="0" err="1"/>
              <a:t>ilmasto</a:t>
            </a:r>
            <a:r>
              <a:rPr lang="en-US" sz="1200" dirty="0"/>
              <a:t> on </a:t>
            </a:r>
            <a:r>
              <a:rPr lang="en-US" sz="1200" dirty="0" err="1"/>
              <a:t>epävakaampi</a:t>
            </a:r>
            <a:r>
              <a:rPr lang="en-US" sz="1200" dirty="0"/>
              <a:t> ja </a:t>
            </a:r>
            <a:r>
              <a:rPr lang="en-US" sz="1200" dirty="0" err="1"/>
              <a:t>lämpötilanmuutokset</a:t>
            </a:r>
            <a:r>
              <a:rPr lang="en-US" sz="1200" dirty="0"/>
              <a:t> </a:t>
            </a:r>
            <a:r>
              <a:rPr lang="en-US" sz="1200" dirty="0" err="1"/>
              <a:t>voivat</a:t>
            </a:r>
            <a:r>
              <a:rPr lang="en-US" sz="1200" dirty="0"/>
              <a:t> olla </a:t>
            </a:r>
            <a:r>
              <a:rPr lang="en-US" sz="1200" dirty="0" err="1"/>
              <a:t>suuria</a:t>
            </a:r>
            <a:r>
              <a:rPr lang="en-US" sz="1200" dirty="0"/>
              <a:t>, </a:t>
            </a:r>
            <a:r>
              <a:rPr lang="en-US" sz="1200" dirty="0" err="1"/>
              <a:t>erityisesti</a:t>
            </a:r>
            <a:r>
              <a:rPr lang="en-US" sz="1200" dirty="0"/>
              <a:t> </a:t>
            </a:r>
            <a:r>
              <a:rPr lang="en-US" sz="1200" dirty="0" err="1"/>
              <a:t>päivisin</a:t>
            </a:r>
            <a:r>
              <a:rPr lang="en-US" sz="1200" dirty="0"/>
              <a:t> ja </a:t>
            </a:r>
            <a:r>
              <a:rPr lang="en-US" sz="1200" dirty="0" err="1"/>
              <a:t>öisin</a:t>
            </a:r>
            <a:r>
              <a:rPr lang="en-US" sz="1200" dirty="0"/>
              <a:t>. Päivä- ja </a:t>
            </a:r>
            <a:r>
              <a:rPr lang="en-US" sz="1200" dirty="0" err="1"/>
              <a:t>yölämpötilaero</a:t>
            </a:r>
            <a:r>
              <a:rPr lang="en-US" sz="1200" dirty="0"/>
              <a:t> on </a:t>
            </a:r>
            <a:r>
              <a:rPr lang="en-US" sz="1200" dirty="0" err="1"/>
              <a:t>keskimäärin</a:t>
            </a:r>
            <a:r>
              <a:rPr lang="en-US" sz="1200" dirty="0"/>
              <a:t> 2.58°C, </a:t>
            </a:r>
            <a:r>
              <a:rPr lang="en-US" sz="1200" dirty="0" err="1"/>
              <a:t>mikä</a:t>
            </a:r>
            <a:r>
              <a:rPr lang="en-US" sz="1200" dirty="0"/>
              <a:t> on </a:t>
            </a:r>
            <a:r>
              <a:rPr lang="en-US" sz="1200" dirty="0" err="1"/>
              <a:t>suurin</a:t>
            </a:r>
            <a:r>
              <a:rPr lang="en-US" sz="1200" dirty="0"/>
              <a:t> </a:t>
            </a:r>
            <a:r>
              <a:rPr lang="en-US" sz="1200" dirty="0" err="1"/>
              <a:t>kolmesta</a:t>
            </a:r>
            <a:r>
              <a:rPr lang="en-US" sz="1200" dirty="0"/>
              <a:t> </a:t>
            </a:r>
            <a:r>
              <a:rPr lang="en-US" sz="1200" dirty="0" err="1"/>
              <a:t>alueesta</a:t>
            </a:r>
            <a:r>
              <a:rPr lang="en-US" sz="1200" dirty="0"/>
              <a:t>. </a:t>
            </a:r>
            <a:r>
              <a:rPr lang="en-US" sz="1200" dirty="0" err="1"/>
              <a:t>Tämä</a:t>
            </a:r>
            <a:r>
              <a:rPr lang="en-US" sz="1200" dirty="0"/>
              <a:t> </a:t>
            </a:r>
            <a:r>
              <a:rPr lang="en-US" sz="1200" dirty="0" err="1"/>
              <a:t>voi</a:t>
            </a:r>
            <a:r>
              <a:rPr lang="en-US" sz="1200" dirty="0"/>
              <a:t> </a:t>
            </a:r>
            <a:r>
              <a:rPr lang="en-US" sz="1200" dirty="0" err="1"/>
              <a:t>johtua</a:t>
            </a:r>
            <a:r>
              <a:rPr lang="en-US" sz="1200" dirty="0"/>
              <a:t> </a:t>
            </a:r>
            <a:r>
              <a:rPr lang="en-US" sz="1200" dirty="0" err="1"/>
              <a:t>alueen</a:t>
            </a:r>
            <a:r>
              <a:rPr lang="en-US" sz="1200" dirty="0"/>
              <a:t> </a:t>
            </a:r>
            <a:r>
              <a:rPr lang="en-US" sz="1200" dirty="0" err="1"/>
              <a:t>mantereisesta</a:t>
            </a:r>
            <a:r>
              <a:rPr lang="en-US" sz="1200" dirty="0"/>
              <a:t> </a:t>
            </a:r>
            <a:r>
              <a:rPr lang="en-US" sz="1200" dirty="0" err="1"/>
              <a:t>sijainnista</a:t>
            </a:r>
            <a:r>
              <a:rPr lang="en-US" sz="1200" dirty="0"/>
              <a:t> ja </a:t>
            </a:r>
            <a:r>
              <a:rPr lang="en-US" sz="1200" dirty="0" err="1"/>
              <a:t>vähäisemmästä</a:t>
            </a:r>
            <a:r>
              <a:rPr lang="en-US" sz="1200" dirty="0"/>
              <a:t> </a:t>
            </a:r>
            <a:r>
              <a:rPr lang="en-US" sz="1200" dirty="0" err="1"/>
              <a:t>merellisten</a:t>
            </a:r>
            <a:r>
              <a:rPr lang="en-US" sz="1200" dirty="0"/>
              <a:t> </a:t>
            </a:r>
            <a:r>
              <a:rPr lang="en-US" sz="1200" dirty="0" err="1"/>
              <a:t>vaikutusten</a:t>
            </a:r>
            <a:r>
              <a:rPr lang="en-US" sz="1200" dirty="0"/>
              <a:t> </a:t>
            </a:r>
            <a:r>
              <a:rPr lang="en-US" sz="1200" dirty="0" err="1"/>
              <a:t>pehmentävästä</a:t>
            </a:r>
            <a:r>
              <a:rPr lang="en-US" sz="1200" dirty="0"/>
              <a:t> </a:t>
            </a:r>
            <a:r>
              <a:rPr lang="en-US" sz="1200" dirty="0" err="1"/>
              <a:t>vaikutuksesta</a:t>
            </a:r>
            <a:r>
              <a:rPr lang="en-US" sz="1200" dirty="0"/>
              <a:t>.</a:t>
            </a:r>
          </a:p>
        </p:txBody>
      </p:sp>
      <p:pic>
        <p:nvPicPr>
          <p:cNvPr id="4" name="Picture 3" descr="Abstrakti punainen geometrinen kuvio">
            <a:extLst>
              <a:ext uri="{FF2B5EF4-FFF2-40B4-BE49-F238E27FC236}">
                <a16:creationId xmlns:a16="http://schemas.microsoft.com/office/drawing/2014/main" id="{52693211-000D-E4BD-F934-906B0D40E08C}"/>
              </a:ext>
            </a:extLst>
          </p:cNvPr>
          <p:cNvPicPr>
            <a:picLocks noChangeAspect="1"/>
          </p:cNvPicPr>
          <p:nvPr/>
        </p:nvPicPr>
        <p:blipFill>
          <a:blip r:embed="rId3"/>
          <a:srcRect l="2170" r="31079"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8095266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C05D86-F50C-C024-B583-A94EDB4E5A2D}"/>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2F0B856-66CA-6C8E-395D-DAEC81DF3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0534117B-E552-A725-33BF-49ACB5B2F143}"/>
              </a:ext>
            </a:extLst>
          </p:cNvPr>
          <p:cNvSpPr>
            <a:spLocks noGrp="1"/>
          </p:cNvSpPr>
          <p:nvPr>
            <p:ph type="ctrTitle"/>
          </p:nvPr>
        </p:nvSpPr>
        <p:spPr>
          <a:xfrm>
            <a:off x="1429566" y="762001"/>
            <a:ext cx="5008696" cy="1141004"/>
          </a:xfrm>
        </p:spPr>
        <p:txBody>
          <a:bodyPr vert="horz" lIns="91440" tIns="45720" rIns="91440" bIns="45720" rtlCol="0" anchor="b">
            <a:normAutofit/>
          </a:bodyPr>
          <a:lstStyle/>
          <a:p>
            <a:r>
              <a:rPr lang="en-US" dirty="0" err="1"/>
              <a:t>Tulokset</a:t>
            </a:r>
            <a:r>
              <a:rPr lang="en-US" dirty="0"/>
              <a:t>: </a:t>
            </a:r>
            <a:r>
              <a:rPr lang="en-US" dirty="0" err="1"/>
              <a:t>Vallila</a:t>
            </a:r>
            <a:endParaRPr lang="en-US" dirty="0"/>
          </a:p>
        </p:txBody>
      </p:sp>
      <p:sp>
        <p:nvSpPr>
          <p:cNvPr id="36" name="Tekstiruutu 35">
            <a:extLst>
              <a:ext uri="{FF2B5EF4-FFF2-40B4-BE49-F238E27FC236}">
                <a16:creationId xmlns:a16="http://schemas.microsoft.com/office/drawing/2014/main" id="{D3EB0B4C-497B-6E34-0743-F82F1506974F}"/>
              </a:ext>
            </a:extLst>
          </p:cNvPr>
          <p:cNvSpPr txBox="1"/>
          <p:nvPr/>
        </p:nvSpPr>
        <p:spPr>
          <a:xfrm>
            <a:off x="1429565" y="2259698"/>
            <a:ext cx="4742635" cy="3836301"/>
          </a:xfrm>
          <a:prstGeom prst="rect">
            <a:avLst/>
          </a:prstGeom>
        </p:spPr>
        <p:txBody>
          <a:bodyPr vert="horz" lIns="91440" tIns="45720" rIns="91440" bIns="45720" rtlCol="0">
            <a:noAutofit/>
          </a:bodyPr>
          <a:lstStyle/>
          <a:p>
            <a:pPr>
              <a:lnSpc>
                <a:spcPct val="120000"/>
              </a:lnSpc>
              <a:spcAft>
                <a:spcPts val="600"/>
              </a:spcAft>
              <a:buSzPct val="85000"/>
            </a:pPr>
            <a:r>
              <a:rPr lang="fi-FI" sz="1200" b="1" dirty="0"/>
              <a:t>Lämpötila ja vaihtelut: </a:t>
            </a:r>
            <a:r>
              <a:rPr lang="fi-FI" sz="1200" dirty="0"/>
              <a:t>Vallila tarjoaa maltillisen keskiarvon lämpötilassa ja kosteudessa verrattuna Koivukylään ja Laajasaloon. Päivittäinen lämpötila-alue on keskimäärin 7.02°C, mikä osoittaa vähemmän suuria vaihteluita kuin Koivukylässä. Vallilan lämpötila on hieman korkeampi kuin Laajasalossa, mutta ei yhtä vaihteleva kuin Koivukylässä.</a:t>
            </a:r>
          </a:p>
          <a:p>
            <a:pPr>
              <a:lnSpc>
                <a:spcPct val="120000"/>
              </a:lnSpc>
              <a:spcAft>
                <a:spcPts val="600"/>
              </a:spcAft>
              <a:buSzPct val="85000"/>
            </a:pPr>
            <a:r>
              <a:rPr lang="fi-FI" sz="1200" b="1" dirty="0"/>
              <a:t>Kosteus: </a:t>
            </a:r>
            <a:r>
              <a:rPr lang="fi-FI" sz="1200" dirty="0"/>
              <a:t>Vallilan päivittäinen kosteus on keskimäärin 83.22%, joka on alhaisempi verrattuna Koivukylään ja Laajasaloon. Kaupunkialueen rakennukset ja liikenne voivat vaikuttaa ilmankosteuden vaihteluun, erityisesti alueen tiivistyneemmän infrastruktuurin vuoksi.</a:t>
            </a:r>
          </a:p>
          <a:p>
            <a:pPr>
              <a:lnSpc>
                <a:spcPct val="120000"/>
              </a:lnSpc>
              <a:spcAft>
                <a:spcPts val="600"/>
              </a:spcAft>
              <a:buSzPct val="85000"/>
            </a:pPr>
            <a:r>
              <a:rPr lang="fi-FI" sz="1200" b="1" dirty="0"/>
              <a:t>Mikroilmaston vaikutukset: </a:t>
            </a:r>
            <a:r>
              <a:rPr lang="fi-FI" sz="1200" dirty="0"/>
              <a:t>Vallilan alueella ilmasto on tasaisempi kuin Koivukylässä, mutta ei yhtä vakaa kuin Laajasalossa. Tämä voi johtua alueen kaupungistumisesta ja sen vaikutuksesta mikroilmastoon. Asfaltin ja muiden rakenteiden lämpövarastointikyky voi aiheuttaa kaupungin alueella lisääntynyttä lämpösaareke-ilmiötä.</a:t>
            </a:r>
          </a:p>
        </p:txBody>
      </p:sp>
      <p:pic>
        <p:nvPicPr>
          <p:cNvPr id="4" name="Picture 3" descr="Abstrakti punainen geometrinen kuvio">
            <a:extLst>
              <a:ext uri="{FF2B5EF4-FFF2-40B4-BE49-F238E27FC236}">
                <a16:creationId xmlns:a16="http://schemas.microsoft.com/office/drawing/2014/main" id="{3659B1AA-B131-201F-2A71-855756F906B2}"/>
              </a:ext>
            </a:extLst>
          </p:cNvPr>
          <p:cNvPicPr>
            <a:picLocks noChangeAspect="1"/>
          </p:cNvPicPr>
          <p:nvPr/>
        </p:nvPicPr>
        <p:blipFill>
          <a:blip r:embed="rId3"/>
          <a:srcRect l="2170" r="31079"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30215307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F4659-5FE0-4692-0604-F6F24AEA9AA1}"/>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FF86603-D1CF-5716-859A-7B04A707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9854E98F-22C3-C24C-4F44-41742078BEE5}"/>
              </a:ext>
            </a:extLst>
          </p:cNvPr>
          <p:cNvSpPr>
            <a:spLocks noGrp="1"/>
          </p:cNvSpPr>
          <p:nvPr>
            <p:ph type="ctrTitle"/>
          </p:nvPr>
        </p:nvSpPr>
        <p:spPr>
          <a:xfrm>
            <a:off x="1429566" y="762001"/>
            <a:ext cx="5008696" cy="1141004"/>
          </a:xfrm>
        </p:spPr>
        <p:txBody>
          <a:bodyPr vert="horz" lIns="91440" tIns="45720" rIns="91440" bIns="45720" rtlCol="0" anchor="b">
            <a:normAutofit/>
          </a:bodyPr>
          <a:lstStyle/>
          <a:p>
            <a:r>
              <a:rPr lang="en-US" dirty="0" err="1"/>
              <a:t>Tulokset</a:t>
            </a:r>
            <a:r>
              <a:rPr lang="en-US" dirty="0"/>
              <a:t>: </a:t>
            </a:r>
            <a:r>
              <a:rPr lang="en-US" dirty="0" err="1"/>
              <a:t>Laajasalo</a:t>
            </a:r>
            <a:endParaRPr lang="en-US" dirty="0"/>
          </a:p>
        </p:txBody>
      </p:sp>
      <p:sp>
        <p:nvSpPr>
          <p:cNvPr id="36" name="Tekstiruutu 35">
            <a:extLst>
              <a:ext uri="{FF2B5EF4-FFF2-40B4-BE49-F238E27FC236}">
                <a16:creationId xmlns:a16="http://schemas.microsoft.com/office/drawing/2014/main" id="{30EEC575-BB12-CB38-9C19-6C771E5F28DE}"/>
              </a:ext>
            </a:extLst>
          </p:cNvPr>
          <p:cNvSpPr txBox="1"/>
          <p:nvPr/>
        </p:nvSpPr>
        <p:spPr>
          <a:xfrm>
            <a:off x="1429565" y="2259698"/>
            <a:ext cx="4742635" cy="3836301"/>
          </a:xfrm>
          <a:prstGeom prst="rect">
            <a:avLst/>
          </a:prstGeom>
        </p:spPr>
        <p:txBody>
          <a:bodyPr vert="horz" lIns="91440" tIns="45720" rIns="91440" bIns="45720" rtlCol="0">
            <a:noAutofit/>
          </a:bodyPr>
          <a:lstStyle/>
          <a:p>
            <a:pPr>
              <a:lnSpc>
                <a:spcPct val="120000"/>
              </a:lnSpc>
              <a:spcAft>
                <a:spcPts val="600"/>
              </a:spcAft>
              <a:buSzPct val="85000"/>
            </a:pPr>
            <a:r>
              <a:rPr lang="fi-FI" sz="1200" b="1" dirty="0"/>
              <a:t>Lämpötila ja vaihtelut: </a:t>
            </a:r>
            <a:r>
              <a:rPr lang="fi-FI" sz="1200" dirty="0"/>
              <a:t>Laajasalon lämpötilan vaihtelut ovat pienempiä verrattuna Koivukylään ja Vallilaan. Laajasalon päivittäinen lämpötila-alue on keskimäärin 7.18°C, mikä on alhaisempi kuin Koivukylässä. Laajasalon ilmastoon vaikuttaa meren läheisyys, joka tasoittaa lämpötilanvaihteluja ja vähentää äkillisiä lämpötilamuutoksia.</a:t>
            </a:r>
          </a:p>
          <a:p>
            <a:pPr>
              <a:lnSpc>
                <a:spcPct val="120000"/>
              </a:lnSpc>
              <a:spcAft>
                <a:spcPts val="600"/>
              </a:spcAft>
              <a:buSzPct val="85000"/>
            </a:pPr>
            <a:r>
              <a:rPr lang="fi-FI" sz="1200" b="1" dirty="0"/>
              <a:t>Kosteus: </a:t>
            </a:r>
            <a:r>
              <a:rPr lang="fi-FI" sz="1200" dirty="0"/>
              <a:t>Laajasalon alueella on keskimäärin hieman korkeampi kosteus (86.68%) verrattuna Koivukylään ja Vallilaan, mikä on tyypillistä merellisille alueille, joissa kosteus pysyy tasaisempana.</a:t>
            </a:r>
          </a:p>
          <a:p>
            <a:pPr>
              <a:lnSpc>
                <a:spcPct val="120000"/>
              </a:lnSpc>
              <a:spcAft>
                <a:spcPts val="600"/>
              </a:spcAft>
              <a:buSzPct val="85000"/>
            </a:pPr>
            <a:r>
              <a:rPr lang="fi-FI" sz="1200" b="1" dirty="0"/>
              <a:t>Mikroilmaston vaikutukset: </a:t>
            </a:r>
            <a:r>
              <a:rPr lang="fi-FI" sz="1200" dirty="0"/>
              <a:t>Laajasalon ilmasto on vakaampi ja tasaisempi, koska meri estää suuria lämpötilaeroja. Tämä ilmenee siitä, että Laajasalon yöaikainen lämpötila on keskimäärin 6.92°C ja päivällä lämpötila on tasaisempi verrattuna mantereisiin alueisiin. Meri toimii lämpöenergian varastona, mikä tasoittaa päivittäisiä lämpötilanvaihteluita.</a:t>
            </a:r>
          </a:p>
        </p:txBody>
      </p:sp>
      <p:pic>
        <p:nvPicPr>
          <p:cNvPr id="4" name="Picture 3" descr="Abstrakti punainen geometrinen kuvio">
            <a:extLst>
              <a:ext uri="{FF2B5EF4-FFF2-40B4-BE49-F238E27FC236}">
                <a16:creationId xmlns:a16="http://schemas.microsoft.com/office/drawing/2014/main" id="{264C0488-5ECF-EB8D-DBAD-D986727916F8}"/>
              </a:ext>
            </a:extLst>
          </p:cNvPr>
          <p:cNvPicPr>
            <a:picLocks noChangeAspect="1"/>
          </p:cNvPicPr>
          <p:nvPr/>
        </p:nvPicPr>
        <p:blipFill>
          <a:blip r:embed="rId3"/>
          <a:srcRect l="2170" r="31079"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4441384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114AFE-0AE6-DD73-AE1E-EC1395AAD97C}"/>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87616B87-8DD6-0966-869B-9CA2531D4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5FFC3C54-17FE-AA38-0B3E-FDF3540D4EC7}"/>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26C6389A-54AB-0F50-E2B6-177D82080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Kuva 7" descr="Kuva, joka sisältää kohteen viiva, diagrammi, Tontti, teksti&#10;&#10;Tekoälyn generoima sisältö voi olla virheellistä.">
            <a:extLst>
              <a:ext uri="{FF2B5EF4-FFF2-40B4-BE49-F238E27FC236}">
                <a16:creationId xmlns:a16="http://schemas.microsoft.com/office/drawing/2014/main" id="{87F5A256-98DC-E32D-BF93-0665F87C7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32053927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011959-5298-048D-EF4E-6CA3CF2B485B}"/>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DC71D57C-FD0B-A557-3500-DAFB984A8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D18DDAD3-F79A-E3CE-B7E3-41638651B456}"/>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B9A13400-2703-607F-529E-0F06F9991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uva 2" descr="Kuva, joka sisältää kohteen diagrammi, teksti, viiva, Tontti&#10;&#10;Tekoälyn generoima sisältö voi olla virheellistä.">
            <a:extLst>
              <a:ext uri="{FF2B5EF4-FFF2-40B4-BE49-F238E27FC236}">
                <a16:creationId xmlns:a16="http://schemas.microsoft.com/office/drawing/2014/main" id="{8C63275C-7856-1F8C-6746-ABC45E1DF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419" y="382190"/>
            <a:ext cx="11685141" cy="6093619"/>
          </a:xfrm>
          <a:prstGeom prst="rect">
            <a:avLst/>
          </a:prstGeom>
        </p:spPr>
      </p:pic>
    </p:spTree>
    <p:extLst>
      <p:ext uri="{BB962C8B-B14F-4D97-AF65-F5344CB8AC3E}">
        <p14:creationId xmlns:p14="http://schemas.microsoft.com/office/powerpoint/2010/main" val="13663382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CED40A-0195-9096-3E32-6C63B339BB1C}"/>
            </a:ext>
          </a:extLst>
        </p:cNvPr>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BDA064BC-E399-AC88-AE0C-5C3ABEF8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i punainen geometrinen kuvio">
            <a:extLst>
              <a:ext uri="{FF2B5EF4-FFF2-40B4-BE49-F238E27FC236}">
                <a16:creationId xmlns:a16="http://schemas.microsoft.com/office/drawing/2014/main" id="{36949CAB-E4C1-BDFF-D104-6F434CD243D1}"/>
              </a:ext>
            </a:extLst>
          </p:cNvPr>
          <p:cNvPicPr>
            <a:picLocks noChangeAspect="1"/>
          </p:cNvPicPr>
          <p:nvPr/>
        </p:nvPicPr>
        <p:blipFill>
          <a:blip r:embed="rId3"/>
          <a:srcRect t="11484" b="4247"/>
          <a:stretch/>
        </p:blipFill>
        <p:spPr>
          <a:xfrm>
            <a:off x="0" y="10"/>
            <a:ext cx="12191980" cy="6857990"/>
          </a:xfrm>
          <a:prstGeom prst="rect">
            <a:avLst/>
          </a:prstGeom>
        </p:spPr>
      </p:pic>
      <p:sp useBgFill="1">
        <p:nvSpPr>
          <p:cNvPr id="32" name="Rectangle 26">
            <a:extLst>
              <a:ext uri="{FF2B5EF4-FFF2-40B4-BE49-F238E27FC236}">
                <a16:creationId xmlns:a16="http://schemas.microsoft.com/office/drawing/2014/main" id="{0ACEC100-3448-BB24-E92E-AB01A0C62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uva 4" descr="Kuva, joka sisältää kohteen kuvakaappaus, diagrammi, viiva, Tontti&#10;&#10;Tekoälyn generoima sisältö voi olla virheellistä.">
            <a:extLst>
              <a:ext uri="{FF2B5EF4-FFF2-40B4-BE49-F238E27FC236}">
                <a16:creationId xmlns:a16="http://schemas.microsoft.com/office/drawing/2014/main" id="{F96833B7-3FE5-C4A2-D735-817CF51C9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36" y="381000"/>
            <a:ext cx="11689707" cy="6096000"/>
          </a:xfrm>
          <a:prstGeom prst="rect">
            <a:avLst/>
          </a:prstGeom>
        </p:spPr>
      </p:pic>
    </p:spTree>
    <p:extLst>
      <p:ext uri="{BB962C8B-B14F-4D97-AF65-F5344CB8AC3E}">
        <p14:creationId xmlns:p14="http://schemas.microsoft.com/office/powerpoint/2010/main" val="42801871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490</Words>
  <Application>Microsoft Office PowerPoint</Application>
  <PresentationFormat>Laajakuva</PresentationFormat>
  <Paragraphs>37</Paragraphs>
  <Slides>16</Slides>
  <Notes>16</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16</vt:i4>
      </vt:variant>
    </vt:vector>
  </HeadingPairs>
  <TitlesOfParts>
    <vt:vector size="21" baseType="lpstr">
      <vt:lpstr>Aptos</vt:lpstr>
      <vt:lpstr>Arial</vt:lpstr>
      <vt:lpstr>Trade Gothic Next Cond</vt:lpstr>
      <vt:lpstr>Trade Gothic Next Light</vt:lpstr>
      <vt:lpstr>PortalVTI</vt:lpstr>
      <vt:lpstr>Analyysi</vt:lpstr>
      <vt:lpstr>TUTKIMUS-KYSYMYkset</vt:lpstr>
      <vt:lpstr>Analyysin Vaiheet</vt:lpstr>
      <vt:lpstr>Tulokset: KOIVUKYLÄ</vt:lpstr>
      <vt:lpstr>Tulokset: Vallila</vt:lpstr>
      <vt:lpstr>Tulokset: Laajasalo</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Valtteri Kuitula</dc:creator>
  <cp:lastModifiedBy>Valtteri Kuitula</cp:lastModifiedBy>
  <cp:revision>1</cp:revision>
  <dcterms:created xsi:type="dcterms:W3CDTF">2025-04-07T04:19:02Z</dcterms:created>
  <dcterms:modified xsi:type="dcterms:W3CDTF">2025-04-07T07:01:19Z</dcterms:modified>
</cp:coreProperties>
</file>