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257" r:id="rId2"/>
    <p:sldId id="762" r:id="rId3"/>
    <p:sldId id="809" r:id="rId4"/>
    <p:sldId id="810" r:id="rId5"/>
    <p:sldId id="811" r:id="rId6"/>
    <p:sldId id="812" r:id="rId7"/>
    <p:sldId id="804" r:id="rId8"/>
    <p:sldId id="815" r:id="rId9"/>
    <p:sldId id="816" r:id="rId10"/>
    <p:sldId id="806" r:id="rId11"/>
    <p:sldId id="813" r:id="rId12"/>
    <p:sldId id="814" r:id="rId13"/>
    <p:sldId id="808" r:id="rId14"/>
    <p:sldId id="7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6391" autoAdjust="0"/>
  </p:normalViewPr>
  <p:slideViewPr>
    <p:cSldViewPr snapToGrid="0">
      <p:cViewPr varScale="1">
        <p:scale>
          <a:sx n="85" d="100"/>
          <a:sy n="85" d="100"/>
        </p:scale>
        <p:origin x="105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12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0B82E-EF7D-4A61-B6BF-9954BCE8AF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678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10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989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11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792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12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423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13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9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2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33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3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220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4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29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5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270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6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38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7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548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8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11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9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62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08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6220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>
            <a:extLst>
              <a:ext uri="{FF2B5EF4-FFF2-40B4-BE49-F238E27FC236}">
                <a16:creationId xmlns:a16="http://schemas.microsoft.com/office/drawing/2014/main" id="{97F35A0B-FE2F-4668-904C-CC63AD1F0FC2}"/>
              </a:ext>
            </a:extLst>
          </p:cNvPr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0D81BFD-B01F-4BB2-897E-BCF698B4D939}"/>
              </a:ext>
            </a:extLst>
          </p:cNvPr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366837"/>
              <a:gd name="connsiteY0" fmla="*/ 1560914 h 1560914"/>
              <a:gd name="connsiteX1" fmla="*/ 0 w 12366837"/>
              <a:gd name="connsiteY1" fmla="*/ 1560914 h 1560914"/>
              <a:gd name="connsiteX2" fmla="*/ 0 w 12366837"/>
              <a:gd name="connsiteY2" fmla="*/ 537687 h 1560914"/>
              <a:gd name="connsiteX3" fmla="*/ 11146976 w 12366837"/>
              <a:gd name="connsiteY3" fmla="*/ 260933 h 1560914"/>
              <a:gd name="connsiteX4" fmla="*/ 12192000 w 12366837"/>
              <a:gd name="connsiteY4" fmla="*/ 73000 h 1560914"/>
              <a:gd name="connsiteX5" fmla="*/ 12192000 w 12366837"/>
              <a:gd name="connsiteY5" fmla="*/ 1560914 h 1560914"/>
              <a:gd name="connsiteX0" fmla="*/ 12192000 w 12192000"/>
              <a:gd name="connsiteY0" fmla="*/ 1575972 h 1575972"/>
              <a:gd name="connsiteX1" fmla="*/ 0 w 12192000"/>
              <a:gd name="connsiteY1" fmla="*/ 1575972 h 1575972"/>
              <a:gd name="connsiteX2" fmla="*/ 0 w 12192000"/>
              <a:gd name="connsiteY2" fmla="*/ 552745 h 1575972"/>
              <a:gd name="connsiteX3" fmla="*/ 11146976 w 12192000"/>
              <a:gd name="connsiteY3" fmla="*/ 275991 h 1575972"/>
              <a:gd name="connsiteX4" fmla="*/ 12192000 w 12192000"/>
              <a:gd name="connsiteY4" fmla="*/ 88058 h 1575972"/>
              <a:gd name="connsiteX5" fmla="*/ 12192000 w 12192000"/>
              <a:gd name="connsiteY5" fmla="*/ 1575972 h 1575972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49DFC0-FAEE-4545-9C02-DA31A7AFB7A0}"/>
              </a:ext>
            </a:extLst>
          </p:cNvPr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>
              <a:extLst>
                <a:ext uri="{FF2B5EF4-FFF2-40B4-BE49-F238E27FC236}">
                  <a16:creationId xmlns:a16="http://schemas.microsoft.com/office/drawing/2014/main" id="{ECD6A4BE-4C40-4FCB-A980-DE2DC4E997E3}"/>
                </a:ext>
              </a:extLst>
            </p:cNvPr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>
              <a:extLst>
                <a:ext uri="{FF2B5EF4-FFF2-40B4-BE49-F238E27FC236}">
                  <a16:creationId xmlns:a16="http://schemas.microsoft.com/office/drawing/2014/main" id="{78751DE8-0FF8-49B0-B7A7-EDEB91E34469}"/>
                </a:ext>
              </a:extLst>
            </p:cNvPr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498B32C-8996-469F-B73B-BDF5F3DC82EB}"/>
              </a:ext>
            </a:extLst>
          </p:cNvPr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203200"/>
            <a:ext cx="584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4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33" userDrawn="1">
          <p15:clr>
            <a:srgbClr val="F26B43"/>
          </p15:clr>
        </p15:guide>
        <p15:guide id="2" pos="34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60FF155-EAA9-48FB-9910-46295782764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11264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89F823EF-0721-448F-B5C1-B945375231E6}"/>
              </a:ext>
            </a:extLst>
          </p:cNvPr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7842A79C-4014-419F-939E-93F9E3B2379D}"/>
                </a:ext>
              </a:extLst>
            </p:cNvPr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0ED815D2-6843-4633-BFAB-D0B4D03CA4A4}"/>
                </a:ext>
              </a:extLst>
            </p:cNvPr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B68A95D-79DC-41E2-849B-CB77F8DA02F5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0" y="4889500"/>
            <a:ext cx="1524000" cy="1524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DCF4D72-2C6F-4BB1-B1AF-C3FCB50908E1}"/>
              </a:ext>
            </a:extLst>
          </p:cNvPr>
          <p:cNvSpPr txBox="1"/>
          <p:nvPr/>
        </p:nvSpPr>
        <p:spPr>
          <a:xfrm>
            <a:off x="3875987" y="5060119"/>
            <a:ext cx="475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Python</a:t>
            </a:r>
            <a:r>
              <a:rPr lang="zh-CN" altLang="en-US" sz="3600" b="1" dirty="0" smtClean="0"/>
              <a:t>流程图生成</a:t>
            </a:r>
            <a:endParaRPr lang="zh-CN" altLang="en-US" sz="36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B50D23-AD80-4B68-8D99-B1F077162595}"/>
              </a:ext>
            </a:extLst>
          </p:cNvPr>
          <p:cNvSpPr txBox="1"/>
          <p:nvPr/>
        </p:nvSpPr>
        <p:spPr>
          <a:xfrm>
            <a:off x="4176074" y="5948313"/>
            <a:ext cx="401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汇报人</a:t>
            </a:r>
            <a:r>
              <a:rPr lang="zh-CN" altLang="en-US" dirty="0" smtClean="0"/>
              <a:t>：</a:t>
            </a:r>
            <a:r>
              <a:rPr lang="zh-CN" altLang="en-US" dirty="0"/>
              <a:t>王天宇</a:t>
            </a:r>
          </a:p>
        </p:txBody>
      </p:sp>
    </p:spTree>
    <p:extLst>
      <p:ext uri="{BB962C8B-B14F-4D97-AF65-F5344CB8AC3E}">
        <p14:creationId xmlns:p14="http://schemas.microsoft.com/office/powerpoint/2010/main" val="406870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微软雅黑" panose="020B0503020204020204" pitchFamily="34" charset="-122"/>
              </a:rPr>
              <a:t>2.1.2 </a:t>
            </a:r>
            <a:r>
              <a:rPr lang="zh-CN" altLang="en-US" dirty="0">
                <a:sym typeface="微软雅黑" panose="020B0503020204020204" pitchFamily="34" charset="-122"/>
              </a:rPr>
              <a:t>前</a:t>
            </a:r>
            <a:r>
              <a:rPr lang="zh-CN" altLang="en-US" dirty="0" smtClean="0">
                <a:sym typeface="微软雅黑" panose="020B0503020204020204" pitchFamily="34" charset="-122"/>
              </a:rPr>
              <a:t>端实现</a:t>
            </a:r>
            <a:r>
              <a:rPr lang="en-US" altLang="zh-CN" dirty="0" smtClean="0">
                <a:sym typeface="微软雅黑" panose="020B0503020204020204" pitchFamily="34" charset="-122"/>
              </a:rPr>
              <a:t> </a:t>
            </a:r>
            <a:r>
              <a:rPr lang="en-US" altLang="zh-CN" dirty="0">
                <a:sym typeface="微软雅黑" panose="020B0503020204020204" pitchFamily="34" charset="-122"/>
              </a:rPr>
              <a:t/>
            </a:r>
            <a:br>
              <a:rPr lang="en-US" altLang="zh-CN" dirty="0">
                <a:sym typeface="微软雅黑" panose="020B0503020204020204" pitchFamily="34" charset="-122"/>
              </a:rPr>
            </a:b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5421" y="1587843"/>
            <a:ext cx="530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代码</a:t>
            </a:r>
            <a:r>
              <a:rPr lang="zh-CN" altLang="en-US" dirty="0" smtClean="0"/>
              <a:t>输入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smtClean="0"/>
              <a:t>ace-editor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421" y="2234173"/>
            <a:ext cx="5392293" cy="365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4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微软雅黑" panose="020B0503020204020204" pitchFamily="34" charset="-122"/>
              </a:rPr>
              <a:t>2.1.2 </a:t>
            </a:r>
            <a:r>
              <a:rPr lang="zh-CN" altLang="en-US" dirty="0">
                <a:sym typeface="微软雅黑" panose="020B0503020204020204" pitchFamily="34" charset="-122"/>
              </a:rPr>
              <a:t>前</a:t>
            </a:r>
            <a:r>
              <a:rPr lang="zh-CN" altLang="en-US" dirty="0" smtClean="0">
                <a:sym typeface="微软雅黑" panose="020B0503020204020204" pitchFamily="34" charset="-122"/>
              </a:rPr>
              <a:t>端实现</a:t>
            </a:r>
            <a:r>
              <a:rPr lang="en-US" altLang="zh-CN" dirty="0" smtClean="0">
                <a:sym typeface="微软雅黑" panose="020B0503020204020204" pitchFamily="34" charset="-122"/>
              </a:rPr>
              <a:t> </a:t>
            </a:r>
            <a:r>
              <a:rPr lang="en-US" altLang="zh-CN" dirty="0">
                <a:sym typeface="微软雅黑" panose="020B0503020204020204" pitchFamily="34" charset="-122"/>
              </a:rPr>
              <a:t/>
            </a:r>
            <a:br>
              <a:rPr lang="en-US" altLang="zh-CN" dirty="0">
                <a:sym typeface="微软雅黑" panose="020B0503020204020204" pitchFamily="34" charset="-122"/>
              </a:rPr>
            </a:b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5421" y="1587843"/>
            <a:ext cx="530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拖</a:t>
            </a:r>
            <a:r>
              <a:rPr lang="zh-CN" altLang="en-US" dirty="0" smtClean="0"/>
              <a:t>拽</a:t>
            </a:r>
            <a:r>
              <a:rPr lang="zh-CN" altLang="en-US" dirty="0" smtClean="0"/>
              <a:t>提交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smtClean="0"/>
              <a:t>dropzone.js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421" y="2404162"/>
            <a:ext cx="4967417" cy="8128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421" y="3335037"/>
            <a:ext cx="3938694" cy="300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5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微软雅黑" panose="020B0503020204020204" pitchFamily="34" charset="-122"/>
              </a:rPr>
              <a:t>2.1.2 </a:t>
            </a:r>
            <a:r>
              <a:rPr lang="zh-CN" altLang="en-US" dirty="0">
                <a:sym typeface="微软雅黑" panose="020B0503020204020204" pitchFamily="34" charset="-122"/>
              </a:rPr>
              <a:t>前</a:t>
            </a:r>
            <a:r>
              <a:rPr lang="zh-CN" altLang="en-US" dirty="0" smtClean="0">
                <a:sym typeface="微软雅黑" panose="020B0503020204020204" pitchFamily="34" charset="-122"/>
              </a:rPr>
              <a:t>端实现</a:t>
            </a:r>
            <a:r>
              <a:rPr lang="en-US" altLang="zh-CN" dirty="0" smtClean="0">
                <a:sym typeface="微软雅黑" panose="020B0503020204020204" pitchFamily="34" charset="-122"/>
              </a:rPr>
              <a:t> </a:t>
            </a:r>
            <a:r>
              <a:rPr lang="en-US" altLang="zh-CN" dirty="0">
                <a:sym typeface="微软雅黑" panose="020B0503020204020204" pitchFamily="34" charset="-122"/>
              </a:rPr>
              <a:t/>
            </a:r>
            <a:br>
              <a:rPr lang="en-US" altLang="zh-CN" dirty="0">
                <a:sym typeface="微软雅黑" panose="020B0503020204020204" pitchFamily="34" charset="-122"/>
              </a:rPr>
            </a:b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5421" y="1587843"/>
            <a:ext cx="572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流程图下载</a:t>
            </a:r>
            <a:endParaRPr lang="en-US" altLang="zh-CN" dirty="0"/>
          </a:p>
          <a:p>
            <a:r>
              <a:rPr lang="zh-CN" altLang="en-US" dirty="0" smtClean="0"/>
              <a:t>利用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标签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421" y="2308369"/>
            <a:ext cx="5720793" cy="386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9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微软雅黑" panose="020B0503020204020204" pitchFamily="34" charset="-122"/>
              </a:rPr>
              <a:t>3</a:t>
            </a:r>
            <a:r>
              <a:rPr lang="en-US" altLang="zh-CN" dirty="0" smtClean="0">
                <a:sym typeface="微软雅黑" panose="020B0503020204020204" pitchFamily="34" charset="-122"/>
              </a:rPr>
              <a:t>. </a:t>
            </a:r>
            <a:r>
              <a:rPr lang="zh-CN" altLang="en-US" dirty="0" smtClean="0">
                <a:sym typeface="微软雅黑" panose="020B0503020204020204" pitchFamily="34" charset="-122"/>
              </a:rPr>
              <a:t>局限性和可能的改进</a:t>
            </a:r>
            <a:r>
              <a:rPr lang="en-US" altLang="zh-CN" dirty="0">
                <a:sym typeface="微软雅黑" panose="020B0503020204020204" pitchFamily="34" charset="-122"/>
              </a:rPr>
              <a:t/>
            </a:r>
            <a:br>
              <a:rPr lang="en-US" altLang="zh-CN" dirty="0">
                <a:sym typeface="微软雅黑" panose="020B0503020204020204" pitchFamily="34" charset="-122"/>
              </a:rPr>
            </a:b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647364"/>
            <a:ext cx="7781493" cy="3499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2600" y="4930345"/>
            <a:ext cx="9817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 smtClean="0"/>
              <a:t>优化流程图布局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支持</a:t>
            </a:r>
            <a:r>
              <a:rPr lang="zh-CN" altLang="en-US" dirty="0" smtClean="0"/>
              <a:t>更多类型的</a:t>
            </a:r>
            <a:r>
              <a:rPr lang="zh-CN" altLang="en-US" dirty="0" smtClean="0"/>
              <a:t>下载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引入</a:t>
            </a:r>
            <a:r>
              <a:rPr lang="zh-CN" altLang="en-US" dirty="0"/>
              <a:t>一些</a:t>
            </a:r>
            <a:r>
              <a:rPr lang="en-US" altLang="zh-CN" dirty="0"/>
              <a:t>CSS</a:t>
            </a:r>
            <a:r>
              <a:rPr lang="zh-CN" altLang="en-US" dirty="0"/>
              <a:t>，让生成的</a:t>
            </a:r>
            <a:r>
              <a:rPr lang="zh-CN" altLang="en-US" dirty="0" smtClean="0"/>
              <a:t>流程图更美观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在线编辑生成的</a:t>
            </a:r>
            <a:r>
              <a:rPr lang="en-US" altLang="zh-CN" dirty="0" smtClean="0"/>
              <a:t>SVG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18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4A8163-A6D9-4365-B6D1-15A60D559B1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35E9F65E-B396-4A97-B130-B9A77EE08609}"/>
              </a:ext>
            </a:extLst>
          </p:cNvPr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3720AC70-6329-4EC8-BC2A-A413D6317EBE}"/>
                </a:ext>
              </a:extLst>
            </p:cNvPr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D683B3BE-7017-4283-9708-128F0BE3ADE0}"/>
                </a:ext>
              </a:extLst>
            </p:cNvPr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056695" y="5213667"/>
            <a:ext cx="2228139" cy="123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hangingPunct="0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微软雅黑" panose="020B0503020204020204" pitchFamily="34" charset="-122"/>
              </a:rPr>
              <a:t>感谢倾听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rPr>
              <a:t>Thank You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  <a:sym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647409-9988-49D4-8985-F5780EAA18C5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566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3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微软雅黑" panose="020B0503020204020204" pitchFamily="34" charset="-122"/>
              </a:rPr>
              <a:t>1.</a:t>
            </a:r>
            <a:r>
              <a:rPr lang="zh-CN" altLang="en-US" dirty="0"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ym typeface="微软雅黑" panose="020B0503020204020204" pitchFamily="34" charset="-122"/>
              </a:rPr>
              <a:t>效果展示</a:t>
            </a:r>
            <a:r>
              <a:rPr lang="en-US" altLang="zh-CN" dirty="0">
                <a:sym typeface="微软雅黑" panose="020B0503020204020204" pitchFamily="34" charset="-122"/>
              </a:rPr>
              <a:t/>
            </a:r>
            <a:br>
              <a:rPr lang="en-US" altLang="zh-CN" dirty="0">
                <a:sym typeface="微软雅黑" panose="020B0503020204020204" pitchFamily="34" charset="-122"/>
              </a:rPr>
            </a:b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56" y="1642931"/>
            <a:ext cx="5009499" cy="36064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633" y="1019019"/>
            <a:ext cx="50482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微软雅黑" panose="020B0503020204020204" pitchFamily="34" charset="-122"/>
              </a:rPr>
              <a:t>2.1 </a:t>
            </a:r>
            <a:r>
              <a:rPr lang="zh-CN" altLang="en-US" dirty="0" smtClean="0">
                <a:sym typeface="微软雅黑" panose="020B0503020204020204" pitchFamily="34" charset="-122"/>
              </a:rPr>
              <a:t>具体实现</a:t>
            </a:r>
            <a:r>
              <a:rPr lang="en-US" altLang="zh-CN" dirty="0" smtClean="0">
                <a:sym typeface="微软雅黑" panose="020B0503020204020204" pitchFamily="34" charset="-122"/>
              </a:rPr>
              <a:t> </a:t>
            </a:r>
            <a:r>
              <a:rPr lang="en-US" altLang="zh-CN" dirty="0">
                <a:sym typeface="微软雅黑" panose="020B0503020204020204" pitchFamily="34" charset="-122"/>
              </a:rPr>
              <a:t/>
            </a:r>
            <a:br>
              <a:rPr lang="en-US" altLang="zh-CN" dirty="0">
                <a:sym typeface="微软雅黑" panose="020B0503020204020204" pitchFamily="34" charset="-122"/>
              </a:rPr>
            </a:b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65421" y="1587843"/>
            <a:ext cx="530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内置的</a:t>
            </a:r>
            <a:r>
              <a:rPr lang="en-US" altLang="zh-CN" dirty="0" smtClean="0"/>
              <a:t>ast</a:t>
            </a:r>
            <a:r>
              <a:rPr lang="zh-CN" altLang="en-US" dirty="0" smtClean="0"/>
              <a:t>包可以将代码解析为</a:t>
            </a:r>
            <a:r>
              <a:rPr lang="en-US" altLang="zh-CN" dirty="0" err="1" smtClean="0"/>
              <a:t>ast_node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422" y="2168801"/>
            <a:ext cx="6200848" cy="359982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l="-82" t="453" r="76884" b="-453"/>
          <a:stretch/>
        </p:blipFill>
        <p:spPr>
          <a:xfrm>
            <a:off x="7693280" y="1587843"/>
            <a:ext cx="2895697" cy="450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4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微软雅黑" panose="020B0503020204020204" pitchFamily="34" charset="-122"/>
              </a:rPr>
              <a:t>2.1 </a:t>
            </a:r>
            <a:r>
              <a:rPr lang="zh-CN" altLang="en-US" dirty="0" smtClean="0">
                <a:sym typeface="微软雅黑" panose="020B0503020204020204" pitchFamily="34" charset="-122"/>
              </a:rPr>
              <a:t>具体实现</a:t>
            </a:r>
            <a:r>
              <a:rPr lang="en-US" altLang="zh-CN" dirty="0" smtClean="0">
                <a:sym typeface="微软雅黑" panose="020B0503020204020204" pitchFamily="34" charset="-122"/>
              </a:rPr>
              <a:t> </a:t>
            </a:r>
            <a:r>
              <a:rPr lang="en-US" altLang="zh-CN" dirty="0">
                <a:sym typeface="微软雅黑" panose="020B0503020204020204" pitchFamily="34" charset="-122"/>
              </a:rPr>
              <a:t/>
            </a:r>
            <a:br>
              <a:rPr lang="en-US" altLang="zh-CN" dirty="0">
                <a:sym typeface="微软雅黑" panose="020B0503020204020204" pitchFamily="34" charset="-122"/>
              </a:rPr>
            </a:b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65421" y="1587843"/>
            <a:ext cx="530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开源的</a:t>
            </a:r>
            <a:r>
              <a:rPr lang="en-US" altLang="zh-CN" dirty="0" smtClean="0"/>
              <a:t>flowchart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26" y="2213275"/>
            <a:ext cx="6286500" cy="4124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927" y="885758"/>
            <a:ext cx="4828903" cy="514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7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微软雅黑" panose="020B0503020204020204" pitchFamily="34" charset="-122"/>
              </a:rPr>
              <a:t>2.1 </a:t>
            </a:r>
            <a:r>
              <a:rPr lang="zh-CN" altLang="en-US" dirty="0" smtClean="0">
                <a:sym typeface="微软雅黑" panose="020B0503020204020204" pitchFamily="34" charset="-122"/>
              </a:rPr>
              <a:t>具体实现</a:t>
            </a:r>
            <a:r>
              <a:rPr lang="en-US" altLang="zh-CN" dirty="0" smtClean="0">
                <a:sym typeface="微软雅黑" panose="020B0503020204020204" pitchFamily="34" charset="-122"/>
              </a:rPr>
              <a:t> </a:t>
            </a:r>
            <a:r>
              <a:rPr lang="en-US" altLang="zh-CN" dirty="0">
                <a:sym typeface="微软雅黑" panose="020B0503020204020204" pitchFamily="34" charset="-122"/>
              </a:rPr>
              <a:t/>
            </a:r>
            <a:br>
              <a:rPr lang="en-US" altLang="zh-CN" dirty="0">
                <a:sym typeface="微软雅黑" panose="020B0503020204020204" pitchFamily="34" charset="-122"/>
              </a:rPr>
            </a:b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65421" y="1587843"/>
            <a:ext cx="530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开源的</a:t>
            </a:r>
            <a:r>
              <a:rPr lang="en-US" altLang="zh-CN" dirty="0" smtClean="0"/>
              <a:t>flowchart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422" y="2256009"/>
            <a:ext cx="4120978" cy="13031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421" y="3546389"/>
            <a:ext cx="4294580" cy="25022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289" y="1587842"/>
            <a:ext cx="6272497" cy="400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6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微软雅黑" panose="020B0503020204020204" pitchFamily="34" charset="-122"/>
              </a:rPr>
              <a:t>2.1 </a:t>
            </a:r>
            <a:r>
              <a:rPr lang="zh-CN" altLang="en-US" dirty="0" smtClean="0">
                <a:sym typeface="微软雅黑" panose="020B0503020204020204" pitchFamily="34" charset="-122"/>
              </a:rPr>
              <a:t>具体实现</a:t>
            </a:r>
            <a:r>
              <a:rPr lang="en-US" altLang="zh-CN" dirty="0" smtClean="0">
                <a:sym typeface="微软雅黑" panose="020B0503020204020204" pitchFamily="34" charset="-122"/>
              </a:rPr>
              <a:t> </a:t>
            </a:r>
            <a:r>
              <a:rPr lang="en-US" altLang="zh-CN" dirty="0">
                <a:sym typeface="微软雅黑" panose="020B0503020204020204" pitchFamily="34" charset="-122"/>
              </a:rPr>
              <a:t/>
            </a:r>
            <a:br>
              <a:rPr lang="en-US" altLang="zh-CN" dirty="0">
                <a:sym typeface="微软雅黑" panose="020B0503020204020204" pitchFamily="34" charset="-122"/>
              </a:rPr>
            </a:b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65421" y="1587843"/>
            <a:ext cx="530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开源的</a:t>
            </a:r>
            <a:r>
              <a:rPr lang="en-US" altLang="zh-CN" dirty="0" smtClean="0"/>
              <a:t>flowchart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43" y="2178265"/>
            <a:ext cx="4333820" cy="26302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729" y="2178265"/>
            <a:ext cx="5828469" cy="21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0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微软雅黑" panose="020B0503020204020204" pitchFamily="34" charset="-122"/>
              </a:rPr>
              <a:t>2.1 </a:t>
            </a:r>
            <a:r>
              <a:rPr lang="zh-CN" altLang="en-US" dirty="0" smtClean="0">
                <a:sym typeface="微软雅黑" panose="020B0503020204020204" pitchFamily="34" charset="-122"/>
              </a:rPr>
              <a:t>具体实现</a:t>
            </a:r>
            <a:r>
              <a:rPr lang="en-US" altLang="zh-CN" dirty="0" smtClean="0">
                <a:sym typeface="微软雅黑" panose="020B0503020204020204" pitchFamily="34" charset="-122"/>
              </a:rPr>
              <a:t> </a:t>
            </a:r>
            <a:r>
              <a:rPr lang="en-US" altLang="zh-CN" dirty="0">
                <a:sym typeface="微软雅黑" panose="020B0503020204020204" pitchFamily="34" charset="-122"/>
              </a:rPr>
              <a:t/>
            </a:r>
            <a:br>
              <a:rPr lang="en-US" altLang="zh-CN" dirty="0">
                <a:sym typeface="微软雅黑" panose="020B0503020204020204" pitchFamily="34" charset="-122"/>
              </a:rPr>
            </a:b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482600" y="1674343"/>
            <a:ext cx="2267465" cy="73522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Python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3" idx="2"/>
            <a:endCxn id="12" idx="0"/>
          </p:cNvCxnSpPr>
          <p:nvPr/>
        </p:nvCxnSpPr>
        <p:spPr>
          <a:xfrm>
            <a:off x="1616333" y="2409570"/>
            <a:ext cx="0" cy="570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流程图: 过程 6"/>
          <p:cNvSpPr/>
          <p:nvPr/>
        </p:nvSpPr>
        <p:spPr>
          <a:xfrm>
            <a:off x="7894079" y="2977975"/>
            <a:ext cx="2267465" cy="73522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Flowchart.js</a:t>
            </a:r>
            <a:r>
              <a:rPr lang="zh-CN" altLang="en-US" dirty="0"/>
              <a:t>语言</a:t>
            </a:r>
          </a:p>
        </p:txBody>
      </p:sp>
      <p:sp>
        <p:nvSpPr>
          <p:cNvPr id="9" name="流程图: 过程 8"/>
          <p:cNvSpPr/>
          <p:nvPr/>
        </p:nvSpPr>
        <p:spPr>
          <a:xfrm>
            <a:off x="7894078" y="1746426"/>
            <a:ext cx="2267465" cy="73522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SVG</a:t>
            </a:r>
            <a:r>
              <a:rPr lang="zh-CN" altLang="en-US" dirty="0" smtClean="0"/>
              <a:t>图片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449197" y="3345588"/>
            <a:ext cx="14448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831889" y="2486110"/>
            <a:ext cx="155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Python </a:t>
            </a:r>
            <a:r>
              <a:rPr lang="en-US" altLang="zh-CN" dirty="0" err="1" smtClean="0"/>
              <a:t>ast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145917" y="4941485"/>
            <a:ext cx="7401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服务器接收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代码</a:t>
            </a:r>
            <a:r>
              <a:rPr lang="zh-CN" altLang="en-US" dirty="0" smtClean="0"/>
              <a:t>，解释并转换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前端发送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代码，接受回传并解析为流程图</a:t>
            </a:r>
            <a:endParaRPr lang="en-US" altLang="zh-CN" dirty="0"/>
          </a:p>
        </p:txBody>
      </p:sp>
      <p:sp>
        <p:nvSpPr>
          <p:cNvPr id="12" name="流程图: 过程 11"/>
          <p:cNvSpPr/>
          <p:nvPr/>
        </p:nvSpPr>
        <p:spPr>
          <a:xfrm>
            <a:off x="482600" y="2979694"/>
            <a:ext cx="2267465" cy="73522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Ast_node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760345" y="2975398"/>
            <a:ext cx="139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parse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750065" y="3345589"/>
            <a:ext cx="14448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流程图: 过程 23"/>
          <p:cNvSpPr/>
          <p:nvPr/>
        </p:nvSpPr>
        <p:spPr>
          <a:xfrm>
            <a:off x="4181732" y="2977975"/>
            <a:ext cx="2267465" cy="73522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Nodes Graph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081809" y="2975398"/>
            <a:ext cx="139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parse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7" idx="0"/>
            <a:endCxn id="9" idx="2"/>
          </p:cNvCxnSpPr>
          <p:nvPr/>
        </p:nvCxnSpPr>
        <p:spPr>
          <a:xfrm flipH="1" flipV="1">
            <a:off x="9027811" y="2481653"/>
            <a:ext cx="1" cy="496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155496" y="2541796"/>
            <a:ext cx="139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Flowchart.js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30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微软雅黑" panose="020B0503020204020204" pitchFamily="34" charset="-122"/>
              </a:rPr>
              <a:t>2.1.1 </a:t>
            </a:r>
            <a:r>
              <a:rPr lang="zh-CN" altLang="en-US" dirty="0" smtClean="0">
                <a:sym typeface="微软雅黑" panose="020B0503020204020204" pitchFamily="34" charset="-122"/>
              </a:rPr>
              <a:t>后端实现</a:t>
            </a:r>
            <a:r>
              <a:rPr lang="en-US" altLang="zh-CN" dirty="0" smtClean="0">
                <a:sym typeface="微软雅黑" panose="020B0503020204020204" pitchFamily="34" charset="-122"/>
              </a:rPr>
              <a:t> </a:t>
            </a:r>
            <a:r>
              <a:rPr lang="en-US" altLang="zh-CN" dirty="0">
                <a:sym typeface="微软雅黑" panose="020B0503020204020204" pitchFamily="34" charset="-122"/>
              </a:rPr>
              <a:t/>
            </a:r>
            <a:br>
              <a:rPr lang="en-US" altLang="zh-CN" dirty="0">
                <a:sym typeface="微软雅黑" panose="020B0503020204020204" pitchFamily="34" charset="-122"/>
              </a:rPr>
            </a:b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2616" y="1563130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语句的连接规则与语句结构</a:t>
            </a:r>
            <a:endParaRPr lang="en-US" altLang="zh-CN" dirty="0" smtClean="0"/>
          </a:p>
          <a:p>
            <a:r>
              <a:rPr lang="zh-CN" altLang="en-US" dirty="0" smtClean="0"/>
              <a:t>节点属性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16" y="2306465"/>
            <a:ext cx="3638550" cy="2714625"/>
          </a:xfrm>
          <a:prstGeom prst="rect">
            <a:avLst/>
          </a:prstGeom>
        </p:spPr>
      </p:pic>
      <p:sp>
        <p:nvSpPr>
          <p:cNvPr id="5" name="左大括号 4"/>
          <p:cNvSpPr/>
          <p:nvPr/>
        </p:nvSpPr>
        <p:spPr>
          <a:xfrm>
            <a:off x="1334530" y="2687595"/>
            <a:ext cx="203887" cy="1964724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1816444" y="2875711"/>
            <a:ext cx="203887" cy="1546654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2264375" y="3634299"/>
            <a:ext cx="203887" cy="788066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7352271" y="1450661"/>
            <a:ext cx="1019431" cy="80936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Foo()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6194854" y="2372497"/>
            <a:ext cx="1019431" cy="80936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For loop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8653849" y="2372497"/>
            <a:ext cx="1213021" cy="80936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Return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973080" y="3634299"/>
            <a:ext cx="727244" cy="59003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expr1</a:t>
            </a:r>
            <a:endParaRPr lang="zh-CN" altLang="en-US" sz="1100" dirty="0"/>
          </a:p>
        </p:txBody>
      </p:sp>
      <p:sp>
        <p:nvSpPr>
          <p:cNvPr id="14" name="椭圆 13"/>
          <p:cNvSpPr/>
          <p:nvPr/>
        </p:nvSpPr>
        <p:spPr>
          <a:xfrm>
            <a:off x="5977325" y="3649067"/>
            <a:ext cx="727244" cy="59003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expr2</a:t>
            </a:r>
            <a:endParaRPr lang="zh-CN" altLang="en-US" sz="1100" dirty="0"/>
          </a:p>
        </p:txBody>
      </p:sp>
      <p:sp>
        <p:nvSpPr>
          <p:cNvPr id="15" name="椭圆 14"/>
          <p:cNvSpPr/>
          <p:nvPr/>
        </p:nvSpPr>
        <p:spPr>
          <a:xfrm>
            <a:off x="6988649" y="3665220"/>
            <a:ext cx="727244" cy="59003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ifelse</a:t>
            </a:r>
            <a:endParaRPr lang="zh-CN" altLang="en-US" sz="1100" dirty="0"/>
          </a:p>
        </p:txBody>
      </p:sp>
      <p:sp>
        <p:nvSpPr>
          <p:cNvPr id="16" name="椭圆 15"/>
          <p:cNvSpPr/>
          <p:nvPr/>
        </p:nvSpPr>
        <p:spPr>
          <a:xfrm>
            <a:off x="6487041" y="4621324"/>
            <a:ext cx="727244" cy="59003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True body</a:t>
            </a:r>
            <a:endParaRPr lang="zh-CN" altLang="en-US" sz="1100" dirty="0"/>
          </a:p>
        </p:txBody>
      </p:sp>
      <p:sp>
        <p:nvSpPr>
          <p:cNvPr id="17" name="椭圆 16"/>
          <p:cNvSpPr/>
          <p:nvPr/>
        </p:nvSpPr>
        <p:spPr>
          <a:xfrm>
            <a:off x="7498363" y="4621325"/>
            <a:ext cx="780663" cy="59003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Else</a:t>
            </a:r>
          </a:p>
          <a:p>
            <a:pPr algn="ctr"/>
            <a:r>
              <a:rPr lang="en-US" altLang="zh-CN" sz="1100" dirty="0" smtClean="0"/>
              <a:t>body</a:t>
            </a:r>
            <a:endParaRPr lang="zh-CN" altLang="en-US" sz="1100" dirty="0"/>
          </a:p>
        </p:txBody>
      </p:sp>
      <p:cxnSp>
        <p:nvCxnSpPr>
          <p:cNvPr id="20" name="直接连接符 19"/>
          <p:cNvCxnSpPr>
            <a:stCxn id="6" idx="3"/>
            <a:endCxn id="10" idx="7"/>
          </p:cNvCxnSpPr>
          <p:nvPr/>
        </p:nvCxnSpPr>
        <p:spPr>
          <a:xfrm flipH="1">
            <a:off x="7064993" y="2141499"/>
            <a:ext cx="436570" cy="3495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5"/>
            <a:endCxn id="11" idx="1"/>
          </p:cNvCxnSpPr>
          <p:nvPr/>
        </p:nvCxnSpPr>
        <p:spPr>
          <a:xfrm>
            <a:off x="8222410" y="2141499"/>
            <a:ext cx="609082" cy="3495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5"/>
            <a:endCxn id="15" idx="0"/>
          </p:cNvCxnSpPr>
          <p:nvPr/>
        </p:nvCxnSpPr>
        <p:spPr>
          <a:xfrm>
            <a:off x="7064993" y="3063335"/>
            <a:ext cx="287278" cy="6018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0" idx="3"/>
            <a:endCxn id="12" idx="0"/>
          </p:cNvCxnSpPr>
          <p:nvPr/>
        </p:nvCxnSpPr>
        <p:spPr>
          <a:xfrm flipH="1">
            <a:off x="5336702" y="3063335"/>
            <a:ext cx="1007444" cy="5709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0" idx="4"/>
            <a:endCxn id="14" idx="0"/>
          </p:cNvCxnSpPr>
          <p:nvPr/>
        </p:nvCxnSpPr>
        <p:spPr>
          <a:xfrm flipH="1">
            <a:off x="6340947" y="3181864"/>
            <a:ext cx="363623" cy="4672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5" idx="4"/>
            <a:endCxn id="16" idx="0"/>
          </p:cNvCxnSpPr>
          <p:nvPr/>
        </p:nvCxnSpPr>
        <p:spPr>
          <a:xfrm flipH="1">
            <a:off x="6850663" y="4255257"/>
            <a:ext cx="501608" cy="3660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5" idx="4"/>
            <a:endCxn id="17" idx="0"/>
          </p:cNvCxnSpPr>
          <p:nvPr/>
        </p:nvCxnSpPr>
        <p:spPr>
          <a:xfrm>
            <a:off x="7352271" y="4255257"/>
            <a:ext cx="536424" cy="3660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24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微软雅黑" panose="020B0503020204020204" pitchFamily="34" charset="-122"/>
              </a:rPr>
              <a:t>2.1.1 </a:t>
            </a:r>
            <a:r>
              <a:rPr lang="zh-CN" altLang="en-US" dirty="0" smtClean="0">
                <a:sym typeface="微软雅黑" panose="020B0503020204020204" pitchFamily="34" charset="-122"/>
              </a:rPr>
              <a:t>后端实现</a:t>
            </a:r>
            <a:r>
              <a:rPr lang="en-US" altLang="zh-CN" dirty="0" smtClean="0">
                <a:sym typeface="微软雅黑" panose="020B0503020204020204" pitchFamily="34" charset="-122"/>
              </a:rPr>
              <a:t> </a:t>
            </a:r>
            <a:r>
              <a:rPr lang="en-US" altLang="zh-CN" dirty="0">
                <a:sym typeface="微软雅黑" panose="020B0503020204020204" pitchFamily="34" charset="-122"/>
              </a:rPr>
              <a:t/>
            </a:r>
            <a:br>
              <a:rPr lang="en-US" altLang="zh-CN" dirty="0">
                <a:sym typeface="微软雅黑" panose="020B0503020204020204" pitchFamily="34" charset="-122"/>
              </a:rPr>
            </a:b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9432" y="1729945"/>
            <a:ext cx="250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语句结构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449" y="823620"/>
            <a:ext cx="2601043" cy="5373293"/>
          </a:xfrm>
          <a:prstGeom prst="rect">
            <a:avLst/>
          </a:prstGeom>
        </p:spPr>
      </p:pic>
      <p:sp>
        <p:nvSpPr>
          <p:cNvPr id="62" name="椭圆 61"/>
          <p:cNvSpPr/>
          <p:nvPr/>
        </p:nvSpPr>
        <p:spPr>
          <a:xfrm>
            <a:off x="3799703" y="2099277"/>
            <a:ext cx="1019431" cy="80936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Foo()</a:t>
            </a:r>
            <a:endParaRPr lang="zh-CN" altLang="en-US" dirty="0"/>
          </a:p>
        </p:txBody>
      </p:sp>
      <p:sp>
        <p:nvSpPr>
          <p:cNvPr id="63" name="椭圆 62"/>
          <p:cNvSpPr/>
          <p:nvPr/>
        </p:nvSpPr>
        <p:spPr>
          <a:xfrm>
            <a:off x="2642286" y="3021113"/>
            <a:ext cx="1019431" cy="80936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For loop</a:t>
            </a:r>
            <a:endParaRPr lang="zh-CN" altLang="en-US" dirty="0"/>
          </a:p>
        </p:txBody>
      </p:sp>
      <p:sp>
        <p:nvSpPr>
          <p:cNvPr id="64" name="椭圆 63"/>
          <p:cNvSpPr/>
          <p:nvPr/>
        </p:nvSpPr>
        <p:spPr>
          <a:xfrm>
            <a:off x="5101281" y="3021113"/>
            <a:ext cx="1213021" cy="80936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Return</a:t>
            </a:r>
            <a:endParaRPr lang="zh-CN" altLang="en-US" dirty="0"/>
          </a:p>
        </p:txBody>
      </p:sp>
      <p:sp>
        <p:nvSpPr>
          <p:cNvPr id="66" name="椭圆 65"/>
          <p:cNvSpPr/>
          <p:nvPr/>
        </p:nvSpPr>
        <p:spPr>
          <a:xfrm>
            <a:off x="2034427" y="4313836"/>
            <a:ext cx="727244" cy="59003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expr1</a:t>
            </a:r>
            <a:endParaRPr lang="zh-CN" altLang="en-US" sz="1100" dirty="0"/>
          </a:p>
        </p:txBody>
      </p:sp>
      <p:sp>
        <p:nvSpPr>
          <p:cNvPr id="67" name="椭圆 66"/>
          <p:cNvSpPr/>
          <p:nvPr/>
        </p:nvSpPr>
        <p:spPr>
          <a:xfrm>
            <a:off x="3436081" y="4313836"/>
            <a:ext cx="727244" cy="59003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if</a:t>
            </a:r>
            <a:endParaRPr lang="zh-CN" altLang="en-US" sz="1100" dirty="0"/>
          </a:p>
        </p:txBody>
      </p:sp>
      <p:sp>
        <p:nvSpPr>
          <p:cNvPr id="68" name="椭圆 67"/>
          <p:cNvSpPr/>
          <p:nvPr/>
        </p:nvSpPr>
        <p:spPr>
          <a:xfrm>
            <a:off x="2934473" y="5269940"/>
            <a:ext cx="727244" cy="59003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True body</a:t>
            </a:r>
            <a:endParaRPr lang="zh-CN" altLang="en-US" sz="1100" dirty="0"/>
          </a:p>
        </p:txBody>
      </p:sp>
      <p:sp>
        <p:nvSpPr>
          <p:cNvPr id="69" name="椭圆 68"/>
          <p:cNvSpPr/>
          <p:nvPr/>
        </p:nvSpPr>
        <p:spPr>
          <a:xfrm>
            <a:off x="3945795" y="5269941"/>
            <a:ext cx="780663" cy="59003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Else</a:t>
            </a:r>
          </a:p>
          <a:p>
            <a:pPr algn="ctr"/>
            <a:r>
              <a:rPr lang="en-US" altLang="zh-CN" sz="1100" dirty="0" smtClean="0"/>
              <a:t>body</a:t>
            </a:r>
            <a:endParaRPr lang="zh-CN" altLang="en-US" sz="1100" dirty="0"/>
          </a:p>
        </p:txBody>
      </p:sp>
      <p:cxnSp>
        <p:nvCxnSpPr>
          <p:cNvPr id="70" name="直接连接符 69"/>
          <p:cNvCxnSpPr>
            <a:stCxn id="62" idx="3"/>
            <a:endCxn id="63" idx="7"/>
          </p:cNvCxnSpPr>
          <p:nvPr/>
        </p:nvCxnSpPr>
        <p:spPr>
          <a:xfrm flipH="1">
            <a:off x="3512425" y="2790115"/>
            <a:ext cx="436570" cy="3495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2" idx="5"/>
            <a:endCxn id="64" idx="1"/>
          </p:cNvCxnSpPr>
          <p:nvPr/>
        </p:nvCxnSpPr>
        <p:spPr>
          <a:xfrm>
            <a:off x="4669842" y="2790115"/>
            <a:ext cx="609082" cy="3495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3" idx="5"/>
            <a:endCxn id="67" idx="0"/>
          </p:cNvCxnSpPr>
          <p:nvPr/>
        </p:nvCxnSpPr>
        <p:spPr>
          <a:xfrm>
            <a:off x="3512425" y="3711951"/>
            <a:ext cx="287278" cy="6018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3" idx="3"/>
            <a:endCxn id="66" idx="0"/>
          </p:cNvCxnSpPr>
          <p:nvPr/>
        </p:nvCxnSpPr>
        <p:spPr>
          <a:xfrm flipH="1">
            <a:off x="2398049" y="3711951"/>
            <a:ext cx="393529" cy="6018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67" idx="4"/>
            <a:endCxn id="69" idx="0"/>
          </p:cNvCxnSpPr>
          <p:nvPr/>
        </p:nvCxnSpPr>
        <p:spPr>
          <a:xfrm rot="16200000" flipH="1">
            <a:off x="3884881" y="4818695"/>
            <a:ext cx="366068" cy="536424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67" idx="4"/>
            <a:endCxn id="68" idx="0"/>
          </p:cNvCxnSpPr>
          <p:nvPr/>
        </p:nvCxnSpPr>
        <p:spPr>
          <a:xfrm rot="5400000">
            <a:off x="3365866" y="4836102"/>
            <a:ext cx="366067" cy="50160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42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A0000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3106</TotalTime>
  <Words>380</Words>
  <Application>Microsoft Office PowerPoint</Application>
  <PresentationFormat>宽屏</PresentationFormat>
  <Paragraphs>87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黑体</vt:lpstr>
      <vt:lpstr>微软雅黑</vt:lpstr>
      <vt:lpstr>Arial</vt:lpstr>
      <vt:lpstr>Calibri</vt:lpstr>
      <vt:lpstr>Office Theme</vt:lpstr>
      <vt:lpstr>PowerPoint 演示文稿</vt:lpstr>
      <vt:lpstr>1. 效果展示 </vt:lpstr>
      <vt:lpstr>2.1 具体实现  </vt:lpstr>
      <vt:lpstr>2.1 具体实现  </vt:lpstr>
      <vt:lpstr>2.1 具体实现  </vt:lpstr>
      <vt:lpstr>2.1 具体实现  </vt:lpstr>
      <vt:lpstr>2.1 具体实现  </vt:lpstr>
      <vt:lpstr>2.1.1 后端实现  </vt:lpstr>
      <vt:lpstr>2.1.1 后端实现  </vt:lpstr>
      <vt:lpstr>2.1.2 前端实现  </vt:lpstr>
      <vt:lpstr>2.1.2 前端实现  </vt:lpstr>
      <vt:lpstr>2.1.2 前端实现  </vt:lpstr>
      <vt:lpstr>3. 局限性和可能的改进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Lenovo</cp:lastModifiedBy>
  <cp:revision>176</cp:revision>
  <dcterms:created xsi:type="dcterms:W3CDTF">2019-06-09T06:58:57Z</dcterms:created>
  <dcterms:modified xsi:type="dcterms:W3CDTF">2022-06-10T14:28:09Z</dcterms:modified>
</cp:coreProperties>
</file>