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1" r:id="rId3"/>
    <p:sldId id="259" r:id="rId4"/>
    <p:sldId id="260" r:id="rId5"/>
    <p:sldId id="264" r:id="rId6"/>
    <p:sldId id="265" r:id="rId7"/>
    <p:sldId id="261" r:id="rId8"/>
    <p:sldId id="267" r:id="rId9"/>
    <p:sldId id="262" r:id="rId10"/>
    <p:sldId id="274" r:id="rId11"/>
    <p:sldId id="263" r:id="rId12"/>
    <p:sldId id="282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0" userDrawn="1">
          <p15:clr>
            <a:srgbClr val="A4A3A4"/>
          </p15:clr>
        </p15:guide>
        <p15:guide id="2" orient="horz" pos="3816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卫 东廷" initials="卫" lastIdx="1" clrIdx="0">
    <p:extLst>
      <p:ext uri="{19B8F6BF-5375-455C-9EA6-DF929625EA0E}">
        <p15:presenceInfo xmlns:p15="http://schemas.microsoft.com/office/powerpoint/2012/main" userId="c30bb7345e77c0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204" y="-360"/>
      </p:cViewPr>
      <p:guideLst>
        <p:guide pos="440"/>
        <p:guide orient="horz" pos="3816"/>
        <p:guide pos="7242"/>
        <p:guide orient="horz" pos="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7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9047F-5DE1-40DA-AC24-00876ED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65A70-6F68-4B83-92A0-6D80F28C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B68C-B904-4D82-949D-22E3B851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E24F-59F4-4360-AE82-7A8125C3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2B3F-6528-4220-A583-FE0D7554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面-上">
            <a:extLst>
              <a:ext uri="{FF2B5EF4-FFF2-40B4-BE49-F238E27FC236}">
                <a16:creationId xmlns:a16="http://schemas.microsoft.com/office/drawing/2014/main" id="{287EAB18-0589-4427-A798-FDBA81E27588}"/>
              </a:ext>
            </a:extLst>
          </p:cNvPr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>
            <a:extLst>
              <a:ext uri="{FF2B5EF4-FFF2-40B4-BE49-F238E27FC236}">
                <a16:creationId xmlns:a16="http://schemas.microsoft.com/office/drawing/2014/main" id="{8F155A47-E696-4AF1-A58C-155C08617DCC}"/>
              </a:ext>
            </a:extLst>
          </p:cNvPr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351356-B6C7-44B8-84AD-C961CA35C563}"/>
              </a:ext>
            </a:extLst>
          </p:cNvPr>
          <p:cNvGrpSpPr/>
          <p:nvPr/>
        </p:nvGrpSpPr>
        <p:grpSpPr>
          <a:xfrm>
            <a:off x="246185" y="0"/>
            <a:ext cx="12992100" cy="6862677"/>
            <a:chOff x="0" y="-4677"/>
            <a:chExt cx="12192000" cy="68626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069A1-09ED-4FF2-BA4E-A15ED1839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/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57B119A-55E2-4F3C-B0BF-2BC411F9CD5D}"/>
                </a:ext>
              </a:extLst>
            </p:cNvPr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DE8A3-59F3-4043-95D8-FE8A80CEE54C}"/>
              </a:ext>
            </a:extLst>
          </p:cNvPr>
          <p:cNvSpPr txBox="1"/>
          <p:nvPr/>
        </p:nvSpPr>
        <p:spPr>
          <a:xfrm>
            <a:off x="2121549" y="3004122"/>
            <a:ext cx="786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课程设计开题答辩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CE59AF-7B62-4708-8A85-02DFCB44456E}"/>
              </a:ext>
            </a:extLst>
          </p:cNvPr>
          <p:cNvGrpSpPr/>
          <p:nvPr/>
        </p:nvGrpSpPr>
        <p:grpSpPr>
          <a:xfrm>
            <a:off x="971548" y="550361"/>
            <a:ext cx="4482075" cy="591195"/>
            <a:chOff x="703885" y="632385"/>
            <a:chExt cx="4482075" cy="59119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E5922B7-7ADD-41AD-A849-D125F1DF6AAF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B18E624-E362-49D4-A3F6-404103314F3F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ísļîḓé">
            <a:extLst>
              <a:ext uri="{FF2B5EF4-FFF2-40B4-BE49-F238E27FC236}">
                <a16:creationId xmlns:a16="http://schemas.microsoft.com/office/drawing/2014/main" id="{34BC134D-DD95-4164-8E64-4992D60211BC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9" name="ïşļíḋê">
              <a:extLst>
                <a:ext uri="{FF2B5EF4-FFF2-40B4-BE49-F238E27FC236}">
                  <a16:creationId xmlns:a16="http://schemas.microsoft.com/office/drawing/2014/main" id="{F9E01EF1-D3ED-45FF-A9D6-FB6242297DAB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îśľîḍe">
              <a:extLst>
                <a:ext uri="{FF2B5EF4-FFF2-40B4-BE49-F238E27FC236}">
                  <a16:creationId xmlns:a16="http://schemas.microsoft.com/office/drawing/2014/main" id="{DC944530-979E-4F66-9E2C-375A47639E68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4325AE-6DF0-4D3C-95FE-D9E7D28C2647}"/>
              </a:ext>
            </a:extLst>
          </p:cNvPr>
          <p:cNvGrpSpPr/>
          <p:nvPr/>
        </p:nvGrpSpPr>
        <p:grpSpPr>
          <a:xfrm>
            <a:off x="2092088" y="2173125"/>
            <a:ext cx="7927305" cy="2308324"/>
            <a:chOff x="4147464" y="1926940"/>
            <a:chExt cx="3897072" cy="230832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EEC3C9-34A8-443E-812F-4BFFDD05DCBF}"/>
                </a:ext>
              </a:extLst>
            </p:cNvPr>
            <p:cNvSpPr txBox="1"/>
            <p:nvPr/>
          </p:nvSpPr>
          <p:spPr>
            <a:xfrm>
              <a:off x="5133975" y="1926940"/>
              <a:ext cx="19240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4C678E"/>
                  </a:solidFill>
                  <a:latin typeface="汉仪铁线黑-65简" panose="00020600040101010101" pitchFamily="18" charset="-122"/>
                  <a:ea typeface="汉仪铁线黑-65简" panose="00020600040101010101" pitchFamily="18" charset="-122"/>
                </a:rPr>
                <a:t>网络热梗词典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A9B365A-2115-45DD-9011-7AF2A80382BA}"/>
                </a:ext>
              </a:extLst>
            </p:cNvPr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>
                <a:extLst>
                  <a:ext uri="{FF2B5EF4-FFF2-40B4-BE49-F238E27FC236}">
                    <a16:creationId xmlns:a16="http://schemas.microsoft.com/office/drawing/2014/main" id="{504A3E91-CB08-413A-8F19-9EDD7F7C0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>
                <a:extLst>
                  <a:ext uri="{FF2B5EF4-FFF2-40B4-BE49-F238E27FC236}">
                    <a16:creationId xmlns:a16="http://schemas.microsoft.com/office/drawing/2014/main" id="{6AF8AA2E-1ABC-4943-8E3C-6CC641C6C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C6D5D2A-2985-415C-9DF9-16C867D7D1F4}"/>
              </a:ext>
            </a:extLst>
          </p:cNvPr>
          <p:cNvSpPr txBox="1"/>
          <p:nvPr/>
        </p:nvSpPr>
        <p:spPr>
          <a:xfrm>
            <a:off x="4555787" y="4265632"/>
            <a:ext cx="3080426" cy="224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E606734-C01F-419C-AEC4-19505A8AEAAB}"/>
              </a:ext>
            </a:extLst>
          </p:cNvPr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10/10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B43D288-AE62-48DB-AC8A-8845E023E58F}"/>
              </a:ext>
            </a:extLst>
          </p:cNvPr>
          <p:cNvSpPr/>
          <p:nvPr/>
        </p:nvSpPr>
        <p:spPr>
          <a:xfrm>
            <a:off x="4426807" y="3999779"/>
            <a:ext cx="1375780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主讲：卫东廷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AF14897-0B6A-41DB-914E-8045AF4A8C80}"/>
              </a:ext>
            </a:extLst>
          </p:cNvPr>
          <p:cNvSpPr/>
          <p:nvPr/>
        </p:nvSpPr>
        <p:spPr>
          <a:xfrm>
            <a:off x="6259555" y="4007764"/>
            <a:ext cx="1375780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10/10</a:t>
            </a:r>
            <a:endParaRPr lang="zh-CN" altLang="en-US" sz="1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 animBg="1"/>
      <p:bldP spid="29" grpId="0" animBg="1"/>
      <p:bldP spid="30" grpId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需求分析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DDF835-EE7D-4CE5-BE69-F735EC03DFBF}"/>
              </a:ext>
            </a:extLst>
          </p:cNvPr>
          <p:cNvGrpSpPr/>
          <p:nvPr/>
        </p:nvGrpSpPr>
        <p:grpSpPr>
          <a:xfrm>
            <a:off x="694267" y="2267551"/>
            <a:ext cx="10803467" cy="3009907"/>
            <a:chOff x="694267" y="1788580"/>
            <a:chExt cx="10803467" cy="300990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2115B98-1DAA-4F79-9413-DD7C0DD620EA}"/>
                </a:ext>
              </a:extLst>
            </p:cNvPr>
            <p:cNvSpPr/>
            <p:nvPr/>
          </p:nvSpPr>
          <p:spPr>
            <a:xfrm>
              <a:off x="4591047" y="1788580"/>
              <a:ext cx="3009907" cy="3009907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552DA73-71F6-4FEB-B1BD-2445C401E6BA}"/>
                </a:ext>
              </a:extLst>
            </p:cNvPr>
            <p:cNvGrpSpPr/>
            <p:nvPr/>
          </p:nvGrpSpPr>
          <p:grpSpPr>
            <a:xfrm>
              <a:off x="3939822" y="1989666"/>
              <a:ext cx="4312356" cy="2607734"/>
              <a:chOff x="4131733" y="2099733"/>
              <a:chExt cx="4312356" cy="2607734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12908B-F20A-477F-8549-F124189DCAD9}"/>
                  </a:ext>
                </a:extLst>
              </p:cNvPr>
              <p:cNvSpPr/>
              <p:nvPr/>
            </p:nvSpPr>
            <p:spPr>
              <a:xfrm>
                <a:off x="8229600" y="2099733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12F270C-8716-4C32-AA41-D8B1539FC63C}"/>
                  </a:ext>
                </a:extLst>
              </p:cNvPr>
              <p:cNvSpPr/>
              <p:nvPr/>
            </p:nvSpPr>
            <p:spPr>
              <a:xfrm>
                <a:off x="8229600" y="4492978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BE8EFBE-70C6-4DB5-982E-370137BA151A}"/>
                  </a:ext>
                </a:extLst>
              </p:cNvPr>
              <p:cNvSpPr/>
              <p:nvPr/>
            </p:nvSpPr>
            <p:spPr>
              <a:xfrm>
                <a:off x="4131733" y="2099733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E977162-2458-4B82-87D0-8A71EDD39DC2}"/>
                  </a:ext>
                </a:extLst>
              </p:cNvPr>
              <p:cNvSpPr/>
              <p:nvPr/>
            </p:nvSpPr>
            <p:spPr>
              <a:xfrm>
                <a:off x="4131733" y="4492978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D0A2420-1263-4FC5-A634-FB1C378FD623}"/>
                </a:ext>
              </a:extLst>
            </p:cNvPr>
            <p:cNvGrpSpPr/>
            <p:nvPr/>
          </p:nvGrpSpPr>
          <p:grpSpPr>
            <a:xfrm>
              <a:off x="694267" y="3462867"/>
              <a:ext cx="10803467" cy="0"/>
              <a:chOff x="767644" y="3465689"/>
              <a:chExt cx="10803467" cy="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AC85EEE-A9E4-4C3E-B3E8-B89AB4362367}"/>
                  </a:ext>
                </a:extLst>
              </p:cNvPr>
              <p:cNvCxnSpPr/>
              <p:nvPr/>
            </p:nvCxnSpPr>
            <p:spPr>
              <a:xfrm>
                <a:off x="767644" y="3465689"/>
                <a:ext cx="299155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65257444-EDBD-40F0-A67F-8415742B2ECD}"/>
                  </a:ext>
                </a:extLst>
              </p:cNvPr>
              <p:cNvCxnSpPr/>
              <p:nvPr/>
            </p:nvCxnSpPr>
            <p:spPr>
              <a:xfrm>
                <a:off x="8579555" y="3465689"/>
                <a:ext cx="299155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book-closed-tool_59175">
            <a:extLst>
              <a:ext uri="{FF2B5EF4-FFF2-40B4-BE49-F238E27FC236}">
                <a16:creationId xmlns:a16="http://schemas.microsoft.com/office/drawing/2014/main" id="{1E9B9E2D-56AF-4237-9845-581996052254}"/>
              </a:ext>
            </a:extLst>
          </p:cNvPr>
          <p:cNvSpPr>
            <a:spLocks noChangeAspect="1"/>
          </p:cNvSpPr>
          <p:nvPr/>
        </p:nvSpPr>
        <p:spPr bwMode="auto">
          <a:xfrm>
            <a:off x="5312229" y="2913344"/>
            <a:ext cx="1567542" cy="1718320"/>
          </a:xfrm>
          <a:custGeom>
            <a:avLst/>
            <a:gdLst>
              <a:gd name="T0" fmla="*/ 1160 w 1187"/>
              <a:gd name="T1" fmla="*/ 0 h 1303"/>
              <a:gd name="T2" fmla="*/ 1098 w 1187"/>
              <a:gd name="T3" fmla="*/ 0 h 1303"/>
              <a:gd name="T4" fmla="*/ 1071 w 1187"/>
              <a:gd name="T5" fmla="*/ 27 h 1303"/>
              <a:gd name="T6" fmla="*/ 1071 w 1187"/>
              <a:gd name="T7" fmla="*/ 1187 h 1303"/>
              <a:gd name="T8" fmla="*/ 342 w 1187"/>
              <a:gd name="T9" fmla="*/ 1187 h 1303"/>
              <a:gd name="T10" fmla="*/ 246 w 1187"/>
              <a:gd name="T11" fmla="*/ 1091 h 1303"/>
              <a:gd name="T12" fmla="*/ 342 w 1187"/>
              <a:gd name="T13" fmla="*/ 994 h 1303"/>
              <a:gd name="T14" fmla="*/ 911 w 1187"/>
              <a:gd name="T15" fmla="*/ 994 h 1303"/>
              <a:gd name="T16" fmla="*/ 938 w 1187"/>
              <a:gd name="T17" fmla="*/ 968 h 1303"/>
              <a:gd name="T18" fmla="*/ 938 w 1187"/>
              <a:gd name="T19" fmla="*/ 27 h 1303"/>
              <a:gd name="T20" fmla="*/ 911 w 1187"/>
              <a:gd name="T21" fmla="*/ 0 h 1303"/>
              <a:gd name="T22" fmla="*/ 306 w 1187"/>
              <a:gd name="T23" fmla="*/ 0 h 1303"/>
              <a:gd name="T24" fmla="*/ 0 w 1187"/>
              <a:gd name="T25" fmla="*/ 306 h 1303"/>
              <a:gd name="T26" fmla="*/ 0 w 1187"/>
              <a:gd name="T27" fmla="*/ 996 h 1303"/>
              <a:gd name="T28" fmla="*/ 307 w 1187"/>
              <a:gd name="T29" fmla="*/ 1303 h 1303"/>
              <a:gd name="T30" fmla="*/ 1160 w 1187"/>
              <a:gd name="T31" fmla="*/ 1303 h 1303"/>
              <a:gd name="T32" fmla="*/ 1187 w 1187"/>
              <a:gd name="T33" fmla="*/ 1276 h 1303"/>
              <a:gd name="T34" fmla="*/ 1187 w 1187"/>
              <a:gd name="T35" fmla="*/ 27 h 1303"/>
              <a:gd name="T36" fmla="*/ 1160 w 1187"/>
              <a:gd name="T37" fmla="*/ 0 h 1303"/>
              <a:gd name="T38" fmla="*/ 331 w 1187"/>
              <a:gd name="T39" fmla="*/ 134 h 1303"/>
              <a:gd name="T40" fmla="*/ 378 w 1187"/>
              <a:gd name="T41" fmla="*/ 87 h 1303"/>
              <a:gd name="T42" fmla="*/ 425 w 1187"/>
              <a:gd name="T43" fmla="*/ 134 h 1303"/>
              <a:gd name="T44" fmla="*/ 425 w 1187"/>
              <a:gd name="T45" fmla="*/ 860 h 1303"/>
              <a:gd name="T46" fmla="*/ 378 w 1187"/>
              <a:gd name="T47" fmla="*/ 907 h 1303"/>
              <a:gd name="T48" fmla="*/ 331 w 1187"/>
              <a:gd name="T49" fmla="*/ 860 h 1303"/>
              <a:gd name="T50" fmla="*/ 331 w 1187"/>
              <a:gd name="T51" fmla="*/ 13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7" h="1303">
                <a:moveTo>
                  <a:pt x="1160" y="0"/>
                </a:moveTo>
                <a:lnTo>
                  <a:pt x="1098" y="0"/>
                </a:lnTo>
                <a:cubicBezTo>
                  <a:pt x="1083" y="0"/>
                  <a:pt x="1071" y="12"/>
                  <a:pt x="1071" y="27"/>
                </a:cubicBezTo>
                <a:lnTo>
                  <a:pt x="1071" y="1187"/>
                </a:lnTo>
                <a:lnTo>
                  <a:pt x="342" y="1187"/>
                </a:lnTo>
                <a:cubicBezTo>
                  <a:pt x="289" y="1187"/>
                  <a:pt x="246" y="1144"/>
                  <a:pt x="246" y="1091"/>
                </a:cubicBezTo>
                <a:cubicBezTo>
                  <a:pt x="246" y="1037"/>
                  <a:pt x="289" y="994"/>
                  <a:pt x="342" y="994"/>
                </a:cubicBezTo>
                <a:lnTo>
                  <a:pt x="911" y="994"/>
                </a:lnTo>
                <a:cubicBezTo>
                  <a:pt x="926" y="994"/>
                  <a:pt x="938" y="982"/>
                  <a:pt x="938" y="968"/>
                </a:cubicBezTo>
                <a:lnTo>
                  <a:pt x="938" y="27"/>
                </a:lnTo>
                <a:cubicBezTo>
                  <a:pt x="938" y="12"/>
                  <a:pt x="926" y="0"/>
                  <a:pt x="911" y="0"/>
                </a:cubicBezTo>
                <a:lnTo>
                  <a:pt x="306" y="0"/>
                </a:lnTo>
                <a:cubicBezTo>
                  <a:pt x="138" y="0"/>
                  <a:pt x="0" y="137"/>
                  <a:pt x="0" y="306"/>
                </a:cubicBezTo>
                <a:lnTo>
                  <a:pt x="0" y="996"/>
                </a:lnTo>
                <a:cubicBezTo>
                  <a:pt x="0" y="1165"/>
                  <a:pt x="138" y="1303"/>
                  <a:pt x="307" y="1303"/>
                </a:cubicBezTo>
                <a:lnTo>
                  <a:pt x="1160" y="1303"/>
                </a:lnTo>
                <a:cubicBezTo>
                  <a:pt x="1175" y="1303"/>
                  <a:pt x="1187" y="1291"/>
                  <a:pt x="1187" y="1276"/>
                </a:cubicBezTo>
                <a:lnTo>
                  <a:pt x="1187" y="27"/>
                </a:lnTo>
                <a:cubicBezTo>
                  <a:pt x="1187" y="12"/>
                  <a:pt x="1175" y="0"/>
                  <a:pt x="1160" y="0"/>
                </a:cubicBezTo>
                <a:close/>
                <a:moveTo>
                  <a:pt x="331" y="134"/>
                </a:moveTo>
                <a:cubicBezTo>
                  <a:pt x="331" y="108"/>
                  <a:pt x="352" y="87"/>
                  <a:pt x="378" y="87"/>
                </a:cubicBezTo>
                <a:cubicBezTo>
                  <a:pt x="404" y="87"/>
                  <a:pt x="425" y="108"/>
                  <a:pt x="425" y="134"/>
                </a:cubicBezTo>
                <a:lnTo>
                  <a:pt x="425" y="860"/>
                </a:lnTo>
                <a:cubicBezTo>
                  <a:pt x="425" y="886"/>
                  <a:pt x="404" y="907"/>
                  <a:pt x="378" y="907"/>
                </a:cubicBezTo>
                <a:cubicBezTo>
                  <a:pt x="352" y="907"/>
                  <a:pt x="331" y="886"/>
                  <a:pt x="331" y="860"/>
                </a:cubicBezTo>
                <a:lnTo>
                  <a:pt x="331" y="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C08A87-0431-465C-9CE0-9CB376FD74E1}"/>
              </a:ext>
            </a:extLst>
          </p:cNvPr>
          <p:cNvSpPr/>
          <p:nvPr/>
        </p:nvSpPr>
        <p:spPr>
          <a:xfrm>
            <a:off x="1259115" y="2186445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功能需求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CACCC5-DD65-4174-9615-1538D0C2B5F8}"/>
              </a:ext>
            </a:extLst>
          </p:cNvPr>
          <p:cNvSpPr/>
          <p:nvPr/>
        </p:nvSpPr>
        <p:spPr>
          <a:xfrm>
            <a:off x="1259115" y="2656151"/>
            <a:ext cx="2298839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在完成基础功能后，可以适当利用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写出一些高级的功能。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708D45-1CAC-4D5E-8D86-8E55D4D569AC}"/>
              </a:ext>
            </a:extLst>
          </p:cNvPr>
          <p:cNvSpPr/>
          <p:nvPr/>
        </p:nvSpPr>
        <p:spPr>
          <a:xfrm>
            <a:off x="1259114" y="4104145"/>
            <a:ext cx="1402023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可靠性需求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6F436D-964D-40D0-A27C-D3B078434627}"/>
              </a:ext>
            </a:extLst>
          </p:cNvPr>
          <p:cNvSpPr/>
          <p:nvPr/>
        </p:nvSpPr>
        <p:spPr>
          <a:xfrm>
            <a:off x="1259115" y="4573851"/>
            <a:ext cx="2485571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在搭建完成后，会进行多次测试，使系统具有成熟性和容错性。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F63B36-72D6-43F8-B9FB-6F0DB2533C4B}"/>
              </a:ext>
            </a:extLst>
          </p:cNvPr>
          <p:cNvSpPr/>
          <p:nvPr/>
        </p:nvSpPr>
        <p:spPr>
          <a:xfrm>
            <a:off x="8548915" y="2186445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性能需求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DB6FA5-E77D-4521-A115-599881657F22}"/>
              </a:ext>
            </a:extLst>
          </p:cNvPr>
          <p:cNvSpPr/>
          <p:nvPr/>
        </p:nvSpPr>
        <p:spPr>
          <a:xfrm>
            <a:off x="8548916" y="2656151"/>
            <a:ext cx="233010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理论上任意一台电脑都能运行，不必考虑其他相关数据。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98CFEB-FBA4-4BC5-8532-E4D06F34997A}"/>
              </a:ext>
            </a:extLst>
          </p:cNvPr>
          <p:cNvSpPr/>
          <p:nvPr/>
        </p:nvSpPr>
        <p:spPr>
          <a:xfrm>
            <a:off x="8548915" y="4104145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其他需求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FFEB795-8B70-4047-B574-C0116C26F258}"/>
              </a:ext>
            </a:extLst>
          </p:cNvPr>
          <p:cNvSpPr/>
          <p:nvPr/>
        </p:nvSpPr>
        <p:spPr>
          <a:xfrm>
            <a:off x="8548915" y="4573851"/>
            <a:ext cx="2485571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出错处理需求、接口需求和将来可能会提出的需求</a:t>
            </a:r>
          </a:p>
        </p:txBody>
      </p:sp>
    </p:spTree>
    <p:extLst>
      <p:ext uri="{BB962C8B-B14F-4D97-AF65-F5344CB8AC3E}">
        <p14:creationId xmlns:p14="http://schemas.microsoft.com/office/powerpoint/2010/main" val="2718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7" grpId="0"/>
      <p:bldP spid="28" grpId="0"/>
      <p:bldP spid="32" grpId="0"/>
      <p:bldP spid="34" grpId="0"/>
      <p:bldP spid="35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进度安排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04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91428B8-175E-41BD-8B92-606DBC1100B8}"/>
              </a:ext>
            </a:extLst>
          </p:cNvPr>
          <p:cNvSpPr txBox="1"/>
          <p:nvPr/>
        </p:nvSpPr>
        <p:spPr>
          <a:xfrm>
            <a:off x="7243889" y="3706838"/>
            <a:ext cx="3264874" cy="224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工作内容和对应的时间安排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140C350-819F-8D9F-BE8A-37C9FB201BDD}"/>
              </a:ext>
            </a:extLst>
          </p:cNvPr>
          <p:cNvGrpSpPr/>
          <p:nvPr/>
        </p:nvGrpSpPr>
        <p:grpSpPr>
          <a:xfrm>
            <a:off x="971548" y="556753"/>
            <a:ext cx="4482075" cy="591195"/>
            <a:chOff x="703885" y="632385"/>
            <a:chExt cx="4482075" cy="59119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D190D42-F9C2-058C-AE40-D3F735780480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902379-C20B-DB57-61DC-61C20315D598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ísļîḓé">
            <a:extLst>
              <a:ext uri="{FF2B5EF4-FFF2-40B4-BE49-F238E27FC236}">
                <a16:creationId xmlns:a16="http://schemas.microsoft.com/office/drawing/2014/main" id="{416BA3F2-D9D5-66C6-A76E-54913771A680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5" name="ïşļíḋê">
              <a:extLst>
                <a:ext uri="{FF2B5EF4-FFF2-40B4-BE49-F238E27FC236}">
                  <a16:creationId xmlns:a16="http://schemas.microsoft.com/office/drawing/2014/main" id="{60ECAEE7-7981-EA4B-A620-72E68BCC1C3D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îśľîḍe">
              <a:extLst>
                <a:ext uri="{FF2B5EF4-FFF2-40B4-BE49-F238E27FC236}">
                  <a16:creationId xmlns:a16="http://schemas.microsoft.com/office/drawing/2014/main" id="{BA2B1099-9E16-396C-0927-91D8C77647BF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90850E-2B6D-F245-8FD6-664250578651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进度安排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AE8BAC-23BC-9D25-669B-A71B9D764C9F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4" name="直接箭头连接符 25">
              <a:extLst>
                <a:ext uri="{FF2B5EF4-FFF2-40B4-BE49-F238E27FC236}">
                  <a16:creationId xmlns:a16="http://schemas.microsoft.com/office/drawing/2014/main" id="{9AFFAD17-2B54-9E50-A860-7701F280DDD5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25">
              <a:extLst>
                <a:ext uri="{FF2B5EF4-FFF2-40B4-BE49-F238E27FC236}">
                  <a16:creationId xmlns:a16="http://schemas.microsoft.com/office/drawing/2014/main" id="{7D747A6A-6B39-896C-DD03-B9EE9587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ADB3BA3-5B77-0A54-D049-9329CF2B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85536"/>
              </p:ext>
            </p:extLst>
          </p:nvPr>
        </p:nvGraphicFramePr>
        <p:xfrm>
          <a:off x="1495724" y="1657069"/>
          <a:ext cx="9200552" cy="3871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276">
                  <a:extLst>
                    <a:ext uri="{9D8B030D-6E8A-4147-A177-3AD203B41FA5}">
                      <a16:colId xmlns:a16="http://schemas.microsoft.com/office/drawing/2014/main" val="2235290136"/>
                    </a:ext>
                  </a:extLst>
                </a:gridCol>
                <a:gridCol w="4600276">
                  <a:extLst>
                    <a:ext uri="{9D8B030D-6E8A-4147-A177-3AD203B41FA5}">
                      <a16:colId xmlns:a16="http://schemas.microsoft.com/office/drawing/2014/main" val="3751545592"/>
                    </a:ext>
                  </a:extLst>
                </a:gridCol>
              </a:tblGrid>
              <a:tr h="76586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时间安排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77770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完成开题报告和开题答辩</a:t>
                      </a:r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2022.9-2022.10.10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03329"/>
                  </a:ext>
                </a:extLst>
              </a:tr>
              <a:tr h="8081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网站基本框架建立，完成中期报告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2022.10.10-2022.10.31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5764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网站后续建立和样式美化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2022.11-2022.12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14551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撰写和提交课程设计报告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2022.11-2022.12.26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0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351356-B6C7-44B8-84AD-C961CA35C563}"/>
              </a:ext>
            </a:extLst>
          </p:cNvPr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069A1-09ED-4FF2-BA4E-A15ED1839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/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57B119A-55E2-4F3C-B0BF-2BC411F9CD5D}"/>
                </a:ext>
              </a:extLst>
            </p:cNvPr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DE8A3-59F3-4043-95D8-FE8A80CEE54C}"/>
              </a:ext>
            </a:extLst>
          </p:cNvPr>
          <p:cNvSpPr txBox="1"/>
          <p:nvPr/>
        </p:nvSpPr>
        <p:spPr>
          <a:xfrm>
            <a:off x="2136210" y="2604080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感谢聆听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E606734-C01F-419C-AEC4-19505A8AEAAB}"/>
              </a:ext>
            </a:extLst>
          </p:cNvPr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10/10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AF14897-0B6A-41DB-914E-8045AF4A8C80}"/>
              </a:ext>
            </a:extLst>
          </p:cNvPr>
          <p:cNvSpPr/>
          <p:nvPr/>
        </p:nvSpPr>
        <p:spPr>
          <a:xfrm>
            <a:off x="5172723" y="4029811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THNAK YOU</a:t>
            </a:r>
            <a:endParaRPr lang="zh-CN" altLang="en-US" sz="1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3772" y="1548568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B97B05-7C70-6D04-3798-0F9532C45435}"/>
              </a:ext>
            </a:extLst>
          </p:cNvPr>
          <p:cNvGrpSpPr/>
          <p:nvPr/>
        </p:nvGrpSpPr>
        <p:grpSpPr>
          <a:xfrm>
            <a:off x="971548" y="550361"/>
            <a:ext cx="4482075" cy="591195"/>
            <a:chOff x="703885" y="632385"/>
            <a:chExt cx="4482075" cy="59119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DB76BB0-9B4C-DC07-8A84-F29428F8E110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6588C9-9BA2-8D09-E6EB-3F877D40662E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ísļîḓé">
            <a:extLst>
              <a:ext uri="{FF2B5EF4-FFF2-40B4-BE49-F238E27FC236}">
                <a16:creationId xmlns:a16="http://schemas.microsoft.com/office/drawing/2014/main" id="{945AE2E1-EEBA-AC5D-EA0C-B92181F4847B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31" name="ïşļíḋê">
              <a:extLst>
                <a:ext uri="{FF2B5EF4-FFF2-40B4-BE49-F238E27FC236}">
                  <a16:creationId xmlns:a16="http://schemas.microsoft.com/office/drawing/2014/main" id="{0EEB6149-8D79-5528-E4D4-A5E5A2356CEB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îśľîḍe">
              <a:extLst>
                <a:ext uri="{FF2B5EF4-FFF2-40B4-BE49-F238E27FC236}">
                  <a16:creationId xmlns:a16="http://schemas.microsoft.com/office/drawing/2014/main" id="{BB30AC72-2C7F-6706-6025-B44C663E0B60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3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582502" y="1165116"/>
            <a:ext cx="3026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Team Introduction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36068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团队介绍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F8CE3C2-DCB4-4223-AAA2-000708A1F2A0}"/>
              </a:ext>
            </a:extLst>
          </p:cNvPr>
          <p:cNvSpPr/>
          <p:nvPr/>
        </p:nvSpPr>
        <p:spPr>
          <a:xfrm>
            <a:off x="1190171" y="2185516"/>
            <a:ext cx="9811658" cy="3628571"/>
          </a:xfrm>
          <a:prstGeom prst="rect">
            <a:avLst/>
          </a:prstGeom>
          <a:solidFill>
            <a:schemeClr val="bg1">
              <a:lumMod val="9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39931F-697D-42E7-9882-EF9E3826AD49}"/>
              </a:ext>
            </a:extLst>
          </p:cNvPr>
          <p:cNvSpPr/>
          <p:nvPr/>
        </p:nvSpPr>
        <p:spPr>
          <a:xfrm>
            <a:off x="5676203" y="5599518"/>
            <a:ext cx="464457" cy="186732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1FF823-8DB0-496D-8AF9-C41119245BC3}"/>
              </a:ext>
            </a:extLst>
          </p:cNvPr>
          <p:cNvSpPr txBox="1"/>
          <p:nvPr/>
        </p:nvSpPr>
        <p:spPr>
          <a:xfrm>
            <a:off x="4508501" y="2485667"/>
            <a:ext cx="556740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团队名称：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高冷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man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9F1FFB-6554-48F7-81E2-E35224486BC0}"/>
              </a:ext>
            </a:extLst>
          </p:cNvPr>
          <p:cNvSpPr txBox="1"/>
          <p:nvPr/>
        </p:nvSpPr>
        <p:spPr>
          <a:xfrm>
            <a:off x="4508501" y="3201974"/>
            <a:ext cx="5996618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团队成员与承担工作：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卫东廷承担报告撰写，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制作，页面模块化编程；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史晨睿承担网页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设计和美化，网页样式编辑；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苏诗杰承担页面模块化编程（负责大多数部分）；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赵子涵承担基本需求分析，资料的收集，页面模块化编程；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52E441-2AFD-4778-B436-ECFD9315A74B}"/>
              </a:ext>
            </a:extLst>
          </p:cNvPr>
          <p:cNvGrpSpPr/>
          <p:nvPr/>
        </p:nvGrpSpPr>
        <p:grpSpPr>
          <a:xfrm>
            <a:off x="1763486" y="2812938"/>
            <a:ext cx="2171700" cy="2171700"/>
            <a:chOff x="1663700" y="2952998"/>
            <a:chExt cx="2171700" cy="21717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35227C2-080F-4738-9F79-1694A3581A84}"/>
                </a:ext>
              </a:extLst>
            </p:cNvPr>
            <p:cNvGrpSpPr/>
            <p:nvPr/>
          </p:nvGrpSpPr>
          <p:grpSpPr>
            <a:xfrm>
              <a:off x="1663700" y="2952998"/>
              <a:ext cx="2171700" cy="2171700"/>
              <a:chOff x="1663700" y="2717800"/>
              <a:chExt cx="2171700" cy="217170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48B4C6E-1A5C-4C1F-8E89-C85CE9E00E60}"/>
                  </a:ext>
                </a:extLst>
              </p:cNvPr>
              <p:cNvSpPr/>
              <p:nvPr/>
            </p:nvSpPr>
            <p:spPr>
              <a:xfrm>
                <a:off x="1663700" y="2717800"/>
                <a:ext cx="2171700" cy="2171700"/>
              </a:xfrm>
              <a:prstGeom prst="ellipse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B2D9D4-9FA2-4870-BF1D-66F4F1C57BBB}"/>
                  </a:ext>
                </a:extLst>
              </p:cNvPr>
              <p:cNvSpPr/>
              <p:nvPr/>
            </p:nvSpPr>
            <p:spPr>
              <a:xfrm>
                <a:off x="1866900" y="2914650"/>
                <a:ext cx="1778000" cy="1778000"/>
              </a:xfrm>
              <a:prstGeom prst="ellipse">
                <a:avLst/>
              </a:prstGeom>
              <a:solidFill>
                <a:srgbClr val="4C67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C341A5-42AF-4C13-A4DD-03FFA2A5A993}"/>
                </a:ext>
              </a:extLst>
            </p:cNvPr>
            <p:cNvSpPr/>
            <p:nvPr/>
          </p:nvSpPr>
          <p:spPr>
            <a:xfrm>
              <a:off x="1778000" y="4572000"/>
              <a:ext cx="88900" cy="88900"/>
            </a:xfrm>
            <a:prstGeom prst="ellipse">
              <a:avLst/>
            </a:prstGeom>
            <a:solidFill>
              <a:srgbClr val="4C6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Freeform 88">
            <a:extLst>
              <a:ext uri="{FF2B5EF4-FFF2-40B4-BE49-F238E27FC236}">
                <a16:creationId xmlns:a16="http://schemas.microsoft.com/office/drawing/2014/main" id="{F9079B49-4C93-493D-8CE5-9990C696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992" y="3286215"/>
            <a:ext cx="1207388" cy="1225146"/>
          </a:xfrm>
          <a:custGeom>
            <a:avLst/>
            <a:gdLst>
              <a:gd name="T0" fmla="*/ 2147483646 w 601"/>
              <a:gd name="T1" fmla="*/ 2147483646 h 609"/>
              <a:gd name="T2" fmla="*/ 2147483646 w 601"/>
              <a:gd name="T3" fmla="*/ 2147483646 h 609"/>
              <a:gd name="T4" fmla="*/ 0 w 601"/>
              <a:gd name="T5" fmla="*/ 2147483646 h 609"/>
              <a:gd name="T6" fmla="*/ 2147483646 w 601"/>
              <a:gd name="T7" fmla="*/ 0 h 609"/>
              <a:gd name="T8" fmla="*/ 2147483646 w 601"/>
              <a:gd name="T9" fmla="*/ 2147483646 h 609"/>
              <a:gd name="T10" fmla="*/ 2147483646 w 601"/>
              <a:gd name="T11" fmla="*/ 2147483646 h 609"/>
              <a:gd name="T12" fmla="*/ 2147483646 w 601"/>
              <a:gd name="T13" fmla="*/ 2147483646 h 609"/>
              <a:gd name="T14" fmla="*/ 2147483646 w 601"/>
              <a:gd name="T15" fmla="*/ 2147483646 h 609"/>
              <a:gd name="T16" fmla="*/ 2147483646 w 601"/>
              <a:gd name="T17" fmla="*/ 2147483646 h 609"/>
              <a:gd name="T18" fmla="*/ 2147483646 w 601"/>
              <a:gd name="T19" fmla="*/ 2147483646 h 609"/>
              <a:gd name="T20" fmla="*/ 2147483646 w 601"/>
              <a:gd name="T21" fmla="*/ 2147483646 h 609"/>
              <a:gd name="T22" fmla="*/ 2147483646 w 601"/>
              <a:gd name="T23" fmla="*/ 2147483646 h 609"/>
              <a:gd name="T24" fmla="*/ 2147483646 w 601"/>
              <a:gd name="T25" fmla="*/ 2147483646 h 609"/>
              <a:gd name="T26" fmla="*/ 2147483646 w 601"/>
              <a:gd name="T27" fmla="*/ 2147483646 h 609"/>
              <a:gd name="T28" fmla="*/ 2147483646 w 601"/>
              <a:gd name="T29" fmla="*/ 2147483646 h 609"/>
              <a:gd name="T30" fmla="*/ 2147483646 w 601"/>
              <a:gd name="T31" fmla="*/ 2147483646 h 609"/>
              <a:gd name="T32" fmla="*/ 2147483646 w 601"/>
              <a:gd name="T33" fmla="*/ 2147483646 h 609"/>
              <a:gd name="T34" fmla="*/ 2147483646 w 601"/>
              <a:gd name="T35" fmla="*/ 2147483646 h 609"/>
              <a:gd name="T36" fmla="*/ 2147483646 w 601"/>
              <a:gd name="T37" fmla="*/ 2147483646 h 609"/>
              <a:gd name="T38" fmla="*/ 2147483646 w 601"/>
              <a:gd name="T39" fmla="*/ 2147483646 h 609"/>
              <a:gd name="T40" fmla="*/ 2147483646 w 601"/>
              <a:gd name="T41" fmla="*/ 2147483646 h 609"/>
              <a:gd name="T42" fmla="*/ 2147483646 w 601"/>
              <a:gd name="T43" fmla="*/ 2147483646 h 609"/>
              <a:gd name="T44" fmla="*/ 2147483646 w 601"/>
              <a:gd name="T45" fmla="*/ 2147483646 h 609"/>
              <a:gd name="T46" fmla="*/ 2147483646 w 601"/>
              <a:gd name="T47" fmla="*/ 2147483646 h 609"/>
              <a:gd name="T48" fmla="*/ 2147483646 w 601"/>
              <a:gd name="T49" fmla="*/ 2147483646 h 609"/>
              <a:gd name="T50" fmla="*/ 2147483646 w 601"/>
              <a:gd name="T51" fmla="*/ 2147483646 h 609"/>
              <a:gd name="T52" fmla="*/ 2147483646 w 601"/>
              <a:gd name="T53" fmla="*/ 2147483646 h 609"/>
              <a:gd name="T54" fmla="*/ 2147483646 w 601"/>
              <a:gd name="T55" fmla="*/ 2147483646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3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11" grpId="0" animBg="1"/>
      <p:bldP spid="10" grpId="0" animBg="1"/>
      <p:bldP spid="16" grpId="0"/>
      <p:bldP spid="1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C440DFC-B8EB-4246-8206-E203CC4E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3806116"/>
            <a:ext cx="12193057" cy="307369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792239" y="2099707"/>
            <a:ext cx="2647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9385" y="1565589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目录</a:t>
            </a:r>
          </a:p>
        </p:txBody>
      </p:sp>
      <p:sp>
        <p:nvSpPr>
          <p:cNvPr id="19" name="ïşļíḋê">
            <a:extLst>
              <a:ext uri="{FF2B5EF4-FFF2-40B4-BE49-F238E27FC236}">
                <a16:creationId xmlns:a16="http://schemas.microsoft.com/office/drawing/2014/main" id="{F9E01EF1-D3ED-45FF-A9D6-FB6242297DAB}"/>
              </a:ext>
            </a:extLst>
          </p:cNvPr>
          <p:cNvSpPr/>
          <p:nvPr/>
        </p:nvSpPr>
        <p:spPr>
          <a:xfrm>
            <a:off x="22171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4" name="ïşļíḋê">
            <a:extLst>
              <a:ext uri="{FF2B5EF4-FFF2-40B4-BE49-F238E27FC236}">
                <a16:creationId xmlns:a16="http://schemas.microsoft.com/office/drawing/2014/main" id="{EE4A59C7-E56C-426F-AD26-55A7CDF54555}"/>
              </a:ext>
            </a:extLst>
          </p:cNvPr>
          <p:cNvSpPr/>
          <p:nvPr/>
        </p:nvSpPr>
        <p:spPr>
          <a:xfrm>
            <a:off x="4668263" y="2735753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7" name="ïşļíḋê">
            <a:extLst>
              <a:ext uri="{FF2B5EF4-FFF2-40B4-BE49-F238E27FC236}">
                <a16:creationId xmlns:a16="http://schemas.microsoft.com/office/drawing/2014/main" id="{820F2665-7696-4219-A3E5-0BE5EF41B221}"/>
              </a:ext>
            </a:extLst>
          </p:cNvPr>
          <p:cNvSpPr/>
          <p:nvPr/>
        </p:nvSpPr>
        <p:spPr>
          <a:xfrm>
            <a:off x="6933097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8" name="ïşļíḋê">
            <a:extLst>
              <a:ext uri="{FF2B5EF4-FFF2-40B4-BE49-F238E27FC236}">
                <a16:creationId xmlns:a16="http://schemas.microsoft.com/office/drawing/2014/main" id="{7A5E18C5-47B4-4827-BF23-4FFF3FCFD229}"/>
              </a:ext>
            </a:extLst>
          </p:cNvPr>
          <p:cNvSpPr/>
          <p:nvPr/>
        </p:nvSpPr>
        <p:spPr>
          <a:xfrm>
            <a:off x="9291063" y="2694425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D79E4B-6EDB-4D0A-8E48-2D0A9D3BE908}"/>
              </a:ext>
            </a:extLst>
          </p:cNvPr>
          <p:cNvCxnSpPr/>
          <p:nvPr/>
        </p:nvCxnSpPr>
        <p:spPr>
          <a:xfrm>
            <a:off x="38100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B80DD29-1BC5-45F8-9A2E-78039CE3B14D}"/>
              </a:ext>
            </a:extLst>
          </p:cNvPr>
          <p:cNvCxnSpPr/>
          <p:nvPr/>
        </p:nvCxnSpPr>
        <p:spPr>
          <a:xfrm>
            <a:off x="61214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E9D7075-3DC0-45A7-8674-5EBC9F1C2F49}"/>
              </a:ext>
            </a:extLst>
          </p:cNvPr>
          <p:cNvCxnSpPr/>
          <p:nvPr/>
        </p:nvCxnSpPr>
        <p:spPr>
          <a:xfrm>
            <a:off x="84328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A3676A7-3200-450C-A808-290D8DBA91AF}"/>
              </a:ext>
            </a:extLst>
          </p:cNvPr>
          <p:cNvSpPr txBox="1"/>
          <p:nvPr/>
        </p:nvSpPr>
        <p:spPr>
          <a:xfrm>
            <a:off x="1435100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项目概述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21FC27-4052-4B93-BCC7-4E24D0ED5CCD}"/>
              </a:ext>
            </a:extLst>
          </p:cNvPr>
          <p:cNvSpPr txBox="1"/>
          <p:nvPr/>
        </p:nvSpPr>
        <p:spPr>
          <a:xfrm>
            <a:off x="3846026" y="3513729"/>
            <a:ext cx="222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可行性研究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B6CFC3E-B63B-4C58-9241-7E69DDB9E6E8}"/>
              </a:ext>
            </a:extLst>
          </p:cNvPr>
          <p:cNvSpPr txBox="1"/>
          <p:nvPr/>
        </p:nvSpPr>
        <p:spPr>
          <a:xfrm>
            <a:off x="6218766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需求分析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291141-14EE-44AD-ABEA-DE05C3D0C036}"/>
              </a:ext>
            </a:extLst>
          </p:cNvPr>
          <p:cNvSpPr txBox="1"/>
          <p:nvPr/>
        </p:nvSpPr>
        <p:spPr>
          <a:xfrm>
            <a:off x="8578851" y="3513729"/>
            <a:ext cx="210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进度安排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12E9C9-49EE-4F1B-8527-D9804572B754}"/>
              </a:ext>
            </a:extLst>
          </p:cNvPr>
          <p:cNvSpPr txBox="1"/>
          <p:nvPr/>
        </p:nvSpPr>
        <p:spPr>
          <a:xfrm>
            <a:off x="1736388" y="4119582"/>
            <a:ext cx="1495762" cy="985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 brief introduction to the content and functionality of the project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6B30280-6F64-4DB2-9DBD-FA0CBCB90CA1}"/>
              </a:ext>
            </a:extLst>
          </p:cNvPr>
          <p:cNvSpPr txBox="1"/>
          <p:nvPr/>
        </p:nvSpPr>
        <p:spPr>
          <a:xfrm>
            <a:off x="4107955" y="4119582"/>
            <a:ext cx="1823935" cy="985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Implement the definition of the problem and assess the technical, economic, and operational feasibility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03A62E2-0305-43F5-B03E-0040D285DBD2}"/>
              </a:ext>
            </a:extLst>
          </p:cNvPr>
          <p:cNvSpPr txBox="1"/>
          <p:nvPr/>
        </p:nvSpPr>
        <p:spPr>
          <a:xfrm>
            <a:off x="6493213" y="4119582"/>
            <a:ext cx="1761787" cy="985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Comprehensive analysis of the system's functional, performance and reliability requirements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A69D94-87DA-460B-B3B5-916B5380D908}"/>
              </a:ext>
            </a:extLst>
          </p:cNvPr>
          <p:cNvSpPr txBox="1"/>
          <p:nvPr/>
        </p:nvSpPr>
        <p:spPr>
          <a:xfrm>
            <a:off x="8876490" y="4119582"/>
            <a:ext cx="1495762" cy="73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Realize the modular division of labor to complete the system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D8D435C-554D-42EC-8C3A-2A26CAA73FE2}"/>
              </a:ext>
            </a:extLst>
          </p:cNvPr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AA69157-08CE-4759-96AE-EF0169AB90F2}"/>
                </a:ext>
              </a:extLst>
            </p:cNvPr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445C21E-A46B-4D2B-A840-940E163DFA8D}"/>
                </a:ext>
              </a:extLst>
            </p:cNvPr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7D3620D-6B3D-45C1-9390-5EDCC3F60EB3}"/>
                </a:ext>
              </a:extLst>
            </p:cNvPr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616873" y="399495"/>
            <a:ext cx="33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729C16-3237-7AAD-FEA6-FB99C29F28D0}"/>
              </a:ext>
            </a:extLst>
          </p:cNvPr>
          <p:cNvGrpSpPr/>
          <p:nvPr/>
        </p:nvGrpSpPr>
        <p:grpSpPr>
          <a:xfrm>
            <a:off x="937057" y="508992"/>
            <a:ext cx="4482075" cy="591195"/>
            <a:chOff x="703885" y="632385"/>
            <a:chExt cx="4482075" cy="59119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0A8D2E-2A9F-9535-B743-6F40A46E3E9C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194500-FC66-7007-E11F-1CF06F66D8AF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ísļîḓé">
            <a:extLst>
              <a:ext uri="{FF2B5EF4-FFF2-40B4-BE49-F238E27FC236}">
                <a16:creationId xmlns:a16="http://schemas.microsoft.com/office/drawing/2014/main" id="{5B5F6EB7-DE08-A483-A2CC-AA6D3284CA37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4" name="ïşļíḋê">
              <a:extLst>
                <a:ext uri="{FF2B5EF4-FFF2-40B4-BE49-F238E27FC236}">
                  <a16:creationId xmlns:a16="http://schemas.microsoft.com/office/drawing/2014/main" id="{6F4472BF-EB12-6871-D89F-C71B2ABD0FB4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îśľîḍe">
              <a:extLst>
                <a:ext uri="{FF2B5EF4-FFF2-40B4-BE49-F238E27FC236}">
                  <a16:creationId xmlns:a16="http://schemas.microsoft.com/office/drawing/2014/main" id="{17E85550-AEF6-E39B-EBE8-8DF27F4FC320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/>
      <p:bldP spid="33" grpId="0"/>
      <p:bldP spid="19" grpId="0" animBg="1"/>
      <p:bldP spid="34" grpId="0" animBg="1"/>
      <p:bldP spid="37" grpId="0" animBg="1"/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项目概述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01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91428B8-175E-41BD-8B92-606DBC1100B8}"/>
              </a:ext>
            </a:extLst>
          </p:cNvPr>
          <p:cNvSpPr txBox="1"/>
          <p:nvPr/>
        </p:nvSpPr>
        <p:spPr>
          <a:xfrm>
            <a:off x="7214581" y="3733800"/>
            <a:ext cx="3264874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项目思路来源；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简述项目要完成的功能；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…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682DCE-6AC4-74F3-6BEB-E365918B0BEC}"/>
              </a:ext>
            </a:extLst>
          </p:cNvPr>
          <p:cNvGrpSpPr/>
          <p:nvPr/>
        </p:nvGrpSpPr>
        <p:grpSpPr>
          <a:xfrm>
            <a:off x="971548" y="556753"/>
            <a:ext cx="4482075" cy="591195"/>
            <a:chOff x="703885" y="632385"/>
            <a:chExt cx="4482075" cy="59119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E1059E-4E67-476E-F4CD-5BE7DD3BABF6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AA5844-6A5F-BD86-0A47-3873133287B0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ísļîḓé">
            <a:extLst>
              <a:ext uri="{FF2B5EF4-FFF2-40B4-BE49-F238E27FC236}">
                <a16:creationId xmlns:a16="http://schemas.microsoft.com/office/drawing/2014/main" id="{8D811828-CCD5-EFBC-09A5-580E7538AC87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5" name="ïşļíḋê">
              <a:extLst>
                <a:ext uri="{FF2B5EF4-FFF2-40B4-BE49-F238E27FC236}">
                  <a16:creationId xmlns:a16="http://schemas.microsoft.com/office/drawing/2014/main" id="{84819E57-E7D9-F58F-6C95-953F6812DCAF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îśľîḍe">
              <a:extLst>
                <a:ext uri="{FF2B5EF4-FFF2-40B4-BE49-F238E27FC236}">
                  <a16:creationId xmlns:a16="http://schemas.microsoft.com/office/drawing/2014/main" id="{15772200-5274-3344-62C4-02747D1172A8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7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182417" y="545360"/>
            <a:ext cx="382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项目思路来源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2745775" y="899303"/>
            <a:ext cx="6582936" cy="45719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90CFF88-FE09-4374-A3B7-930F52253BF3}"/>
              </a:ext>
            </a:extLst>
          </p:cNvPr>
          <p:cNvSpPr/>
          <p:nvPr/>
        </p:nvSpPr>
        <p:spPr>
          <a:xfrm>
            <a:off x="818508" y="1297784"/>
            <a:ext cx="239834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错综复杂的网络世界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50DCFA-7F90-203C-11F7-4B755B550DF2}"/>
              </a:ext>
            </a:extLst>
          </p:cNvPr>
          <p:cNvSpPr/>
          <p:nvPr/>
        </p:nvSpPr>
        <p:spPr>
          <a:xfrm>
            <a:off x="3494527" y="2481844"/>
            <a:ext cx="1375780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芭比</a:t>
            </a:r>
            <a:r>
              <a:rPr lang="en-US" altLang="zh-CN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Q</a:t>
            </a:r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7D2FCA8-A17A-43DB-58C2-0E92A2845350}"/>
              </a:ext>
            </a:extLst>
          </p:cNvPr>
          <p:cNvSpPr/>
          <p:nvPr/>
        </p:nvSpPr>
        <p:spPr>
          <a:xfrm>
            <a:off x="2062568" y="3255379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老六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0590A07-C0F7-DD19-4BE7-3DBBA2083BD4}"/>
              </a:ext>
            </a:extLst>
          </p:cNvPr>
          <p:cNvSpPr/>
          <p:nvPr/>
        </p:nvSpPr>
        <p:spPr>
          <a:xfrm>
            <a:off x="3035437" y="3920940"/>
            <a:ext cx="2014717" cy="443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男人过了</a:t>
            </a:r>
            <a:r>
              <a:rPr lang="en-US" altLang="zh-CN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</a:t>
            </a:r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岁就不要穿的再像个孩子了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8CDEF83-A412-5517-9351-DACCAC948A03}"/>
              </a:ext>
            </a:extLst>
          </p:cNvPr>
          <p:cNvSpPr/>
          <p:nvPr/>
        </p:nvSpPr>
        <p:spPr>
          <a:xfrm>
            <a:off x="5130498" y="3302076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羊了个羊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1B4D5B-5EEF-AA69-50E7-707FD38E8A7E}"/>
              </a:ext>
            </a:extLst>
          </p:cNvPr>
          <p:cNvSpPr/>
          <p:nvPr/>
        </p:nvSpPr>
        <p:spPr>
          <a:xfrm>
            <a:off x="5364959" y="4454474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只因你太美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73F5880-91CA-C7F4-844C-EFD444EE12C1}"/>
              </a:ext>
            </a:extLst>
          </p:cNvPr>
          <p:cNvSpPr/>
          <p:nvPr/>
        </p:nvSpPr>
        <p:spPr>
          <a:xfrm>
            <a:off x="6251702" y="2308223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别急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6206036-F06C-02C7-6271-AFF55A3BD028}"/>
              </a:ext>
            </a:extLst>
          </p:cNvPr>
          <p:cNvSpPr/>
          <p:nvPr/>
        </p:nvSpPr>
        <p:spPr>
          <a:xfrm>
            <a:off x="7231521" y="3207727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差不多得了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24241F3-C758-CF58-AF01-CC07F2BA4B7B}"/>
              </a:ext>
            </a:extLst>
          </p:cNvPr>
          <p:cNvSpPr/>
          <p:nvPr/>
        </p:nvSpPr>
        <p:spPr>
          <a:xfrm>
            <a:off x="7141848" y="4057685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我是急急国王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9E36109-46D0-D71F-4DC2-1A07B928A428}"/>
              </a:ext>
            </a:extLst>
          </p:cNvPr>
          <p:cNvSpPr/>
          <p:nvPr/>
        </p:nvSpPr>
        <p:spPr>
          <a:xfrm>
            <a:off x="9156563" y="3649318"/>
            <a:ext cx="2014717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到达世界最高城理塘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D689FE8-3059-D86E-6372-14ED9E9CF53A}"/>
              </a:ext>
            </a:extLst>
          </p:cNvPr>
          <p:cNvSpPr/>
          <p:nvPr/>
        </p:nvSpPr>
        <p:spPr>
          <a:xfrm>
            <a:off x="8873427" y="2453073"/>
            <a:ext cx="136641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一眼丁真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B30D79-01BC-BB4B-5CA5-556EEC18B8E1}"/>
              </a:ext>
            </a:extLst>
          </p:cNvPr>
          <p:cNvSpPr txBox="1"/>
          <p:nvPr/>
        </p:nvSpPr>
        <p:spPr>
          <a:xfrm>
            <a:off x="1079717" y="5606872"/>
            <a:ext cx="55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因此，人们需要一款应用来深入地了解网络热梗。</a:t>
            </a:r>
          </a:p>
        </p:txBody>
      </p:sp>
    </p:spTree>
    <p:extLst>
      <p:ext uri="{BB962C8B-B14F-4D97-AF65-F5344CB8AC3E}">
        <p14:creationId xmlns:p14="http://schemas.microsoft.com/office/powerpoint/2010/main" val="24436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2" grpId="0"/>
      <p:bldP spid="11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E70343-904C-405E-9761-0DF956B6B183}"/>
              </a:ext>
            </a:extLst>
          </p:cNvPr>
          <p:cNvSpPr/>
          <p:nvPr/>
        </p:nvSpPr>
        <p:spPr>
          <a:xfrm>
            <a:off x="12382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3A0522E-8CB9-4CB4-8C9A-C0A59194B535}"/>
              </a:ext>
            </a:extLst>
          </p:cNvPr>
          <p:cNvSpPr/>
          <p:nvPr/>
        </p:nvSpPr>
        <p:spPr>
          <a:xfrm>
            <a:off x="4664076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C3A354B-7A8F-4564-AD96-0152F2CE333B}"/>
              </a:ext>
            </a:extLst>
          </p:cNvPr>
          <p:cNvSpPr/>
          <p:nvPr/>
        </p:nvSpPr>
        <p:spPr>
          <a:xfrm>
            <a:off x="8083550" y="2463800"/>
            <a:ext cx="2857500" cy="297180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B18E624-E362-49D4-A3F6-404103314F3F}"/>
              </a:ext>
            </a:extLst>
          </p:cNvPr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项目功能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A5B1D14C-2E8C-4989-93A4-9C136EEE18BF}"/>
              </a:ext>
            </a:extLst>
          </p:cNvPr>
          <p:cNvSpPr/>
          <p:nvPr/>
        </p:nvSpPr>
        <p:spPr>
          <a:xfrm>
            <a:off x="229870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693BB0-3C2D-4F95-9C6E-544F7111E2D7}"/>
              </a:ext>
            </a:extLst>
          </p:cNvPr>
          <p:cNvSpPr/>
          <p:nvPr/>
        </p:nvSpPr>
        <p:spPr>
          <a:xfrm>
            <a:off x="570865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C4BBCA6-EDAE-4AB7-9B40-547C130A2F38}"/>
              </a:ext>
            </a:extLst>
          </p:cNvPr>
          <p:cNvSpPr/>
          <p:nvPr/>
        </p:nvSpPr>
        <p:spPr>
          <a:xfrm>
            <a:off x="9118600" y="2057400"/>
            <a:ext cx="774700" cy="774700"/>
          </a:xfrm>
          <a:prstGeom prst="ellipse">
            <a:avLst/>
          </a:pr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5E1738-420E-4C66-8BB5-B7C419C3801B}"/>
              </a:ext>
            </a:extLst>
          </p:cNvPr>
          <p:cNvSpPr/>
          <p:nvPr/>
        </p:nvSpPr>
        <p:spPr>
          <a:xfrm>
            <a:off x="1480715" y="3020147"/>
            <a:ext cx="2911137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检索热梗和查看热梗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864013-23EE-4216-A56F-ECB3925D519B}"/>
              </a:ext>
            </a:extLst>
          </p:cNvPr>
          <p:cNvSpPr/>
          <p:nvPr/>
        </p:nvSpPr>
        <p:spPr>
          <a:xfrm>
            <a:off x="55851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论坛功能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AFA1FBD-70AD-4B14-87CD-DB192FD12C97}"/>
              </a:ext>
            </a:extLst>
          </p:cNvPr>
          <p:cNvSpPr/>
          <p:nvPr/>
        </p:nvSpPr>
        <p:spPr>
          <a:xfrm>
            <a:off x="5218234" y="3598517"/>
            <a:ext cx="1857131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在主页点击论坛，进入后可以进行发帖和回帖。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800A65-DF9D-4AFA-99AE-429692932A36}"/>
              </a:ext>
            </a:extLst>
          </p:cNvPr>
          <p:cNvSpPr/>
          <p:nvPr/>
        </p:nvSpPr>
        <p:spPr>
          <a:xfrm>
            <a:off x="8937963" y="3051859"/>
            <a:ext cx="1123274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注册登录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5FE451-978C-493E-8B36-7CBF4CEA7BEF}"/>
              </a:ext>
            </a:extLst>
          </p:cNvPr>
          <p:cNvSpPr/>
          <p:nvPr/>
        </p:nvSpPr>
        <p:spPr>
          <a:xfrm>
            <a:off x="8394700" y="3632897"/>
            <a:ext cx="220980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用户可以拥有自己的个人账号和信息，这会便利与他人之间的交流。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DE22F44-5476-4BA0-9DF4-B89F3667770D}"/>
              </a:ext>
            </a:extLst>
          </p:cNvPr>
          <p:cNvGrpSpPr/>
          <p:nvPr/>
        </p:nvGrpSpPr>
        <p:grpSpPr>
          <a:xfrm>
            <a:off x="4279900" y="3162300"/>
            <a:ext cx="279400" cy="1003300"/>
            <a:chOff x="863600" y="3403600"/>
            <a:chExt cx="203200" cy="14605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38940A-F29D-4D51-B40D-B77BAF5C5544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403600"/>
              <a:ext cx="0" cy="4064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708EED4-D9A4-4784-B599-2866171503E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178300"/>
              <a:ext cx="0" cy="317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1E6C627-E951-411E-801B-9F564C54BDE6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4038600"/>
              <a:ext cx="0" cy="825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28C9C92-1290-465C-83D1-CB9DBF24021B}"/>
              </a:ext>
            </a:extLst>
          </p:cNvPr>
          <p:cNvGrpSpPr/>
          <p:nvPr/>
        </p:nvGrpSpPr>
        <p:grpSpPr>
          <a:xfrm>
            <a:off x="7708900" y="3162300"/>
            <a:ext cx="279400" cy="1003300"/>
            <a:chOff x="863600" y="3403600"/>
            <a:chExt cx="203200" cy="14605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FCC5F51-A501-421F-94E3-29483600F289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403600"/>
              <a:ext cx="0" cy="4064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0BD54CA-2D04-4350-A859-8CB359066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178300"/>
              <a:ext cx="0" cy="317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95445BA-D536-46B4-8392-10857AF26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4038600"/>
              <a:ext cx="0" cy="825500"/>
            </a:xfrm>
            <a:prstGeom prst="line">
              <a:avLst/>
            </a:prstGeom>
            <a:solidFill>
              <a:schemeClr val="bg1">
                <a:lumMod val="95000"/>
                <a:alpha val="44000"/>
              </a:schemeClr>
            </a:solidFill>
            <a:ln>
              <a:gradFill>
                <a:gsLst>
                  <a:gs pos="0">
                    <a:srgbClr val="4C678E"/>
                  </a:gs>
                  <a:gs pos="100000">
                    <a:srgbClr val="4C678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E004E9B-7465-6087-301B-F8236296D912}"/>
              </a:ext>
            </a:extLst>
          </p:cNvPr>
          <p:cNvSpPr/>
          <p:nvPr/>
        </p:nvSpPr>
        <p:spPr>
          <a:xfrm>
            <a:off x="1587500" y="3654099"/>
            <a:ext cx="2209800" cy="1433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在网站内可以搜索不懂得热梗，同时热梗介绍界面有留言功能，实时与其他人一起讨论。</a:t>
            </a:r>
          </a:p>
        </p:txBody>
      </p:sp>
    </p:spTree>
    <p:extLst>
      <p:ext uri="{BB962C8B-B14F-4D97-AF65-F5344CB8AC3E}">
        <p14:creationId xmlns:p14="http://schemas.microsoft.com/office/powerpoint/2010/main" val="1738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  <p:bldP spid="17" grpId="0"/>
      <p:bldP spid="33" grpId="0"/>
      <p:bldP spid="10" grpId="0" animBg="1"/>
      <p:bldP spid="20" grpId="0" animBg="1"/>
      <p:bldP spid="23" grpId="0" animBg="1"/>
      <p:bldP spid="27" grpId="0"/>
      <p:bldP spid="29" grpId="0"/>
      <p:bldP spid="30" grpId="0"/>
      <p:bldP spid="31" grpId="0"/>
      <p:bldP spid="3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68026" y="2083234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64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可行性研究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02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91428B8-175E-41BD-8B92-606DBC1100B8}"/>
              </a:ext>
            </a:extLst>
          </p:cNvPr>
          <p:cNvSpPr txBox="1"/>
          <p:nvPr/>
        </p:nvSpPr>
        <p:spPr>
          <a:xfrm>
            <a:off x="7275287" y="3711614"/>
            <a:ext cx="3264874" cy="135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技术上的可行性；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经济上的可行性；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操作上的可行性；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…</a:t>
            </a:r>
          </a:p>
          <a:p>
            <a:pPr hangingPunct="0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21CD-2338-CFA9-6094-62CD7D4AF7F8}"/>
              </a:ext>
            </a:extLst>
          </p:cNvPr>
          <p:cNvGrpSpPr/>
          <p:nvPr/>
        </p:nvGrpSpPr>
        <p:grpSpPr>
          <a:xfrm>
            <a:off x="971548" y="556753"/>
            <a:ext cx="4482075" cy="591195"/>
            <a:chOff x="703885" y="632385"/>
            <a:chExt cx="4482075" cy="59119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40A5C7-83F0-9FA3-6013-A9D67C6DC5B3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60F7F46-81F2-4C52-56C8-281AB8B0ACB2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ísļîḓé">
            <a:extLst>
              <a:ext uri="{FF2B5EF4-FFF2-40B4-BE49-F238E27FC236}">
                <a16:creationId xmlns:a16="http://schemas.microsoft.com/office/drawing/2014/main" id="{1A4BE9BF-A81F-2B3B-3186-7FF622355283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5" name="ïşļíḋê">
              <a:extLst>
                <a:ext uri="{FF2B5EF4-FFF2-40B4-BE49-F238E27FC236}">
                  <a16:creationId xmlns:a16="http://schemas.microsoft.com/office/drawing/2014/main" id="{99715C21-E4E9-C404-A925-0525F40E89C3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îśľîḍe">
              <a:extLst>
                <a:ext uri="{FF2B5EF4-FFF2-40B4-BE49-F238E27FC236}">
                  <a16:creationId xmlns:a16="http://schemas.microsoft.com/office/drawing/2014/main" id="{27AD9BC1-9517-D076-1EA2-DC60A78DE7C8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9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3C4A0-082D-4A52-B424-B8634C06090F}"/>
              </a:ext>
            </a:extLst>
          </p:cNvPr>
          <p:cNvSpPr txBox="1"/>
          <p:nvPr/>
        </p:nvSpPr>
        <p:spPr>
          <a:xfrm>
            <a:off x="4454245" y="512747"/>
            <a:ext cx="3287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可行性研究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135D-A875-42B9-89FA-9A7354F99E91}"/>
              </a:ext>
            </a:extLst>
          </p:cNvPr>
          <p:cNvGrpSpPr/>
          <p:nvPr/>
        </p:nvGrpSpPr>
        <p:grpSpPr>
          <a:xfrm>
            <a:off x="3541617" y="895872"/>
            <a:ext cx="4971012" cy="45719"/>
            <a:chOff x="3893464" y="1130139"/>
            <a:chExt cx="4490797" cy="0"/>
          </a:xfrm>
        </p:grpSpPr>
        <p:cxnSp>
          <p:nvCxnSpPr>
            <p:cNvPr id="36" name="直接箭头连接符 25">
              <a:extLst>
                <a:ext uri="{FF2B5EF4-FFF2-40B4-BE49-F238E27FC236}">
                  <a16:creationId xmlns:a16="http://schemas.microsoft.com/office/drawing/2014/main" id="{2C63A09A-2159-43E4-8576-EF495EDE5786}"/>
                </a:ext>
              </a:extLst>
            </p:cNvPr>
            <p:cNvCxnSpPr>
              <a:cxnSpLocks/>
            </p:cNvCxnSpPr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>
              <a:extLst>
                <a:ext uri="{FF2B5EF4-FFF2-40B4-BE49-F238E27FC236}">
                  <a16:creationId xmlns:a16="http://schemas.microsoft.com/office/drawing/2014/main" id="{EC1F02D4-72DF-4779-B7B5-CD8D22B6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oogle Shape;1369;p34">
            <a:extLst>
              <a:ext uri="{FF2B5EF4-FFF2-40B4-BE49-F238E27FC236}">
                <a16:creationId xmlns:a16="http://schemas.microsoft.com/office/drawing/2014/main" id="{9EC221DA-B9DA-4FAC-B293-EC9A54AF844B}"/>
              </a:ext>
            </a:extLst>
          </p:cNvPr>
          <p:cNvSpPr/>
          <p:nvPr/>
        </p:nvSpPr>
        <p:spPr>
          <a:xfrm>
            <a:off x="9561877" y="2309527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>
                <a:latin typeface="汉仪铁线黑-65简" panose="00020600040101010101" pitchFamily="18" charset="-122"/>
                <a:ea typeface="汉仪铁线黑-65简" panose="00020600040101010101" pitchFamily="18" charset="-122"/>
                <a:sym typeface="Fira Sans"/>
              </a:rPr>
              <a:t>3</a:t>
            </a:r>
            <a:endParaRPr sz="200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sp>
        <p:nvSpPr>
          <p:cNvPr id="32" name="Google Shape;1373;p34">
            <a:extLst>
              <a:ext uri="{FF2B5EF4-FFF2-40B4-BE49-F238E27FC236}">
                <a16:creationId xmlns:a16="http://schemas.microsoft.com/office/drawing/2014/main" id="{4E206218-803A-4AAB-A5A6-42A4697F941E}"/>
              </a:ext>
            </a:extLst>
          </p:cNvPr>
          <p:cNvSpPr/>
          <p:nvPr/>
        </p:nvSpPr>
        <p:spPr>
          <a:xfrm>
            <a:off x="5866328" y="229325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汉仪铁线黑-65简" panose="00020600040101010101" pitchFamily="18" charset="-122"/>
                <a:ea typeface="汉仪铁线黑-65简" panose="00020600040101010101" pitchFamily="18" charset="-122"/>
                <a:sym typeface="Fira Sans"/>
              </a:rPr>
              <a:t>2</a:t>
            </a:r>
            <a:endParaRPr sz="2000" dirty="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sp>
        <p:nvSpPr>
          <p:cNvPr id="34" name="Google Shape;1376;p34">
            <a:extLst>
              <a:ext uri="{FF2B5EF4-FFF2-40B4-BE49-F238E27FC236}">
                <a16:creationId xmlns:a16="http://schemas.microsoft.com/office/drawing/2014/main" id="{FE49A1C9-B2C3-45EE-A605-A28F63915FF1}"/>
              </a:ext>
            </a:extLst>
          </p:cNvPr>
          <p:cNvSpPr/>
          <p:nvPr/>
        </p:nvSpPr>
        <p:spPr>
          <a:xfrm>
            <a:off x="2182763" y="227698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汉仪铁线黑-65简" panose="00020600040101010101" pitchFamily="18" charset="-122"/>
                <a:ea typeface="汉仪铁线黑-65简" panose="00020600040101010101" pitchFamily="18" charset="-122"/>
                <a:sym typeface="Fira Sans"/>
              </a:rPr>
              <a:t>1</a:t>
            </a:r>
            <a:endParaRPr sz="2000" dirty="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E1F9F7-F1A3-466E-9C35-A55F956D4745}"/>
              </a:ext>
            </a:extLst>
          </p:cNvPr>
          <p:cNvGrpSpPr/>
          <p:nvPr/>
        </p:nvGrpSpPr>
        <p:grpSpPr>
          <a:xfrm>
            <a:off x="1543395" y="3109530"/>
            <a:ext cx="1788093" cy="1645190"/>
            <a:chOff x="1799573" y="3052229"/>
            <a:chExt cx="1788093" cy="164519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E2CC51-04B1-4A52-8B74-F5D5CC2658C9}"/>
                </a:ext>
              </a:extLst>
            </p:cNvPr>
            <p:cNvSpPr/>
            <p:nvPr/>
          </p:nvSpPr>
          <p:spPr>
            <a:xfrm>
              <a:off x="1799573" y="3052229"/>
              <a:ext cx="1788093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技术上的可行性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0856054-6958-4E20-B4AD-C87F9C10FBC1}"/>
                </a:ext>
              </a:extLst>
            </p:cNvPr>
            <p:cNvSpPr/>
            <p:nvPr/>
          </p:nvSpPr>
          <p:spPr>
            <a:xfrm>
              <a:off x="1828800" y="3632897"/>
              <a:ext cx="1727200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项目完成所需的所有技术都能使用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html+css+js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完成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894808-1BFD-4EE9-AE3B-739C3FD702AE}"/>
              </a:ext>
            </a:extLst>
          </p:cNvPr>
          <p:cNvGrpSpPr/>
          <p:nvPr/>
        </p:nvGrpSpPr>
        <p:grpSpPr>
          <a:xfrm>
            <a:off x="5316133" y="3109531"/>
            <a:ext cx="2045959" cy="1704003"/>
            <a:chOff x="1862883" y="2977146"/>
            <a:chExt cx="2025143" cy="170400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57378B5-EC80-45EC-A192-450D28104052}"/>
                </a:ext>
              </a:extLst>
            </p:cNvPr>
            <p:cNvSpPr/>
            <p:nvPr/>
          </p:nvSpPr>
          <p:spPr>
            <a:xfrm>
              <a:off x="1867644" y="2977146"/>
              <a:ext cx="2020382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经济上的可行性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91478D-1A49-4E24-863D-35C23C332D06}"/>
                </a:ext>
              </a:extLst>
            </p:cNvPr>
            <p:cNvSpPr/>
            <p:nvPr/>
          </p:nvSpPr>
          <p:spPr>
            <a:xfrm>
              <a:off x="1862883" y="3616627"/>
              <a:ext cx="1793305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项目全程在本地搭建、调试和运行，无需经济支持。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418E8D2-25CC-42DA-A876-89F2B08FF93A}"/>
              </a:ext>
            </a:extLst>
          </p:cNvPr>
          <p:cNvGrpSpPr/>
          <p:nvPr/>
        </p:nvGrpSpPr>
        <p:grpSpPr>
          <a:xfrm>
            <a:off x="8963751" y="3100180"/>
            <a:ext cx="1885787" cy="1713354"/>
            <a:chOff x="2042204" y="2984065"/>
            <a:chExt cx="1885787" cy="171335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2625D9-4F0D-4ABC-8476-B04F571BC104}"/>
                </a:ext>
              </a:extLst>
            </p:cNvPr>
            <p:cNvSpPr/>
            <p:nvPr/>
          </p:nvSpPr>
          <p:spPr>
            <a:xfrm>
              <a:off x="2092260" y="2984065"/>
              <a:ext cx="1785673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操作上的可行性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62EA0D6-7F7B-486A-8169-63BED5AD9DC3}"/>
                </a:ext>
              </a:extLst>
            </p:cNvPr>
            <p:cNvSpPr/>
            <p:nvPr/>
          </p:nvSpPr>
          <p:spPr>
            <a:xfrm>
              <a:off x="2042204" y="3632897"/>
              <a:ext cx="1885787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网页设计简单易操作，用户在浏览时容易找到自己的方向。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82A2FF7-CA50-40A8-8B69-2B286ABD4692}"/>
              </a:ext>
            </a:extLst>
          </p:cNvPr>
          <p:cNvCxnSpPr>
            <a:cxnSpLocks/>
          </p:cNvCxnSpPr>
          <p:nvPr/>
        </p:nvCxnSpPr>
        <p:spPr>
          <a:xfrm>
            <a:off x="4324140" y="2276989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8FD7D3-F7B8-4BE8-B933-9E5709980D8B}"/>
              </a:ext>
            </a:extLst>
          </p:cNvPr>
          <p:cNvCxnSpPr>
            <a:cxnSpLocks/>
          </p:cNvCxnSpPr>
          <p:nvPr/>
        </p:nvCxnSpPr>
        <p:spPr>
          <a:xfrm>
            <a:off x="8045811" y="2293259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1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3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4832305B-6220-4DE8-8082-E8622FAF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/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7773C64-EA6C-43FE-9F81-3539DE2D0445}"/>
              </a:ext>
            </a:extLst>
          </p:cNvPr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0B5433-D16D-4F51-BDD8-808E9DB0262E}"/>
                </a:ext>
              </a:extLst>
            </p:cNvPr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8967190-370F-4CAE-ACBE-2AAED606EAD7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1CA0E2C-2D2C-4898-9E42-96259DE0F6A6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2BBFCD-014F-4D8B-9391-D731BF89EFB1}"/>
                </a:ext>
              </a:extLst>
            </p:cNvPr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62FE8C-4BD4-42A9-A0F1-7D0424B79FBB}"/>
                  </a:ext>
                </a:extLst>
              </p:cNvPr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3997588-ADD8-404B-A001-10D17D8466BC}"/>
                  </a:ext>
                </a:extLst>
              </p:cNvPr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94266FD-5D9B-4472-A34E-2F4F17E5F7CE}"/>
              </a:ext>
            </a:extLst>
          </p:cNvPr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A439FF-8428-4082-966E-ED94FE2CD955}"/>
              </a:ext>
            </a:extLst>
          </p:cNvPr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DEFENSE</a:t>
            </a:r>
            <a:endParaRPr lang="zh-CN" altLang="en-US" sz="700" spc="600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D5C94A-FAC7-443B-8765-C0BAA94C0C8C}"/>
              </a:ext>
            </a:extLst>
          </p:cNvPr>
          <p:cNvSpPr txBox="1"/>
          <p:nvPr/>
        </p:nvSpPr>
        <p:spPr>
          <a:xfrm>
            <a:off x="7082971" y="2715444"/>
            <a:ext cx="31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需求分析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E2E273-F0E7-46CA-A618-BF6ABED31343}"/>
              </a:ext>
            </a:extLst>
          </p:cNvPr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03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91428B8-175E-41BD-8B92-606DBC1100B8}"/>
              </a:ext>
            </a:extLst>
          </p:cNvPr>
          <p:cNvSpPr txBox="1"/>
          <p:nvPr/>
        </p:nvSpPr>
        <p:spPr>
          <a:xfrm>
            <a:off x="7255611" y="3731546"/>
            <a:ext cx="3264874" cy="1262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功能需求；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性能需求；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可靠性需求；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…</a:t>
            </a:r>
          </a:p>
          <a:p>
            <a:pPr hangingPunct="0">
              <a:lnSpc>
                <a:spcPct val="150000"/>
              </a:lnSpc>
            </a:pP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87C5F02-9CD0-4D29-985F-5839FA9D1D77}"/>
              </a:ext>
            </a:extLst>
          </p:cNvPr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latin typeface="汉仪铁线黑-65简" panose="00020600040101010101" pitchFamily="18" charset="-122"/>
                <a:ea typeface="汉仪铁线黑-65简" panose="00020600040101010101" pitchFamily="18" charset="-122"/>
              </a:rPr>
              <a:t>PART</a:t>
            </a:r>
            <a:endParaRPr lang="zh-CN" altLang="en-US" dirty="0">
              <a:solidFill>
                <a:srgbClr val="4C678E"/>
              </a:solidFill>
              <a:latin typeface="汉仪铁线黑-65简" panose="00020600040101010101" pitchFamily="18" charset="-122"/>
              <a:ea typeface="汉仪铁线黑-65简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9593D4-4A4C-4D22-8A6C-A0FDC2EAAD59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8E0154F-FDCE-12DC-1FFF-F9010FC6437D}"/>
              </a:ext>
            </a:extLst>
          </p:cNvPr>
          <p:cNvGrpSpPr/>
          <p:nvPr/>
        </p:nvGrpSpPr>
        <p:grpSpPr>
          <a:xfrm>
            <a:off x="971548" y="556753"/>
            <a:ext cx="4482075" cy="591195"/>
            <a:chOff x="703885" y="632385"/>
            <a:chExt cx="4482075" cy="59119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7531789-2BE9-C3BA-0645-0F8DD5C8CCF3}"/>
                </a:ext>
              </a:extLst>
            </p:cNvPr>
            <p:cNvSpPr txBox="1"/>
            <p:nvPr/>
          </p:nvSpPr>
          <p:spPr>
            <a:xfrm>
              <a:off x="706580" y="632385"/>
              <a:ext cx="283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600" dirty="0">
                  <a:solidFill>
                    <a:srgbClr val="4C678E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西南交通大学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64EA2F-C68B-D071-5864-DA9A3BFB43D8}"/>
                </a:ext>
              </a:extLst>
            </p:cNvPr>
            <p:cNvSpPr txBox="1"/>
            <p:nvPr/>
          </p:nvSpPr>
          <p:spPr>
            <a:xfrm>
              <a:off x="703885" y="992748"/>
              <a:ext cx="44820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Southwest </a:t>
              </a:r>
              <a:r>
                <a:rPr lang="en-US" altLang="zh-CN" sz="900" spc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Jiaotong</a:t>
              </a:r>
              <a:r>
                <a:rPr lang="en-US" altLang="zh-CN" sz="9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University</a:t>
              </a:r>
              <a:endParaRPr lang="zh-CN" altLang="en-US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ísļîḓé">
            <a:extLst>
              <a:ext uri="{FF2B5EF4-FFF2-40B4-BE49-F238E27FC236}">
                <a16:creationId xmlns:a16="http://schemas.microsoft.com/office/drawing/2014/main" id="{1FDFF6BC-B9EF-94ED-A454-04A553181F02}"/>
              </a:ext>
            </a:extLst>
          </p:cNvPr>
          <p:cNvGrpSpPr/>
          <p:nvPr/>
        </p:nvGrpSpPr>
        <p:grpSpPr>
          <a:xfrm>
            <a:off x="452000" y="592577"/>
            <a:ext cx="519548" cy="519548"/>
            <a:chOff x="5683121" y="1558109"/>
            <a:chExt cx="673626" cy="673626"/>
          </a:xfrm>
        </p:grpSpPr>
        <p:sp>
          <p:nvSpPr>
            <p:cNvPr id="15" name="ïşļíḋê">
              <a:extLst>
                <a:ext uri="{FF2B5EF4-FFF2-40B4-BE49-F238E27FC236}">
                  <a16:creationId xmlns:a16="http://schemas.microsoft.com/office/drawing/2014/main" id="{89E0DEC2-0CCC-59F8-81FD-A786447937A3}"/>
                </a:ext>
              </a:extLst>
            </p:cNvPr>
            <p:cNvSpPr/>
            <p:nvPr/>
          </p:nvSpPr>
          <p:spPr>
            <a:xfrm>
              <a:off x="5683121" y="1558109"/>
              <a:ext cx="673626" cy="673626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solidFill>
              <a:srgbClr val="4C678E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îśľîḍe">
              <a:extLst>
                <a:ext uri="{FF2B5EF4-FFF2-40B4-BE49-F238E27FC236}">
                  <a16:creationId xmlns:a16="http://schemas.microsoft.com/office/drawing/2014/main" id="{7BF3EA9B-0E66-C067-3509-BFC275491A99}"/>
                </a:ext>
              </a:extLst>
            </p:cNvPr>
            <p:cNvSpPr/>
            <p:nvPr/>
          </p:nvSpPr>
          <p:spPr bwMode="auto">
            <a:xfrm>
              <a:off x="5844363" y="1753151"/>
              <a:ext cx="351148" cy="283545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58" grpId="0"/>
      <p:bldP spid="59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580</Words>
  <Application>Microsoft Office PowerPoint</Application>
  <PresentationFormat>宽屏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汉仪铁线黑-65简</vt:lpstr>
      <vt:lpstr>汉仪心海行楷W</vt:lpstr>
      <vt:lpstr>思源黑体 CN Bold</vt:lpstr>
      <vt:lpstr>思源黑体 CN Light</vt:lpstr>
      <vt:lpstr>思源黑体 CN Normal</vt:lpstr>
      <vt:lpstr>思源宋体 Heavy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卫 东廷</cp:lastModifiedBy>
  <cp:revision>50</cp:revision>
  <dcterms:created xsi:type="dcterms:W3CDTF">2018-04-18T06:17:00Z</dcterms:created>
  <dcterms:modified xsi:type="dcterms:W3CDTF">2022-10-10T08:18:42Z</dcterms:modified>
</cp:coreProperties>
</file>