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1" r:id="rId3"/>
    <p:sldId id="259" r:id="rId4"/>
    <p:sldId id="260" r:id="rId5"/>
    <p:sldId id="264" r:id="rId6"/>
    <p:sldId id="265" r:id="rId7"/>
    <p:sldId id="283" r:id="rId8"/>
    <p:sldId id="261" r:id="rId9"/>
    <p:sldId id="267" r:id="rId10"/>
    <p:sldId id="274" r:id="rId11"/>
    <p:sldId id="262" r:id="rId12"/>
    <p:sldId id="284" r:id="rId13"/>
    <p:sldId id="285" r:id="rId14"/>
    <p:sldId id="287" r:id="rId15"/>
    <p:sldId id="263" r:id="rId16"/>
    <p:sldId id="286" r:id="rId17"/>
    <p:sldId id="288" r:id="rId18"/>
    <p:sldId id="289" r:id="rId19"/>
    <p:sldId id="290" r:id="rId20"/>
    <p:sldId id="291" r:id="rId21"/>
    <p:sldId id="292" r:id="rId22"/>
    <p:sldId id="293" r:id="rId23"/>
    <p:sldId id="294" r:id="rId24"/>
    <p:sldId id="295" r:id="rId25"/>
    <p:sldId id="282"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0" userDrawn="1">
          <p15:clr>
            <a:srgbClr val="A4A3A4"/>
          </p15:clr>
        </p15:guide>
        <p15:guide id="2" orient="horz" pos="3816" userDrawn="1">
          <p15:clr>
            <a:srgbClr val="A4A3A4"/>
          </p15:clr>
        </p15:guide>
        <p15:guide id="3" pos="7242" userDrawn="1">
          <p15:clr>
            <a:srgbClr val="A4A3A4"/>
          </p15:clr>
        </p15:guide>
        <p15:guide id="4" orient="horz" pos="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卫 东廷" initials="卫" lastIdx="1" clrIdx="0">
    <p:extLst>
      <p:ext uri="{19B8F6BF-5375-455C-9EA6-DF929625EA0E}">
        <p15:presenceInfo xmlns:p15="http://schemas.microsoft.com/office/powerpoint/2012/main" userId="c30bb7345e77c0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autoAdjust="0"/>
    <p:restoredTop sz="96314" autoAdjust="0"/>
  </p:normalViewPr>
  <p:slideViewPr>
    <p:cSldViewPr snapToGrid="0">
      <p:cViewPr>
        <p:scale>
          <a:sx n="100" d="100"/>
          <a:sy n="100" d="100"/>
        </p:scale>
        <p:origin x="492" y="664"/>
      </p:cViewPr>
      <p:guideLst>
        <p:guide pos="440"/>
        <p:guide orient="horz" pos="3816"/>
        <p:guide pos="7242"/>
        <p:guide orient="horz" pos="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2022/10/16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extLst>
      <p:ext uri="{BB962C8B-B14F-4D97-AF65-F5344CB8AC3E}">
        <p14:creationId xmlns:p14="http://schemas.microsoft.com/office/powerpoint/2010/main" val="3548477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D8240-3148-4746-BA4B-7B32B016BA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51CC32A-496B-42D5-8EC6-30D10EB5C1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F25E7C-B1D9-4999-8D1F-ED84C4EE9A27}"/>
              </a:ext>
            </a:extLst>
          </p:cNvPr>
          <p:cNvSpPr>
            <a:spLocks noGrp="1"/>
          </p:cNvSpPr>
          <p:nvPr>
            <p:ph type="dt" sz="half" idx="10"/>
          </p:nvPr>
        </p:nvSpPr>
        <p:spPr/>
        <p:txBody>
          <a:bodyPr/>
          <a:lstStyle/>
          <a:p>
            <a:fld id="{0DA2CC75-8280-4D50-8556-C2874ADEF926}"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E18A7BBD-E847-449A-AA53-B3DBD3F53D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10074-A50B-4F6C-9D3A-997C16815E9A}"/>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14983592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2988-F7A5-40D8-93C2-FFC76DD6F132}"/>
              </a:ext>
            </a:extLst>
          </p:cNvPr>
          <p:cNvSpPr>
            <a:spLocks noGrp="1"/>
          </p:cNvSpPr>
          <p:nvPr>
            <p:ph type="dt" sz="half" idx="10"/>
          </p:nvPr>
        </p:nvSpPr>
        <p:spPr/>
        <p:txBody>
          <a:bodyPr/>
          <a:lstStyle/>
          <a:p>
            <a:fld id="{0DA2CC75-8280-4D50-8556-C2874ADEF926}" type="datetimeFigureOut">
              <a:rPr lang="zh-CN" altLang="en-US" smtClean="0"/>
              <a:t>2022/10/16</a:t>
            </a:fld>
            <a:endParaRPr lang="zh-CN" altLang="en-US"/>
          </a:p>
        </p:txBody>
      </p:sp>
      <p:sp>
        <p:nvSpPr>
          <p:cNvPr id="3" name="页脚占位符 2">
            <a:extLst>
              <a:ext uri="{FF2B5EF4-FFF2-40B4-BE49-F238E27FC236}">
                <a16:creationId xmlns:a16="http://schemas.microsoft.com/office/drawing/2014/main" id="{B09A7AB5-A93E-4BB9-B456-29E36D7D43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6456C9-71B0-4254-B323-89F5CF60FAE3}"/>
              </a:ext>
            </a:extLst>
          </p:cNvPr>
          <p:cNvSpPr>
            <a:spLocks noGrp="1"/>
          </p:cNvSpPr>
          <p:nvPr>
            <p:ph type="sldNum" sz="quarter" idx="12"/>
          </p:nvPr>
        </p:nvSpPr>
        <p:spPr/>
        <p:txBody>
          <a:bodyPr/>
          <a:lstStyle/>
          <a:p>
            <a:fld id="{6E190E77-D57C-49F8-ADC2-FB99C50EBC2E}" type="slidenum">
              <a:rPr lang="zh-CN" altLang="en-US" smtClean="0"/>
              <a:t>‹#›</a:t>
            </a:fld>
            <a:endParaRPr lang="zh-CN" altLang="en-US"/>
          </a:p>
        </p:txBody>
      </p:sp>
    </p:spTree>
    <p:extLst>
      <p:ext uri="{BB962C8B-B14F-4D97-AF65-F5344CB8AC3E}">
        <p14:creationId xmlns:p14="http://schemas.microsoft.com/office/powerpoint/2010/main" val="6463351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29047F-5DE1-40DA-AC24-00876ED9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D65A70-6F68-4B83-92A0-6D80F28C95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F1EB68C-B904-4D82-949D-22E3B851D4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2022/10/16</a:t>
            </a:fld>
            <a:endParaRPr lang="zh-CN" altLang="en-US"/>
          </a:p>
        </p:txBody>
      </p:sp>
      <p:sp>
        <p:nvSpPr>
          <p:cNvPr id="5" name="页脚占位符 4">
            <a:extLst>
              <a:ext uri="{FF2B5EF4-FFF2-40B4-BE49-F238E27FC236}">
                <a16:creationId xmlns:a16="http://schemas.microsoft.com/office/drawing/2014/main" id="{836AE24F-59F4-4360-AE82-7A8125C36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A32B3F-6528-4220-A583-FE0D75546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a:extLst>
              <a:ext uri="{FF2B5EF4-FFF2-40B4-BE49-F238E27FC236}">
                <a16:creationId xmlns:a16="http://schemas.microsoft.com/office/drawing/2014/main" id="{287EAB18-0589-4427-A798-FDBA81E27588}"/>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a:extLst>
              <a:ext uri="{FF2B5EF4-FFF2-40B4-BE49-F238E27FC236}">
                <a16:creationId xmlns:a16="http://schemas.microsoft.com/office/drawing/2014/main" id="{8F155A47-E696-4AF1-A58C-155C08617DCC}"/>
              </a:ext>
            </a:extLst>
          </p:cNvPr>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0311614"/>
      </p:ext>
    </p:extLst>
  </p:cSld>
  <p:clrMap bg1="lt1" tx1="dk1" bg2="lt2" tx2="dk2" accent1="accent1" accent2="accent2" accent3="accent3" accent4="accent4" accent5="accent5" accent6="accent6" hlink="hlink" folHlink="folHlink"/>
  <p:sldLayoutIdLst>
    <p:sldLayoutId id="2147483649" r:id="rId1"/>
    <p:sldLayoutId id="2147483655" r:id="rId2"/>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246185" y="0"/>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121549" y="3004122"/>
            <a:ext cx="7868383"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课程设计开题答辩</a:t>
            </a:r>
          </a:p>
        </p:txBody>
      </p:sp>
      <p:grpSp>
        <p:nvGrpSpPr>
          <p:cNvPr id="15" name="组合 14">
            <a:extLst>
              <a:ext uri="{FF2B5EF4-FFF2-40B4-BE49-F238E27FC236}">
                <a16:creationId xmlns:a16="http://schemas.microsoft.com/office/drawing/2014/main" id="{86CE59AF-7B62-4708-8A85-02DFCB44456E}"/>
              </a:ext>
            </a:extLst>
          </p:cNvPr>
          <p:cNvGrpSpPr/>
          <p:nvPr/>
        </p:nvGrpSpPr>
        <p:grpSpPr>
          <a:xfrm>
            <a:off x="971548" y="550361"/>
            <a:ext cx="4482075" cy="591195"/>
            <a:chOff x="703885" y="632385"/>
            <a:chExt cx="4482075" cy="591195"/>
          </a:xfrm>
        </p:grpSpPr>
        <p:sp>
          <p:nvSpPr>
            <p:cNvPr id="16" name="文本框 15">
              <a:extLst>
                <a:ext uri="{FF2B5EF4-FFF2-40B4-BE49-F238E27FC236}">
                  <a16:creationId xmlns:a16="http://schemas.microsoft.com/office/drawing/2014/main" id="{BE5922B7-7ADD-41AD-A849-D125F1DF6AAF}"/>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7" name="文本框 16">
              <a:extLst>
                <a:ext uri="{FF2B5EF4-FFF2-40B4-BE49-F238E27FC236}">
                  <a16:creationId xmlns:a16="http://schemas.microsoft.com/office/drawing/2014/main" id="{8B18E624-E362-49D4-A3F6-404103314F3F}"/>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8" name="ísļîḓé">
            <a:extLst>
              <a:ext uri="{FF2B5EF4-FFF2-40B4-BE49-F238E27FC236}">
                <a16:creationId xmlns:a16="http://schemas.microsoft.com/office/drawing/2014/main" id="{34BC134D-DD95-4164-8E64-4992D60211BC}"/>
              </a:ext>
            </a:extLst>
          </p:cNvPr>
          <p:cNvGrpSpPr/>
          <p:nvPr/>
        </p:nvGrpSpPr>
        <p:grpSpPr>
          <a:xfrm>
            <a:off x="452000" y="592577"/>
            <a:ext cx="519548" cy="519548"/>
            <a:chOff x="5683121" y="1558109"/>
            <a:chExt cx="673626" cy="673626"/>
          </a:xfrm>
        </p:grpSpPr>
        <p:sp>
          <p:nvSpPr>
            <p:cNvPr id="19" name="ïşļíḋê">
              <a:extLst>
                <a:ext uri="{FF2B5EF4-FFF2-40B4-BE49-F238E27FC236}">
                  <a16:creationId xmlns:a16="http://schemas.microsoft.com/office/drawing/2014/main" id="{F9E01EF1-D3ED-45FF-A9D6-FB6242297DA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20" name="îśľîḍe">
              <a:extLst>
                <a:ext uri="{FF2B5EF4-FFF2-40B4-BE49-F238E27FC236}">
                  <a16:creationId xmlns:a16="http://schemas.microsoft.com/office/drawing/2014/main" id="{DC944530-979E-4F66-9E2C-375A47639E6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grpSp>
        <p:nvGrpSpPr>
          <p:cNvPr id="25" name="组合 24">
            <a:extLst>
              <a:ext uri="{FF2B5EF4-FFF2-40B4-BE49-F238E27FC236}">
                <a16:creationId xmlns:a16="http://schemas.microsoft.com/office/drawing/2014/main" id="{714325AE-6DF0-4D3C-95FE-D9E7D28C2647}"/>
              </a:ext>
            </a:extLst>
          </p:cNvPr>
          <p:cNvGrpSpPr/>
          <p:nvPr/>
        </p:nvGrpSpPr>
        <p:grpSpPr>
          <a:xfrm>
            <a:off x="2092088" y="2173125"/>
            <a:ext cx="7927305" cy="2308324"/>
            <a:chOff x="4147464" y="1926940"/>
            <a:chExt cx="3897072" cy="2308324"/>
          </a:xfrm>
        </p:grpSpPr>
        <p:sp>
          <p:nvSpPr>
            <p:cNvPr id="14" name="文本框 13">
              <a:extLst>
                <a:ext uri="{FF2B5EF4-FFF2-40B4-BE49-F238E27FC236}">
                  <a16:creationId xmlns:a16="http://schemas.microsoft.com/office/drawing/2014/main" id="{11EEC3C9-34A8-443E-812F-4BFFDD05DCBF}"/>
                </a:ext>
              </a:extLst>
            </p:cNvPr>
            <p:cNvSpPr txBox="1"/>
            <p:nvPr/>
          </p:nvSpPr>
          <p:spPr>
            <a:xfrm>
              <a:off x="5133975" y="1926940"/>
              <a:ext cx="1924050" cy="2308324"/>
            </a:xfrm>
            <a:prstGeom prst="rect">
              <a:avLst/>
            </a:prstGeom>
            <a:noFill/>
          </p:spPr>
          <p:txBody>
            <a:bodyPr wrap="square" rtlCol="0">
              <a:spAutoFit/>
            </a:bodyPr>
            <a:lstStyle/>
            <a:p>
              <a:pPr algn="ctr"/>
              <a:r>
                <a:rPr lang="zh-CN" altLang="en-US" sz="4800" b="1" dirty="0">
                  <a:solidFill>
                    <a:srgbClr val="4C678E"/>
                  </a:solidFill>
                  <a:latin typeface="汉仪铁线黑-65简" panose="00020600040101010101" pitchFamily="18" charset="-122"/>
                  <a:ea typeface="汉仪铁线黑-65简" panose="00020600040101010101" pitchFamily="18" charset="-122"/>
                </a:rPr>
                <a:t>网络热梗词典</a:t>
              </a:r>
            </a:p>
          </p:txBody>
        </p:sp>
        <p:grpSp>
          <p:nvGrpSpPr>
            <p:cNvPr id="24" name="组合 23">
              <a:extLst>
                <a:ext uri="{FF2B5EF4-FFF2-40B4-BE49-F238E27FC236}">
                  <a16:creationId xmlns:a16="http://schemas.microsoft.com/office/drawing/2014/main" id="{4A9B365A-2115-45DD-9011-7AF2A80382BA}"/>
                </a:ext>
              </a:extLst>
            </p:cNvPr>
            <p:cNvGrpSpPr/>
            <p:nvPr/>
          </p:nvGrpSpPr>
          <p:grpSpPr>
            <a:xfrm>
              <a:off x="4147464" y="2311239"/>
              <a:ext cx="3897072" cy="0"/>
              <a:chOff x="4257678" y="2482689"/>
              <a:chExt cx="3897072" cy="0"/>
            </a:xfrm>
          </p:grpSpPr>
          <p:cxnSp>
            <p:nvCxnSpPr>
              <p:cNvPr id="21" name="直接箭头连接符 25">
                <a:extLst>
                  <a:ext uri="{FF2B5EF4-FFF2-40B4-BE49-F238E27FC236}">
                    <a16:creationId xmlns:a16="http://schemas.microsoft.com/office/drawing/2014/main" id="{504A3E91-CB08-413A-8F19-9EDD7F7C0948}"/>
                  </a:ext>
                </a:extLst>
              </p:cNvPr>
              <p:cNvCxnSpPr>
                <a:cxnSpLocks/>
              </p:cNvCxnSpPr>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a:extLst>
                  <a:ext uri="{FF2B5EF4-FFF2-40B4-BE49-F238E27FC236}">
                    <a16:creationId xmlns:a16="http://schemas.microsoft.com/office/drawing/2014/main" id="{6AF8AA2E-1ABC-4943-8E3C-6CC641C6C815}"/>
                  </a:ext>
                </a:extLst>
              </p:cNvPr>
              <p:cNvCxnSpPr>
                <a:cxnSpLocks/>
              </p:cNvCxnSpPr>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6" name="文本框 25">
            <a:extLst>
              <a:ext uri="{FF2B5EF4-FFF2-40B4-BE49-F238E27FC236}">
                <a16:creationId xmlns:a16="http://schemas.microsoft.com/office/drawing/2014/main" id="{3C6D5D2A-2985-415C-9DF9-16C867D7D1F4}"/>
              </a:ext>
            </a:extLst>
          </p:cNvPr>
          <p:cNvSpPr txBox="1"/>
          <p:nvPr/>
        </p:nvSpPr>
        <p:spPr>
          <a:xfrm>
            <a:off x="4555787" y="4265632"/>
            <a:ext cx="3080426" cy="224036"/>
          </a:xfrm>
          <a:prstGeom prst="rect">
            <a:avLst/>
          </a:prstGeom>
          <a:noFill/>
        </p:spPr>
        <p:txBody>
          <a:bodyPr wrap="square" lIns="0" tIns="0" rIns="0" bIns="0" rtlCol="0">
            <a:spAutoFit/>
          </a:bodyPr>
          <a:lstStyle/>
          <a:p>
            <a:pPr algn="ctr" hangingPunct="0">
              <a:lnSpc>
                <a:spcPct val="150000"/>
              </a:lnSpc>
            </a:pP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10/10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29" name="矩形: 圆角 28">
            <a:extLst>
              <a:ext uri="{FF2B5EF4-FFF2-40B4-BE49-F238E27FC236}">
                <a16:creationId xmlns:a16="http://schemas.microsoft.com/office/drawing/2014/main" id="{6B43D288-AE62-48DB-AC8A-8845E023E58F}"/>
              </a:ext>
            </a:extLst>
          </p:cNvPr>
          <p:cNvSpPr/>
          <p:nvPr/>
        </p:nvSpPr>
        <p:spPr>
          <a:xfrm>
            <a:off x="4426807" y="3999779"/>
            <a:ext cx="1375780"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主讲：卫东廷</a:t>
            </a:r>
          </a:p>
        </p:txBody>
      </p:sp>
      <p:sp>
        <p:nvSpPr>
          <p:cNvPr id="30" name="矩形: 圆角 29">
            <a:extLst>
              <a:ext uri="{FF2B5EF4-FFF2-40B4-BE49-F238E27FC236}">
                <a16:creationId xmlns:a16="http://schemas.microsoft.com/office/drawing/2014/main" id="{7AF14897-0B6A-41DB-914E-8045AF4A8C80}"/>
              </a:ext>
            </a:extLst>
          </p:cNvPr>
          <p:cNvSpPr/>
          <p:nvPr/>
        </p:nvSpPr>
        <p:spPr>
          <a:xfrm>
            <a:off x="6259555" y="4007764"/>
            <a:ext cx="1375780"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10/10</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Tree>
    <p:extLst>
      <p:ext uri="{BB962C8B-B14F-4D97-AF65-F5344CB8AC3E}">
        <p14:creationId xmlns:p14="http://schemas.microsoft.com/office/powerpoint/2010/main" val="2386814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anim calcmode="lin" valueType="num">
                                      <p:cBhvr>
                                        <p:cTn id="25" dur="1000" fill="hold"/>
                                        <p:tgtEl>
                                          <p:spTgt spid="35"/>
                                        </p:tgtEl>
                                        <p:attrNameLst>
                                          <p:attrName>ppt_x</p:attrName>
                                        </p:attrNameLst>
                                      </p:cBhvr>
                                      <p:tavLst>
                                        <p:tav tm="0">
                                          <p:val>
                                            <p:strVal val="#ppt_x"/>
                                          </p:val>
                                        </p:tav>
                                        <p:tav tm="100000">
                                          <p:val>
                                            <p:strVal val="#ppt_x"/>
                                          </p:val>
                                        </p:tav>
                                      </p:tavLst>
                                    </p:anim>
                                    <p:anim calcmode="lin" valueType="num">
                                      <p:cBhvr>
                                        <p:cTn id="2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grpId="0" nodeType="afterEffect" nodePh="1">
                                  <p:stCondLst>
                                    <p:cond delay="0"/>
                                  </p:stCondLst>
                                  <p:endCondLst>
                                    <p:cond evt="begin" delay="0">
                                      <p:tn val="40"/>
                                    </p:cond>
                                  </p:end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27" grpId="0" animBg="1"/>
      <p:bldP spid="29" grpId="0" animBg="1"/>
      <p:bldP spid="30" grpId="0" animBg="1"/>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需求分析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nvGrpSpPr>
          <p:cNvPr id="10" name="组合 9">
            <a:extLst>
              <a:ext uri="{FF2B5EF4-FFF2-40B4-BE49-F238E27FC236}">
                <a16:creationId xmlns:a16="http://schemas.microsoft.com/office/drawing/2014/main" id="{DEDDF835-EE7D-4CE5-BE69-F735EC03DFBF}"/>
              </a:ext>
            </a:extLst>
          </p:cNvPr>
          <p:cNvGrpSpPr/>
          <p:nvPr/>
        </p:nvGrpSpPr>
        <p:grpSpPr>
          <a:xfrm>
            <a:off x="694267" y="2267551"/>
            <a:ext cx="10803467" cy="3009907"/>
            <a:chOff x="694267" y="1788580"/>
            <a:chExt cx="10803467" cy="3009907"/>
          </a:xfrm>
        </p:grpSpPr>
        <p:sp>
          <p:nvSpPr>
            <p:cNvPr id="15" name="椭圆 14">
              <a:extLst>
                <a:ext uri="{FF2B5EF4-FFF2-40B4-BE49-F238E27FC236}">
                  <a16:creationId xmlns:a16="http://schemas.microsoft.com/office/drawing/2014/main" id="{82115B98-1DAA-4F79-9413-DD7C0DD620EA}"/>
                </a:ext>
              </a:extLst>
            </p:cNvPr>
            <p:cNvSpPr/>
            <p:nvPr/>
          </p:nvSpPr>
          <p:spPr>
            <a:xfrm>
              <a:off x="4591047" y="1788580"/>
              <a:ext cx="3009907" cy="3009907"/>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ym typeface="+mn-lt"/>
              </a:endParaRPr>
            </a:p>
          </p:txBody>
        </p:sp>
        <p:grpSp>
          <p:nvGrpSpPr>
            <p:cNvPr id="18" name="组合 17">
              <a:extLst>
                <a:ext uri="{FF2B5EF4-FFF2-40B4-BE49-F238E27FC236}">
                  <a16:creationId xmlns:a16="http://schemas.microsoft.com/office/drawing/2014/main" id="{7552DA73-71F6-4FEB-B1BD-2445C401E6BA}"/>
                </a:ext>
              </a:extLst>
            </p:cNvPr>
            <p:cNvGrpSpPr/>
            <p:nvPr/>
          </p:nvGrpSpPr>
          <p:grpSpPr>
            <a:xfrm>
              <a:off x="3939822" y="1989666"/>
              <a:ext cx="4312356" cy="2607734"/>
              <a:chOff x="4131733" y="2099733"/>
              <a:chExt cx="4312356" cy="2607734"/>
            </a:xfrm>
          </p:grpSpPr>
          <p:sp>
            <p:nvSpPr>
              <p:cNvPr id="19" name="椭圆 18">
                <a:extLst>
                  <a:ext uri="{FF2B5EF4-FFF2-40B4-BE49-F238E27FC236}">
                    <a16:creationId xmlns:a16="http://schemas.microsoft.com/office/drawing/2014/main" id="{2112908B-F20A-477F-8549-F124189DCAD9}"/>
                  </a:ext>
                </a:extLst>
              </p:cNvPr>
              <p:cNvSpPr/>
              <p:nvPr/>
            </p:nvSpPr>
            <p:spPr>
              <a:xfrm>
                <a:off x="8229600"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712F270C-8716-4C32-AA41-D8B1539FC63C}"/>
                  </a:ext>
                </a:extLst>
              </p:cNvPr>
              <p:cNvSpPr/>
              <p:nvPr/>
            </p:nvSpPr>
            <p:spPr>
              <a:xfrm>
                <a:off x="8229600"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5BE8EFBE-70C6-4DB5-982E-370137BA151A}"/>
                  </a:ext>
                </a:extLst>
              </p:cNvPr>
              <p:cNvSpPr/>
              <p:nvPr/>
            </p:nvSpPr>
            <p:spPr>
              <a:xfrm>
                <a:off x="4131733" y="2099733"/>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5E977162-2458-4B82-87D0-8A71EDD39DC2}"/>
                  </a:ext>
                </a:extLst>
              </p:cNvPr>
              <p:cNvSpPr/>
              <p:nvPr/>
            </p:nvSpPr>
            <p:spPr>
              <a:xfrm>
                <a:off x="4131733" y="4492978"/>
                <a:ext cx="214489" cy="214489"/>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0D0A2420-1263-4FC5-A634-FB1C378FD623}"/>
                </a:ext>
              </a:extLst>
            </p:cNvPr>
            <p:cNvGrpSpPr/>
            <p:nvPr/>
          </p:nvGrpSpPr>
          <p:grpSpPr>
            <a:xfrm>
              <a:off x="694267" y="3462867"/>
              <a:ext cx="10803467" cy="0"/>
              <a:chOff x="767644" y="3465689"/>
              <a:chExt cx="10803467" cy="0"/>
            </a:xfrm>
          </p:grpSpPr>
          <p:cxnSp>
            <p:nvCxnSpPr>
              <p:cNvPr id="24" name="直接连接符 23">
                <a:extLst>
                  <a:ext uri="{FF2B5EF4-FFF2-40B4-BE49-F238E27FC236}">
                    <a16:creationId xmlns:a16="http://schemas.microsoft.com/office/drawing/2014/main" id="{5AC85EEE-A9E4-4C3E-B3E8-B89AB4362367}"/>
                  </a:ext>
                </a:extLst>
              </p:cNvPr>
              <p:cNvCxnSpPr/>
              <p:nvPr/>
            </p:nvCxnSpPr>
            <p:spPr>
              <a:xfrm>
                <a:off x="767644"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5257444-EDBD-40F0-A67F-8415742B2ECD}"/>
                  </a:ext>
                </a:extLst>
              </p:cNvPr>
              <p:cNvCxnSpPr/>
              <p:nvPr/>
            </p:nvCxnSpPr>
            <p:spPr>
              <a:xfrm>
                <a:off x="8579555" y="3465689"/>
                <a:ext cx="2991556" cy="0"/>
              </a:xfrm>
              <a:prstGeom prst="line">
                <a:avLst/>
              </a:prstGeom>
              <a:ln>
                <a:solidFill>
                  <a:schemeClr val="bg1">
                    <a:lumMod val="65000"/>
                    <a:alpha val="62000"/>
                  </a:schemeClr>
                </a:solidFill>
              </a:ln>
            </p:spPr>
            <p:style>
              <a:lnRef idx="1">
                <a:schemeClr val="accent1"/>
              </a:lnRef>
              <a:fillRef idx="0">
                <a:schemeClr val="accent1"/>
              </a:fillRef>
              <a:effectRef idx="0">
                <a:schemeClr val="accent1"/>
              </a:effectRef>
              <a:fontRef idx="minor">
                <a:schemeClr val="tx1"/>
              </a:fontRef>
            </p:style>
          </p:cxnSp>
        </p:grpSp>
      </p:grpSp>
      <p:sp>
        <p:nvSpPr>
          <p:cNvPr id="26" name="book-closed-tool_59175">
            <a:extLst>
              <a:ext uri="{FF2B5EF4-FFF2-40B4-BE49-F238E27FC236}">
                <a16:creationId xmlns:a16="http://schemas.microsoft.com/office/drawing/2014/main" id="{1E9B9E2D-56AF-4237-9845-581996052254}"/>
              </a:ext>
            </a:extLst>
          </p:cNvPr>
          <p:cNvSpPr>
            <a:spLocks noChangeAspect="1"/>
          </p:cNvSpPr>
          <p:nvPr/>
        </p:nvSpPr>
        <p:spPr bwMode="auto">
          <a:xfrm>
            <a:off x="5312229" y="2913344"/>
            <a:ext cx="1567542" cy="1718320"/>
          </a:xfrm>
          <a:custGeom>
            <a:avLst/>
            <a:gdLst>
              <a:gd name="T0" fmla="*/ 1160 w 1187"/>
              <a:gd name="T1" fmla="*/ 0 h 1303"/>
              <a:gd name="T2" fmla="*/ 1098 w 1187"/>
              <a:gd name="T3" fmla="*/ 0 h 1303"/>
              <a:gd name="T4" fmla="*/ 1071 w 1187"/>
              <a:gd name="T5" fmla="*/ 27 h 1303"/>
              <a:gd name="T6" fmla="*/ 1071 w 1187"/>
              <a:gd name="T7" fmla="*/ 1187 h 1303"/>
              <a:gd name="T8" fmla="*/ 342 w 1187"/>
              <a:gd name="T9" fmla="*/ 1187 h 1303"/>
              <a:gd name="T10" fmla="*/ 246 w 1187"/>
              <a:gd name="T11" fmla="*/ 1091 h 1303"/>
              <a:gd name="T12" fmla="*/ 342 w 1187"/>
              <a:gd name="T13" fmla="*/ 994 h 1303"/>
              <a:gd name="T14" fmla="*/ 911 w 1187"/>
              <a:gd name="T15" fmla="*/ 994 h 1303"/>
              <a:gd name="T16" fmla="*/ 938 w 1187"/>
              <a:gd name="T17" fmla="*/ 968 h 1303"/>
              <a:gd name="T18" fmla="*/ 938 w 1187"/>
              <a:gd name="T19" fmla="*/ 27 h 1303"/>
              <a:gd name="T20" fmla="*/ 911 w 1187"/>
              <a:gd name="T21" fmla="*/ 0 h 1303"/>
              <a:gd name="T22" fmla="*/ 306 w 1187"/>
              <a:gd name="T23" fmla="*/ 0 h 1303"/>
              <a:gd name="T24" fmla="*/ 0 w 1187"/>
              <a:gd name="T25" fmla="*/ 306 h 1303"/>
              <a:gd name="T26" fmla="*/ 0 w 1187"/>
              <a:gd name="T27" fmla="*/ 996 h 1303"/>
              <a:gd name="T28" fmla="*/ 307 w 1187"/>
              <a:gd name="T29" fmla="*/ 1303 h 1303"/>
              <a:gd name="T30" fmla="*/ 1160 w 1187"/>
              <a:gd name="T31" fmla="*/ 1303 h 1303"/>
              <a:gd name="T32" fmla="*/ 1187 w 1187"/>
              <a:gd name="T33" fmla="*/ 1276 h 1303"/>
              <a:gd name="T34" fmla="*/ 1187 w 1187"/>
              <a:gd name="T35" fmla="*/ 27 h 1303"/>
              <a:gd name="T36" fmla="*/ 1160 w 1187"/>
              <a:gd name="T37" fmla="*/ 0 h 1303"/>
              <a:gd name="T38" fmla="*/ 331 w 1187"/>
              <a:gd name="T39" fmla="*/ 134 h 1303"/>
              <a:gd name="T40" fmla="*/ 378 w 1187"/>
              <a:gd name="T41" fmla="*/ 87 h 1303"/>
              <a:gd name="T42" fmla="*/ 425 w 1187"/>
              <a:gd name="T43" fmla="*/ 134 h 1303"/>
              <a:gd name="T44" fmla="*/ 425 w 1187"/>
              <a:gd name="T45" fmla="*/ 860 h 1303"/>
              <a:gd name="T46" fmla="*/ 378 w 1187"/>
              <a:gd name="T47" fmla="*/ 907 h 1303"/>
              <a:gd name="T48" fmla="*/ 331 w 1187"/>
              <a:gd name="T49" fmla="*/ 860 h 1303"/>
              <a:gd name="T50" fmla="*/ 331 w 1187"/>
              <a:gd name="T51" fmla="*/ 134 h 1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7" h="1303">
                <a:moveTo>
                  <a:pt x="1160" y="0"/>
                </a:moveTo>
                <a:lnTo>
                  <a:pt x="1098" y="0"/>
                </a:lnTo>
                <a:cubicBezTo>
                  <a:pt x="1083" y="0"/>
                  <a:pt x="1071" y="12"/>
                  <a:pt x="1071" y="27"/>
                </a:cubicBezTo>
                <a:lnTo>
                  <a:pt x="1071" y="1187"/>
                </a:lnTo>
                <a:lnTo>
                  <a:pt x="342" y="1187"/>
                </a:lnTo>
                <a:cubicBezTo>
                  <a:pt x="289" y="1187"/>
                  <a:pt x="246" y="1144"/>
                  <a:pt x="246" y="1091"/>
                </a:cubicBezTo>
                <a:cubicBezTo>
                  <a:pt x="246" y="1037"/>
                  <a:pt x="289" y="994"/>
                  <a:pt x="342" y="994"/>
                </a:cubicBezTo>
                <a:lnTo>
                  <a:pt x="911" y="994"/>
                </a:lnTo>
                <a:cubicBezTo>
                  <a:pt x="926" y="994"/>
                  <a:pt x="938" y="982"/>
                  <a:pt x="938" y="968"/>
                </a:cubicBezTo>
                <a:lnTo>
                  <a:pt x="938" y="27"/>
                </a:lnTo>
                <a:cubicBezTo>
                  <a:pt x="938" y="12"/>
                  <a:pt x="926" y="0"/>
                  <a:pt x="911" y="0"/>
                </a:cubicBezTo>
                <a:lnTo>
                  <a:pt x="306" y="0"/>
                </a:lnTo>
                <a:cubicBezTo>
                  <a:pt x="138" y="0"/>
                  <a:pt x="0" y="137"/>
                  <a:pt x="0" y="306"/>
                </a:cubicBezTo>
                <a:lnTo>
                  <a:pt x="0" y="996"/>
                </a:lnTo>
                <a:cubicBezTo>
                  <a:pt x="0" y="1165"/>
                  <a:pt x="138" y="1303"/>
                  <a:pt x="307" y="1303"/>
                </a:cubicBezTo>
                <a:lnTo>
                  <a:pt x="1160" y="1303"/>
                </a:lnTo>
                <a:cubicBezTo>
                  <a:pt x="1175" y="1303"/>
                  <a:pt x="1187" y="1291"/>
                  <a:pt x="1187" y="1276"/>
                </a:cubicBezTo>
                <a:lnTo>
                  <a:pt x="1187" y="27"/>
                </a:lnTo>
                <a:cubicBezTo>
                  <a:pt x="1187" y="12"/>
                  <a:pt x="1175" y="0"/>
                  <a:pt x="1160" y="0"/>
                </a:cubicBezTo>
                <a:close/>
                <a:moveTo>
                  <a:pt x="331" y="134"/>
                </a:moveTo>
                <a:cubicBezTo>
                  <a:pt x="331" y="108"/>
                  <a:pt x="352" y="87"/>
                  <a:pt x="378" y="87"/>
                </a:cubicBezTo>
                <a:cubicBezTo>
                  <a:pt x="404" y="87"/>
                  <a:pt x="425" y="108"/>
                  <a:pt x="425" y="134"/>
                </a:cubicBezTo>
                <a:lnTo>
                  <a:pt x="425" y="860"/>
                </a:lnTo>
                <a:cubicBezTo>
                  <a:pt x="425" y="886"/>
                  <a:pt x="404" y="907"/>
                  <a:pt x="378" y="907"/>
                </a:cubicBezTo>
                <a:cubicBezTo>
                  <a:pt x="352" y="907"/>
                  <a:pt x="331" y="886"/>
                  <a:pt x="331" y="860"/>
                </a:cubicBezTo>
                <a:lnTo>
                  <a:pt x="331" y="134"/>
                </a:lnTo>
                <a:close/>
              </a:path>
            </a:pathLst>
          </a:custGeom>
          <a:solidFill>
            <a:schemeClr val="bg1"/>
          </a:solidFill>
          <a:ln>
            <a:noFill/>
          </a:ln>
          <a:effectLst/>
        </p:spPr>
      </p:sp>
      <p:sp>
        <p:nvSpPr>
          <p:cNvPr id="27" name="矩形 26">
            <a:extLst>
              <a:ext uri="{FF2B5EF4-FFF2-40B4-BE49-F238E27FC236}">
                <a16:creationId xmlns:a16="http://schemas.microsoft.com/office/drawing/2014/main" id="{A2C08A87-0431-465C-9CE0-9CB376FD74E1}"/>
              </a:ext>
            </a:extLst>
          </p:cNvPr>
          <p:cNvSpPr/>
          <p:nvPr/>
        </p:nvSpPr>
        <p:spPr>
          <a:xfrm>
            <a:off x="12591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功能需求</a:t>
            </a:r>
          </a:p>
        </p:txBody>
      </p:sp>
      <p:sp>
        <p:nvSpPr>
          <p:cNvPr id="28" name="矩形 27">
            <a:extLst>
              <a:ext uri="{FF2B5EF4-FFF2-40B4-BE49-F238E27FC236}">
                <a16:creationId xmlns:a16="http://schemas.microsoft.com/office/drawing/2014/main" id="{5ACACCC5-DD65-4174-9615-1538D0C2B5F8}"/>
              </a:ext>
            </a:extLst>
          </p:cNvPr>
          <p:cNvSpPr/>
          <p:nvPr/>
        </p:nvSpPr>
        <p:spPr>
          <a:xfrm>
            <a:off x="1259115" y="2656151"/>
            <a:ext cx="2298839"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在完成基础功能后，可以适当利用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js</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写出一些高级的功能。</a:t>
            </a:r>
          </a:p>
        </p:txBody>
      </p:sp>
      <p:sp>
        <p:nvSpPr>
          <p:cNvPr id="32" name="矩形 31">
            <a:extLst>
              <a:ext uri="{FF2B5EF4-FFF2-40B4-BE49-F238E27FC236}">
                <a16:creationId xmlns:a16="http://schemas.microsoft.com/office/drawing/2014/main" id="{29708D45-1CAC-4D5E-8D86-8E55D4D569AC}"/>
              </a:ext>
            </a:extLst>
          </p:cNvPr>
          <p:cNvSpPr/>
          <p:nvPr/>
        </p:nvSpPr>
        <p:spPr>
          <a:xfrm>
            <a:off x="1259114" y="4104145"/>
            <a:ext cx="1402023"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可靠性需求</a:t>
            </a:r>
          </a:p>
        </p:txBody>
      </p:sp>
      <p:sp>
        <p:nvSpPr>
          <p:cNvPr id="34" name="矩形 33">
            <a:extLst>
              <a:ext uri="{FF2B5EF4-FFF2-40B4-BE49-F238E27FC236}">
                <a16:creationId xmlns:a16="http://schemas.microsoft.com/office/drawing/2014/main" id="{976F436D-964D-40D0-A27C-D3B078434627}"/>
              </a:ext>
            </a:extLst>
          </p:cNvPr>
          <p:cNvSpPr/>
          <p:nvPr/>
        </p:nvSpPr>
        <p:spPr>
          <a:xfrm>
            <a:off x="1259115" y="4573851"/>
            <a:ext cx="248557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在搭建完成后，会进行多次测试，使系统具有成熟性和容错性。</a:t>
            </a:r>
          </a:p>
        </p:txBody>
      </p:sp>
      <p:sp>
        <p:nvSpPr>
          <p:cNvPr id="35" name="矩形 34">
            <a:extLst>
              <a:ext uri="{FF2B5EF4-FFF2-40B4-BE49-F238E27FC236}">
                <a16:creationId xmlns:a16="http://schemas.microsoft.com/office/drawing/2014/main" id="{66F63B36-72D6-43F8-B9FB-6F0DB2533C4B}"/>
              </a:ext>
            </a:extLst>
          </p:cNvPr>
          <p:cNvSpPr/>
          <p:nvPr/>
        </p:nvSpPr>
        <p:spPr>
          <a:xfrm>
            <a:off x="8548915" y="21864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性能需求</a:t>
            </a:r>
          </a:p>
        </p:txBody>
      </p:sp>
      <p:sp>
        <p:nvSpPr>
          <p:cNvPr id="37" name="矩形 36">
            <a:extLst>
              <a:ext uri="{FF2B5EF4-FFF2-40B4-BE49-F238E27FC236}">
                <a16:creationId xmlns:a16="http://schemas.microsoft.com/office/drawing/2014/main" id="{4ADB6FA5-E77D-4521-A115-599881657F22}"/>
              </a:ext>
            </a:extLst>
          </p:cNvPr>
          <p:cNvSpPr/>
          <p:nvPr/>
        </p:nvSpPr>
        <p:spPr>
          <a:xfrm>
            <a:off x="8548916" y="2656151"/>
            <a:ext cx="23301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理论上任意一台电脑都能运行，不必考虑其他相关数据。</a:t>
            </a:r>
          </a:p>
        </p:txBody>
      </p:sp>
      <p:sp>
        <p:nvSpPr>
          <p:cNvPr id="38" name="矩形 37">
            <a:extLst>
              <a:ext uri="{FF2B5EF4-FFF2-40B4-BE49-F238E27FC236}">
                <a16:creationId xmlns:a16="http://schemas.microsoft.com/office/drawing/2014/main" id="{9F98CFEB-FBA4-4BC5-8532-E4D06F34997A}"/>
              </a:ext>
            </a:extLst>
          </p:cNvPr>
          <p:cNvSpPr/>
          <p:nvPr/>
        </p:nvSpPr>
        <p:spPr>
          <a:xfrm>
            <a:off x="8548915" y="4104145"/>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其他需求</a:t>
            </a:r>
          </a:p>
        </p:txBody>
      </p:sp>
      <p:sp>
        <p:nvSpPr>
          <p:cNvPr id="39" name="矩形 38">
            <a:extLst>
              <a:ext uri="{FF2B5EF4-FFF2-40B4-BE49-F238E27FC236}">
                <a16:creationId xmlns:a16="http://schemas.microsoft.com/office/drawing/2014/main" id="{8FFEB795-8B70-4047-B574-C0116C26F258}"/>
              </a:ext>
            </a:extLst>
          </p:cNvPr>
          <p:cNvSpPr/>
          <p:nvPr/>
        </p:nvSpPr>
        <p:spPr>
          <a:xfrm>
            <a:off x="8548915" y="4573851"/>
            <a:ext cx="2485571" cy="695190"/>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出错处理需求、接口需求和将来可能会提出的需求</a:t>
            </a:r>
          </a:p>
        </p:txBody>
      </p:sp>
    </p:spTree>
    <p:extLst>
      <p:ext uri="{BB962C8B-B14F-4D97-AF65-F5344CB8AC3E}">
        <p14:creationId xmlns:p14="http://schemas.microsoft.com/office/powerpoint/2010/main" val="139807437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par>
                                <p:cTn id="22" presetID="53"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500"/>
                            </p:stCondLst>
                            <p:childTnLst>
                              <p:par>
                                <p:cTn id="46" presetID="42" presetClass="entr" presetSubtype="0"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1000"/>
                                        <p:tgtEl>
                                          <p:spTgt spid="34"/>
                                        </p:tgtEl>
                                      </p:cBhvr>
                                    </p:animEffect>
                                    <p:anim calcmode="lin" valueType="num">
                                      <p:cBhvr>
                                        <p:cTn id="49" dur="1000" fill="hold"/>
                                        <p:tgtEl>
                                          <p:spTgt spid="34"/>
                                        </p:tgtEl>
                                        <p:attrNameLst>
                                          <p:attrName>ppt_x</p:attrName>
                                        </p:attrNameLst>
                                      </p:cBhvr>
                                      <p:tavLst>
                                        <p:tav tm="0">
                                          <p:val>
                                            <p:strVal val="#ppt_x"/>
                                          </p:val>
                                        </p:tav>
                                        <p:tav tm="100000">
                                          <p:val>
                                            <p:strVal val="#ppt_x"/>
                                          </p:val>
                                        </p:tav>
                                      </p:tavLst>
                                    </p:anim>
                                    <p:anim calcmode="lin" valueType="num">
                                      <p:cBhvr>
                                        <p:cTn id="50" dur="1000" fill="hold"/>
                                        <p:tgtEl>
                                          <p:spTgt spid="34"/>
                                        </p:tgtEl>
                                        <p:attrNameLst>
                                          <p:attrName>ppt_y</p:attrName>
                                        </p:attrNameLst>
                                      </p:cBhvr>
                                      <p:tavLst>
                                        <p:tav tm="0">
                                          <p:val>
                                            <p:strVal val="#ppt_y+.1"/>
                                          </p:val>
                                        </p:tav>
                                        <p:tav tm="100000">
                                          <p:val>
                                            <p:strVal val="#ppt_y"/>
                                          </p:val>
                                        </p:tav>
                                      </p:tavLst>
                                    </p:anim>
                                  </p:childTnLst>
                                </p:cTn>
                              </p:par>
                            </p:childTnLst>
                          </p:cTn>
                        </p:par>
                        <p:par>
                          <p:cTn id="51" fill="hold">
                            <p:stCondLst>
                              <p:cond delay="4500"/>
                            </p:stCondLst>
                            <p:childTnLst>
                              <p:par>
                                <p:cTn id="52" presetID="42" presetClass="entr" presetSubtype="0" fill="hold" grpId="0"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par>
                          <p:cTn id="57" fill="hold">
                            <p:stCondLst>
                              <p:cond delay="5500"/>
                            </p:stCondLst>
                            <p:childTnLst>
                              <p:par>
                                <p:cTn id="58" presetID="42"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1000"/>
                                        <p:tgtEl>
                                          <p:spTgt spid="37"/>
                                        </p:tgtEl>
                                      </p:cBhvr>
                                    </p:animEffect>
                                    <p:anim calcmode="lin" valueType="num">
                                      <p:cBhvr>
                                        <p:cTn id="61" dur="1000" fill="hold"/>
                                        <p:tgtEl>
                                          <p:spTgt spid="37"/>
                                        </p:tgtEl>
                                        <p:attrNameLst>
                                          <p:attrName>ppt_x</p:attrName>
                                        </p:attrNameLst>
                                      </p:cBhvr>
                                      <p:tavLst>
                                        <p:tav tm="0">
                                          <p:val>
                                            <p:strVal val="#ppt_x"/>
                                          </p:val>
                                        </p:tav>
                                        <p:tav tm="100000">
                                          <p:val>
                                            <p:strVal val="#ppt_x"/>
                                          </p:val>
                                        </p:tav>
                                      </p:tavLst>
                                    </p:anim>
                                    <p:anim calcmode="lin" valueType="num">
                                      <p:cBhvr>
                                        <p:cTn id="62" dur="1000" fill="hold"/>
                                        <p:tgtEl>
                                          <p:spTgt spid="37"/>
                                        </p:tgtEl>
                                        <p:attrNameLst>
                                          <p:attrName>ppt_y</p:attrName>
                                        </p:attrNameLst>
                                      </p:cBhvr>
                                      <p:tavLst>
                                        <p:tav tm="0">
                                          <p:val>
                                            <p:strVal val="#ppt_y+.1"/>
                                          </p:val>
                                        </p:tav>
                                        <p:tav tm="100000">
                                          <p:val>
                                            <p:strVal val="#ppt_y"/>
                                          </p:val>
                                        </p:tav>
                                      </p:tavLst>
                                    </p:anim>
                                  </p:childTnLst>
                                </p:cTn>
                              </p:par>
                            </p:childTnLst>
                          </p:cTn>
                        </p:par>
                        <p:par>
                          <p:cTn id="63" fill="hold">
                            <p:stCondLst>
                              <p:cond delay="6500"/>
                            </p:stCondLst>
                            <p:childTnLst>
                              <p:par>
                                <p:cTn id="64" presetID="42" presetClass="entr" presetSubtype="0" fill="hold" grpId="0" nodeType="after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1000"/>
                                        <p:tgtEl>
                                          <p:spTgt spid="38"/>
                                        </p:tgtEl>
                                      </p:cBhvr>
                                    </p:animEffect>
                                    <p:anim calcmode="lin" valueType="num">
                                      <p:cBhvr>
                                        <p:cTn id="67" dur="1000" fill="hold"/>
                                        <p:tgtEl>
                                          <p:spTgt spid="38"/>
                                        </p:tgtEl>
                                        <p:attrNameLst>
                                          <p:attrName>ppt_x</p:attrName>
                                        </p:attrNameLst>
                                      </p:cBhvr>
                                      <p:tavLst>
                                        <p:tav tm="0">
                                          <p:val>
                                            <p:strVal val="#ppt_x"/>
                                          </p:val>
                                        </p:tav>
                                        <p:tav tm="100000">
                                          <p:val>
                                            <p:strVal val="#ppt_x"/>
                                          </p:val>
                                        </p:tav>
                                      </p:tavLst>
                                    </p:anim>
                                    <p:anim calcmode="lin" valueType="num">
                                      <p:cBhvr>
                                        <p:cTn id="68" dur="1000" fill="hold"/>
                                        <p:tgtEl>
                                          <p:spTgt spid="38"/>
                                        </p:tgtEl>
                                        <p:attrNameLst>
                                          <p:attrName>ppt_y</p:attrName>
                                        </p:attrNameLst>
                                      </p:cBhvr>
                                      <p:tavLst>
                                        <p:tav tm="0">
                                          <p:val>
                                            <p:strVal val="#ppt_y+.1"/>
                                          </p:val>
                                        </p:tav>
                                        <p:tav tm="100000">
                                          <p:val>
                                            <p:strVal val="#ppt_y"/>
                                          </p:val>
                                        </p:tav>
                                      </p:tavLst>
                                    </p:anim>
                                  </p:childTnLst>
                                </p:cTn>
                              </p:par>
                            </p:childTnLst>
                          </p:cTn>
                        </p:par>
                        <p:par>
                          <p:cTn id="69" fill="hold">
                            <p:stCondLst>
                              <p:cond delay="7500"/>
                            </p:stCondLst>
                            <p:childTnLst>
                              <p:par>
                                <p:cTn id="70" presetID="42" presetClass="entr" presetSubtype="0" fill="hold" grpId="0" nodeType="after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1000"/>
                                        <p:tgtEl>
                                          <p:spTgt spid="39"/>
                                        </p:tgtEl>
                                      </p:cBhvr>
                                    </p:animEffect>
                                    <p:anim calcmode="lin" valueType="num">
                                      <p:cBhvr>
                                        <p:cTn id="73" dur="1000" fill="hold"/>
                                        <p:tgtEl>
                                          <p:spTgt spid="39"/>
                                        </p:tgtEl>
                                        <p:attrNameLst>
                                          <p:attrName>ppt_x</p:attrName>
                                        </p:attrNameLst>
                                      </p:cBhvr>
                                      <p:tavLst>
                                        <p:tav tm="0">
                                          <p:val>
                                            <p:strVal val="#ppt_x"/>
                                          </p:val>
                                        </p:tav>
                                        <p:tav tm="100000">
                                          <p:val>
                                            <p:strVal val="#ppt_x"/>
                                          </p:val>
                                        </p:tav>
                                      </p:tavLst>
                                    </p:anim>
                                    <p:anim calcmode="lin" valueType="num">
                                      <p:cBhvr>
                                        <p:cTn id="7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p:bldP spid="28" grpId="0"/>
      <p:bldP spid="32" grpId="0"/>
      <p:bldP spid="34" grpId="0"/>
      <p:bldP spid="35"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2" y="2715444"/>
            <a:ext cx="3667090" cy="1754326"/>
          </a:xfrm>
          <a:prstGeom prst="rect">
            <a:avLst/>
          </a:prstGeom>
          <a:noFill/>
        </p:spPr>
        <p:txBody>
          <a:bodyPr wrap="square" rtlCol="0">
            <a:spAutoFit/>
          </a:bodyPr>
          <a:lstStyle/>
          <a:p>
            <a:pPr algn="ctr"/>
            <a:r>
              <a:rPr lang="zh-CN" altLang="en-US" sz="5400" dirty="0">
                <a:solidFill>
                  <a:srgbClr val="4C678E"/>
                </a:solidFill>
                <a:latin typeface="思源宋体 Heavy" panose="02020900000000000000" pitchFamily="18" charset="-122"/>
                <a:ea typeface="思源宋体 Heavy" panose="02020900000000000000" pitchFamily="18" charset="-122"/>
              </a:rPr>
              <a:t>技术路线和试验方案</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03</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84080" y="4370163"/>
            <a:ext cx="3264874" cy="477951"/>
          </a:xfrm>
          <a:prstGeom prst="rect">
            <a:avLst/>
          </a:prstGeom>
          <a:noFill/>
        </p:spPr>
        <p:txBody>
          <a:bodyPr wrap="square" lIns="0" tIns="0" rIns="0" bIns="0" rtlCol="0">
            <a:spAutoFit/>
          </a:bodyPr>
          <a:lstStyle/>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a:t>
            </a:r>
          </a:p>
          <a:p>
            <a:pPr hangingPunct="0">
              <a:lnSpc>
                <a:spcPct val="150000"/>
              </a:lnSpc>
            </a:pP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08E0154F-FDCE-12DC-1FFF-F9010FC6437D}"/>
              </a:ext>
            </a:extLst>
          </p:cNvPr>
          <p:cNvGrpSpPr/>
          <p:nvPr/>
        </p:nvGrpSpPr>
        <p:grpSpPr>
          <a:xfrm>
            <a:off x="971548" y="556753"/>
            <a:ext cx="4482075" cy="591195"/>
            <a:chOff x="703885" y="632385"/>
            <a:chExt cx="4482075" cy="591195"/>
          </a:xfrm>
        </p:grpSpPr>
        <p:sp>
          <p:nvSpPr>
            <p:cNvPr id="10" name="文本框 9">
              <a:extLst>
                <a:ext uri="{FF2B5EF4-FFF2-40B4-BE49-F238E27FC236}">
                  <a16:creationId xmlns:a16="http://schemas.microsoft.com/office/drawing/2014/main" id="{37531789-2BE9-C3BA-0645-0F8DD5C8CCF3}"/>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a:extLst>
                <a:ext uri="{FF2B5EF4-FFF2-40B4-BE49-F238E27FC236}">
                  <a16:creationId xmlns:a16="http://schemas.microsoft.com/office/drawing/2014/main" id="{7564EA2F-C68B-D071-5864-DA9A3BFB43D8}"/>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a:extLst>
              <a:ext uri="{FF2B5EF4-FFF2-40B4-BE49-F238E27FC236}">
                <a16:creationId xmlns:a16="http://schemas.microsoft.com/office/drawing/2014/main" id="{1FDFF6BC-B9EF-94ED-A454-04A553181F02}"/>
              </a:ext>
            </a:extLst>
          </p:cNvPr>
          <p:cNvGrpSpPr/>
          <p:nvPr/>
        </p:nvGrpSpPr>
        <p:grpSpPr>
          <a:xfrm>
            <a:off x="452000" y="592577"/>
            <a:ext cx="519548" cy="519548"/>
            <a:chOff x="5683121" y="1558109"/>
            <a:chExt cx="673626" cy="673626"/>
          </a:xfrm>
        </p:grpSpPr>
        <p:sp>
          <p:nvSpPr>
            <p:cNvPr id="15" name="ïşļíḋê">
              <a:extLst>
                <a:ext uri="{FF2B5EF4-FFF2-40B4-BE49-F238E27FC236}">
                  <a16:creationId xmlns:a16="http://schemas.microsoft.com/office/drawing/2014/main" id="{89E0DEC2-0CCC-59F8-81FD-A786447937A3}"/>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a:extLst>
                <a:ext uri="{FF2B5EF4-FFF2-40B4-BE49-F238E27FC236}">
                  <a16:creationId xmlns:a16="http://schemas.microsoft.com/office/drawing/2014/main" id="{7BF3EA9B-0E66-C067-3509-BFC275491A99}"/>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7791124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9B8876-0B15-4803-3337-CDF3FCEE977C}"/>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技术路线</a:t>
            </a:r>
          </a:p>
        </p:txBody>
      </p:sp>
      <p:grpSp>
        <p:nvGrpSpPr>
          <p:cNvPr id="3" name="组合 2">
            <a:extLst>
              <a:ext uri="{FF2B5EF4-FFF2-40B4-BE49-F238E27FC236}">
                <a16:creationId xmlns:a16="http://schemas.microsoft.com/office/drawing/2014/main" id="{C814C315-5ED1-9658-DB8E-BB5D7879A272}"/>
              </a:ext>
            </a:extLst>
          </p:cNvPr>
          <p:cNvGrpSpPr/>
          <p:nvPr/>
        </p:nvGrpSpPr>
        <p:grpSpPr>
          <a:xfrm>
            <a:off x="3850602" y="939639"/>
            <a:ext cx="4490797" cy="0"/>
            <a:chOff x="3893464" y="1130139"/>
            <a:chExt cx="4490797" cy="0"/>
          </a:xfrm>
        </p:grpSpPr>
        <p:cxnSp>
          <p:nvCxnSpPr>
            <p:cNvPr id="4" name="直接箭头连接符 25">
              <a:extLst>
                <a:ext uri="{FF2B5EF4-FFF2-40B4-BE49-F238E27FC236}">
                  <a16:creationId xmlns:a16="http://schemas.microsoft.com/office/drawing/2014/main" id="{AA317BFD-CB32-BBFF-B422-666522BED430}"/>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a:extLst>
                <a:ext uri="{FF2B5EF4-FFF2-40B4-BE49-F238E27FC236}">
                  <a16:creationId xmlns:a16="http://schemas.microsoft.com/office/drawing/2014/main" id="{8599D3E6-11EF-AE60-406E-EC68A50467E4}"/>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Rectangle 2">
            <a:extLst>
              <a:ext uri="{FF2B5EF4-FFF2-40B4-BE49-F238E27FC236}">
                <a16:creationId xmlns:a16="http://schemas.microsoft.com/office/drawing/2014/main" id="{6F340936-286F-AD23-C781-D5994895B61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3">
            <a:extLst>
              <a:ext uri="{FF2B5EF4-FFF2-40B4-BE49-F238E27FC236}">
                <a16:creationId xmlns:a16="http://schemas.microsoft.com/office/drawing/2014/main" id="{CB3DA107-7468-3D41-850C-267FEB005EB1}"/>
              </a:ext>
            </a:extLst>
          </p:cNvPr>
          <p:cNvSpPr>
            <a:spLocks noChangeArrowheads="1"/>
          </p:cNvSpPr>
          <p:nvPr/>
        </p:nvSpPr>
        <p:spPr bwMode="auto">
          <a:xfrm>
            <a:off x="3203275" y="2254854"/>
            <a:ext cx="65790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b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本项目全程使用</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vscode</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编辑工具，使用</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html</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搭建出网站的基本框架和完成网站的部分功能。使用</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css</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js</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实现网页页面样式的美化。</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D56FED1D-1556-3711-B51B-D244F2A8A8D2}"/>
              </a:ext>
            </a:extLst>
          </p:cNvPr>
          <p:cNvSpPr txBox="1"/>
          <p:nvPr/>
        </p:nvSpPr>
        <p:spPr>
          <a:xfrm>
            <a:off x="1104180" y="2737449"/>
            <a:ext cx="1397480" cy="369332"/>
          </a:xfrm>
          <a:prstGeom prst="rect">
            <a:avLst/>
          </a:prstGeom>
          <a:noFill/>
        </p:spPr>
        <p:txBody>
          <a:bodyPr wrap="square" rtlCol="0">
            <a:spAutoFit/>
          </a:bodyPr>
          <a:lstStyle/>
          <a:p>
            <a:r>
              <a:rPr lang="zh-CN" altLang="en-US" dirty="0"/>
              <a:t>加一些图</a:t>
            </a:r>
          </a:p>
        </p:txBody>
      </p:sp>
    </p:spTree>
    <p:extLst>
      <p:ext uri="{BB962C8B-B14F-4D97-AF65-F5344CB8AC3E}">
        <p14:creationId xmlns:p14="http://schemas.microsoft.com/office/powerpoint/2010/main" val="10942434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F87110-CBA2-7241-DB49-5D1A159BA130}"/>
              </a:ext>
            </a:extLst>
          </p:cNvPr>
          <p:cNvSpPr txBox="1"/>
          <p:nvPr/>
        </p:nvSpPr>
        <p:spPr>
          <a:xfrm>
            <a:off x="4046096" y="495921"/>
            <a:ext cx="3194341"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技术路线图</a:t>
            </a:r>
          </a:p>
        </p:txBody>
      </p:sp>
      <p:grpSp>
        <p:nvGrpSpPr>
          <p:cNvPr id="3" name="组合 2">
            <a:extLst>
              <a:ext uri="{FF2B5EF4-FFF2-40B4-BE49-F238E27FC236}">
                <a16:creationId xmlns:a16="http://schemas.microsoft.com/office/drawing/2014/main" id="{8D4F18B6-8562-5A49-6C85-A8EAEC9C3CDA}"/>
              </a:ext>
            </a:extLst>
          </p:cNvPr>
          <p:cNvGrpSpPr/>
          <p:nvPr/>
        </p:nvGrpSpPr>
        <p:grpSpPr>
          <a:xfrm>
            <a:off x="3177741" y="893630"/>
            <a:ext cx="4810320" cy="45719"/>
            <a:chOff x="3893464" y="1130139"/>
            <a:chExt cx="4490797" cy="0"/>
          </a:xfrm>
        </p:grpSpPr>
        <p:cxnSp>
          <p:nvCxnSpPr>
            <p:cNvPr id="4" name="直接箭头连接符 25">
              <a:extLst>
                <a:ext uri="{FF2B5EF4-FFF2-40B4-BE49-F238E27FC236}">
                  <a16:creationId xmlns:a16="http://schemas.microsoft.com/office/drawing/2014/main" id="{092CEAEB-4B0B-64F3-B85A-D05F013DA30F}"/>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a:extLst>
                <a:ext uri="{FF2B5EF4-FFF2-40B4-BE49-F238E27FC236}">
                  <a16:creationId xmlns:a16="http://schemas.microsoft.com/office/drawing/2014/main" id="{84F39D11-AFD5-46F7-D7F2-02EA0564B43A}"/>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pic>
        <p:nvPicPr>
          <p:cNvPr id="3074" name="Picture 2">
            <a:extLst>
              <a:ext uri="{FF2B5EF4-FFF2-40B4-BE49-F238E27FC236}">
                <a16:creationId xmlns:a16="http://schemas.microsoft.com/office/drawing/2014/main" id="{C3791D15-72DA-6B4B-8AD1-6AE8F8CD4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159" y="1291340"/>
            <a:ext cx="4573588" cy="359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492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293851-2A16-F38C-3F3E-E46292082348}"/>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试验方案</a:t>
            </a:r>
          </a:p>
        </p:txBody>
      </p:sp>
      <p:grpSp>
        <p:nvGrpSpPr>
          <p:cNvPr id="3" name="组合 2">
            <a:extLst>
              <a:ext uri="{FF2B5EF4-FFF2-40B4-BE49-F238E27FC236}">
                <a16:creationId xmlns:a16="http://schemas.microsoft.com/office/drawing/2014/main" id="{D797BEDB-22A8-2AF1-7703-D23EAD0DAEC0}"/>
              </a:ext>
            </a:extLst>
          </p:cNvPr>
          <p:cNvGrpSpPr/>
          <p:nvPr/>
        </p:nvGrpSpPr>
        <p:grpSpPr>
          <a:xfrm>
            <a:off x="3850602" y="939639"/>
            <a:ext cx="4490797" cy="0"/>
            <a:chOff x="3893464" y="1130139"/>
            <a:chExt cx="4490797" cy="0"/>
          </a:xfrm>
        </p:grpSpPr>
        <p:cxnSp>
          <p:nvCxnSpPr>
            <p:cNvPr id="4" name="直接箭头连接符 25">
              <a:extLst>
                <a:ext uri="{FF2B5EF4-FFF2-40B4-BE49-F238E27FC236}">
                  <a16:creationId xmlns:a16="http://schemas.microsoft.com/office/drawing/2014/main" id="{62237C0A-F16F-2052-E6A6-4BD804D8F0C9}"/>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a:extLst>
                <a:ext uri="{FF2B5EF4-FFF2-40B4-BE49-F238E27FC236}">
                  <a16:creationId xmlns:a16="http://schemas.microsoft.com/office/drawing/2014/main" id="{899B00E7-CF97-A4DC-AD87-53F1618809C9}"/>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1002F34E-6E53-4405-9066-CF69A533CA92}"/>
              </a:ext>
            </a:extLst>
          </p:cNvPr>
          <p:cNvSpPr txBox="1"/>
          <p:nvPr/>
        </p:nvSpPr>
        <p:spPr>
          <a:xfrm>
            <a:off x="3249283" y="2168106"/>
            <a:ext cx="5745192" cy="3467616"/>
          </a:xfrm>
          <a:prstGeom prst="rect">
            <a:avLst/>
          </a:prstGeom>
          <a:noFill/>
        </p:spPr>
        <p:txBody>
          <a:bodyPr wrap="square" rtlCol="0">
            <a:spAutoFit/>
          </a:bodyPr>
          <a:lstStyle/>
          <a:p>
            <a:pPr algn="just">
              <a:lnSpc>
                <a:spcPts val="2000"/>
              </a:lnSpc>
            </a:pPr>
            <a:r>
              <a:rPr lang="zh-CN" altLang="zh-CN" sz="1800" kern="100" dirty="0">
                <a:effectLst/>
                <a:latin typeface="Times New Roman" panose="02020603050405020304" pitchFamily="18" charset="0"/>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12</a:t>
            </a:r>
            <a:r>
              <a:rPr lang="zh-CN" altLang="zh-CN" sz="1800" kern="100" dirty="0">
                <a:effectLst/>
                <a:latin typeface="Times New Roman" panose="02020603050405020304" pitchFamily="18" charset="0"/>
                <a:ea typeface="宋体" panose="02010600030101010101" pitchFamily="2" charset="-122"/>
              </a:rPr>
              <a:t>月底完成网站的建立之前，我们队计划采用以下的试验方案：</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）学习</a:t>
            </a:r>
            <a:r>
              <a:rPr lang="en-US" altLang="zh-CN" sz="1800" kern="100" dirty="0" err="1">
                <a:effectLst/>
                <a:latin typeface="Times New Roman" panose="02020603050405020304" pitchFamily="18" charset="0"/>
                <a:ea typeface="宋体" panose="02010600030101010101" pitchFamily="2" charset="-122"/>
              </a:rPr>
              <a:t>html+css+js</a:t>
            </a:r>
            <a:r>
              <a:rPr lang="zh-CN" altLang="zh-CN" sz="1800" kern="100" dirty="0">
                <a:effectLst/>
                <a:latin typeface="Times New Roman" panose="02020603050405020304" pitchFamily="18" charset="0"/>
                <a:ea typeface="宋体" panose="02010600030101010101" pitchFamily="2" charset="-122"/>
              </a:rPr>
              <a:t>技术，首先快速完成对网页制作的基础性研究。</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）收集相关资料，确定用户的基本需求和进行可行性分析。</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）利用简单的语法制作出基本的网页框架和原型。这将有利于和极大简化了我们后续工作的展开和进行。为后续功能的完善打下了稳定的基础。</a:t>
            </a:r>
          </a:p>
          <a:p>
            <a:pPr algn="just">
              <a:lnSpc>
                <a:spcPts val="2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）通过实现小组内的分工，设计相关页面和实现高级功能。</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）进行功能测试和</a:t>
            </a:r>
            <a:r>
              <a:rPr lang="en-US" altLang="zh-CN" sz="1800" kern="100" dirty="0">
                <a:effectLst/>
                <a:latin typeface="Times New Roman" panose="02020603050405020304" pitchFamily="18" charset="0"/>
                <a:ea typeface="宋体" panose="02010600030101010101" pitchFamily="2" charset="-122"/>
              </a:rPr>
              <a:t>bug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测试。通过不断调试提高网页的成熟性和适应性</a:t>
            </a:r>
            <a:endParaRPr lang="zh-CN" altLang="en-US" dirty="0"/>
          </a:p>
        </p:txBody>
      </p:sp>
    </p:spTree>
    <p:extLst>
      <p:ext uri="{BB962C8B-B14F-4D97-AF65-F5344CB8AC3E}">
        <p14:creationId xmlns:p14="http://schemas.microsoft.com/office/powerpoint/2010/main" val="26269142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6894426" y="2604075"/>
            <a:ext cx="3614337" cy="1754326"/>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预期结果和进度安排</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04</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034576" y="4246383"/>
            <a:ext cx="3264874" cy="731867"/>
          </a:xfrm>
          <a:prstGeom prst="rect">
            <a:avLst/>
          </a:prstGeom>
          <a:noFill/>
        </p:spPr>
        <p:txBody>
          <a:bodyPr wrap="square" lIns="0" tIns="0" rIns="0" bIns="0" rtlCol="0">
            <a:spAutoFit/>
          </a:bodyPr>
          <a:lstStyle/>
          <a:p>
            <a:pPr hangingPunct="0">
              <a:lnSpc>
                <a:spcPct val="150000"/>
              </a:lnSpc>
            </a:pPr>
            <a:r>
              <a:rPr lang="zh-CN" altLang="en-US"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项目预期达到成果；</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zh-CN" altLang="en-US"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工作内容和对应的时间安排；</a:t>
            </a:r>
            <a:endPar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F140C350-819F-8D9F-BE8A-37C9FB201BDD}"/>
              </a:ext>
            </a:extLst>
          </p:cNvPr>
          <p:cNvGrpSpPr/>
          <p:nvPr/>
        </p:nvGrpSpPr>
        <p:grpSpPr>
          <a:xfrm>
            <a:off x="971548" y="556753"/>
            <a:ext cx="4482075" cy="591195"/>
            <a:chOff x="703885" y="632385"/>
            <a:chExt cx="4482075" cy="591195"/>
          </a:xfrm>
        </p:grpSpPr>
        <p:sp>
          <p:nvSpPr>
            <p:cNvPr id="10" name="文本框 9">
              <a:extLst>
                <a:ext uri="{FF2B5EF4-FFF2-40B4-BE49-F238E27FC236}">
                  <a16:creationId xmlns:a16="http://schemas.microsoft.com/office/drawing/2014/main" id="{7D190D42-F9C2-058C-AE40-D3F735780480}"/>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a:extLst>
                <a:ext uri="{FF2B5EF4-FFF2-40B4-BE49-F238E27FC236}">
                  <a16:creationId xmlns:a16="http://schemas.microsoft.com/office/drawing/2014/main" id="{6E902379-C20B-DB57-61DC-61C20315D598}"/>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a:extLst>
              <a:ext uri="{FF2B5EF4-FFF2-40B4-BE49-F238E27FC236}">
                <a16:creationId xmlns:a16="http://schemas.microsoft.com/office/drawing/2014/main" id="{416BA3F2-D9D5-66C6-A76E-54913771A680}"/>
              </a:ext>
            </a:extLst>
          </p:cNvPr>
          <p:cNvGrpSpPr/>
          <p:nvPr/>
        </p:nvGrpSpPr>
        <p:grpSpPr>
          <a:xfrm>
            <a:off x="452000" y="592577"/>
            <a:ext cx="519548" cy="519548"/>
            <a:chOff x="5683121" y="1558109"/>
            <a:chExt cx="673626" cy="673626"/>
          </a:xfrm>
        </p:grpSpPr>
        <p:sp>
          <p:nvSpPr>
            <p:cNvPr id="15" name="ïşļíḋê">
              <a:extLst>
                <a:ext uri="{FF2B5EF4-FFF2-40B4-BE49-F238E27FC236}">
                  <a16:creationId xmlns:a16="http://schemas.microsoft.com/office/drawing/2014/main" id="{60ECAEE7-7981-EA4B-A620-72E68BCC1C3D}"/>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a:extLst>
                <a:ext uri="{FF2B5EF4-FFF2-40B4-BE49-F238E27FC236}">
                  <a16:creationId xmlns:a16="http://schemas.microsoft.com/office/drawing/2014/main" id="{BA2B1099-9E16-396C-0927-91D8C77647BF}"/>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97100718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7301535-AC4B-7EC1-96E6-A774CC834A33}"/>
              </a:ext>
            </a:extLst>
          </p:cNvPr>
          <p:cNvSpPr txBox="1"/>
          <p:nvPr/>
        </p:nvSpPr>
        <p:spPr>
          <a:xfrm>
            <a:off x="4718957" y="541929"/>
            <a:ext cx="4298522"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预期实现的功能</a:t>
            </a:r>
          </a:p>
        </p:txBody>
      </p:sp>
      <p:grpSp>
        <p:nvGrpSpPr>
          <p:cNvPr id="3" name="组合 2">
            <a:extLst>
              <a:ext uri="{FF2B5EF4-FFF2-40B4-BE49-F238E27FC236}">
                <a16:creationId xmlns:a16="http://schemas.microsoft.com/office/drawing/2014/main" id="{16CF23F8-9113-B7DF-673C-798CACE76049}"/>
              </a:ext>
            </a:extLst>
          </p:cNvPr>
          <p:cNvGrpSpPr/>
          <p:nvPr/>
        </p:nvGrpSpPr>
        <p:grpSpPr>
          <a:xfrm>
            <a:off x="3425013" y="895872"/>
            <a:ext cx="6886409" cy="45719"/>
            <a:chOff x="3893464" y="1130139"/>
            <a:chExt cx="4490797" cy="0"/>
          </a:xfrm>
        </p:grpSpPr>
        <p:cxnSp>
          <p:nvCxnSpPr>
            <p:cNvPr id="4" name="直接箭头连接符 25">
              <a:extLst>
                <a:ext uri="{FF2B5EF4-FFF2-40B4-BE49-F238E27FC236}">
                  <a16:creationId xmlns:a16="http://schemas.microsoft.com/office/drawing/2014/main" id="{3A88101C-5153-52EE-6003-2CE121681E3C}"/>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a:extLst>
                <a:ext uri="{FF2B5EF4-FFF2-40B4-BE49-F238E27FC236}">
                  <a16:creationId xmlns:a16="http://schemas.microsoft.com/office/drawing/2014/main" id="{D0916992-FD18-88E7-A333-63E214D3C3A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01BFDFD0-C64C-E9EF-05FC-28CEAE1AE098}"/>
              </a:ext>
            </a:extLst>
          </p:cNvPr>
          <p:cNvSpPr txBox="1"/>
          <p:nvPr/>
        </p:nvSpPr>
        <p:spPr>
          <a:xfrm>
            <a:off x="3140015" y="2720196"/>
            <a:ext cx="3686355" cy="2657138"/>
          </a:xfrm>
          <a:prstGeom prst="rect">
            <a:avLst/>
          </a:prstGeom>
          <a:noFill/>
        </p:spPr>
        <p:txBody>
          <a:bodyPr wrap="square" rtlCol="0">
            <a:spAutoFit/>
          </a:bodyPr>
          <a:lstStyle/>
          <a:p>
            <a:pPr indent="266700" algn="just">
              <a:lnSpc>
                <a:spcPts val="2000"/>
              </a:lnSpc>
            </a:pPr>
            <a:r>
              <a:rPr lang="zh-CN" altLang="zh-CN" sz="1800" kern="100">
                <a:effectLst/>
                <a:latin typeface="Times New Roman" panose="02020603050405020304" pitchFamily="18" charset="0"/>
                <a:ea typeface="宋体" panose="02010600030101010101" pitchFamily="2" charset="-122"/>
              </a:rPr>
              <a:t>网络热梗词典课程设计的完成必须要求有注册登录、热梗界面查看、热梗搜索、热梗分类、热梗界面留言、网站发帖和回帖等基础功能。在这些功能的基础上，我们队要实现的一些高级功能包括但不限于网站设置页面的设计和功能实现（用户可以根据需求调节网页的样式和背景音乐等其他方面）、网站热搜页面的设计和功能实现等等。</a:t>
            </a:r>
          </a:p>
        </p:txBody>
      </p:sp>
      <p:sp>
        <p:nvSpPr>
          <p:cNvPr id="9" name="文本框 8">
            <a:extLst>
              <a:ext uri="{FF2B5EF4-FFF2-40B4-BE49-F238E27FC236}">
                <a16:creationId xmlns:a16="http://schemas.microsoft.com/office/drawing/2014/main" id="{706A797E-5664-D360-749D-60D56FC9813D}"/>
              </a:ext>
            </a:extLst>
          </p:cNvPr>
          <p:cNvSpPr txBox="1"/>
          <p:nvPr/>
        </p:nvSpPr>
        <p:spPr>
          <a:xfrm>
            <a:off x="931653" y="5796951"/>
            <a:ext cx="3904890" cy="369332"/>
          </a:xfrm>
          <a:prstGeom prst="rect">
            <a:avLst/>
          </a:prstGeom>
          <a:noFill/>
        </p:spPr>
        <p:txBody>
          <a:bodyPr wrap="square" rtlCol="0">
            <a:spAutoFit/>
          </a:bodyPr>
          <a:lstStyle/>
          <a:p>
            <a:r>
              <a:rPr lang="zh-CN" altLang="en-US" dirty="0"/>
              <a:t>以下为预期实现的页面效果图：</a:t>
            </a:r>
          </a:p>
        </p:txBody>
      </p:sp>
    </p:spTree>
    <p:extLst>
      <p:ext uri="{BB962C8B-B14F-4D97-AF65-F5344CB8AC3E}">
        <p14:creationId xmlns:p14="http://schemas.microsoft.com/office/powerpoint/2010/main" val="2757714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6D7A386-C851-789C-B0FD-C311C5B1DCE8}"/>
              </a:ext>
            </a:extLst>
          </p:cNvPr>
          <p:cNvSpPr txBox="1"/>
          <p:nvPr/>
        </p:nvSpPr>
        <p:spPr>
          <a:xfrm>
            <a:off x="1276350" y="742950"/>
            <a:ext cx="1930400"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网站主页效果图</a:t>
            </a:r>
          </a:p>
          <a:p>
            <a:endParaRPr lang="zh-CN" altLang="en-US" dirty="0"/>
          </a:p>
        </p:txBody>
      </p:sp>
    </p:spTree>
    <p:extLst>
      <p:ext uri="{BB962C8B-B14F-4D97-AF65-F5344CB8AC3E}">
        <p14:creationId xmlns:p14="http://schemas.microsoft.com/office/powerpoint/2010/main" val="42673462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B94655-50D1-F281-D963-C5AB79EE5512}"/>
              </a:ext>
            </a:extLst>
          </p:cNvPr>
          <p:cNvSpPr txBox="1"/>
          <p:nvPr/>
        </p:nvSpPr>
        <p:spPr>
          <a:xfrm>
            <a:off x="1276350" y="984250"/>
            <a:ext cx="1168400"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网站登录效果图 </a:t>
            </a:r>
          </a:p>
          <a:p>
            <a:endParaRPr lang="zh-CN" altLang="en-US" dirty="0"/>
          </a:p>
        </p:txBody>
      </p:sp>
    </p:spTree>
    <p:extLst>
      <p:ext uri="{BB962C8B-B14F-4D97-AF65-F5344CB8AC3E}">
        <p14:creationId xmlns:p14="http://schemas.microsoft.com/office/powerpoint/2010/main" val="11498508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6E2887-79A0-F049-9C77-2E434BBE3EBC}"/>
              </a:ext>
            </a:extLst>
          </p:cNvPr>
          <p:cNvSpPr txBox="1"/>
          <p:nvPr/>
        </p:nvSpPr>
        <p:spPr>
          <a:xfrm>
            <a:off x="1562100" y="857250"/>
            <a:ext cx="1587500"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网站注册效果图</a:t>
            </a:r>
          </a:p>
          <a:p>
            <a:endParaRPr lang="zh-CN" altLang="en-US" dirty="0"/>
          </a:p>
        </p:txBody>
      </p:sp>
    </p:spTree>
    <p:extLst>
      <p:ext uri="{BB962C8B-B14F-4D97-AF65-F5344CB8AC3E}">
        <p14:creationId xmlns:p14="http://schemas.microsoft.com/office/powerpoint/2010/main" val="18771978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582502" y="1165116"/>
            <a:ext cx="3026996" cy="230832"/>
          </a:xfrm>
          <a:prstGeom prst="rect">
            <a:avLst/>
          </a:prstGeom>
          <a:noFill/>
        </p:spPr>
        <p:txBody>
          <a:bodyPr wrap="square" rtlCol="0">
            <a:spAutoFit/>
          </a:bodyPr>
          <a:lstStyle/>
          <a:p>
            <a:pPr algn="dist"/>
            <a:r>
              <a:rPr lang="en-US" altLang="zh-CN" sz="900" spc="300" dirty="0">
                <a:solidFill>
                  <a:schemeClr val="tx1">
                    <a:lumMod val="50000"/>
                    <a:lumOff val="50000"/>
                  </a:schemeClr>
                </a:solidFill>
                <a:latin typeface="+mn-ea"/>
              </a:rPr>
              <a:t>Team Introduction</a:t>
            </a:r>
            <a:endParaRPr lang="zh-CN" altLang="en-US" sz="900" spc="300" dirty="0">
              <a:solidFill>
                <a:schemeClr val="tx1">
                  <a:lumMod val="50000"/>
                  <a:lumOff val="50000"/>
                </a:schemeClr>
              </a:solidFill>
              <a:latin typeface="+mn-ea"/>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4718957" y="536068"/>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团队介绍</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4F8CE3C2-DCB4-4223-AAA2-000708A1F2A0}"/>
              </a:ext>
            </a:extLst>
          </p:cNvPr>
          <p:cNvSpPr/>
          <p:nvPr/>
        </p:nvSpPr>
        <p:spPr>
          <a:xfrm>
            <a:off x="1190171" y="2185516"/>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139931F-697D-42E7-9882-EF9E3826AD49}"/>
              </a:ext>
            </a:extLst>
          </p:cNvPr>
          <p:cNvSpPr/>
          <p:nvPr/>
        </p:nvSpPr>
        <p:spPr>
          <a:xfrm>
            <a:off x="5676203" y="5599518"/>
            <a:ext cx="464457" cy="18673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B1FF823-8DB0-496D-8AF9-C41119245BC3}"/>
              </a:ext>
            </a:extLst>
          </p:cNvPr>
          <p:cNvSpPr txBox="1"/>
          <p:nvPr/>
        </p:nvSpPr>
        <p:spPr>
          <a:xfrm>
            <a:off x="4508501" y="2485667"/>
            <a:ext cx="5567408" cy="418191"/>
          </a:xfrm>
          <a:prstGeom prst="rect">
            <a:avLst/>
          </a:prstGeom>
          <a:noFill/>
        </p:spPr>
        <p:txBody>
          <a:bodyPr wrap="square" rtlCol="0">
            <a:spAutoFit/>
          </a:bodyPr>
          <a:lstStyle/>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团队名称：</a:t>
            </a:r>
            <a:r>
              <a:rPr lang="zh-CN" altLang="en-US" sz="1600" dirty="0">
                <a:solidFill>
                  <a:schemeClr val="tx1">
                    <a:lumMod val="75000"/>
                    <a:lumOff val="25000"/>
                  </a:schemeClr>
                </a:solidFill>
                <a:latin typeface="宋体" panose="02010600030101010101" pitchFamily="2" charset="-122"/>
                <a:ea typeface="宋体" panose="02010600030101010101" pitchFamily="2" charset="-122"/>
                <a:cs typeface="+mn-ea"/>
                <a:sym typeface="+mn-lt"/>
              </a:rPr>
              <a:t>∑</a:t>
            </a: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高冷</a:t>
            </a: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man</a:t>
            </a:r>
            <a:endPar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sp>
        <p:nvSpPr>
          <p:cNvPr id="18" name="文本框 17">
            <a:extLst>
              <a:ext uri="{FF2B5EF4-FFF2-40B4-BE49-F238E27FC236}">
                <a16:creationId xmlns:a16="http://schemas.microsoft.com/office/drawing/2014/main" id="{BE9F1FFB-6554-48F7-81E2-E35224486BC0}"/>
              </a:ext>
            </a:extLst>
          </p:cNvPr>
          <p:cNvSpPr txBox="1"/>
          <p:nvPr/>
        </p:nvSpPr>
        <p:spPr>
          <a:xfrm>
            <a:off x="4508501" y="3201974"/>
            <a:ext cx="5996618" cy="1895519"/>
          </a:xfrm>
          <a:prstGeom prst="rect">
            <a:avLst/>
          </a:prstGeom>
          <a:noFill/>
        </p:spPr>
        <p:txBody>
          <a:bodyPr wrap="square" rtlCol="0">
            <a:spAutoFit/>
          </a:bodyPr>
          <a:lstStyle/>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团队成员与承担工作：</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卫东廷承担报告撰写，</a:t>
            </a:r>
            <a:r>
              <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ppt</a:t>
            </a: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制作，页面模块化编程；</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史晨睿承担网页</a:t>
            </a:r>
            <a:r>
              <a:rPr lang="en-US" altLang="zh-CN" sz="1600" dirty="0" err="1">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ui</a:t>
            </a: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设计和美化，网页样式编辑；</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苏诗杰承担页面模块化编程（负责大多数部分）；</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a:p>
            <a:pPr algn="just" hangingPunct="0">
              <a:lnSpc>
                <a:spcPct val="150000"/>
              </a:lnSpc>
            </a:pPr>
            <a:r>
              <a:rPr lang="zh-CN" altLang="en-US"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rPr>
              <a:t>赵子涵承担基本需求分析，资料的收集，页面模块化编程；</a:t>
            </a:r>
            <a:endParaRPr lang="en-US" altLang="zh-CN" sz="1600" dirty="0">
              <a:solidFill>
                <a:schemeClr val="tx1">
                  <a:lumMod val="75000"/>
                  <a:lumOff val="25000"/>
                </a:schemeClr>
              </a:solidFill>
              <a:latin typeface="思源黑体 CN Light" panose="020B0300000000000000" pitchFamily="34" charset="-122"/>
              <a:ea typeface="思源黑体 CN Light" panose="020B0300000000000000" pitchFamily="34" charset="-122"/>
              <a:cs typeface="+mn-ea"/>
              <a:sym typeface="+mn-lt"/>
            </a:endParaRPr>
          </a:p>
        </p:txBody>
      </p:sp>
      <p:grpSp>
        <p:nvGrpSpPr>
          <p:cNvPr id="15" name="组合 14">
            <a:extLst>
              <a:ext uri="{FF2B5EF4-FFF2-40B4-BE49-F238E27FC236}">
                <a16:creationId xmlns:a16="http://schemas.microsoft.com/office/drawing/2014/main" id="{7152E441-2AFD-4778-B436-ECFD9315A74B}"/>
              </a:ext>
            </a:extLst>
          </p:cNvPr>
          <p:cNvGrpSpPr/>
          <p:nvPr/>
        </p:nvGrpSpPr>
        <p:grpSpPr>
          <a:xfrm>
            <a:off x="1763486" y="2812938"/>
            <a:ext cx="2171700" cy="2171700"/>
            <a:chOff x="1663700" y="2952998"/>
            <a:chExt cx="2171700" cy="2171700"/>
          </a:xfrm>
        </p:grpSpPr>
        <p:grpSp>
          <p:nvGrpSpPr>
            <p:cNvPr id="13" name="组合 12">
              <a:extLst>
                <a:ext uri="{FF2B5EF4-FFF2-40B4-BE49-F238E27FC236}">
                  <a16:creationId xmlns:a16="http://schemas.microsoft.com/office/drawing/2014/main" id="{735227C2-080F-4738-9F79-1694A3581A84}"/>
                </a:ext>
              </a:extLst>
            </p:cNvPr>
            <p:cNvGrpSpPr/>
            <p:nvPr/>
          </p:nvGrpSpPr>
          <p:grpSpPr>
            <a:xfrm>
              <a:off x="1663700" y="2952998"/>
              <a:ext cx="2171700" cy="2171700"/>
              <a:chOff x="1663700" y="2717800"/>
              <a:chExt cx="2171700" cy="2171700"/>
            </a:xfrm>
          </p:grpSpPr>
          <p:sp>
            <p:nvSpPr>
              <p:cNvPr id="12" name="椭圆 11">
                <a:extLst>
                  <a:ext uri="{FF2B5EF4-FFF2-40B4-BE49-F238E27FC236}">
                    <a16:creationId xmlns:a16="http://schemas.microsoft.com/office/drawing/2014/main" id="{B48B4C6E-1A5C-4C1F-8E89-C85CE9E00E60}"/>
                  </a:ext>
                </a:extLst>
              </p:cNvPr>
              <p:cNvSpPr/>
              <p:nvPr/>
            </p:nvSpPr>
            <p:spPr>
              <a:xfrm>
                <a:off x="1663700" y="2717800"/>
                <a:ext cx="2171700" cy="2171700"/>
              </a:xfrm>
              <a:prstGeom prst="ellipse">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21B2D9D4-9FA2-4870-BF1D-66F4F1C57BBB}"/>
                  </a:ext>
                </a:extLst>
              </p:cNvPr>
              <p:cNvSpPr/>
              <p:nvPr/>
            </p:nvSpPr>
            <p:spPr>
              <a:xfrm>
                <a:off x="1866900" y="2914650"/>
                <a:ext cx="1778000" cy="17780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4" name="椭圆 13">
              <a:extLst>
                <a:ext uri="{FF2B5EF4-FFF2-40B4-BE49-F238E27FC236}">
                  <a16:creationId xmlns:a16="http://schemas.microsoft.com/office/drawing/2014/main" id="{E0C341A5-42AF-4C13-A4DD-03FFA2A5A993}"/>
                </a:ext>
              </a:extLst>
            </p:cNvPr>
            <p:cNvSpPr/>
            <p:nvPr/>
          </p:nvSpPr>
          <p:spPr>
            <a:xfrm>
              <a:off x="1778000" y="4572000"/>
              <a:ext cx="88900" cy="88900"/>
            </a:xfrm>
            <a:prstGeom prst="ellipse">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Freeform 88">
            <a:extLst>
              <a:ext uri="{FF2B5EF4-FFF2-40B4-BE49-F238E27FC236}">
                <a16:creationId xmlns:a16="http://schemas.microsoft.com/office/drawing/2014/main" id="{F9079B49-4C93-493D-8CE5-9990C6968935}"/>
              </a:ext>
            </a:extLst>
          </p:cNvPr>
          <p:cNvSpPr>
            <a:spLocks noChangeArrowheads="1"/>
          </p:cNvSpPr>
          <p:nvPr/>
        </p:nvSpPr>
        <p:spPr bwMode="auto">
          <a:xfrm>
            <a:off x="2251992" y="3286215"/>
            <a:ext cx="1207388" cy="1225146"/>
          </a:xfrm>
          <a:custGeom>
            <a:avLst/>
            <a:gdLst>
              <a:gd name="T0" fmla="*/ 2147483646 w 601"/>
              <a:gd name="T1" fmla="*/ 2147483646 h 609"/>
              <a:gd name="T2" fmla="*/ 2147483646 w 601"/>
              <a:gd name="T3" fmla="*/ 2147483646 h 609"/>
              <a:gd name="T4" fmla="*/ 0 w 601"/>
              <a:gd name="T5" fmla="*/ 2147483646 h 609"/>
              <a:gd name="T6" fmla="*/ 2147483646 w 601"/>
              <a:gd name="T7" fmla="*/ 0 h 609"/>
              <a:gd name="T8" fmla="*/ 2147483646 w 601"/>
              <a:gd name="T9" fmla="*/ 2147483646 h 609"/>
              <a:gd name="T10" fmla="*/ 2147483646 w 601"/>
              <a:gd name="T11" fmla="*/ 2147483646 h 609"/>
              <a:gd name="T12" fmla="*/ 2147483646 w 601"/>
              <a:gd name="T13" fmla="*/ 2147483646 h 609"/>
              <a:gd name="T14" fmla="*/ 2147483646 w 601"/>
              <a:gd name="T15" fmla="*/ 2147483646 h 609"/>
              <a:gd name="T16" fmla="*/ 2147483646 w 601"/>
              <a:gd name="T17" fmla="*/ 2147483646 h 609"/>
              <a:gd name="T18" fmla="*/ 2147483646 w 601"/>
              <a:gd name="T19" fmla="*/ 2147483646 h 609"/>
              <a:gd name="T20" fmla="*/ 2147483646 w 601"/>
              <a:gd name="T21" fmla="*/ 2147483646 h 609"/>
              <a:gd name="T22" fmla="*/ 2147483646 w 601"/>
              <a:gd name="T23" fmla="*/ 2147483646 h 609"/>
              <a:gd name="T24" fmla="*/ 2147483646 w 601"/>
              <a:gd name="T25" fmla="*/ 2147483646 h 609"/>
              <a:gd name="T26" fmla="*/ 2147483646 w 601"/>
              <a:gd name="T27" fmla="*/ 2147483646 h 609"/>
              <a:gd name="T28" fmla="*/ 2147483646 w 601"/>
              <a:gd name="T29" fmla="*/ 2147483646 h 609"/>
              <a:gd name="T30" fmla="*/ 2147483646 w 601"/>
              <a:gd name="T31" fmla="*/ 2147483646 h 609"/>
              <a:gd name="T32" fmla="*/ 2147483646 w 601"/>
              <a:gd name="T33" fmla="*/ 2147483646 h 609"/>
              <a:gd name="T34" fmla="*/ 2147483646 w 601"/>
              <a:gd name="T35" fmla="*/ 2147483646 h 609"/>
              <a:gd name="T36" fmla="*/ 2147483646 w 601"/>
              <a:gd name="T37" fmla="*/ 2147483646 h 609"/>
              <a:gd name="T38" fmla="*/ 2147483646 w 601"/>
              <a:gd name="T39" fmla="*/ 2147483646 h 609"/>
              <a:gd name="T40" fmla="*/ 2147483646 w 601"/>
              <a:gd name="T41" fmla="*/ 2147483646 h 609"/>
              <a:gd name="T42" fmla="*/ 2147483646 w 601"/>
              <a:gd name="T43" fmla="*/ 2147483646 h 609"/>
              <a:gd name="T44" fmla="*/ 2147483646 w 601"/>
              <a:gd name="T45" fmla="*/ 2147483646 h 609"/>
              <a:gd name="T46" fmla="*/ 2147483646 w 601"/>
              <a:gd name="T47" fmla="*/ 2147483646 h 609"/>
              <a:gd name="T48" fmla="*/ 2147483646 w 601"/>
              <a:gd name="T49" fmla="*/ 2147483646 h 609"/>
              <a:gd name="T50" fmla="*/ 2147483646 w 601"/>
              <a:gd name="T51" fmla="*/ 2147483646 h 609"/>
              <a:gd name="T52" fmla="*/ 2147483646 w 601"/>
              <a:gd name="T53" fmla="*/ 2147483646 h 609"/>
              <a:gd name="T54" fmla="*/ 2147483646 w 601"/>
              <a:gd name="T55" fmla="*/ 2147483646 h 60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01" h="609">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cs typeface="+mn-ea"/>
              <a:sym typeface="+mn-lt"/>
            </a:endParaRPr>
          </a:p>
        </p:txBody>
      </p:sp>
    </p:spTree>
    <p:extLst>
      <p:ext uri="{BB962C8B-B14F-4D97-AF65-F5344CB8AC3E}">
        <p14:creationId xmlns:p14="http://schemas.microsoft.com/office/powerpoint/2010/main" val="162535869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p:cTn id="17" dur="500" fill="hold"/>
                                        <p:tgtEl>
                                          <p:spTgt spid="33"/>
                                        </p:tgtEl>
                                        <p:attrNameLst>
                                          <p:attrName>ppt_w</p:attrName>
                                        </p:attrNameLst>
                                      </p:cBhvr>
                                      <p:tavLst>
                                        <p:tav tm="0">
                                          <p:val>
                                            <p:fltVal val="0"/>
                                          </p:val>
                                        </p:tav>
                                        <p:tav tm="100000">
                                          <p:val>
                                            <p:strVal val="#ppt_w"/>
                                          </p:val>
                                        </p:tav>
                                      </p:tavLst>
                                    </p:anim>
                                    <p:anim calcmode="lin" valueType="num">
                                      <p:cBhvr>
                                        <p:cTn id="18" dur="500" fill="hold"/>
                                        <p:tgtEl>
                                          <p:spTgt spid="33"/>
                                        </p:tgtEl>
                                        <p:attrNameLst>
                                          <p:attrName>ppt_h</p:attrName>
                                        </p:attrNameLst>
                                      </p:cBhvr>
                                      <p:tavLst>
                                        <p:tav tm="0">
                                          <p:val>
                                            <p:fltVal val="0"/>
                                          </p:val>
                                        </p:tav>
                                        <p:tav tm="100000">
                                          <p:val>
                                            <p:strVal val="#ppt_h"/>
                                          </p:val>
                                        </p:tav>
                                      </p:tavLst>
                                    </p:anim>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1000" fill="hold"/>
                                        <p:tgtEl>
                                          <p:spTgt spid="23"/>
                                        </p:tgtEl>
                                        <p:attrNameLst>
                                          <p:attrName>ppt_w</p:attrName>
                                        </p:attrNameLst>
                                      </p:cBhvr>
                                      <p:tavLst>
                                        <p:tav tm="0">
                                          <p:val>
                                            <p:fltVal val="0"/>
                                          </p:val>
                                        </p:tav>
                                        <p:tav tm="100000">
                                          <p:val>
                                            <p:strVal val="#ppt_w"/>
                                          </p:val>
                                        </p:tav>
                                      </p:tavLst>
                                    </p:anim>
                                    <p:anim calcmode="lin" valueType="num">
                                      <p:cBhvr>
                                        <p:cTn id="36" dur="1000" fill="hold"/>
                                        <p:tgtEl>
                                          <p:spTgt spid="23"/>
                                        </p:tgtEl>
                                        <p:attrNameLst>
                                          <p:attrName>ppt_h</p:attrName>
                                        </p:attrNameLst>
                                      </p:cBhvr>
                                      <p:tavLst>
                                        <p:tav tm="0">
                                          <p:val>
                                            <p:fltVal val="0"/>
                                          </p:val>
                                        </p:tav>
                                        <p:tav tm="100000">
                                          <p:val>
                                            <p:strVal val="#ppt_h"/>
                                          </p:val>
                                        </p:tav>
                                      </p:tavLst>
                                    </p:anim>
                                    <p:anim calcmode="lin" valueType="num">
                                      <p:cBhvr>
                                        <p:cTn id="37" dur="1000" fill="hold"/>
                                        <p:tgtEl>
                                          <p:spTgt spid="23"/>
                                        </p:tgtEl>
                                        <p:attrNameLst>
                                          <p:attrName>style.rotation</p:attrName>
                                        </p:attrNameLst>
                                      </p:cBhvr>
                                      <p:tavLst>
                                        <p:tav tm="0">
                                          <p:val>
                                            <p:fltVal val="90"/>
                                          </p:val>
                                        </p:tav>
                                        <p:tav tm="100000">
                                          <p:val>
                                            <p:fltVal val="0"/>
                                          </p:val>
                                        </p:tav>
                                      </p:tavLst>
                                    </p:anim>
                                    <p:animEffect transition="in" filter="fade">
                                      <p:cBhvr>
                                        <p:cTn id="38" dur="1000"/>
                                        <p:tgtEl>
                                          <p:spTgt spid="23"/>
                                        </p:tgtEl>
                                      </p:cBhvr>
                                    </p:animEffect>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42"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11" grpId="0" animBg="1"/>
      <p:bldP spid="10" grpId="0" animBg="1"/>
      <p:bldP spid="16" grpId="0"/>
      <p:bldP spid="18" grpId="0"/>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FC78F7-4D34-6D84-BA04-79ACF8E464C4}"/>
              </a:ext>
            </a:extLst>
          </p:cNvPr>
          <p:cNvSpPr txBox="1"/>
          <p:nvPr/>
        </p:nvSpPr>
        <p:spPr>
          <a:xfrm>
            <a:off x="889000" y="704850"/>
            <a:ext cx="2552700"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网站论坛效果图</a:t>
            </a:r>
          </a:p>
          <a:p>
            <a:endParaRPr lang="zh-CN" altLang="en-US" dirty="0"/>
          </a:p>
        </p:txBody>
      </p:sp>
    </p:spTree>
    <p:extLst>
      <p:ext uri="{BB962C8B-B14F-4D97-AF65-F5344CB8AC3E}">
        <p14:creationId xmlns:p14="http://schemas.microsoft.com/office/powerpoint/2010/main" val="20931459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DBA91E-6B04-3221-6E0A-57EBB0C2E5FD}"/>
              </a:ext>
            </a:extLst>
          </p:cNvPr>
          <p:cNvSpPr txBox="1"/>
          <p:nvPr/>
        </p:nvSpPr>
        <p:spPr>
          <a:xfrm>
            <a:off x="1422400" y="539750"/>
            <a:ext cx="1606550"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网站发帖界面效果图</a:t>
            </a:r>
          </a:p>
          <a:p>
            <a:endParaRPr lang="zh-CN" altLang="en-US" dirty="0"/>
          </a:p>
        </p:txBody>
      </p:sp>
    </p:spTree>
    <p:extLst>
      <p:ext uri="{BB962C8B-B14F-4D97-AF65-F5344CB8AC3E}">
        <p14:creationId xmlns:p14="http://schemas.microsoft.com/office/powerpoint/2010/main" val="3474153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CE96A4-251E-76FD-3BF5-2FEE041D7363}"/>
              </a:ext>
            </a:extLst>
          </p:cNvPr>
          <p:cNvSpPr txBox="1"/>
          <p:nvPr/>
        </p:nvSpPr>
        <p:spPr>
          <a:xfrm>
            <a:off x="1028700" y="914400"/>
            <a:ext cx="1993900"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网站搜索结果效果图</a:t>
            </a:r>
          </a:p>
          <a:p>
            <a:endParaRPr lang="zh-CN" altLang="en-US" dirty="0"/>
          </a:p>
        </p:txBody>
      </p:sp>
    </p:spTree>
    <p:extLst>
      <p:ext uri="{BB962C8B-B14F-4D97-AF65-F5344CB8AC3E}">
        <p14:creationId xmlns:p14="http://schemas.microsoft.com/office/powerpoint/2010/main" val="3704613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69DDF3-24CF-D4F3-4262-7E86AF43B410}"/>
              </a:ext>
            </a:extLst>
          </p:cNvPr>
          <p:cNvSpPr txBox="1"/>
          <p:nvPr/>
        </p:nvSpPr>
        <p:spPr>
          <a:xfrm>
            <a:off x="1174750" y="927100"/>
            <a:ext cx="1568450" cy="92333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个人中心效果图</a:t>
            </a:r>
          </a:p>
          <a:p>
            <a:endParaRPr lang="zh-CN" altLang="en-US" dirty="0"/>
          </a:p>
        </p:txBody>
      </p:sp>
    </p:spTree>
    <p:extLst>
      <p:ext uri="{BB962C8B-B14F-4D97-AF65-F5344CB8AC3E}">
        <p14:creationId xmlns:p14="http://schemas.microsoft.com/office/powerpoint/2010/main" val="245182316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77F1F8-232C-479B-66F8-66B539B74C7F}"/>
              </a:ext>
            </a:extLst>
          </p:cNvPr>
          <p:cNvSpPr txBox="1"/>
          <p:nvPr/>
        </p:nvSpPr>
        <p:spPr>
          <a:xfrm>
            <a:off x="1473200" y="704850"/>
            <a:ext cx="2679700" cy="646331"/>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热梗介绍页面效果图</a:t>
            </a:r>
          </a:p>
          <a:p>
            <a:endParaRPr lang="zh-CN" altLang="en-US" dirty="0"/>
          </a:p>
        </p:txBody>
      </p:sp>
    </p:spTree>
    <p:extLst>
      <p:ext uri="{BB962C8B-B14F-4D97-AF65-F5344CB8AC3E}">
        <p14:creationId xmlns:p14="http://schemas.microsoft.com/office/powerpoint/2010/main" val="3466573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90850E-2B6D-F245-8FD6-664250578651}"/>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进度安排</a:t>
            </a:r>
          </a:p>
        </p:txBody>
      </p:sp>
      <p:grpSp>
        <p:nvGrpSpPr>
          <p:cNvPr id="3" name="组合 2">
            <a:extLst>
              <a:ext uri="{FF2B5EF4-FFF2-40B4-BE49-F238E27FC236}">
                <a16:creationId xmlns:a16="http://schemas.microsoft.com/office/drawing/2014/main" id="{F7AE8BAC-23BC-9D25-669B-A71B9D764C9F}"/>
              </a:ext>
            </a:extLst>
          </p:cNvPr>
          <p:cNvGrpSpPr/>
          <p:nvPr/>
        </p:nvGrpSpPr>
        <p:grpSpPr>
          <a:xfrm>
            <a:off x="3850602" y="939639"/>
            <a:ext cx="4490797" cy="0"/>
            <a:chOff x="3893464" y="1130139"/>
            <a:chExt cx="4490797" cy="0"/>
          </a:xfrm>
        </p:grpSpPr>
        <p:cxnSp>
          <p:nvCxnSpPr>
            <p:cNvPr id="4" name="直接箭头连接符 25">
              <a:extLst>
                <a:ext uri="{FF2B5EF4-FFF2-40B4-BE49-F238E27FC236}">
                  <a16:creationId xmlns:a16="http://schemas.microsoft.com/office/drawing/2014/main" id="{9AFFAD17-2B54-9E50-A860-7701F280DDD5}"/>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25">
              <a:extLst>
                <a:ext uri="{FF2B5EF4-FFF2-40B4-BE49-F238E27FC236}">
                  <a16:creationId xmlns:a16="http://schemas.microsoft.com/office/drawing/2014/main" id="{7D747A6A-6B39-896C-DD03-B9EE958706AA}"/>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aphicFrame>
        <p:nvGraphicFramePr>
          <p:cNvPr id="6" name="表格 6">
            <a:extLst>
              <a:ext uri="{FF2B5EF4-FFF2-40B4-BE49-F238E27FC236}">
                <a16:creationId xmlns:a16="http://schemas.microsoft.com/office/drawing/2014/main" id="{FADB3BA3-5B77-0A54-D049-9329CF2B15D8}"/>
              </a:ext>
            </a:extLst>
          </p:cNvPr>
          <p:cNvGraphicFramePr>
            <a:graphicFrameLocks noGrp="1"/>
          </p:cNvGraphicFramePr>
          <p:nvPr>
            <p:extLst>
              <p:ext uri="{D42A27DB-BD31-4B8C-83A1-F6EECF244321}">
                <p14:modId xmlns:p14="http://schemas.microsoft.com/office/powerpoint/2010/main" val="3157285536"/>
              </p:ext>
            </p:extLst>
          </p:nvPr>
        </p:nvGraphicFramePr>
        <p:xfrm>
          <a:off x="1495724" y="1657069"/>
          <a:ext cx="9200552" cy="3871569"/>
        </p:xfrm>
        <a:graphic>
          <a:graphicData uri="http://schemas.openxmlformats.org/drawingml/2006/table">
            <a:tbl>
              <a:tblPr firstRow="1" bandRow="1">
                <a:tableStyleId>{5C22544A-7EE6-4342-B048-85BDC9FD1C3A}</a:tableStyleId>
              </a:tblPr>
              <a:tblGrid>
                <a:gridCol w="4600276">
                  <a:extLst>
                    <a:ext uri="{9D8B030D-6E8A-4147-A177-3AD203B41FA5}">
                      <a16:colId xmlns:a16="http://schemas.microsoft.com/office/drawing/2014/main" val="2235290136"/>
                    </a:ext>
                  </a:extLst>
                </a:gridCol>
                <a:gridCol w="4600276">
                  <a:extLst>
                    <a:ext uri="{9D8B030D-6E8A-4147-A177-3AD203B41FA5}">
                      <a16:colId xmlns:a16="http://schemas.microsoft.com/office/drawing/2014/main" val="3751545592"/>
                    </a:ext>
                  </a:extLst>
                </a:gridCol>
              </a:tblGrid>
              <a:tr h="765866">
                <a:tc>
                  <a:txBody>
                    <a:bodyPr/>
                    <a:lstStyle/>
                    <a:p>
                      <a:pPr algn="ctr">
                        <a:lnSpc>
                          <a:spcPct val="200000"/>
                        </a:lnSpc>
                      </a:pPr>
                      <a:r>
                        <a:rPr lang="zh-CN" altLang="en-US" dirty="0"/>
                        <a:t>工作内容</a:t>
                      </a:r>
                    </a:p>
                  </a:txBody>
                  <a:tcPr/>
                </a:tc>
                <a:tc>
                  <a:txBody>
                    <a:bodyPr/>
                    <a:lstStyle/>
                    <a:p>
                      <a:pPr algn="ctr">
                        <a:lnSpc>
                          <a:spcPct val="200000"/>
                        </a:lnSpc>
                      </a:pPr>
                      <a:r>
                        <a:rPr lang="zh-CN" altLang="en-US" dirty="0"/>
                        <a:t>时间安排</a:t>
                      </a:r>
                    </a:p>
                  </a:txBody>
                  <a:tcPr/>
                </a:tc>
                <a:extLst>
                  <a:ext uri="{0D108BD9-81ED-4DB2-BD59-A6C34878D82A}">
                    <a16:rowId xmlns:a16="http://schemas.microsoft.com/office/drawing/2014/main" val="1490977770"/>
                  </a:ext>
                </a:extLst>
              </a:tr>
              <a:tr h="765866">
                <a:tc>
                  <a:txBody>
                    <a:bodyPr/>
                    <a:lstStyle/>
                    <a:p>
                      <a:pPr algn="ctr">
                        <a:lnSpc>
                          <a:spcPct val="200000"/>
                        </a:lnSpc>
                      </a:pPr>
                      <a:r>
                        <a:rPr lang="zh-CN" altLang="en-US" dirty="0"/>
                        <a:t>完成开题报告和开题答辩</a:t>
                      </a:r>
                      <a:r>
                        <a:rPr lang="en-US" altLang="zh-CN" dirty="0"/>
                        <a:t>ppt</a:t>
                      </a:r>
                      <a:endParaRPr lang="zh-CN" altLang="en-US" dirty="0"/>
                    </a:p>
                  </a:txBody>
                  <a:tcPr/>
                </a:tc>
                <a:tc>
                  <a:txBody>
                    <a:bodyPr/>
                    <a:lstStyle/>
                    <a:p>
                      <a:pPr algn="ctr">
                        <a:lnSpc>
                          <a:spcPct val="200000"/>
                        </a:lnSpc>
                      </a:pPr>
                      <a:r>
                        <a:rPr lang="en-US" altLang="zh-CN" dirty="0"/>
                        <a:t>2022.9-2022.10.10</a:t>
                      </a:r>
                      <a:endParaRPr lang="zh-CN" altLang="en-US" dirty="0"/>
                    </a:p>
                  </a:txBody>
                  <a:tcPr/>
                </a:tc>
                <a:extLst>
                  <a:ext uri="{0D108BD9-81ED-4DB2-BD59-A6C34878D82A}">
                    <a16:rowId xmlns:a16="http://schemas.microsoft.com/office/drawing/2014/main" val="785603329"/>
                  </a:ext>
                </a:extLst>
              </a:tr>
              <a:tr h="808105">
                <a:tc>
                  <a:txBody>
                    <a:bodyPr/>
                    <a:lstStyle/>
                    <a:p>
                      <a:pPr algn="ctr">
                        <a:lnSpc>
                          <a:spcPct val="200000"/>
                        </a:lnSpc>
                      </a:pPr>
                      <a:r>
                        <a:rPr lang="zh-CN" altLang="en-US" dirty="0"/>
                        <a:t>网站基本框架建立，完成中期报告</a:t>
                      </a:r>
                    </a:p>
                  </a:txBody>
                  <a:tcPr/>
                </a:tc>
                <a:tc>
                  <a:txBody>
                    <a:bodyPr/>
                    <a:lstStyle/>
                    <a:p>
                      <a:pPr algn="ctr">
                        <a:lnSpc>
                          <a:spcPct val="200000"/>
                        </a:lnSpc>
                      </a:pPr>
                      <a:r>
                        <a:rPr lang="en-US" altLang="zh-CN" dirty="0"/>
                        <a:t>2022.10.10-2022.10.31</a:t>
                      </a:r>
                      <a:endParaRPr lang="zh-CN" altLang="en-US" dirty="0"/>
                    </a:p>
                  </a:txBody>
                  <a:tcPr/>
                </a:tc>
                <a:extLst>
                  <a:ext uri="{0D108BD9-81ED-4DB2-BD59-A6C34878D82A}">
                    <a16:rowId xmlns:a16="http://schemas.microsoft.com/office/drawing/2014/main" val="387975764"/>
                  </a:ext>
                </a:extLst>
              </a:tr>
              <a:tr h="765866">
                <a:tc>
                  <a:txBody>
                    <a:bodyPr/>
                    <a:lstStyle/>
                    <a:p>
                      <a:pPr algn="ctr">
                        <a:lnSpc>
                          <a:spcPct val="200000"/>
                        </a:lnSpc>
                      </a:pPr>
                      <a:r>
                        <a:rPr lang="zh-CN" altLang="en-US" dirty="0"/>
                        <a:t>网站后续建立和样式美化</a:t>
                      </a:r>
                    </a:p>
                  </a:txBody>
                  <a:tcPr/>
                </a:tc>
                <a:tc>
                  <a:txBody>
                    <a:bodyPr/>
                    <a:lstStyle/>
                    <a:p>
                      <a:pPr algn="ctr">
                        <a:lnSpc>
                          <a:spcPct val="200000"/>
                        </a:lnSpc>
                      </a:pPr>
                      <a:r>
                        <a:rPr lang="en-US" altLang="zh-CN" dirty="0"/>
                        <a:t>2022.11-2022.12</a:t>
                      </a:r>
                      <a:endParaRPr lang="zh-CN" altLang="en-US" dirty="0"/>
                    </a:p>
                  </a:txBody>
                  <a:tcPr/>
                </a:tc>
                <a:extLst>
                  <a:ext uri="{0D108BD9-81ED-4DB2-BD59-A6C34878D82A}">
                    <a16:rowId xmlns:a16="http://schemas.microsoft.com/office/drawing/2014/main" val="1775014551"/>
                  </a:ext>
                </a:extLst>
              </a:tr>
              <a:tr h="765866">
                <a:tc>
                  <a:txBody>
                    <a:bodyPr/>
                    <a:lstStyle/>
                    <a:p>
                      <a:pPr algn="ctr">
                        <a:lnSpc>
                          <a:spcPct val="200000"/>
                        </a:lnSpc>
                      </a:pPr>
                      <a:r>
                        <a:rPr lang="zh-CN" altLang="en-US" dirty="0"/>
                        <a:t>撰写和提交课程设计报告</a:t>
                      </a:r>
                    </a:p>
                  </a:txBody>
                  <a:tcPr/>
                </a:tc>
                <a:tc>
                  <a:txBody>
                    <a:bodyPr/>
                    <a:lstStyle/>
                    <a:p>
                      <a:pPr algn="ctr">
                        <a:lnSpc>
                          <a:spcPct val="200000"/>
                        </a:lnSpc>
                      </a:pPr>
                      <a:r>
                        <a:rPr lang="en-US" altLang="zh-CN" dirty="0"/>
                        <a:t>2022.11-2022.12.26</a:t>
                      </a:r>
                      <a:endParaRPr lang="zh-CN" altLang="en-US" dirty="0"/>
                    </a:p>
                  </a:txBody>
                  <a:tcPr/>
                </a:tc>
                <a:extLst>
                  <a:ext uri="{0D108BD9-81ED-4DB2-BD59-A6C34878D82A}">
                    <a16:rowId xmlns:a16="http://schemas.microsoft.com/office/drawing/2014/main" val="3238000477"/>
                  </a:ext>
                </a:extLst>
              </a:tr>
            </a:tbl>
          </a:graphicData>
        </a:graphic>
      </p:graphicFrame>
    </p:spTree>
    <p:extLst>
      <p:ext uri="{BB962C8B-B14F-4D97-AF65-F5344CB8AC3E}">
        <p14:creationId xmlns:p14="http://schemas.microsoft.com/office/powerpoint/2010/main" val="25986741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a:extLst>
              <a:ext uri="{FF2B5EF4-FFF2-40B4-BE49-F238E27FC236}">
                <a16:creationId xmlns:a16="http://schemas.microsoft.com/office/drawing/2014/main" id="{E4351356-B6C7-44B8-84AD-C961CA35C563}"/>
              </a:ext>
            </a:extLst>
          </p:cNvPr>
          <p:cNvGrpSpPr/>
          <p:nvPr/>
        </p:nvGrpSpPr>
        <p:grpSpPr>
          <a:xfrm>
            <a:off x="0" y="-4677"/>
            <a:ext cx="12992100" cy="6862677"/>
            <a:chOff x="0" y="-4677"/>
            <a:chExt cx="12192000" cy="6862677"/>
          </a:xfrm>
        </p:grpSpPr>
        <p:pic>
          <p:nvPicPr>
            <p:cNvPr id="9" name="图片 8">
              <a:extLst>
                <a:ext uri="{FF2B5EF4-FFF2-40B4-BE49-F238E27FC236}">
                  <a16:creationId xmlns:a16="http://schemas.microsoft.com/office/drawing/2014/main" id="{A19069A1-09ED-4FF2-BA4E-A15ED1839562}"/>
                </a:ext>
              </a:extLst>
            </p:cNvPr>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p:blipFill>
          <p:spPr>
            <a:xfrm>
              <a:off x="0" y="-4677"/>
              <a:ext cx="12192000" cy="6862677"/>
            </a:xfrm>
            <a:prstGeom prst="rect">
              <a:avLst/>
            </a:prstGeom>
          </p:spPr>
        </p:pic>
        <p:sp>
          <p:nvSpPr>
            <p:cNvPr id="11" name="任意多边形: 形状 10">
              <a:extLst>
                <a:ext uri="{FF2B5EF4-FFF2-40B4-BE49-F238E27FC236}">
                  <a16:creationId xmlns:a16="http://schemas.microsoft.com/office/drawing/2014/main" id="{357B119A-55E2-4F3C-B0BF-2BC411F9CD5D}"/>
                </a:ext>
              </a:extLst>
            </p:cNvPr>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1B0DE8A3-59F3-4043-95D8-FE8A80CEE54C}"/>
              </a:ext>
            </a:extLst>
          </p:cNvPr>
          <p:cNvSpPr txBox="1"/>
          <p:nvPr/>
        </p:nvSpPr>
        <p:spPr>
          <a:xfrm>
            <a:off x="2136210" y="2604080"/>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感谢聆听</a:t>
            </a:r>
          </a:p>
        </p:txBody>
      </p:sp>
      <p:sp>
        <p:nvSpPr>
          <p:cNvPr id="27" name="矩形: 圆角 26">
            <a:extLst>
              <a:ext uri="{FF2B5EF4-FFF2-40B4-BE49-F238E27FC236}">
                <a16:creationId xmlns:a16="http://schemas.microsoft.com/office/drawing/2014/main" id="{2E606734-C01F-419C-AEC4-19505A8AEAAB}"/>
              </a:ext>
            </a:extLst>
          </p:cNvPr>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10/10</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a:extLst>
              <a:ext uri="{FF2B5EF4-FFF2-40B4-BE49-F238E27FC236}">
                <a16:creationId xmlns:a16="http://schemas.microsoft.com/office/drawing/2014/main" id="{7AF14897-0B6A-41DB-914E-8045AF4A8C80}"/>
              </a:ext>
            </a:extLst>
          </p:cNvPr>
          <p:cNvSpPr/>
          <p:nvPr/>
        </p:nvSpPr>
        <p:spPr>
          <a:xfrm>
            <a:off x="5172723" y="4029811"/>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3772" y="1548568"/>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grpSp>
        <p:nvGrpSpPr>
          <p:cNvPr id="10" name="组合 9">
            <a:extLst>
              <a:ext uri="{FF2B5EF4-FFF2-40B4-BE49-F238E27FC236}">
                <a16:creationId xmlns:a16="http://schemas.microsoft.com/office/drawing/2014/main" id="{C1B97B05-7C70-6D04-3798-0F9532C45435}"/>
              </a:ext>
            </a:extLst>
          </p:cNvPr>
          <p:cNvGrpSpPr/>
          <p:nvPr/>
        </p:nvGrpSpPr>
        <p:grpSpPr>
          <a:xfrm>
            <a:off x="971548" y="550361"/>
            <a:ext cx="4482075" cy="591195"/>
            <a:chOff x="703885" y="632385"/>
            <a:chExt cx="4482075" cy="591195"/>
          </a:xfrm>
        </p:grpSpPr>
        <p:sp>
          <p:nvSpPr>
            <p:cNvPr id="22" name="文本框 21">
              <a:extLst>
                <a:ext uri="{FF2B5EF4-FFF2-40B4-BE49-F238E27FC236}">
                  <a16:creationId xmlns:a16="http://schemas.microsoft.com/office/drawing/2014/main" id="{CDB76BB0-9B4C-DC07-8A84-F29428F8E110}"/>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28" name="文本框 27">
              <a:extLst>
                <a:ext uri="{FF2B5EF4-FFF2-40B4-BE49-F238E27FC236}">
                  <a16:creationId xmlns:a16="http://schemas.microsoft.com/office/drawing/2014/main" id="{156588C9-9BA2-8D09-E6EB-3F877D40662E}"/>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29" name="ísļîḓé">
            <a:extLst>
              <a:ext uri="{FF2B5EF4-FFF2-40B4-BE49-F238E27FC236}">
                <a16:creationId xmlns:a16="http://schemas.microsoft.com/office/drawing/2014/main" id="{945AE2E1-EEBA-AC5D-EA0C-B92181F4847B}"/>
              </a:ext>
            </a:extLst>
          </p:cNvPr>
          <p:cNvGrpSpPr/>
          <p:nvPr/>
        </p:nvGrpSpPr>
        <p:grpSpPr>
          <a:xfrm>
            <a:off x="452000" y="592577"/>
            <a:ext cx="519548" cy="519548"/>
            <a:chOff x="5683121" y="1558109"/>
            <a:chExt cx="673626" cy="673626"/>
          </a:xfrm>
        </p:grpSpPr>
        <p:sp>
          <p:nvSpPr>
            <p:cNvPr id="31" name="ïşļíḋê">
              <a:extLst>
                <a:ext uri="{FF2B5EF4-FFF2-40B4-BE49-F238E27FC236}">
                  <a16:creationId xmlns:a16="http://schemas.microsoft.com/office/drawing/2014/main" id="{0EEB6149-8D79-5528-E4D4-A5E5A2356CEB}"/>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32" name="îśľîḍe">
              <a:extLst>
                <a:ext uri="{FF2B5EF4-FFF2-40B4-BE49-F238E27FC236}">
                  <a16:creationId xmlns:a16="http://schemas.microsoft.com/office/drawing/2014/main" id="{BB30AC72-2C7F-6706-6025-B44C663E0B60}"/>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7763571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par>
                                <p:cTn id="28" presetID="53" presetClass="entr" presetSubtype="16"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9C440DFC-B8EB-4246-8206-E203CC4E8C95}"/>
              </a:ext>
            </a:extLst>
          </p:cNvPr>
          <p:cNvPicPr>
            <a:picLocks noChangeAspect="1"/>
          </p:cNvPicPr>
          <p:nvPr/>
        </p:nvPicPr>
        <p:blipFill>
          <a:blip r:embed="rId2">
            <a:extLst>
              <a:ext uri="{BEBA8EAE-BF5A-486C-A8C5-ECC9F3942E4B}">
                <a14:imgProps xmlns:a14="http://schemas.microsoft.com/office/drawing/2010/main">
                  <a14:imgLayer>
                    <a14:imgEffect>
                      <a14:sharpenSoften amount="25000"/>
                    </a14:imgEffect>
                    <a14:imgEffect>
                      <a14:brightnessContrast contrast="20000"/>
                    </a14:imgEffect>
                  </a14:imgLayer>
                </a14:imgProps>
              </a:ext>
            </a:extLst>
          </a:blip>
          <a:stretch>
            <a:fillRect/>
          </a:stretch>
        </p:blipFill>
        <p:spPr>
          <a:xfrm>
            <a:off x="-1057" y="3806116"/>
            <a:ext cx="12193057" cy="3073696"/>
          </a:xfrm>
          <a:prstGeom prst="rect">
            <a:avLst/>
          </a:pr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7" name="文本框 16">
            <a:extLst>
              <a:ext uri="{FF2B5EF4-FFF2-40B4-BE49-F238E27FC236}">
                <a16:creationId xmlns:a16="http://schemas.microsoft.com/office/drawing/2014/main" id="{8B18E624-E362-49D4-A3F6-404103314F3F}"/>
              </a:ext>
            </a:extLst>
          </p:cNvPr>
          <p:cNvSpPr txBox="1"/>
          <p:nvPr/>
        </p:nvSpPr>
        <p:spPr>
          <a:xfrm>
            <a:off x="4792239" y="2099707"/>
            <a:ext cx="2647437" cy="230832"/>
          </a:xfrm>
          <a:prstGeom prst="rect">
            <a:avLst/>
          </a:prstGeom>
          <a:noFill/>
        </p:spPr>
        <p:txBody>
          <a:bodyPr wrap="square" rtlCol="0">
            <a:spAutoFit/>
          </a:bodyPr>
          <a:lstStyle/>
          <a:p>
            <a:pPr algn="ctr"/>
            <a:r>
              <a:rPr lang="en-US" altLang="zh-CN" sz="900" spc="300" dirty="0">
                <a:solidFill>
                  <a:schemeClr val="tx1">
                    <a:lumMod val="50000"/>
                    <a:lumOff val="50000"/>
                  </a:schemeClr>
                </a:solidFill>
                <a:latin typeface="+mn-ea"/>
              </a:rPr>
              <a:t>SCIENCE AND TECHNOLOGY</a:t>
            </a:r>
            <a:endParaRPr lang="zh-CN" altLang="en-US" sz="900" spc="300" dirty="0">
              <a:solidFill>
                <a:schemeClr val="tx1">
                  <a:lumMod val="50000"/>
                  <a:lumOff val="50000"/>
                </a:schemeClr>
              </a:solidFill>
              <a:latin typeface="+mn-ea"/>
            </a:endParaRPr>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1565589"/>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3" name="文本框 32">
            <a:extLst>
              <a:ext uri="{FF2B5EF4-FFF2-40B4-BE49-F238E27FC236}">
                <a16:creationId xmlns:a16="http://schemas.microsoft.com/office/drawing/2014/main" id="{1793C4A0-082D-4A52-B424-B8634C06090F}"/>
              </a:ext>
            </a:extLst>
          </p:cNvPr>
          <p:cNvSpPr txBox="1"/>
          <p:nvPr/>
        </p:nvSpPr>
        <p:spPr>
          <a:xfrm>
            <a:off x="5277757" y="1316629"/>
            <a:ext cx="1752600" cy="923330"/>
          </a:xfrm>
          <a:prstGeom prst="rect">
            <a:avLst/>
          </a:prstGeom>
          <a:noFill/>
        </p:spPr>
        <p:txBody>
          <a:bodyPr wrap="square" rtlCol="0">
            <a:spAutoFit/>
          </a:bodyPr>
          <a:lstStyle/>
          <a:p>
            <a:pPr algn="ctr"/>
            <a:r>
              <a:rPr lang="zh-CN" altLang="en-US" sz="5400" spc="600" dirty="0">
                <a:solidFill>
                  <a:srgbClr val="4C678E"/>
                </a:solidFill>
                <a:latin typeface="思源宋体 Heavy" panose="02020900000000000000" pitchFamily="18" charset="-122"/>
                <a:ea typeface="思源宋体 Heavy" panose="02020900000000000000" pitchFamily="18" charset="-122"/>
              </a:rPr>
              <a:t>目录</a:t>
            </a:r>
          </a:p>
        </p:txBody>
      </p:sp>
      <p:sp>
        <p:nvSpPr>
          <p:cNvPr id="19" name="ïşļíḋê">
            <a:extLst>
              <a:ext uri="{FF2B5EF4-FFF2-40B4-BE49-F238E27FC236}">
                <a16:creationId xmlns:a16="http://schemas.microsoft.com/office/drawing/2014/main" id="{F9E01EF1-D3ED-45FF-A9D6-FB6242297DAB}"/>
              </a:ext>
            </a:extLst>
          </p:cNvPr>
          <p:cNvSpPr/>
          <p:nvPr/>
        </p:nvSpPr>
        <p:spPr>
          <a:xfrm>
            <a:off x="22171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01</a:t>
            </a:r>
          </a:p>
        </p:txBody>
      </p:sp>
      <p:sp>
        <p:nvSpPr>
          <p:cNvPr id="34" name="ïşļíḋê">
            <a:extLst>
              <a:ext uri="{FF2B5EF4-FFF2-40B4-BE49-F238E27FC236}">
                <a16:creationId xmlns:a16="http://schemas.microsoft.com/office/drawing/2014/main" id="{EE4A59C7-E56C-426F-AD26-55A7CDF54555}"/>
              </a:ext>
            </a:extLst>
          </p:cNvPr>
          <p:cNvSpPr/>
          <p:nvPr/>
        </p:nvSpPr>
        <p:spPr>
          <a:xfrm>
            <a:off x="4668263" y="2735753"/>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02</a:t>
            </a:r>
          </a:p>
        </p:txBody>
      </p:sp>
      <p:sp>
        <p:nvSpPr>
          <p:cNvPr id="37" name="ïşļíḋê">
            <a:extLst>
              <a:ext uri="{FF2B5EF4-FFF2-40B4-BE49-F238E27FC236}">
                <a16:creationId xmlns:a16="http://schemas.microsoft.com/office/drawing/2014/main" id="{820F2665-7696-4219-A3E5-0BE5EF41B221}"/>
              </a:ext>
            </a:extLst>
          </p:cNvPr>
          <p:cNvSpPr/>
          <p:nvPr/>
        </p:nvSpPr>
        <p:spPr>
          <a:xfrm>
            <a:off x="6933097"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03</a:t>
            </a:r>
          </a:p>
        </p:txBody>
      </p:sp>
      <p:sp>
        <p:nvSpPr>
          <p:cNvPr id="38" name="ïşļíḋê">
            <a:extLst>
              <a:ext uri="{FF2B5EF4-FFF2-40B4-BE49-F238E27FC236}">
                <a16:creationId xmlns:a16="http://schemas.microsoft.com/office/drawing/2014/main" id="{7A5E18C5-47B4-4827-BF23-4FFF3FCFD229}"/>
              </a:ext>
            </a:extLst>
          </p:cNvPr>
          <p:cNvSpPr/>
          <p:nvPr/>
        </p:nvSpPr>
        <p:spPr>
          <a:xfrm>
            <a:off x="9291063" y="2694425"/>
            <a:ext cx="683776" cy="68377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sz="2400" b="1" dirty="0">
                <a:solidFill>
                  <a:schemeClr val="bg1"/>
                </a:solidFill>
                <a:cs typeface="+mn-ea"/>
                <a:sym typeface="+mn-lt"/>
              </a:rPr>
              <a:t>04</a:t>
            </a:r>
          </a:p>
        </p:txBody>
      </p:sp>
      <p:cxnSp>
        <p:nvCxnSpPr>
          <p:cNvPr id="39" name="直接连接符 38">
            <a:extLst>
              <a:ext uri="{FF2B5EF4-FFF2-40B4-BE49-F238E27FC236}">
                <a16:creationId xmlns:a16="http://schemas.microsoft.com/office/drawing/2014/main" id="{E0D79E4B-6EDB-4D0A-8E48-2D0A9D3BE908}"/>
              </a:ext>
            </a:extLst>
          </p:cNvPr>
          <p:cNvCxnSpPr>
            <a:cxnSpLocks/>
          </p:cNvCxnSpPr>
          <p:nvPr/>
        </p:nvCxnSpPr>
        <p:spPr>
          <a:xfrm>
            <a:off x="3810000" y="3048000"/>
            <a:ext cx="0" cy="24486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B80DD29-1BC5-45F8-9A2E-78039CE3B14D}"/>
              </a:ext>
            </a:extLst>
          </p:cNvPr>
          <p:cNvCxnSpPr>
            <a:cxnSpLocks/>
          </p:cNvCxnSpPr>
          <p:nvPr/>
        </p:nvCxnSpPr>
        <p:spPr>
          <a:xfrm>
            <a:off x="6121400" y="3048000"/>
            <a:ext cx="0" cy="25087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E9D7075-3DC0-45A7-8674-5EBC9F1C2F49}"/>
              </a:ext>
            </a:extLst>
          </p:cNvPr>
          <p:cNvCxnSpPr>
            <a:cxnSpLocks/>
          </p:cNvCxnSpPr>
          <p:nvPr/>
        </p:nvCxnSpPr>
        <p:spPr>
          <a:xfrm>
            <a:off x="8432800" y="3048000"/>
            <a:ext cx="0" cy="244869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3676A7-3200-450C-A808-290D8DBA91AF}"/>
              </a:ext>
            </a:extLst>
          </p:cNvPr>
          <p:cNvSpPr txBox="1"/>
          <p:nvPr/>
        </p:nvSpPr>
        <p:spPr>
          <a:xfrm>
            <a:off x="1435100" y="3513729"/>
            <a:ext cx="2108200" cy="584775"/>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项目概述</a:t>
            </a:r>
          </a:p>
        </p:txBody>
      </p:sp>
      <p:sp>
        <p:nvSpPr>
          <p:cNvPr id="43" name="文本框 42">
            <a:extLst>
              <a:ext uri="{FF2B5EF4-FFF2-40B4-BE49-F238E27FC236}">
                <a16:creationId xmlns:a16="http://schemas.microsoft.com/office/drawing/2014/main" id="{FE21FC27-4052-4B93-BCC7-4E24D0ED5CCD}"/>
              </a:ext>
            </a:extLst>
          </p:cNvPr>
          <p:cNvSpPr txBox="1"/>
          <p:nvPr/>
        </p:nvSpPr>
        <p:spPr>
          <a:xfrm>
            <a:off x="3846026" y="3513729"/>
            <a:ext cx="2222457" cy="1077218"/>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可行性研究和需求分析</a:t>
            </a:r>
          </a:p>
        </p:txBody>
      </p:sp>
      <p:sp>
        <p:nvSpPr>
          <p:cNvPr id="44" name="文本框 43">
            <a:extLst>
              <a:ext uri="{FF2B5EF4-FFF2-40B4-BE49-F238E27FC236}">
                <a16:creationId xmlns:a16="http://schemas.microsoft.com/office/drawing/2014/main" id="{2B6CFC3E-B63B-4C58-9241-7E69DDB9E6E8}"/>
              </a:ext>
            </a:extLst>
          </p:cNvPr>
          <p:cNvSpPr txBox="1"/>
          <p:nvPr/>
        </p:nvSpPr>
        <p:spPr>
          <a:xfrm>
            <a:off x="6172356" y="3513729"/>
            <a:ext cx="2357967" cy="1077218"/>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技术路线和试验方案</a:t>
            </a:r>
          </a:p>
        </p:txBody>
      </p:sp>
      <p:sp>
        <p:nvSpPr>
          <p:cNvPr id="45" name="文本框 44">
            <a:extLst>
              <a:ext uri="{FF2B5EF4-FFF2-40B4-BE49-F238E27FC236}">
                <a16:creationId xmlns:a16="http://schemas.microsoft.com/office/drawing/2014/main" id="{A7291141-14EE-44AD-ABEA-DE05C3D0C036}"/>
              </a:ext>
            </a:extLst>
          </p:cNvPr>
          <p:cNvSpPr txBox="1"/>
          <p:nvPr/>
        </p:nvSpPr>
        <p:spPr>
          <a:xfrm>
            <a:off x="8561415" y="3513729"/>
            <a:ext cx="2280307" cy="1077218"/>
          </a:xfrm>
          <a:prstGeom prst="rect">
            <a:avLst/>
          </a:prstGeom>
          <a:noFill/>
        </p:spPr>
        <p:txBody>
          <a:bodyPr wrap="square" rtlCol="0">
            <a:spAutoFit/>
          </a:bodyPr>
          <a:lstStyle/>
          <a:p>
            <a:pPr algn="ctr"/>
            <a:r>
              <a:rPr lang="zh-CN" altLang="en-US" sz="3200" dirty="0">
                <a:solidFill>
                  <a:srgbClr val="4C678E"/>
                </a:solidFill>
                <a:latin typeface="思源宋体 Heavy" panose="02020900000000000000" pitchFamily="18" charset="-122"/>
                <a:ea typeface="思源宋体 Heavy" panose="02020900000000000000" pitchFamily="18" charset="-122"/>
              </a:rPr>
              <a:t>预期结果和进度安排</a:t>
            </a:r>
          </a:p>
        </p:txBody>
      </p:sp>
      <p:sp>
        <p:nvSpPr>
          <p:cNvPr id="46" name="文本框 45">
            <a:extLst>
              <a:ext uri="{FF2B5EF4-FFF2-40B4-BE49-F238E27FC236}">
                <a16:creationId xmlns:a16="http://schemas.microsoft.com/office/drawing/2014/main" id="{2A12E9C9-49EE-4F1B-8527-D9804572B754}"/>
              </a:ext>
            </a:extLst>
          </p:cNvPr>
          <p:cNvSpPr txBox="1"/>
          <p:nvPr/>
        </p:nvSpPr>
        <p:spPr>
          <a:xfrm>
            <a:off x="1736388" y="4119582"/>
            <a:ext cx="1495762" cy="985783"/>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A brief introduction to the content and functionality of the project</a:t>
            </a:r>
          </a:p>
        </p:txBody>
      </p:sp>
      <p:sp>
        <p:nvSpPr>
          <p:cNvPr id="47" name="文本框 46">
            <a:extLst>
              <a:ext uri="{FF2B5EF4-FFF2-40B4-BE49-F238E27FC236}">
                <a16:creationId xmlns:a16="http://schemas.microsoft.com/office/drawing/2014/main" id="{26B30280-6F64-4DB2-9DBD-FA0CBCB90CA1}"/>
              </a:ext>
            </a:extLst>
          </p:cNvPr>
          <p:cNvSpPr txBox="1"/>
          <p:nvPr/>
        </p:nvSpPr>
        <p:spPr>
          <a:xfrm>
            <a:off x="4023425" y="4510908"/>
            <a:ext cx="1823935" cy="985783"/>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Implement the definition of the problem and assess the technical, economic, and operational feasibility</a:t>
            </a:r>
          </a:p>
        </p:txBody>
      </p:sp>
      <p:sp>
        <p:nvSpPr>
          <p:cNvPr id="48" name="文本框 47">
            <a:extLst>
              <a:ext uri="{FF2B5EF4-FFF2-40B4-BE49-F238E27FC236}">
                <a16:creationId xmlns:a16="http://schemas.microsoft.com/office/drawing/2014/main" id="{B03A62E2-0305-43F5-B03E-0040D285DBD2}"/>
              </a:ext>
            </a:extLst>
          </p:cNvPr>
          <p:cNvSpPr txBox="1"/>
          <p:nvPr/>
        </p:nvSpPr>
        <p:spPr>
          <a:xfrm>
            <a:off x="6390997" y="4510907"/>
            <a:ext cx="1761787" cy="985783"/>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Comprehensive analysis of the system's functional, performance and reliability requirements</a:t>
            </a:r>
          </a:p>
        </p:txBody>
      </p:sp>
      <p:sp>
        <p:nvSpPr>
          <p:cNvPr id="49" name="文本框 48">
            <a:extLst>
              <a:ext uri="{FF2B5EF4-FFF2-40B4-BE49-F238E27FC236}">
                <a16:creationId xmlns:a16="http://schemas.microsoft.com/office/drawing/2014/main" id="{1CA69D94-87DA-460B-B3B5-916B5380D908}"/>
              </a:ext>
            </a:extLst>
          </p:cNvPr>
          <p:cNvSpPr txBox="1"/>
          <p:nvPr/>
        </p:nvSpPr>
        <p:spPr>
          <a:xfrm>
            <a:off x="8885070" y="4597233"/>
            <a:ext cx="1495762" cy="731867"/>
          </a:xfrm>
          <a:prstGeom prst="rect">
            <a:avLst/>
          </a:prstGeom>
          <a:noFill/>
        </p:spPr>
        <p:txBody>
          <a:bodyPr wrap="square" lIns="0" tIns="0" rIns="0" bIns="0" rtlCol="0">
            <a:spAutoFit/>
          </a:bodyPr>
          <a:lstStyle/>
          <a:p>
            <a:pPr algn="ctr" hangingPunct="0">
              <a:lnSpc>
                <a:spcPct val="150000"/>
              </a:lnSpc>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Realize the modular division of labor to complete the system</a:t>
            </a:r>
          </a:p>
        </p:txBody>
      </p:sp>
      <p:grpSp>
        <p:nvGrpSpPr>
          <p:cNvPr id="63" name="组合 62">
            <a:extLst>
              <a:ext uri="{FF2B5EF4-FFF2-40B4-BE49-F238E27FC236}">
                <a16:creationId xmlns:a16="http://schemas.microsoft.com/office/drawing/2014/main" id="{0D8D435C-554D-42EC-8C3A-2A26CAA73FE2}"/>
              </a:ext>
            </a:extLst>
          </p:cNvPr>
          <p:cNvGrpSpPr/>
          <p:nvPr/>
        </p:nvGrpSpPr>
        <p:grpSpPr>
          <a:xfrm>
            <a:off x="11474779" y="1567543"/>
            <a:ext cx="101600" cy="825500"/>
            <a:chOff x="10833100" y="850900"/>
            <a:chExt cx="101600" cy="825500"/>
          </a:xfrm>
          <a:solidFill>
            <a:schemeClr val="bg1">
              <a:lumMod val="85000"/>
            </a:schemeClr>
          </a:solidFill>
        </p:grpSpPr>
        <p:sp>
          <p:nvSpPr>
            <p:cNvPr id="60" name="椭圆 59">
              <a:extLst>
                <a:ext uri="{FF2B5EF4-FFF2-40B4-BE49-F238E27FC236}">
                  <a16:creationId xmlns:a16="http://schemas.microsoft.com/office/drawing/2014/main" id="{3AA69157-08CE-4759-96AE-EF0169AB90F2}"/>
                </a:ext>
              </a:extLst>
            </p:cNvPr>
            <p:cNvSpPr/>
            <p:nvPr/>
          </p:nvSpPr>
          <p:spPr>
            <a:xfrm>
              <a:off x="10833100" y="8509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6445C21E-A46B-4D2B-A840-940E163DFA8D}"/>
                </a:ext>
              </a:extLst>
            </p:cNvPr>
            <p:cNvSpPr/>
            <p:nvPr/>
          </p:nvSpPr>
          <p:spPr>
            <a:xfrm>
              <a:off x="10833100" y="121285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87D3620D-6B3D-45C1-9390-5EDCC3F60EB3}"/>
                </a:ext>
              </a:extLst>
            </p:cNvPr>
            <p:cNvSpPr/>
            <p:nvPr/>
          </p:nvSpPr>
          <p:spPr>
            <a:xfrm>
              <a:off x="10833100" y="1574800"/>
              <a:ext cx="101600" cy="10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7616873" y="399495"/>
            <a:ext cx="337368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10" name="组合 9">
            <a:extLst>
              <a:ext uri="{FF2B5EF4-FFF2-40B4-BE49-F238E27FC236}">
                <a16:creationId xmlns:a16="http://schemas.microsoft.com/office/drawing/2014/main" id="{DD729C16-3237-7AAD-FEA6-FB99C29F28D0}"/>
              </a:ext>
            </a:extLst>
          </p:cNvPr>
          <p:cNvGrpSpPr/>
          <p:nvPr/>
        </p:nvGrpSpPr>
        <p:grpSpPr>
          <a:xfrm>
            <a:off x="937057" y="508992"/>
            <a:ext cx="4482075" cy="591195"/>
            <a:chOff x="703885" y="632385"/>
            <a:chExt cx="4482075" cy="591195"/>
          </a:xfrm>
        </p:grpSpPr>
        <p:sp>
          <p:nvSpPr>
            <p:cNvPr id="11" name="文本框 10">
              <a:extLst>
                <a:ext uri="{FF2B5EF4-FFF2-40B4-BE49-F238E27FC236}">
                  <a16:creationId xmlns:a16="http://schemas.microsoft.com/office/drawing/2014/main" id="{DF0A8D2E-2A9F-9535-B743-6F40A46E3E9C}"/>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2" name="文本框 11">
              <a:extLst>
                <a:ext uri="{FF2B5EF4-FFF2-40B4-BE49-F238E27FC236}">
                  <a16:creationId xmlns:a16="http://schemas.microsoft.com/office/drawing/2014/main" id="{8A194500-FC66-7007-E11F-1CF06F66D8AF}"/>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3" name="ísļîḓé">
            <a:extLst>
              <a:ext uri="{FF2B5EF4-FFF2-40B4-BE49-F238E27FC236}">
                <a16:creationId xmlns:a16="http://schemas.microsoft.com/office/drawing/2014/main" id="{5B5F6EB7-DE08-A483-A2CC-AA6D3284CA37}"/>
              </a:ext>
            </a:extLst>
          </p:cNvPr>
          <p:cNvGrpSpPr/>
          <p:nvPr/>
        </p:nvGrpSpPr>
        <p:grpSpPr>
          <a:xfrm>
            <a:off x="452000" y="592577"/>
            <a:ext cx="519548" cy="519548"/>
            <a:chOff x="5683121" y="1558109"/>
            <a:chExt cx="673626" cy="673626"/>
          </a:xfrm>
        </p:grpSpPr>
        <p:sp>
          <p:nvSpPr>
            <p:cNvPr id="14" name="ïşļíḋê">
              <a:extLst>
                <a:ext uri="{FF2B5EF4-FFF2-40B4-BE49-F238E27FC236}">
                  <a16:creationId xmlns:a16="http://schemas.microsoft.com/office/drawing/2014/main" id="{6F4472BF-EB12-6871-D89F-C71B2ABD0FB4}"/>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5" name="îśľîḍe">
              <a:extLst>
                <a:ext uri="{FF2B5EF4-FFF2-40B4-BE49-F238E27FC236}">
                  <a16:creationId xmlns:a16="http://schemas.microsoft.com/office/drawing/2014/main" id="{17E85550-AEF6-E39B-EBE8-8DF27F4FC320}"/>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6436316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par>
                          <p:cTn id="25" fill="hold">
                            <p:stCondLst>
                              <p:cond delay="1000"/>
                            </p:stCondLst>
                            <p:childTnLst>
                              <p:par>
                                <p:cTn id="26" presetID="31"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style.rotation</p:attrName>
                                        </p:attrNameLst>
                                      </p:cBhvr>
                                      <p:tavLst>
                                        <p:tav tm="0">
                                          <p:val>
                                            <p:fltVal val="90"/>
                                          </p:val>
                                        </p:tav>
                                        <p:tav tm="100000">
                                          <p:val>
                                            <p:fltVal val="0"/>
                                          </p:val>
                                        </p:tav>
                                      </p:tavLst>
                                    </p:anim>
                                    <p:animEffect transition="in" filter="fade">
                                      <p:cBhvr>
                                        <p:cTn id="31" dur="1000"/>
                                        <p:tgtEl>
                                          <p:spTgt spid="19"/>
                                        </p:tgtEl>
                                      </p:cBhvr>
                                    </p:animEffect>
                                  </p:childTnLst>
                                </p:cTn>
                              </p:par>
                            </p:childTnLst>
                          </p:cTn>
                        </p:par>
                        <p:par>
                          <p:cTn id="32" fill="hold">
                            <p:stCondLst>
                              <p:cond delay="2000"/>
                            </p:stCondLst>
                            <p:childTnLst>
                              <p:par>
                                <p:cTn id="33" presetID="31" presetClass="entr" presetSubtype="0"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1000" fill="hold"/>
                                        <p:tgtEl>
                                          <p:spTgt spid="34"/>
                                        </p:tgtEl>
                                        <p:attrNameLst>
                                          <p:attrName>ppt_w</p:attrName>
                                        </p:attrNameLst>
                                      </p:cBhvr>
                                      <p:tavLst>
                                        <p:tav tm="0">
                                          <p:val>
                                            <p:fltVal val="0"/>
                                          </p:val>
                                        </p:tav>
                                        <p:tav tm="100000">
                                          <p:val>
                                            <p:strVal val="#ppt_w"/>
                                          </p:val>
                                        </p:tav>
                                      </p:tavLst>
                                    </p:anim>
                                    <p:anim calcmode="lin" valueType="num">
                                      <p:cBhvr>
                                        <p:cTn id="36" dur="1000" fill="hold"/>
                                        <p:tgtEl>
                                          <p:spTgt spid="34"/>
                                        </p:tgtEl>
                                        <p:attrNameLst>
                                          <p:attrName>ppt_h</p:attrName>
                                        </p:attrNameLst>
                                      </p:cBhvr>
                                      <p:tavLst>
                                        <p:tav tm="0">
                                          <p:val>
                                            <p:fltVal val="0"/>
                                          </p:val>
                                        </p:tav>
                                        <p:tav tm="100000">
                                          <p:val>
                                            <p:strVal val="#ppt_h"/>
                                          </p:val>
                                        </p:tav>
                                      </p:tavLst>
                                    </p:anim>
                                    <p:anim calcmode="lin" valueType="num">
                                      <p:cBhvr>
                                        <p:cTn id="37" dur="1000" fill="hold"/>
                                        <p:tgtEl>
                                          <p:spTgt spid="34"/>
                                        </p:tgtEl>
                                        <p:attrNameLst>
                                          <p:attrName>style.rotation</p:attrName>
                                        </p:attrNameLst>
                                      </p:cBhvr>
                                      <p:tavLst>
                                        <p:tav tm="0">
                                          <p:val>
                                            <p:fltVal val="90"/>
                                          </p:val>
                                        </p:tav>
                                        <p:tav tm="100000">
                                          <p:val>
                                            <p:fltVal val="0"/>
                                          </p:val>
                                        </p:tav>
                                      </p:tavLst>
                                    </p:anim>
                                    <p:animEffect transition="in" filter="fade">
                                      <p:cBhvr>
                                        <p:cTn id="38" dur="1000"/>
                                        <p:tgtEl>
                                          <p:spTgt spid="34"/>
                                        </p:tgtEl>
                                      </p:cBhvr>
                                    </p:animEffect>
                                  </p:childTnLst>
                                </p:cTn>
                              </p:par>
                            </p:childTnLst>
                          </p:cTn>
                        </p:par>
                        <p:par>
                          <p:cTn id="39" fill="hold">
                            <p:stCondLst>
                              <p:cond delay="3000"/>
                            </p:stCondLst>
                            <p:childTnLst>
                              <p:par>
                                <p:cTn id="40" presetID="31" presetClass="entr" presetSubtype="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 calcmode="lin" valueType="num">
                                      <p:cBhvr>
                                        <p:cTn id="44" dur="1000" fill="hold"/>
                                        <p:tgtEl>
                                          <p:spTgt spid="37"/>
                                        </p:tgtEl>
                                        <p:attrNameLst>
                                          <p:attrName>style.rotation</p:attrName>
                                        </p:attrNameLst>
                                      </p:cBhvr>
                                      <p:tavLst>
                                        <p:tav tm="0">
                                          <p:val>
                                            <p:fltVal val="90"/>
                                          </p:val>
                                        </p:tav>
                                        <p:tav tm="100000">
                                          <p:val>
                                            <p:fltVal val="0"/>
                                          </p:val>
                                        </p:tav>
                                      </p:tavLst>
                                    </p:anim>
                                    <p:animEffect transition="in" filter="fade">
                                      <p:cBhvr>
                                        <p:cTn id="45" dur="1000"/>
                                        <p:tgtEl>
                                          <p:spTgt spid="37"/>
                                        </p:tgtEl>
                                      </p:cBhvr>
                                    </p:animEffect>
                                  </p:childTnLst>
                                </p:cTn>
                              </p:par>
                            </p:childTnLst>
                          </p:cTn>
                        </p:par>
                        <p:par>
                          <p:cTn id="46" fill="hold">
                            <p:stCondLst>
                              <p:cond delay="4000"/>
                            </p:stCondLst>
                            <p:childTnLst>
                              <p:par>
                                <p:cTn id="47" presetID="31"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1000" fill="hold"/>
                                        <p:tgtEl>
                                          <p:spTgt spid="38"/>
                                        </p:tgtEl>
                                        <p:attrNameLst>
                                          <p:attrName>ppt_w</p:attrName>
                                        </p:attrNameLst>
                                      </p:cBhvr>
                                      <p:tavLst>
                                        <p:tav tm="0">
                                          <p:val>
                                            <p:fltVal val="0"/>
                                          </p:val>
                                        </p:tav>
                                        <p:tav tm="100000">
                                          <p:val>
                                            <p:strVal val="#ppt_w"/>
                                          </p:val>
                                        </p:tav>
                                      </p:tavLst>
                                    </p:anim>
                                    <p:anim calcmode="lin" valueType="num">
                                      <p:cBhvr>
                                        <p:cTn id="50" dur="1000" fill="hold"/>
                                        <p:tgtEl>
                                          <p:spTgt spid="38"/>
                                        </p:tgtEl>
                                        <p:attrNameLst>
                                          <p:attrName>ppt_h</p:attrName>
                                        </p:attrNameLst>
                                      </p:cBhvr>
                                      <p:tavLst>
                                        <p:tav tm="0">
                                          <p:val>
                                            <p:fltVal val="0"/>
                                          </p:val>
                                        </p:tav>
                                        <p:tav tm="100000">
                                          <p:val>
                                            <p:strVal val="#ppt_h"/>
                                          </p:val>
                                        </p:tav>
                                      </p:tavLst>
                                    </p:anim>
                                    <p:anim calcmode="lin" valueType="num">
                                      <p:cBhvr>
                                        <p:cTn id="51" dur="1000" fill="hold"/>
                                        <p:tgtEl>
                                          <p:spTgt spid="38"/>
                                        </p:tgtEl>
                                        <p:attrNameLst>
                                          <p:attrName>style.rotation</p:attrName>
                                        </p:attrNameLst>
                                      </p:cBhvr>
                                      <p:tavLst>
                                        <p:tav tm="0">
                                          <p:val>
                                            <p:fltVal val="90"/>
                                          </p:val>
                                        </p:tav>
                                        <p:tav tm="100000">
                                          <p:val>
                                            <p:fltVal val="0"/>
                                          </p:val>
                                        </p:tav>
                                      </p:tavLst>
                                    </p:anim>
                                    <p:animEffect transition="in" filter="fade">
                                      <p:cBhvr>
                                        <p:cTn id="52" dur="1000"/>
                                        <p:tgtEl>
                                          <p:spTgt spid="38"/>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wipe(down)">
                                      <p:cBhvr>
                                        <p:cTn id="60" dur="500"/>
                                        <p:tgtEl>
                                          <p:spTgt spid="43"/>
                                        </p:tgtEl>
                                      </p:cBhvr>
                                    </p:animEffect>
                                  </p:childTnLst>
                                </p:cTn>
                              </p:par>
                            </p:childTnLst>
                          </p:cTn>
                        </p:par>
                        <p:par>
                          <p:cTn id="61" fill="hold">
                            <p:stCondLst>
                              <p:cond delay="6000"/>
                            </p:stCondLst>
                            <p:childTnLst>
                              <p:par>
                                <p:cTn id="62" presetID="22" presetClass="entr" presetSubtype="4"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wipe(down)">
                                      <p:cBhvr>
                                        <p:cTn id="64" dur="500"/>
                                        <p:tgtEl>
                                          <p:spTgt spid="44"/>
                                        </p:tgtEl>
                                      </p:cBhvr>
                                    </p:animEffect>
                                  </p:childTnLst>
                                </p:cTn>
                              </p:par>
                            </p:childTnLst>
                          </p:cTn>
                        </p:par>
                        <p:par>
                          <p:cTn id="65" fill="hold">
                            <p:stCondLst>
                              <p:cond delay="6500"/>
                            </p:stCondLst>
                            <p:childTnLst>
                              <p:par>
                                <p:cTn id="66" presetID="22" presetClass="entr" presetSubtype="4"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wipe(down)">
                                      <p:cBhvr>
                                        <p:cTn id="68" dur="500"/>
                                        <p:tgtEl>
                                          <p:spTgt spid="45"/>
                                        </p:tgtEl>
                                      </p:cBhvr>
                                    </p:animEffect>
                                  </p:childTnLst>
                                </p:cTn>
                              </p:par>
                            </p:childTnLst>
                          </p:cTn>
                        </p:par>
                        <p:par>
                          <p:cTn id="69" fill="hold">
                            <p:stCondLst>
                              <p:cond delay="7000"/>
                            </p:stCondLst>
                            <p:childTnLst>
                              <p:par>
                                <p:cTn id="70" presetID="22" presetClass="entr" presetSubtype="4" fill="hold" grpId="0"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down)">
                                      <p:cBhvr>
                                        <p:cTn id="72" dur="500"/>
                                        <p:tgtEl>
                                          <p:spTgt spid="46"/>
                                        </p:tgtEl>
                                      </p:cBhvr>
                                    </p:animEffect>
                                  </p:childTnLst>
                                </p:cTn>
                              </p:par>
                            </p:childTnLst>
                          </p:cTn>
                        </p:par>
                        <p:par>
                          <p:cTn id="73" fill="hold">
                            <p:stCondLst>
                              <p:cond delay="7500"/>
                            </p:stCondLst>
                            <p:childTnLst>
                              <p:par>
                                <p:cTn id="74" presetID="22" presetClass="entr" presetSubtype="4" fill="hold" grpId="0" nodeType="afterEffect">
                                  <p:stCondLst>
                                    <p:cond delay="0"/>
                                  </p:stCondLst>
                                  <p:childTnLst>
                                    <p:set>
                                      <p:cBhvr>
                                        <p:cTn id="75" dur="1" fill="hold">
                                          <p:stCondLst>
                                            <p:cond delay="0"/>
                                          </p:stCondLst>
                                        </p:cTn>
                                        <p:tgtEl>
                                          <p:spTgt spid="47"/>
                                        </p:tgtEl>
                                        <p:attrNameLst>
                                          <p:attrName>style.visibility</p:attrName>
                                        </p:attrNameLst>
                                      </p:cBhvr>
                                      <p:to>
                                        <p:strVal val="visible"/>
                                      </p:to>
                                    </p:set>
                                    <p:animEffect transition="in" filter="wipe(down)">
                                      <p:cBhvr>
                                        <p:cTn id="76" dur="500"/>
                                        <p:tgtEl>
                                          <p:spTgt spid="47"/>
                                        </p:tgtEl>
                                      </p:cBhvr>
                                    </p:animEffect>
                                  </p:childTnLst>
                                </p:cTn>
                              </p:par>
                            </p:childTnLst>
                          </p:cTn>
                        </p:par>
                        <p:par>
                          <p:cTn id="77" fill="hold">
                            <p:stCondLst>
                              <p:cond delay="8000"/>
                            </p:stCondLst>
                            <p:childTnLst>
                              <p:par>
                                <p:cTn id="78" presetID="22" presetClass="entr" presetSubtype="4" fill="hold" grpId="0" nodeType="after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down)">
                                      <p:cBhvr>
                                        <p:cTn id="80" dur="500"/>
                                        <p:tgtEl>
                                          <p:spTgt spid="48"/>
                                        </p:tgtEl>
                                      </p:cBhvr>
                                    </p:animEffect>
                                  </p:childTnLst>
                                </p:cTn>
                              </p:par>
                            </p:childTnLst>
                          </p:cTn>
                        </p:par>
                        <p:par>
                          <p:cTn id="81" fill="hold">
                            <p:stCondLst>
                              <p:cond delay="8500"/>
                            </p:stCondLst>
                            <p:childTnLst>
                              <p:par>
                                <p:cTn id="82" presetID="22" presetClass="entr" presetSubtype="4" fill="hold" grpId="0" nodeType="after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wipe(down)">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par>
                                <p:cTn id="90" presetID="22" presetClass="entr" presetSubtype="4"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down)">
                                      <p:cBhvr>
                                        <p:cTn id="92" dur="500"/>
                                        <p:tgtEl>
                                          <p:spTgt spid="40"/>
                                        </p:tgtEl>
                                      </p:cBhvr>
                                    </p:animEffect>
                                  </p:childTnLst>
                                </p:cTn>
                              </p:par>
                              <p:par>
                                <p:cTn id="93" presetID="22" presetClass="entr" presetSubtype="4"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 calcmode="lin" valueType="num">
                                      <p:cBhvr>
                                        <p:cTn id="100" dur="500" fill="hold"/>
                                        <p:tgtEl>
                                          <p:spTgt spid="10"/>
                                        </p:tgtEl>
                                        <p:attrNameLst>
                                          <p:attrName>ppt_w</p:attrName>
                                        </p:attrNameLst>
                                      </p:cBhvr>
                                      <p:tavLst>
                                        <p:tav tm="0">
                                          <p:val>
                                            <p:fltVal val="0"/>
                                          </p:val>
                                        </p:tav>
                                        <p:tav tm="100000">
                                          <p:val>
                                            <p:strVal val="#ppt_w"/>
                                          </p:val>
                                        </p:tav>
                                      </p:tavLst>
                                    </p:anim>
                                    <p:anim calcmode="lin" valueType="num">
                                      <p:cBhvr>
                                        <p:cTn id="101" dur="500" fill="hold"/>
                                        <p:tgtEl>
                                          <p:spTgt spid="10"/>
                                        </p:tgtEl>
                                        <p:attrNameLst>
                                          <p:attrName>ppt_h</p:attrName>
                                        </p:attrNameLst>
                                      </p:cBhvr>
                                      <p:tavLst>
                                        <p:tav tm="0">
                                          <p:val>
                                            <p:fltVal val="0"/>
                                          </p:val>
                                        </p:tav>
                                        <p:tav tm="100000">
                                          <p:val>
                                            <p:strVal val="#ppt_h"/>
                                          </p:val>
                                        </p:tav>
                                      </p:tavLst>
                                    </p:anim>
                                    <p:animEffect transition="in" filter="fade">
                                      <p:cBhvr>
                                        <p:cTn id="102" dur="500"/>
                                        <p:tgtEl>
                                          <p:spTgt spid="10"/>
                                        </p:tgtEl>
                                      </p:cBhvr>
                                    </p:animEffect>
                                  </p:childTnLst>
                                </p:cTn>
                              </p:par>
                              <p:par>
                                <p:cTn id="103" presetID="53" presetClass="entr" presetSubtype="16" fill="hold" nodeType="with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fltVal val="0"/>
                                          </p:val>
                                        </p:tav>
                                        <p:tav tm="100000">
                                          <p:val>
                                            <p:strVal val="#ppt_h"/>
                                          </p:val>
                                        </p:tav>
                                      </p:tavLst>
                                    </p:anim>
                                    <p:animEffect transition="in" filter="fade">
                                      <p:cBhvr>
                                        <p:cTn id="10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5" grpId="0"/>
      <p:bldP spid="33" grpId="0"/>
      <p:bldP spid="19" grpId="0" animBg="1"/>
      <p:bldP spid="34" grpId="0" animBg="1"/>
      <p:bldP spid="37" grpId="0" animBg="1"/>
      <p:bldP spid="38" grpId="0" animBg="1"/>
      <p:bldP spid="42" grpId="0"/>
      <p:bldP spid="43" grpId="0"/>
      <p:bldP spid="44" grpId="0"/>
      <p:bldP spid="45" grpId="0"/>
      <p:bldP spid="46" grpId="0"/>
      <p:bldP spid="47" grpId="0"/>
      <p:bldP spid="48"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191329" cy="923330"/>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项目概述</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01</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14581" y="3733800"/>
            <a:ext cx="3264874" cy="798360"/>
          </a:xfrm>
          <a:prstGeom prst="rect">
            <a:avLst/>
          </a:prstGeom>
          <a:noFill/>
        </p:spPr>
        <p:txBody>
          <a:bodyPr wrap="square" lIns="0" tIns="0" rIns="0" bIns="0" rtlCol="0">
            <a:spAutoFit/>
          </a:bodyPr>
          <a:lstStyle/>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项目思路来源；</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简述项目要完成的功能；</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a:t>
            </a: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BE682DCE-6AC4-74F3-6BEB-E365918B0BEC}"/>
              </a:ext>
            </a:extLst>
          </p:cNvPr>
          <p:cNvGrpSpPr/>
          <p:nvPr/>
        </p:nvGrpSpPr>
        <p:grpSpPr>
          <a:xfrm>
            <a:off x="971548" y="556753"/>
            <a:ext cx="4482075" cy="591195"/>
            <a:chOff x="703885" y="632385"/>
            <a:chExt cx="4482075" cy="591195"/>
          </a:xfrm>
        </p:grpSpPr>
        <p:sp>
          <p:nvSpPr>
            <p:cNvPr id="10" name="文本框 9">
              <a:extLst>
                <a:ext uri="{FF2B5EF4-FFF2-40B4-BE49-F238E27FC236}">
                  <a16:creationId xmlns:a16="http://schemas.microsoft.com/office/drawing/2014/main" id="{90E1059E-4E67-476E-F4CD-5BE7DD3BABF6}"/>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a:extLst>
                <a:ext uri="{FF2B5EF4-FFF2-40B4-BE49-F238E27FC236}">
                  <a16:creationId xmlns:a16="http://schemas.microsoft.com/office/drawing/2014/main" id="{9AAA5844-6A5F-BD86-0A47-3873133287B0}"/>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a:extLst>
              <a:ext uri="{FF2B5EF4-FFF2-40B4-BE49-F238E27FC236}">
                <a16:creationId xmlns:a16="http://schemas.microsoft.com/office/drawing/2014/main" id="{8D811828-CCD5-EFBC-09A5-580E7538AC87}"/>
              </a:ext>
            </a:extLst>
          </p:cNvPr>
          <p:cNvGrpSpPr/>
          <p:nvPr/>
        </p:nvGrpSpPr>
        <p:grpSpPr>
          <a:xfrm>
            <a:off x="452000" y="592577"/>
            <a:ext cx="519548" cy="519548"/>
            <a:chOff x="5683121" y="1558109"/>
            <a:chExt cx="673626" cy="673626"/>
          </a:xfrm>
        </p:grpSpPr>
        <p:sp>
          <p:nvSpPr>
            <p:cNvPr id="15" name="ïşļíḋê">
              <a:extLst>
                <a:ext uri="{FF2B5EF4-FFF2-40B4-BE49-F238E27FC236}">
                  <a16:creationId xmlns:a16="http://schemas.microsoft.com/office/drawing/2014/main" id="{84819E57-E7D9-F58F-6C95-953F6812DCAF}"/>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a:extLst>
                <a:ext uri="{FF2B5EF4-FFF2-40B4-BE49-F238E27FC236}">
                  <a16:creationId xmlns:a16="http://schemas.microsoft.com/office/drawing/2014/main" id="{15772200-5274-3344-62C4-02747D1172A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77072872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182417" y="545360"/>
            <a:ext cx="382716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项目思路来源</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2745775" y="899303"/>
            <a:ext cx="6582936" cy="45719"/>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52" name="矩形 51">
            <a:extLst>
              <a:ext uri="{FF2B5EF4-FFF2-40B4-BE49-F238E27FC236}">
                <a16:creationId xmlns:a16="http://schemas.microsoft.com/office/drawing/2014/main" id="{B90CFF88-FE09-4374-A3B7-930F52253BF3}"/>
              </a:ext>
            </a:extLst>
          </p:cNvPr>
          <p:cNvSpPr/>
          <p:nvPr/>
        </p:nvSpPr>
        <p:spPr>
          <a:xfrm>
            <a:off x="818508" y="1297784"/>
            <a:ext cx="2398346"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错综复杂的网络世界</a:t>
            </a:r>
          </a:p>
        </p:txBody>
      </p:sp>
      <p:sp>
        <p:nvSpPr>
          <p:cNvPr id="11" name="矩形: 圆角 10">
            <a:extLst>
              <a:ext uri="{FF2B5EF4-FFF2-40B4-BE49-F238E27FC236}">
                <a16:creationId xmlns:a16="http://schemas.microsoft.com/office/drawing/2014/main" id="{7450DCFA-7F90-203C-11F7-4B755B550DF2}"/>
              </a:ext>
            </a:extLst>
          </p:cNvPr>
          <p:cNvSpPr/>
          <p:nvPr/>
        </p:nvSpPr>
        <p:spPr>
          <a:xfrm>
            <a:off x="3494527" y="2481844"/>
            <a:ext cx="1375780"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芭比</a:t>
            </a:r>
            <a:r>
              <a:rPr lang="en-US" altLang="zh-CN" sz="1400" dirty="0">
                <a:solidFill>
                  <a:srgbClr val="4C678E"/>
                </a:solidFill>
                <a:latin typeface="思源宋体 Heavy" panose="02020900000000000000" pitchFamily="18" charset="-122"/>
                <a:ea typeface="思源宋体 Heavy" panose="02020900000000000000" pitchFamily="18" charset="-122"/>
              </a:rPr>
              <a:t>Q</a:t>
            </a:r>
            <a:r>
              <a:rPr lang="zh-CN" altLang="en-US" sz="1400" dirty="0">
                <a:solidFill>
                  <a:srgbClr val="4C678E"/>
                </a:solidFill>
                <a:latin typeface="思源宋体 Heavy" panose="02020900000000000000" pitchFamily="18" charset="-122"/>
                <a:ea typeface="思源宋体 Heavy" panose="02020900000000000000" pitchFamily="18" charset="-122"/>
              </a:rPr>
              <a:t>了</a:t>
            </a:r>
          </a:p>
        </p:txBody>
      </p:sp>
      <p:sp>
        <p:nvSpPr>
          <p:cNvPr id="18" name="矩形: 圆角 17">
            <a:extLst>
              <a:ext uri="{FF2B5EF4-FFF2-40B4-BE49-F238E27FC236}">
                <a16:creationId xmlns:a16="http://schemas.microsoft.com/office/drawing/2014/main" id="{07D2FCA8-A17A-43DB-58C2-0E92A2845350}"/>
              </a:ext>
            </a:extLst>
          </p:cNvPr>
          <p:cNvSpPr/>
          <p:nvPr/>
        </p:nvSpPr>
        <p:spPr>
          <a:xfrm>
            <a:off x="2062568" y="3255379"/>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老六</a:t>
            </a:r>
          </a:p>
        </p:txBody>
      </p:sp>
      <p:sp>
        <p:nvSpPr>
          <p:cNvPr id="21" name="矩形: 圆角 20">
            <a:extLst>
              <a:ext uri="{FF2B5EF4-FFF2-40B4-BE49-F238E27FC236}">
                <a16:creationId xmlns:a16="http://schemas.microsoft.com/office/drawing/2014/main" id="{50590A07-C0F7-DD19-4BE7-3DBBA2083BD4}"/>
              </a:ext>
            </a:extLst>
          </p:cNvPr>
          <p:cNvSpPr/>
          <p:nvPr/>
        </p:nvSpPr>
        <p:spPr>
          <a:xfrm>
            <a:off x="3035437" y="3920940"/>
            <a:ext cx="2014717" cy="44338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男人过了</a:t>
            </a:r>
            <a:r>
              <a:rPr lang="en-US" altLang="zh-CN" sz="1400" dirty="0">
                <a:solidFill>
                  <a:srgbClr val="4C678E"/>
                </a:solidFill>
                <a:latin typeface="思源宋体 Heavy" panose="02020900000000000000" pitchFamily="18" charset="-122"/>
                <a:ea typeface="思源宋体 Heavy" panose="02020900000000000000" pitchFamily="18" charset="-122"/>
              </a:rPr>
              <a:t>20</a:t>
            </a:r>
            <a:r>
              <a:rPr lang="zh-CN" altLang="en-US" sz="1400" dirty="0">
                <a:solidFill>
                  <a:srgbClr val="4C678E"/>
                </a:solidFill>
                <a:latin typeface="思源宋体 Heavy" panose="02020900000000000000" pitchFamily="18" charset="-122"/>
                <a:ea typeface="思源宋体 Heavy" panose="02020900000000000000" pitchFamily="18" charset="-122"/>
              </a:rPr>
              <a:t>岁就不要穿的再像个孩子了</a:t>
            </a:r>
          </a:p>
        </p:txBody>
      </p:sp>
      <p:sp>
        <p:nvSpPr>
          <p:cNvPr id="22" name="矩形: 圆角 21">
            <a:extLst>
              <a:ext uri="{FF2B5EF4-FFF2-40B4-BE49-F238E27FC236}">
                <a16:creationId xmlns:a16="http://schemas.microsoft.com/office/drawing/2014/main" id="{48CDEF83-A412-5517-9351-DACCAC948A03}"/>
              </a:ext>
            </a:extLst>
          </p:cNvPr>
          <p:cNvSpPr/>
          <p:nvPr/>
        </p:nvSpPr>
        <p:spPr>
          <a:xfrm>
            <a:off x="5130498" y="3302076"/>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羊了个羊</a:t>
            </a:r>
          </a:p>
        </p:txBody>
      </p:sp>
      <p:sp>
        <p:nvSpPr>
          <p:cNvPr id="23" name="矩形: 圆角 22">
            <a:extLst>
              <a:ext uri="{FF2B5EF4-FFF2-40B4-BE49-F238E27FC236}">
                <a16:creationId xmlns:a16="http://schemas.microsoft.com/office/drawing/2014/main" id="{691B4D5B-5EEF-AA69-50E7-707FD38E8A7E}"/>
              </a:ext>
            </a:extLst>
          </p:cNvPr>
          <p:cNvSpPr/>
          <p:nvPr/>
        </p:nvSpPr>
        <p:spPr>
          <a:xfrm>
            <a:off x="5364959" y="4454474"/>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只因你太美</a:t>
            </a:r>
          </a:p>
        </p:txBody>
      </p:sp>
      <p:sp>
        <p:nvSpPr>
          <p:cNvPr id="24" name="矩形: 圆角 23">
            <a:extLst>
              <a:ext uri="{FF2B5EF4-FFF2-40B4-BE49-F238E27FC236}">
                <a16:creationId xmlns:a16="http://schemas.microsoft.com/office/drawing/2014/main" id="{773F5880-91CA-C7F4-844C-EFD444EE12C1}"/>
              </a:ext>
            </a:extLst>
          </p:cNvPr>
          <p:cNvSpPr/>
          <p:nvPr/>
        </p:nvSpPr>
        <p:spPr>
          <a:xfrm>
            <a:off x="6251702" y="2308223"/>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别急</a:t>
            </a:r>
          </a:p>
        </p:txBody>
      </p:sp>
      <p:sp>
        <p:nvSpPr>
          <p:cNvPr id="25" name="矩形: 圆角 24">
            <a:extLst>
              <a:ext uri="{FF2B5EF4-FFF2-40B4-BE49-F238E27FC236}">
                <a16:creationId xmlns:a16="http://schemas.microsoft.com/office/drawing/2014/main" id="{16206036-F06C-02C7-6271-AFF55A3BD028}"/>
              </a:ext>
            </a:extLst>
          </p:cNvPr>
          <p:cNvSpPr/>
          <p:nvPr/>
        </p:nvSpPr>
        <p:spPr>
          <a:xfrm>
            <a:off x="7231521" y="3207727"/>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差不多得了</a:t>
            </a:r>
          </a:p>
        </p:txBody>
      </p:sp>
      <p:sp>
        <p:nvSpPr>
          <p:cNvPr id="26" name="矩形: 圆角 25">
            <a:extLst>
              <a:ext uri="{FF2B5EF4-FFF2-40B4-BE49-F238E27FC236}">
                <a16:creationId xmlns:a16="http://schemas.microsoft.com/office/drawing/2014/main" id="{824241F3-C758-CF58-AF01-CC07F2BA4B7B}"/>
              </a:ext>
            </a:extLst>
          </p:cNvPr>
          <p:cNvSpPr/>
          <p:nvPr/>
        </p:nvSpPr>
        <p:spPr>
          <a:xfrm>
            <a:off x="7141848" y="4057685"/>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我是急急国王</a:t>
            </a:r>
          </a:p>
        </p:txBody>
      </p:sp>
      <p:sp>
        <p:nvSpPr>
          <p:cNvPr id="27" name="矩形: 圆角 26">
            <a:extLst>
              <a:ext uri="{FF2B5EF4-FFF2-40B4-BE49-F238E27FC236}">
                <a16:creationId xmlns:a16="http://schemas.microsoft.com/office/drawing/2014/main" id="{99E36109-46D0-D71F-4DC2-1A07B928A428}"/>
              </a:ext>
            </a:extLst>
          </p:cNvPr>
          <p:cNvSpPr/>
          <p:nvPr/>
        </p:nvSpPr>
        <p:spPr>
          <a:xfrm>
            <a:off x="9156563" y="3649318"/>
            <a:ext cx="2014717"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到达世界最高城理塘</a:t>
            </a:r>
          </a:p>
        </p:txBody>
      </p:sp>
      <p:sp>
        <p:nvSpPr>
          <p:cNvPr id="28" name="矩形: 圆角 27">
            <a:extLst>
              <a:ext uri="{FF2B5EF4-FFF2-40B4-BE49-F238E27FC236}">
                <a16:creationId xmlns:a16="http://schemas.microsoft.com/office/drawing/2014/main" id="{ED689FE8-3059-D86E-6372-14ED9E9CF53A}"/>
              </a:ext>
            </a:extLst>
          </p:cNvPr>
          <p:cNvSpPr/>
          <p:nvPr/>
        </p:nvSpPr>
        <p:spPr>
          <a:xfrm>
            <a:off x="8873427" y="2453073"/>
            <a:ext cx="1366413" cy="347242"/>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4C678E"/>
                </a:solidFill>
                <a:latin typeface="思源宋体 Heavy" panose="02020900000000000000" pitchFamily="18" charset="-122"/>
                <a:ea typeface="思源宋体 Heavy" panose="02020900000000000000" pitchFamily="18" charset="-122"/>
              </a:rPr>
              <a:t>一眼丁真</a:t>
            </a:r>
          </a:p>
        </p:txBody>
      </p:sp>
      <p:sp>
        <p:nvSpPr>
          <p:cNvPr id="29" name="文本框 28">
            <a:extLst>
              <a:ext uri="{FF2B5EF4-FFF2-40B4-BE49-F238E27FC236}">
                <a16:creationId xmlns:a16="http://schemas.microsoft.com/office/drawing/2014/main" id="{24B30D79-01BC-BB4B-5CA5-556EEC18B8E1}"/>
              </a:ext>
            </a:extLst>
          </p:cNvPr>
          <p:cNvSpPr txBox="1"/>
          <p:nvPr/>
        </p:nvSpPr>
        <p:spPr>
          <a:xfrm>
            <a:off x="1079717" y="5606872"/>
            <a:ext cx="5550877" cy="369332"/>
          </a:xfrm>
          <a:prstGeom prst="rect">
            <a:avLst/>
          </a:prstGeom>
          <a:noFill/>
        </p:spPr>
        <p:txBody>
          <a:bodyPr wrap="square" rtlCol="0">
            <a:spAutoFit/>
          </a:bodyPr>
          <a:lstStyle/>
          <a:p>
            <a:r>
              <a:rPr lang="zh-CN" altLang="en-US" dirty="0"/>
              <a:t>因此，人们需要一款应用来深入地了解网络热梗。</a:t>
            </a:r>
          </a:p>
        </p:txBody>
      </p:sp>
    </p:spTree>
    <p:extLst>
      <p:ext uri="{BB962C8B-B14F-4D97-AF65-F5344CB8AC3E}">
        <p14:creationId xmlns:p14="http://schemas.microsoft.com/office/powerpoint/2010/main" val="24436940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fill="hold"/>
                                        <p:tgtEl>
                                          <p:spTgt spid="29"/>
                                        </p:tgtEl>
                                        <p:attrNameLst>
                                          <p:attrName>ppt_x</p:attrName>
                                        </p:attrNameLst>
                                      </p:cBhvr>
                                      <p:tavLst>
                                        <p:tav tm="0">
                                          <p:val>
                                            <p:strVal val="#ppt_x"/>
                                          </p:val>
                                        </p:tav>
                                        <p:tav tm="100000">
                                          <p:val>
                                            <p:strVal val="#ppt_x"/>
                                          </p:val>
                                        </p:tav>
                                      </p:tavLst>
                                    </p:anim>
                                    <p:anim calcmode="lin" valueType="num">
                                      <p:cBhvr additive="base">
                                        <p:cTn id="6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2" grpId="0"/>
      <p:bldP spid="11" grpId="0" animBg="1"/>
      <p:bldP spid="18" grpId="0" animBg="1"/>
      <p:bldP spid="21" grpId="0" animBg="1"/>
      <p:bldP spid="22" grpId="0" animBg="1"/>
      <p:bldP spid="23" grpId="0" animBg="1"/>
      <p:bldP spid="24" grpId="0" animBg="1"/>
      <p:bldP spid="25" grpId="0" animBg="1"/>
      <p:bldP spid="26" grpId="0" animBg="1"/>
      <p:bldP spid="27" grpId="0" animBg="1"/>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2DE70343-904C-405E-9761-0DF956B6B183}"/>
              </a:ext>
            </a:extLst>
          </p:cNvPr>
          <p:cNvSpPr/>
          <p:nvPr/>
        </p:nvSpPr>
        <p:spPr>
          <a:xfrm>
            <a:off x="1238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A3A0522E-8CB9-4CB4-8C9A-C0A59194B535}"/>
              </a:ext>
            </a:extLst>
          </p:cNvPr>
          <p:cNvSpPr/>
          <p:nvPr/>
        </p:nvSpPr>
        <p:spPr>
          <a:xfrm>
            <a:off x="4664076"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a:extLst>
              <a:ext uri="{FF2B5EF4-FFF2-40B4-BE49-F238E27FC236}">
                <a16:creationId xmlns:a16="http://schemas.microsoft.com/office/drawing/2014/main" id="{DC3A354B-7A8F-4564-AD96-0152F2CE333B}"/>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项目功能</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850602" y="939639"/>
            <a:ext cx="4490797" cy="0"/>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10" name="椭圆 9">
            <a:extLst>
              <a:ext uri="{FF2B5EF4-FFF2-40B4-BE49-F238E27FC236}">
                <a16:creationId xmlns:a16="http://schemas.microsoft.com/office/drawing/2014/main" id="{A5B1D14C-2E8C-4989-93A4-9C136EEE18BF}"/>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01</a:t>
            </a:r>
            <a:endParaRPr lang="zh-CN" altLang="en-US" sz="2400" b="1" dirty="0">
              <a:solidFill>
                <a:schemeClr val="bg1"/>
              </a:solidFill>
              <a:cs typeface="+mn-ea"/>
            </a:endParaRPr>
          </a:p>
        </p:txBody>
      </p:sp>
      <p:sp>
        <p:nvSpPr>
          <p:cNvPr id="20" name="椭圆 19">
            <a:extLst>
              <a:ext uri="{FF2B5EF4-FFF2-40B4-BE49-F238E27FC236}">
                <a16:creationId xmlns:a16="http://schemas.microsoft.com/office/drawing/2014/main" id="{13693BB0-3C2D-4F95-9C6E-544F7111E2D7}"/>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02</a:t>
            </a:r>
            <a:endParaRPr lang="zh-CN" altLang="en-US" sz="2400" b="1" dirty="0">
              <a:solidFill>
                <a:schemeClr val="bg1"/>
              </a:solidFill>
              <a:cs typeface="+mn-ea"/>
            </a:endParaRPr>
          </a:p>
        </p:txBody>
      </p:sp>
      <p:sp>
        <p:nvSpPr>
          <p:cNvPr id="23" name="椭圆 22">
            <a:extLst>
              <a:ext uri="{FF2B5EF4-FFF2-40B4-BE49-F238E27FC236}">
                <a16:creationId xmlns:a16="http://schemas.microsoft.com/office/drawing/2014/main" id="{6C4BBCA6-EDAE-4AB7-9B40-547C130A2F38}"/>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03</a:t>
            </a:r>
            <a:endParaRPr lang="zh-CN" altLang="en-US" sz="2400" b="1" dirty="0">
              <a:solidFill>
                <a:schemeClr val="bg1"/>
              </a:solidFill>
              <a:cs typeface="+mn-ea"/>
            </a:endParaRPr>
          </a:p>
        </p:txBody>
      </p:sp>
      <p:sp>
        <p:nvSpPr>
          <p:cNvPr id="27" name="矩形 26">
            <a:extLst>
              <a:ext uri="{FF2B5EF4-FFF2-40B4-BE49-F238E27FC236}">
                <a16:creationId xmlns:a16="http://schemas.microsoft.com/office/drawing/2014/main" id="{CE5E1738-420E-4C66-8BB5-B7C419C3801B}"/>
              </a:ext>
            </a:extLst>
          </p:cNvPr>
          <p:cNvSpPr/>
          <p:nvPr/>
        </p:nvSpPr>
        <p:spPr>
          <a:xfrm>
            <a:off x="1480715" y="3020147"/>
            <a:ext cx="2911137"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检索热梗和查看热梗</a:t>
            </a:r>
          </a:p>
        </p:txBody>
      </p:sp>
      <p:sp>
        <p:nvSpPr>
          <p:cNvPr id="29" name="矩形 28">
            <a:extLst>
              <a:ext uri="{FF2B5EF4-FFF2-40B4-BE49-F238E27FC236}">
                <a16:creationId xmlns:a16="http://schemas.microsoft.com/office/drawing/2014/main" id="{50864013-23EE-4216-A56F-ECB3925D519B}"/>
              </a:ext>
            </a:extLst>
          </p:cNvPr>
          <p:cNvSpPr/>
          <p:nvPr/>
        </p:nvSpPr>
        <p:spPr>
          <a:xfrm>
            <a:off x="55851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论坛功能</a:t>
            </a:r>
          </a:p>
        </p:txBody>
      </p:sp>
      <p:sp>
        <p:nvSpPr>
          <p:cNvPr id="30" name="矩形 29">
            <a:extLst>
              <a:ext uri="{FF2B5EF4-FFF2-40B4-BE49-F238E27FC236}">
                <a16:creationId xmlns:a16="http://schemas.microsoft.com/office/drawing/2014/main" id="{AAFA1FBD-70AD-4B14-87CD-DB192FD12C97}"/>
              </a:ext>
            </a:extLst>
          </p:cNvPr>
          <p:cNvSpPr/>
          <p:nvPr/>
        </p:nvSpPr>
        <p:spPr>
          <a:xfrm>
            <a:off x="5218234" y="3598517"/>
            <a:ext cx="1857131"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在主页点击论坛，进入后可以进行发帖和回帖。</a:t>
            </a:r>
          </a:p>
        </p:txBody>
      </p:sp>
      <p:sp>
        <p:nvSpPr>
          <p:cNvPr id="31" name="矩形 30">
            <a:extLst>
              <a:ext uri="{FF2B5EF4-FFF2-40B4-BE49-F238E27FC236}">
                <a16:creationId xmlns:a16="http://schemas.microsoft.com/office/drawing/2014/main" id="{29800A65-DF9D-4AFA-99AE-429692932A36}"/>
              </a:ext>
            </a:extLst>
          </p:cNvPr>
          <p:cNvSpPr/>
          <p:nvPr/>
        </p:nvSpPr>
        <p:spPr>
          <a:xfrm>
            <a:off x="8937963" y="3051859"/>
            <a:ext cx="1123274"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注册登录</a:t>
            </a:r>
          </a:p>
        </p:txBody>
      </p:sp>
      <p:sp>
        <p:nvSpPr>
          <p:cNvPr id="32" name="矩形 31">
            <a:extLst>
              <a:ext uri="{FF2B5EF4-FFF2-40B4-BE49-F238E27FC236}">
                <a16:creationId xmlns:a16="http://schemas.microsoft.com/office/drawing/2014/main" id="{975FE451-978C-493E-8B36-7CBF4CEA7BEF}"/>
              </a:ext>
            </a:extLst>
          </p:cNvPr>
          <p:cNvSpPr/>
          <p:nvPr/>
        </p:nvSpPr>
        <p:spPr>
          <a:xfrm>
            <a:off x="8394700" y="3632897"/>
            <a:ext cx="22098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用户可以拥有自己的个人账号和信息，这会便利与他人之间的交流。</a:t>
            </a:r>
          </a:p>
        </p:txBody>
      </p:sp>
      <p:grpSp>
        <p:nvGrpSpPr>
          <p:cNvPr id="41" name="组合 40">
            <a:extLst>
              <a:ext uri="{FF2B5EF4-FFF2-40B4-BE49-F238E27FC236}">
                <a16:creationId xmlns:a16="http://schemas.microsoft.com/office/drawing/2014/main" id="{0DE22F44-5476-4BA0-9DF4-B89F3667770D}"/>
              </a:ext>
            </a:extLst>
          </p:cNvPr>
          <p:cNvGrpSpPr/>
          <p:nvPr/>
        </p:nvGrpSpPr>
        <p:grpSpPr>
          <a:xfrm>
            <a:off x="4279900" y="3162300"/>
            <a:ext cx="279400" cy="1003300"/>
            <a:chOff x="863600" y="3403600"/>
            <a:chExt cx="203200" cy="1460500"/>
          </a:xfrm>
        </p:grpSpPr>
        <p:cxnSp>
          <p:nvCxnSpPr>
            <p:cNvPr id="42" name="直接连接符 41">
              <a:extLst>
                <a:ext uri="{FF2B5EF4-FFF2-40B4-BE49-F238E27FC236}">
                  <a16:creationId xmlns:a16="http://schemas.microsoft.com/office/drawing/2014/main" id="{2538940A-F29D-4D51-B40D-B77BAF5C5544}"/>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a16="http://schemas.microsoft.com/office/drawing/2014/main" id="{2708EED4-D9A4-4784-B599-2866171503E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a16="http://schemas.microsoft.com/office/drawing/2014/main" id="{A1E6C627-E951-411E-801B-9F564C54BDE6}"/>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45" name="组合 44">
            <a:extLst>
              <a:ext uri="{FF2B5EF4-FFF2-40B4-BE49-F238E27FC236}">
                <a16:creationId xmlns:a16="http://schemas.microsoft.com/office/drawing/2014/main" id="{D28C9C92-1290-465C-83D1-CB9DBF24021B}"/>
              </a:ext>
            </a:extLst>
          </p:cNvPr>
          <p:cNvGrpSpPr/>
          <p:nvPr/>
        </p:nvGrpSpPr>
        <p:grpSpPr>
          <a:xfrm>
            <a:off x="7708900" y="3162300"/>
            <a:ext cx="279400" cy="1003300"/>
            <a:chOff x="863600" y="3403600"/>
            <a:chExt cx="203200" cy="1460500"/>
          </a:xfrm>
        </p:grpSpPr>
        <p:cxnSp>
          <p:nvCxnSpPr>
            <p:cNvPr id="46" name="直接连接符 45">
              <a:extLst>
                <a:ext uri="{FF2B5EF4-FFF2-40B4-BE49-F238E27FC236}">
                  <a16:creationId xmlns:a16="http://schemas.microsoft.com/office/drawing/2014/main" id="{4FCC5F51-A501-421F-94E3-29483600F28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B0BD54CA-2D04-4350-A859-8CB359066FA5}"/>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a:extLst>
                <a:ext uri="{FF2B5EF4-FFF2-40B4-BE49-F238E27FC236}">
                  <a16:creationId xmlns:a16="http://schemas.microsoft.com/office/drawing/2014/main" id="{395445BA-D536-46B4-8392-10857AF26B28}"/>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12" name="矩形 11">
            <a:extLst>
              <a:ext uri="{FF2B5EF4-FFF2-40B4-BE49-F238E27FC236}">
                <a16:creationId xmlns:a16="http://schemas.microsoft.com/office/drawing/2014/main" id="{0E004E9B-7465-6087-301B-F8236296D912}"/>
              </a:ext>
            </a:extLst>
          </p:cNvPr>
          <p:cNvSpPr/>
          <p:nvPr/>
        </p:nvSpPr>
        <p:spPr>
          <a:xfrm>
            <a:off x="1587500" y="3654099"/>
            <a:ext cx="2209800" cy="1433854"/>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在网站内可以搜索不懂得热梗，同时热梗介绍界面有留言功能，实时与其他人一起讨论。</a:t>
            </a:r>
          </a:p>
        </p:txBody>
      </p:sp>
    </p:spTree>
    <p:extLst>
      <p:ext uri="{BB962C8B-B14F-4D97-AF65-F5344CB8AC3E}">
        <p14:creationId xmlns:p14="http://schemas.microsoft.com/office/powerpoint/2010/main" val="17386013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500" fill="hold"/>
                                        <p:tgtEl>
                                          <p:spTgt spid="12"/>
                                        </p:tgtEl>
                                        <p:attrNameLst>
                                          <p:attrName>ppt_w</p:attrName>
                                        </p:attrNameLst>
                                      </p:cBhvr>
                                      <p:tavLst>
                                        <p:tav tm="0">
                                          <p:val>
                                            <p:fltVal val="0"/>
                                          </p:val>
                                        </p:tav>
                                        <p:tav tm="100000">
                                          <p:val>
                                            <p:strVal val="#ppt_w"/>
                                          </p:val>
                                        </p:tav>
                                      </p:tavLst>
                                    </p:anim>
                                    <p:anim calcmode="lin" valueType="num">
                                      <p:cBhvr>
                                        <p:cTn id="61" dur="500" fill="hold"/>
                                        <p:tgtEl>
                                          <p:spTgt spid="12"/>
                                        </p:tgtEl>
                                        <p:attrNameLst>
                                          <p:attrName>ppt_h</p:attrName>
                                        </p:attrNameLst>
                                      </p:cBhvr>
                                      <p:tavLst>
                                        <p:tav tm="0">
                                          <p:val>
                                            <p:fltVal val="0"/>
                                          </p:val>
                                        </p:tav>
                                        <p:tav tm="100000">
                                          <p:val>
                                            <p:strVal val="#ppt_h"/>
                                          </p:val>
                                        </p:tav>
                                      </p:tavLst>
                                    </p:anim>
                                    <p:animEffect transition="in" filter="fade">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p:cTn id="79" dur="500" fill="hold"/>
                                        <p:tgtEl>
                                          <p:spTgt spid="31"/>
                                        </p:tgtEl>
                                        <p:attrNameLst>
                                          <p:attrName>ppt_w</p:attrName>
                                        </p:attrNameLst>
                                      </p:cBhvr>
                                      <p:tavLst>
                                        <p:tav tm="0">
                                          <p:val>
                                            <p:fltVal val="0"/>
                                          </p:val>
                                        </p:tav>
                                        <p:tav tm="100000">
                                          <p:val>
                                            <p:strVal val="#ppt_w"/>
                                          </p:val>
                                        </p:tav>
                                      </p:tavLst>
                                    </p:anim>
                                    <p:anim calcmode="lin" valueType="num">
                                      <p:cBhvr>
                                        <p:cTn id="80" dur="500" fill="hold"/>
                                        <p:tgtEl>
                                          <p:spTgt spid="31"/>
                                        </p:tgtEl>
                                        <p:attrNameLst>
                                          <p:attrName>ppt_h</p:attrName>
                                        </p:attrNameLst>
                                      </p:cBhvr>
                                      <p:tavLst>
                                        <p:tav tm="0">
                                          <p:val>
                                            <p:fltVal val="0"/>
                                          </p:val>
                                        </p:tav>
                                        <p:tav tm="100000">
                                          <p:val>
                                            <p:strVal val="#ppt_h"/>
                                          </p:val>
                                        </p:tav>
                                      </p:tavLst>
                                    </p:anim>
                                    <p:animEffect transition="in" filter="fade">
                                      <p:cBhvr>
                                        <p:cTn id="81" dur="500"/>
                                        <p:tgtEl>
                                          <p:spTgt spid="3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 calcmode="lin" valueType="num">
                                      <p:cBhvr>
                                        <p:cTn id="84" dur="500" fill="hold"/>
                                        <p:tgtEl>
                                          <p:spTgt spid="32"/>
                                        </p:tgtEl>
                                        <p:attrNameLst>
                                          <p:attrName>ppt_w</p:attrName>
                                        </p:attrNameLst>
                                      </p:cBhvr>
                                      <p:tavLst>
                                        <p:tav tm="0">
                                          <p:val>
                                            <p:fltVal val="0"/>
                                          </p:val>
                                        </p:tav>
                                        <p:tav tm="100000">
                                          <p:val>
                                            <p:strVal val="#ppt_w"/>
                                          </p:val>
                                        </p:tav>
                                      </p:tavLst>
                                    </p:anim>
                                    <p:anim calcmode="lin" valueType="num">
                                      <p:cBhvr>
                                        <p:cTn id="85" dur="500" fill="hold"/>
                                        <p:tgtEl>
                                          <p:spTgt spid="32"/>
                                        </p:tgtEl>
                                        <p:attrNameLst>
                                          <p:attrName>ppt_h</p:attrName>
                                        </p:attrNameLst>
                                      </p:cBhvr>
                                      <p:tavLst>
                                        <p:tav tm="0">
                                          <p:val>
                                            <p:fltVal val="0"/>
                                          </p:val>
                                        </p:tav>
                                        <p:tav tm="100000">
                                          <p:val>
                                            <p:strVal val="#ppt_h"/>
                                          </p:val>
                                        </p:tav>
                                      </p:tavLst>
                                    </p:anim>
                                    <p:animEffect transition="in" filter="fade">
                                      <p:cBhvr>
                                        <p:cTn id="86" dur="500"/>
                                        <p:tgtEl>
                                          <p:spTgt spid="32"/>
                                        </p:tgtEl>
                                      </p:cBhvr>
                                    </p:animEffect>
                                  </p:childTnLst>
                                </p:cTn>
                              </p:par>
                            </p:childTnLst>
                          </p:cTn>
                        </p:par>
                        <p:par>
                          <p:cTn id="87" fill="hold">
                            <p:stCondLst>
                              <p:cond delay="500"/>
                            </p:stCondLst>
                            <p:childTnLst>
                              <p:par>
                                <p:cTn id="88" presetID="42" presetClass="entr" presetSubtype="0" fill="hold" nodeType="after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1000"/>
                                        <p:tgtEl>
                                          <p:spTgt spid="41"/>
                                        </p:tgtEl>
                                      </p:cBhvr>
                                    </p:animEffect>
                                    <p:anim calcmode="lin" valueType="num">
                                      <p:cBhvr>
                                        <p:cTn id="91" dur="1000" fill="hold"/>
                                        <p:tgtEl>
                                          <p:spTgt spid="41"/>
                                        </p:tgtEl>
                                        <p:attrNameLst>
                                          <p:attrName>ppt_x</p:attrName>
                                        </p:attrNameLst>
                                      </p:cBhvr>
                                      <p:tavLst>
                                        <p:tav tm="0">
                                          <p:val>
                                            <p:strVal val="#ppt_x"/>
                                          </p:val>
                                        </p:tav>
                                        <p:tav tm="100000">
                                          <p:val>
                                            <p:strVal val="#ppt_x"/>
                                          </p:val>
                                        </p:tav>
                                      </p:tavLst>
                                    </p:anim>
                                    <p:anim calcmode="lin" valueType="num">
                                      <p:cBhvr>
                                        <p:cTn id="92" dur="1000" fill="hold"/>
                                        <p:tgtEl>
                                          <p:spTgt spid="41"/>
                                        </p:tgtEl>
                                        <p:attrNameLst>
                                          <p:attrName>ppt_y</p:attrName>
                                        </p:attrNameLst>
                                      </p:cBhvr>
                                      <p:tavLst>
                                        <p:tav tm="0">
                                          <p:val>
                                            <p:strVal val="#ppt_y+.1"/>
                                          </p:val>
                                        </p:tav>
                                        <p:tav tm="100000">
                                          <p:val>
                                            <p:strVal val="#ppt_y"/>
                                          </p:val>
                                        </p:tav>
                                      </p:tavLst>
                                    </p:anim>
                                  </p:childTnLst>
                                </p:cTn>
                              </p:par>
                            </p:childTnLst>
                          </p:cTn>
                        </p:par>
                        <p:par>
                          <p:cTn id="93" fill="hold">
                            <p:stCondLst>
                              <p:cond delay="1500"/>
                            </p:stCondLst>
                            <p:childTnLst>
                              <p:par>
                                <p:cTn id="94" presetID="42" presetClass="entr" presetSubtype="0" fill="hold"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1000"/>
                                        <p:tgtEl>
                                          <p:spTgt spid="45"/>
                                        </p:tgtEl>
                                      </p:cBhvr>
                                    </p:animEffect>
                                    <p:anim calcmode="lin" valueType="num">
                                      <p:cBhvr>
                                        <p:cTn id="97" dur="1000" fill="hold"/>
                                        <p:tgtEl>
                                          <p:spTgt spid="45"/>
                                        </p:tgtEl>
                                        <p:attrNameLst>
                                          <p:attrName>ppt_x</p:attrName>
                                        </p:attrNameLst>
                                      </p:cBhvr>
                                      <p:tavLst>
                                        <p:tav tm="0">
                                          <p:val>
                                            <p:strVal val="#ppt_x"/>
                                          </p:val>
                                        </p:tav>
                                        <p:tav tm="100000">
                                          <p:val>
                                            <p:strVal val="#ppt_x"/>
                                          </p:val>
                                        </p:tav>
                                      </p:tavLst>
                                    </p:anim>
                                    <p:anim calcmode="lin" valueType="num">
                                      <p:cBhvr>
                                        <p:cTn id="9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4" grpId="0" animBg="1"/>
      <p:bldP spid="25" grpId="0" animBg="1"/>
      <p:bldP spid="33" grpId="0"/>
      <p:bldP spid="10" grpId="0" animBg="1"/>
      <p:bldP spid="20" grpId="0" animBg="1"/>
      <p:bldP spid="23" grpId="0" animBg="1"/>
      <p:bldP spid="27" grpId="0"/>
      <p:bldP spid="29" grpId="0"/>
      <p:bldP spid="30" grpId="0"/>
      <p:bldP spid="31" grpId="0"/>
      <p:bldP spid="3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0B67DC87-D373-5955-C459-505137453237}"/>
              </a:ext>
            </a:extLst>
          </p:cNvPr>
          <p:cNvSpPr/>
          <p:nvPr/>
        </p:nvSpPr>
        <p:spPr>
          <a:xfrm>
            <a:off x="12382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E69120EB-1532-FFD2-4289-778C4A6BCCDA}"/>
              </a:ext>
            </a:extLst>
          </p:cNvPr>
          <p:cNvSpPr/>
          <p:nvPr/>
        </p:nvSpPr>
        <p:spPr>
          <a:xfrm>
            <a:off x="4664076"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612229F2-0215-DF57-8B00-1E270A898698}"/>
              </a:ext>
            </a:extLst>
          </p:cNvPr>
          <p:cNvSpPr/>
          <p:nvPr/>
        </p:nvSpPr>
        <p:spPr>
          <a:xfrm>
            <a:off x="8083550" y="2463800"/>
            <a:ext cx="2857500" cy="2971800"/>
          </a:xfrm>
          <a:prstGeom prst="roundRect">
            <a:avLst>
              <a:gd name="adj" fmla="val 4667"/>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0D54032-02C8-C1A6-6D4D-7736C3DF5DEE}"/>
              </a:ext>
            </a:extLst>
          </p:cNvPr>
          <p:cNvSpPr/>
          <p:nvPr/>
        </p:nvSpPr>
        <p:spPr>
          <a:xfrm>
            <a:off x="22987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04</a:t>
            </a:r>
            <a:endParaRPr lang="zh-CN" altLang="en-US" sz="2400" b="1" dirty="0">
              <a:solidFill>
                <a:schemeClr val="bg1"/>
              </a:solidFill>
              <a:cs typeface="+mn-ea"/>
            </a:endParaRPr>
          </a:p>
        </p:txBody>
      </p:sp>
      <p:sp>
        <p:nvSpPr>
          <p:cNvPr id="6" name="椭圆 5">
            <a:extLst>
              <a:ext uri="{FF2B5EF4-FFF2-40B4-BE49-F238E27FC236}">
                <a16:creationId xmlns:a16="http://schemas.microsoft.com/office/drawing/2014/main" id="{C2BAE060-5F38-B15B-CB42-35BF37AA408D}"/>
              </a:ext>
            </a:extLst>
          </p:cNvPr>
          <p:cNvSpPr/>
          <p:nvPr/>
        </p:nvSpPr>
        <p:spPr>
          <a:xfrm>
            <a:off x="570865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05</a:t>
            </a:r>
            <a:endParaRPr lang="zh-CN" altLang="en-US" sz="2400" b="1" dirty="0">
              <a:solidFill>
                <a:schemeClr val="bg1"/>
              </a:solidFill>
              <a:cs typeface="+mn-ea"/>
            </a:endParaRPr>
          </a:p>
        </p:txBody>
      </p:sp>
      <p:sp>
        <p:nvSpPr>
          <p:cNvPr id="7" name="椭圆 6">
            <a:extLst>
              <a:ext uri="{FF2B5EF4-FFF2-40B4-BE49-F238E27FC236}">
                <a16:creationId xmlns:a16="http://schemas.microsoft.com/office/drawing/2014/main" id="{EBEDBB6C-D778-FFEE-B397-F72D3A680EC0}"/>
              </a:ext>
            </a:extLst>
          </p:cNvPr>
          <p:cNvSpPr/>
          <p:nvPr/>
        </p:nvSpPr>
        <p:spPr>
          <a:xfrm>
            <a:off x="9118600" y="2057400"/>
            <a:ext cx="774700" cy="774700"/>
          </a:xfrm>
          <a:prstGeom prst="ellipse">
            <a:avLst/>
          </a:pr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r>
              <a:rPr lang="en-US" altLang="zh-CN" sz="2400" b="1" dirty="0">
                <a:solidFill>
                  <a:schemeClr val="bg1"/>
                </a:solidFill>
                <a:cs typeface="+mn-ea"/>
              </a:rPr>
              <a:t>06</a:t>
            </a:r>
            <a:endParaRPr lang="zh-CN" altLang="en-US" sz="2400" b="1" dirty="0">
              <a:solidFill>
                <a:schemeClr val="bg1"/>
              </a:solidFill>
              <a:cs typeface="+mn-ea"/>
            </a:endParaRPr>
          </a:p>
        </p:txBody>
      </p:sp>
      <p:sp>
        <p:nvSpPr>
          <p:cNvPr id="8" name="矩形 7">
            <a:extLst>
              <a:ext uri="{FF2B5EF4-FFF2-40B4-BE49-F238E27FC236}">
                <a16:creationId xmlns:a16="http://schemas.microsoft.com/office/drawing/2014/main" id="{9C3E2303-1FCA-B3F0-9531-35BAFA93A91C}"/>
              </a:ext>
            </a:extLst>
          </p:cNvPr>
          <p:cNvSpPr/>
          <p:nvPr/>
        </p:nvSpPr>
        <p:spPr>
          <a:xfrm>
            <a:off x="1480715" y="3020147"/>
            <a:ext cx="2911137"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1</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9" name="矩形 8">
            <a:extLst>
              <a:ext uri="{FF2B5EF4-FFF2-40B4-BE49-F238E27FC236}">
                <a16:creationId xmlns:a16="http://schemas.microsoft.com/office/drawing/2014/main" id="{268CD983-C094-A6C3-F07E-26BA4079BFCB}"/>
              </a:ext>
            </a:extLst>
          </p:cNvPr>
          <p:cNvSpPr/>
          <p:nvPr/>
        </p:nvSpPr>
        <p:spPr>
          <a:xfrm>
            <a:off x="5585163" y="3051859"/>
            <a:ext cx="1123274"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11</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10" name="矩形 9">
            <a:extLst>
              <a:ext uri="{FF2B5EF4-FFF2-40B4-BE49-F238E27FC236}">
                <a16:creationId xmlns:a16="http://schemas.microsoft.com/office/drawing/2014/main" id="{CB2E2084-C6CE-60A6-9842-EE323FA89196}"/>
              </a:ext>
            </a:extLst>
          </p:cNvPr>
          <p:cNvSpPr/>
          <p:nvPr/>
        </p:nvSpPr>
        <p:spPr>
          <a:xfrm>
            <a:off x="5218234" y="3598517"/>
            <a:ext cx="1857131" cy="325858"/>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11</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11" name="矩形 10">
            <a:extLst>
              <a:ext uri="{FF2B5EF4-FFF2-40B4-BE49-F238E27FC236}">
                <a16:creationId xmlns:a16="http://schemas.microsoft.com/office/drawing/2014/main" id="{5B01543F-86E0-B7DB-4A1F-FA3BCB7B8716}"/>
              </a:ext>
            </a:extLst>
          </p:cNvPr>
          <p:cNvSpPr/>
          <p:nvPr/>
        </p:nvSpPr>
        <p:spPr>
          <a:xfrm>
            <a:off x="8937963" y="3051859"/>
            <a:ext cx="1123274" cy="407291"/>
          </a:xfrm>
          <a:prstGeom prst="rect">
            <a:avLst/>
          </a:prstGeom>
          <a:noFill/>
        </p:spPr>
        <p:txBody>
          <a:bodyPr wrap="square" lIns="0" tIns="0" rIns="0" bIns="0" rtlCol="0">
            <a:spAutoFit/>
          </a:bodyPr>
          <a:lstStyle/>
          <a:p>
            <a:pPr algn="just" hangingPunct="0">
              <a:lnSpc>
                <a:spcPct val="150000"/>
              </a:lnSpc>
            </a:pPr>
            <a:r>
              <a:rPr lang="en-US" altLang="zh-CN" sz="2000" b="1" dirty="0">
                <a:solidFill>
                  <a:srgbClr val="4C678E"/>
                </a:solidFill>
                <a:latin typeface="思源黑体 CN Bold" panose="020B0800000000000000" pitchFamily="34" charset="-122"/>
                <a:ea typeface="思源黑体 CN Bold" panose="020B0800000000000000" pitchFamily="34" charset="-122"/>
                <a:cs typeface="+mn-ea"/>
                <a:sym typeface="+mn-lt"/>
              </a:rPr>
              <a:t>11</a:t>
            </a:r>
            <a:endPar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endParaRPr>
          </a:p>
        </p:txBody>
      </p:sp>
      <p:sp>
        <p:nvSpPr>
          <p:cNvPr id="12" name="矩形 11">
            <a:extLst>
              <a:ext uri="{FF2B5EF4-FFF2-40B4-BE49-F238E27FC236}">
                <a16:creationId xmlns:a16="http://schemas.microsoft.com/office/drawing/2014/main" id="{EE2C1204-D3C9-E735-1723-EBC69007271F}"/>
              </a:ext>
            </a:extLst>
          </p:cNvPr>
          <p:cNvSpPr/>
          <p:nvPr/>
        </p:nvSpPr>
        <p:spPr>
          <a:xfrm>
            <a:off x="8394700" y="3632897"/>
            <a:ext cx="2209800" cy="325858"/>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11</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grpSp>
        <p:nvGrpSpPr>
          <p:cNvPr id="13" name="组合 12">
            <a:extLst>
              <a:ext uri="{FF2B5EF4-FFF2-40B4-BE49-F238E27FC236}">
                <a16:creationId xmlns:a16="http://schemas.microsoft.com/office/drawing/2014/main" id="{5D67E130-E873-B298-7B7D-16B45C033A37}"/>
              </a:ext>
            </a:extLst>
          </p:cNvPr>
          <p:cNvGrpSpPr/>
          <p:nvPr/>
        </p:nvGrpSpPr>
        <p:grpSpPr>
          <a:xfrm>
            <a:off x="4279900" y="3162300"/>
            <a:ext cx="279400" cy="1003300"/>
            <a:chOff x="863600" y="3403600"/>
            <a:chExt cx="203200" cy="1460500"/>
          </a:xfrm>
        </p:grpSpPr>
        <p:cxnSp>
          <p:nvCxnSpPr>
            <p:cNvPr id="14" name="直接连接符 13">
              <a:extLst>
                <a:ext uri="{FF2B5EF4-FFF2-40B4-BE49-F238E27FC236}">
                  <a16:creationId xmlns:a16="http://schemas.microsoft.com/office/drawing/2014/main" id="{98900376-8503-D548-7C56-49546B258BB1}"/>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a:extLst>
                <a:ext uri="{FF2B5EF4-FFF2-40B4-BE49-F238E27FC236}">
                  <a16:creationId xmlns:a16="http://schemas.microsoft.com/office/drawing/2014/main" id="{4EF1CB0E-0F77-A240-4FE7-71282FB7D3AB}"/>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a:extLst>
                <a:ext uri="{FF2B5EF4-FFF2-40B4-BE49-F238E27FC236}">
                  <a16:creationId xmlns:a16="http://schemas.microsoft.com/office/drawing/2014/main" id="{083D2ECF-A421-006E-9881-77AA56A6280B}"/>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7" name="组合 16">
            <a:extLst>
              <a:ext uri="{FF2B5EF4-FFF2-40B4-BE49-F238E27FC236}">
                <a16:creationId xmlns:a16="http://schemas.microsoft.com/office/drawing/2014/main" id="{FFC99BAB-3667-0CD8-830C-F1DB00FA9E3B}"/>
              </a:ext>
            </a:extLst>
          </p:cNvPr>
          <p:cNvGrpSpPr/>
          <p:nvPr/>
        </p:nvGrpSpPr>
        <p:grpSpPr>
          <a:xfrm>
            <a:off x="7708900" y="3162300"/>
            <a:ext cx="279400" cy="1003300"/>
            <a:chOff x="863600" y="3403600"/>
            <a:chExt cx="203200" cy="1460500"/>
          </a:xfrm>
        </p:grpSpPr>
        <p:cxnSp>
          <p:nvCxnSpPr>
            <p:cNvPr id="18" name="直接连接符 17">
              <a:extLst>
                <a:ext uri="{FF2B5EF4-FFF2-40B4-BE49-F238E27FC236}">
                  <a16:creationId xmlns:a16="http://schemas.microsoft.com/office/drawing/2014/main" id="{21F29148-D84F-5F46-635A-29DF16547809}"/>
                </a:ext>
              </a:extLst>
            </p:cNvPr>
            <p:cNvCxnSpPr>
              <a:cxnSpLocks/>
            </p:cNvCxnSpPr>
            <p:nvPr/>
          </p:nvCxnSpPr>
          <p:spPr>
            <a:xfrm>
              <a:off x="990600" y="3403600"/>
              <a:ext cx="0" cy="4064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44D6CA28-4906-79A9-A00B-00BBD9F92EA6}"/>
                </a:ext>
              </a:extLst>
            </p:cNvPr>
            <p:cNvCxnSpPr>
              <a:cxnSpLocks/>
            </p:cNvCxnSpPr>
            <p:nvPr/>
          </p:nvCxnSpPr>
          <p:spPr>
            <a:xfrm>
              <a:off x="1066800" y="4178300"/>
              <a:ext cx="0" cy="317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0C8A9C0E-2640-BF36-6DFC-7F22C20EF15C}"/>
                </a:ext>
              </a:extLst>
            </p:cNvPr>
            <p:cNvCxnSpPr>
              <a:cxnSpLocks/>
            </p:cNvCxnSpPr>
            <p:nvPr/>
          </p:nvCxnSpPr>
          <p:spPr>
            <a:xfrm>
              <a:off x="863600" y="4038600"/>
              <a:ext cx="0" cy="825500"/>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grpSp>
      <p:sp>
        <p:nvSpPr>
          <p:cNvPr id="21" name="矩形 20">
            <a:extLst>
              <a:ext uri="{FF2B5EF4-FFF2-40B4-BE49-F238E27FC236}">
                <a16:creationId xmlns:a16="http://schemas.microsoft.com/office/drawing/2014/main" id="{32514B7C-B474-F7D3-90DA-805835069208}"/>
              </a:ext>
            </a:extLst>
          </p:cNvPr>
          <p:cNvSpPr/>
          <p:nvPr/>
        </p:nvSpPr>
        <p:spPr>
          <a:xfrm>
            <a:off x="1587500" y="3654099"/>
            <a:ext cx="2209800" cy="325858"/>
          </a:xfrm>
          <a:prstGeom prst="rect">
            <a:avLst/>
          </a:prstGeom>
          <a:noFill/>
        </p:spPr>
        <p:txBody>
          <a:bodyPr wrap="square" lIns="0" tIns="0" rIns="0" bIns="0" rtlCol="0">
            <a:spAutoFit/>
          </a:bodyPr>
          <a:lstStyle/>
          <a:p>
            <a:pPr algn="just" hangingPunct="0">
              <a:lnSpc>
                <a:spcPct val="150000"/>
              </a:lnSpc>
            </a:pPr>
            <a:r>
              <a:rPr lang="en-US" altLang="zh-CN"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11</a:t>
            </a:r>
            <a:endPar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22" name="文本框 21">
            <a:extLst>
              <a:ext uri="{FF2B5EF4-FFF2-40B4-BE49-F238E27FC236}">
                <a16:creationId xmlns:a16="http://schemas.microsoft.com/office/drawing/2014/main" id="{627D3416-8A20-1B73-3C0C-725E8F4D5AC5}"/>
              </a:ext>
            </a:extLst>
          </p:cNvPr>
          <p:cNvSpPr txBox="1"/>
          <p:nvPr/>
        </p:nvSpPr>
        <p:spPr>
          <a:xfrm>
            <a:off x="4718957" y="541929"/>
            <a:ext cx="2754086"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项目功能</a:t>
            </a:r>
          </a:p>
        </p:txBody>
      </p:sp>
      <p:grpSp>
        <p:nvGrpSpPr>
          <p:cNvPr id="23" name="组合 22">
            <a:extLst>
              <a:ext uri="{FF2B5EF4-FFF2-40B4-BE49-F238E27FC236}">
                <a16:creationId xmlns:a16="http://schemas.microsoft.com/office/drawing/2014/main" id="{860C3546-4E09-626F-F50E-D738563DBFB2}"/>
              </a:ext>
            </a:extLst>
          </p:cNvPr>
          <p:cNvGrpSpPr/>
          <p:nvPr/>
        </p:nvGrpSpPr>
        <p:grpSpPr>
          <a:xfrm>
            <a:off x="3850602" y="939639"/>
            <a:ext cx="4490797" cy="0"/>
            <a:chOff x="3893464" y="1130139"/>
            <a:chExt cx="4490797" cy="0"/>
          </a:xfrm>
        </p:grpSpPr>
        <p:cxnSp>
          <p:nvCxnSpPr>
            <p:cNvPr id="24" name="直接箭头连接符 25">
              <a:extLst>
                <a:ext uri="{FF2B5EF4-FFF2-40B4-BE49-F238E27FC236}">
                  <a16:creationId xmlns:a16="http://schemas.microsoft.com/office/drawing/2014/main" id="{9B1082FC-0385-38E1-3931-ACDDC63D79BC}"/>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5" name="直接箭头连接符 25">
              <a:extLst>
                <a:ext uri="{FF2B5EF4-FFF2-40B4-BE49-F238E27FC236}">
                  <a16:creationId xmlns:a16="http://schemas.microsoft.com/office/drawing/2014/main" id="{135C3C1C-15FF-F860-C14A-674133574662}"/>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20001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p:cTn id="49" dur="500" fill="hold"/>
                                        <p:tgtEl>
                                          <p:spTgt spid="21"/>
                                        </p:tgtEl>
                                        <p:attrNameLst>
                                          <p:attrName>ppt_w</p:attrName>
                                        </p:attrNameLst>
                                      </p:cBhvr>
                                      <p:tavLst>
                                        <p:tav tm="0">
                                          <p:val>
                                            <p:fltVal val="0"/>
                                          </p:val>
                                        </p:tav>
                                        <p:tav tm="100000">
                                          <p:val>
                                            <p:strVal val="#ppt_w"/>
                                          </p:val>
                                        </p:tav>
                                      </p:tavLst>
                                    </p:anim>
                                    <p:anim calcmode="lin" valueType="num">
                                      <p:cBhvr>
                                        <p:cTn id="50" dur="500" fill="hold"/>
                                        <p:tgtEl>
                                          <p:spTgt spid="21"/>
                                        </p:tgtEl>
                                        <p:attrNameLst>
                                          <p:attrName>ppt_h</p:attrName>
                                        </p:attrNameLst>
                                      </p:cBhvr>
                                      <p:tavLst>
                                        <p:tav tm="0">
                                          <p:val>
                                            <p:fltVal val="0"/>
                                          </p:val>
                                        </p:tav>
                                        <p:tav tm="100000">
                                          <p:val>
                                            <p:strVal val="#ppt_h"/>
                                          </p:val>
                                        </p:tav>
                                      </p:tavLst>
                                    </p:anim>
                                    <p:animEffect transition="in" filter="fade">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p:cTn id="68" dur="500" fill="hold"/>
                                        <p:tgtEl>
                                          <p:spTgt spid="11"/>
                                        </p:tgtEl>
                                        <p:attrNameLst>
                                          <p:attrName>ppt_w</p:attrName>
                                        </p:attrNameLst>
                                      </p:cBhvr>
                                      <p:tavLst>
                                        <p:tav tm="0">
                                          <p:val>
                                            <p:fltVal val="0"/>
                                          </p:val>
                                        </p:tav>
                                        <p:tav tm="100000">
                                          <p:val>
                                            <p:strVal val="#ppt_w"/>
                                          </p:val>
                                        </p:tav>
                                      </p:tavLst>
                                    </p:anim>
                                    <p:anim calcmode="lin" valueType="num">
                                      <p:cBhvr>
                                        <p:cTn id="69" dur="500" fill="hold"/>
                                        <p:tgtEl>
                                          <p:spTgt spid="11"/>
                                        </p:tgtEl>
                                        <p:attrNameLst>
                                          <p:attrName>ppt_h</p:attrName>
                                        </p:attrNameLst>
                                      </p:cBhvr>
                                      <p:tavLst>
                                        <p:tav tm="0">
                                          <p:val>
                                            <p:fltVal val="0"/>
                                          </p:val>
                                        </p:tav>
                                        <p:tav tm="100000">
                                          <p:val>
                                            <p:strVal val="#ppt_h"/>
                                          </p:val>
                                        </p:tav>
                                      </p:tavLst>
                                    </p:anim>
                                    <p:animEffect transition="in" filter="fade">
                                      <p:cBhvr>
                                        <p:cTn id="70" dur="500"/>
                                        <p:tgtEl>
                                          <p:spTgt spid="1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500"/>
                            </p:stCondLst>
                            <p:childTnLst>
                              <p:par>
                                <p:cTn id="77" presetID="42" presetClass="entr" presetSubtype="0"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42" presetClass="entr" presetSubtype="0"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1000"/>
                                        <p:tgtEl>
                                          <p:spTgt spid="17"/>
                                        </p:tgtEl>
                                      </p:cBhvr>
                                    </p:animEffect>
                                    <p:anim calcmode="lin" valueType="num">
                                      <p:cBhvr>
                                        <p:cTn id="86" dur="1000" fill="hold"/>
                                        <p:tgtEl>
                                          <p:spTgt spid="17"/>
                                        </p:tgtEl>
                                        <p:attrNameLst>
                                          <p:attrName>ppt_x</p:attrName>
                                        </p:attrNameLst>
                                      </p:cBhvr>
                                      <p:tavLst>
                                        <p:tav tm="0">
                                          <p:val>
                                            <p:strVal val="#ppt_x"/>
                                          </p:val>
                                        </p:tav>
                                        <p:tav tm="100000">
                                          <p:val>
                                            <p:strVal val="#ppt_x"/>
                                          </p:val>
                                        </p:tav>
                                      </p:tavLst>
                                    </p:anim>
                                    <p:anim calcmode="lin" valueType="num">
                                      <p:cBhvr>
                                        <p:cTn id="87" dur="1000" fill="hold"/>
                                        <p:tgtEl>
                                          <p:spTgt spid="17"/>
                                        </p:tgtEl>
                                        <p:attrNameLst>
                                          <p:attrName>ppt_y</p:attrName>
                                        </p:attrNameLst>
                                      </p:cBhvr>
                                      <p:tavLst>
                                        <p:tav tm="0">
                                          <p:val>
                                            <p:strVal val="#ppt_y+.1"/>
                                          </p:val>
                                        </p:tav>
                                        <p:tav tm="100000">
                                          <p:val>
                                            <p:strVal val="#ppt_y"/>
                                          </p:val>
                                        </p:tav>
                                      </p:tavLst>
                                    </p:anim>
                                  </p:childTnLst>
                                </p:cTn>
                              </p:par>
                              <p:par>
                                <p:cTn id="88" presetID="53" presetClass="entr" presetSubtype="16"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p:cTn id="90" dur="500" fill="hold"/>
                                        <p:tgtEl>
                                          <p:spTgt spid="23"/>
                                        </p:tgtEl>
                                        <p:attrNameLst>
                                          <p:attrName>ppt_w</p:attrName>
                                        </p:attrNameLst>
                                      </p:cBhvr>
                                      <p:tavLst>
                                        <p:tav tm="0">
                                          <p:val>
                                            <p:fltVal val="0"/>
                                          </p:val>
                                        </p:tav>
                                        <p:tav tm="100000">
                                          <p:val>
                                            <p:strVal val="#ppt_w"/>
                                          </p:val>
                                        </p:tav>
                                      </p:tavLst>
                                    </p:anim>
                                    <p:anim calcmode="lin" valueType="num">
                                      <p:cBhvr>
                                        <p:cTn id="91" dur="500" fill="hold"/>
                                        <p:tgtEl>
                                          <p:spTgt spid="23"/>
                                        </p:tgtEl>
                                        <p:attrNameLst>
                                          <p:attrName>ppt_h</p:attrName>
                                        </p:attrNameLst>
                                      </p:cBhvr>
                                      <p:tavLst>
                                        <p:tav tm="0">
                                          <p:val>
                                            <p:fltVal val="0"/>
                                          </p:val>
                                        </p:tav>
                                        <p:tav tm="100000">
                                          <p:val>
                                            <p:strVal val="#ppt_h"/>
                                          </p:val>
                                        </p:tav>
                                      </p:tavLst>
                                    </p:anim>
                                    <p:animEffect transition="in" filter="fade">
                                      <p:cBhvr>
                                        <p:cTn id="92" dur="500"/>
                                        <p:tgtEl>
                                          <p:spTgt spid="23"/>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p:cTn id="95" dur="500" fill="hold"/>
                                        <p:tgtEl>
                                          <p:spTgt spid="22"/>
                                        </p:tgtEl>
                                        <p:attrNameLst>
                                          <p:attrName>ppt_w</p:attrName>
                                        </p:attrNameLst>
                                      </p:cBhvr>
                                      <p:tavLst>
                                        <p:tav tm="0">
                                          <p:val>
                                            <p:fltVal val="0"/>
                                          </p:val>
                                        </p:tav>
                                        <p:tav tm="100000">
                                          <p:val>
                                            <p:strVal val="#ppt_w"/>
                                          </p:val>
                                        </p:tav>
                                      </p:tavLst>
                                    </p:anim>
                                    <p:anim calcmode="lin" valueType="num">
                                      <p:cBhvr>
                                        <p:cTn id="96" dur="500" fill="hold"/>
                                        <p:tgtEl>
                                          <p:spTgt spid="22"/>
                                        </p:tgtEl>
                                        <p:attrNameLst>
                                          <p:attrName>ppt_h</p:attrName>
                                        </p:attrNameLst>
                                      </p:cBhvr>
                                      <p:tavLst>
                                        <p:tav tm="0">
                                          <p:val>
                                            <p:fltVal val="0"/>
                                          </p:val>
                                        </p:tav>
                                        <p:tav tm="100000">
                                          <p:val>
                                            <p:strVal val="#ppt_h"/>
                                          </p:val>
                                        </p:tav>
                                      </p:tavLst>
                                    </p:anim>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p:bldP spid="9" grpId="0"/>
      <p:bldP spid="10" grpId="0"/>
      <p:bldP spid="11" grpId="0"/>
      <p:bldP spid="12"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a:extLst>
              <a:ext uri="{FF2B5EF4-FFF2-40B4-BE49-F238E27FC236}">
                <a16:creationId xmlns:a16="http://schemas.microsoft.com/office/drawing/2014/main" id="{4832305B-6220-4DE8-8082-E8622FAFE73F}"/>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20000"/>
                    </a14:imgEffect>
                  </a14:imgLayer>
                </a14:imgProps>
              </a:ext>
              <a:ext uri="{28A0092B-C50C-407E-A947-70E740481C1C}">
                <a14:useLocalDpi xmlns:a14="http://schemas.microsoft.com/office/drawing/2010/main" val="0"/>
              </a:ext>
            </a:extLst>
          </a:blip>
          <a:srcRect l="53340" t="39493" r="26084" b="24455"/>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a:extLst>
              <a:ext uri="{FF2B5EF4-FFF2-40B4-BE49-F238E27FC236}">
                <a16:creationId xmlns:a16="http://schemas.microsoft.com/office/drawing/2014/main" id="{C94266FD-5D9B-4472-A34E-2F4F17E5F7CE}"/>
              </a:ext>
            </a:extLst>
          </p:cNvPr>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CA439FF-8428-4082-966E-ED94FE2CD955}"/>
              </a:ext>
            </a:extLst>
          </p:cNvPr>
          <p:cNvSpPr txBox="1"/>
          <p:nvPr/>
        </p:nvSpPr>
        <p:spPr>
          <a:xfrm>
            <a:off x="11368026" y="2083234"/>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DEFENSE</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56" name="文本框 55">
            <a:extLst>
              <a:ext uri="{FF2B5EF4-FFF2-40B4-BE49-F238E27FC236}">
                <a16:creationId xmlns:a16="http://schemas.microsoft.com/office/drawing/2014/main" id="{03D5C94A-FAC7-443B-8765-C0BAA94C0C8C}"/>
              </a:ext>
            </a:extLst>
          </p:cNvPr>
          <p:cNvSpPr txBox="1"/>
          <p:nvPr/>
        </p:nvSpPr>
        <p:spPr>
          <a:xfrm>
            <a:off x="7082971" y="2715444"/>
            <a:ext cx="3649506" cy="1754326"/>
          </a:xfrm>
          <a:prstGeom prst="rect">
            <a:avLst/>
          </a:prstGeom>
          <a:noFill/>
        </p:spPr>
        <p:txBody>
          <a:bodyPr wrap="square" rtlCol="0">
            <a:spAutoFit/>
          </a:bodyPr>
          <a:lstStyle/>
          <a:p>
            <a:pPr algn="dist"/>
            <a:r>
              <a:rPr lang="zh-CN" altLang="en-US" sz="5400" dirty="0">
                <a:solidFill>
                  <a:srgbClr val="4C678E"/>
                </a:solidFill>
                <a:latin typeface="思源宋体 Heavy" panose="02020900000000000000" pitchFamily="18" charset="-122"/>
                <a:ea typeface="思源宋体 Heavy" panose="02020900000000000000" pitchFamily="18" charset="-122"/>
              </a:rPr>
              <a:t>可行性研究和需求分析</a:t>
            </a:r>
          </a:p>
        </p:txBody>
      </p:sp>
      <p:sp>
        <p:nvSpPr>
          <p:cNvPr id="57" name="文本框 56">
            <a:extLst>
              <a:ext uri="{FF2B5EF4-FFF2-40B4-BE49-F238E27FC236}">
                <a16:creationId xmlns:a16="http://schemas.microsoft.com/office/drawing/2014/main" id="{3AE2E273-F0E7-46CA-A618-BF6ABED31343}"/>
              </a:ext>
            </a:extLst>
          </p:cNvPr>
          <p:cNvSpPr txBox="1"/>
          <p:nvPr/>
        </p:nvSpPr>
        <p:spPr>
          <a:xfrm>
            <a:off x="4332514" y="2423344"/>
            <a:ext cx="2995386" cy="2646878"/>
          </a:xfrm>
          <a:prstGeom prst="rect">
            <a:avLst/>
          </a:prstGeom>
          <a:noFill/>
        </p:spPr>
        <p:txBody>
          <a:bodyPr wrap="square" rtlCol="0">
            <a:spAutoFit/>
          </a:bodyPr>
          <a:lstStyle/>
          <a:p>
            <a:pPr algn="ctr"/>
            <a:r>
              <a:rPr lang="en-US" altLang="zh-CN" sz="16600" dirty="0">
                <a:ln>
                  <a:solidFill>
                    <a:schemeClr val="accent1">
                      <a:shade val="50000"/>
                    </a:schemeClr>
                  </a:solidFill>
                </a:ln>
                <a:noFill/>
                <a:latin typeface="汉仪铁线黑-65简" panose="00020600040101010101" pitchFamily="18" charset="-122"/>
                <a:ea typeface="汉仪铁线黑-65简" panose="00020600040101010101" pitchFamily="18" charset="-122"/>
              </a:rPr>
              <a:t>02</a:t>
            </a:r>
            <a:endParaRPr lang="zh-CN" altLang="en-US" sz="16600" dirty="0">
              <a:ln>
                <a:solidFill>
                  <a:schemeClr val="accent1">
                    <a:shade val="50000"/>
                  </a:schemeClr>
                </a:solidFill>
              </a:ln>
              <a:noFill/>
              <a:latin typeface="汉仪铁线黑-65简" panose="00020600040101010101" pitchFamily="18" charset="-122"/>
              <a:ea typeface="汉仪铁线黑-65简" panose="00020600040101010101" pitchFamily="18" charset="-122"/>
            </a:endParaRPr>
          </a:p>
        </p:txBody>
      </p:sp>
      <p:sp>
        <p:nvSpPr>
          <p:cNvPr id="58" name="文本框 57">
            <a:extLst>
              <a:ext uri="{FF2B5EF4-FFF2-40B4-BE49-F238E27FC236}">
                <a16:creationId xmlns:a16="http://schemas.microsoft.com/office/drawing/2014/main" id="{591428B8-175E-41BD-8B92-606DBC1100B8}"/>
              </a:ext>
            </a:extLst>
          </p:cNvPr>
          <p:cNvSpPr txBox="1"/>
          <p:nvPr/>
        </p:nvSpPr>
        <p:spPr>
          <a:xfrm>
            <a:off x="7275287" y="4394043"/>
            <a:ext cx="3264874" cy="1629357"/>
          </a:xfrm>
          <a:prstGeom prst="rect">
            <a:avLst/>
          </a:prstGeom>
          <a:noFill/>
        </p:spPr>
        <p:txBody>
          <a:bodyPr wrap="square" lIns="0" tIns="0" rIns="0" bIns="0" rtlCol="0">
            <a:spAutoFit/>
          </a:bodyPr>
          <a:lstStyle/>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技术上的可行性；</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经济上的可行性；</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操作上的可行性；</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zh-CN" altLang="en-US"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需求分析；</a:t>
            </a: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a:p>
            <a:pPr hangingPunct="0">
              <a:lnSpc>
                <a:spcPct val="150000"/>
              </a:lnSpc>
            </a:pPr>
            <a:r>
              <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rPr>
              <a:t>…</a:t>
            </a:r>
          </a:p>
          <a:p>
            <a:pPr hangingPunct="0">
              <a:lnSpc>
                <a:spcPct val="150000"/>
              </a:lnSpc>
            </a:pPr>
            <a:endParaRPr lang="en-US" altLang="zh-CN" sz="1200" dirty="0">
              <a:solidFill>
                <a:schemeClr val="bg1">
                  <a:lumMod val="65000"/>
                </a:schemeClr>
              </a:solidFill>
              <a:latin typeface="思源黑体 CN Normal" panose="020B0400000000000000" pitchFamily="34" charset="-122"/>
              <a:ea typeface="思源黑体 CN Normal" panose="020B0400000000000000" pitchFamily="34" charset="-122"/>
              <a:cs typeface="+mn-ea"/>
              <a:sym typeface="+mn-lt"/>
            </a:endParaRPr>
          </a:p>
        </p:txBody>
      </p:sp>
      <p:sp>
        <p:nvSpPr>
          <p:cNvPr id="59" name="矩形: 圆角 58">
            <a:extLst>
              <a:ext uri="{FF2B5EF4-FFF2-40B4-BE49-F238E27FC236}">
                <a16:creationId xmlns:a16="http://schemas.microsoft.com/office/drawing/2014/main" id="{187C5F02-9CD0-4D29-985F-5839FA9D1D77}"/>
              </a:ext>
            </a:extLst>
          </p:cNvPr>
          <p:cNvSpPr/>
          <p:nvPr/>
        </p:nvSpPr>
        <p:spPr>
          <a:xfrm>
            <a:off x="10576243" y="695685"/>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PART</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12" name="矩形: 圆角 11">
            <a:extLst>
              <a:ext uri="{FF2B5EF4-FFF2-40B4-BE49-F238E27FC236}">
                <a16:creationId xmlns:a16="http://schemas.microsoft.com/office/drawing/2014/main" id="{D99593D4-4A4C-4D22-8A6C-A0FDC2EAAD59}"/>
              </a:ext>
            </a:extLst>
          </p:cNvPr>
          <p:cNvSpPr/>
          <p:nvPr/>
        </p:nvSpPr>
        <p:spPr>
          <a:xfrm>
            <a:off x="722087" y="5998029"/>
            <a:ext cx="482600" cy="70481"/>
          </a:xfrm>
          <a:prstGeom prst="round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A4621CD-2338-CFA9-6094-62CD7D4AF7F8}"/>
              </a:ext>
            </a:extLst>
          </p:cNvPr>
          <p:cNvGrpSpPr/>
          <p:nvPr/>
        </p:nvGrpSpPr>
        <p:grpSpPr>
          <a:xfrm>
            <a:off x="971548" y="556753"/>
            <a:ext cx="4482075" cy="591195"/>
            <a:chOff x="703885" y="632385"/>
            <a:chExt cx="4482075" cy="591195"/>
          </a:xfrm>
        </p:grpSpPr>
        <p:sp>
          <p:nvSpPr>
            <p:cNvPr id="10" name="文本框 9">
              <a:extLst>
                <a:ext uri="{FF2B5EF4-FFF2-40B4-BE49-F238E27FC236}">
                  <a16:creationId xmlns:a16="http://schemas.microsoft.com/office/drawing/2014/main" id="{9540A5C7-83F0-9FA3-6013-A9D67C6DC5B3}"/>
                </a:ext>
              </a:extLst>
            </p:cNvPr>
            <p:cNvSpPr txBox="1"/>
            <p:nvPr/>
          </p:nvSpPr>
          <p:spPr>
            <a:xfrm>
              <a:off x="706580" y="632385"/>
              <a:ext cx="2834579" cy="461665"/>
            </a:xfrm>
            <a:prstGeom prst="rect">
              <a:avLst/>
            </a:prstGeom>
            <a:noFill/>
          </p:spPr>
          <p:txBody>
            <a:bodyPr wrap="square" rtlCol="0">
              <a:spAutoFit/>
            </a:bodyPr>
            <a:lstStyle/>
            <a:p>
              <a:r>
                <a:rPr lang="zh-CN" altLang="en-US" sz="2400" spc="600" dirty="0">
                  <a:solidFill>
                    <a:srgbClr val="4C678E"/>
                  </a:solidFill>
                  <a:latin typeface="汉仪心海行楷W" panose="00020600040101010101" pitchFamily="18" charset="-122"/>
                  <a:ea typeface="汉仪心海行楷W" panose="00020600040101010101" pitchFamily="18" charset="-122"/>
                </a:rPr>
                <a:t>西南交通大学</a:t>
              </a:r>
            </a:p>
          </p:txBody>
        </p:sp>
        <p:sp>
          <p:nvSpPr>
            <p:cNvPr id="11" name="文本框 10">
              <a:extLst>
                <a:ext uri="{FF2B5EF4-FFF2-40B4-BE49-F238E27FC236}">
                  <a16:creationId xmlns:a16="http://schemas.microsoft.com/office/drawing/2014/main" id="{F60F7F46-81F2-4C52-56C8-281AB8B0ACB2}"/>
                </a:ext>
              </a:extLst>
            </p:cNvPr>
            <p:cNvSpPr txBox="1"/>
            <p:nvPr/>
          </p:nvSpPr>
          <p:spPr>
            <a:xfrm>
              <a:off x="703885" y="992748"/>
              <a:ext cx="4482075" cy="230832"/>
            </a:xfrm>
            <a:prstGeom prst="rect">
              <a:avLst/>
            </a:prstGeom>
            <a:noFill/>
          </p:spPr>
          <p:txBody>
            <a:bodyPr wrap="square" rtlCol="0">
              <a:spAutoFit/>
            </a:bodyPr>
            <a:lstStyle/>
            <a:p>
              <a:r>
                <a:rPr lang="en-US" altLang="zh-CN" sz="900" spc="300" dirty="0">
                  <a:solidFill>
                    <a:schemeClr val="tx1">
                      <a:lumMod val="50000"/>
                      <a:lumOff val="50000"/>
                    </a:schemeClr>
                  </a:solidFill>
                  <a:latin typeface="+mn-ea"/>
                </a:rPr>
                <a:t>Southwest </a:t>
              </a:r>
              <a:r>
                <a:rPr lang="en-US" altLang="zh-CN" sz="900" spc="300" dirty="0" err="1">
                  <a:solidFill>
                    <a:schemeClr val="tx1">
                      <a:lumMod val="50000"/>
                      <a:lumOff val="50000"/>
                    </a:schemeClr>
                  </a:solidFill>
                  <a:latin typeface="+mn-ea"/>
                </a:rPr>
                <a:t>Jiaotong</a:t>
              </a:r>
              <a:r>
                <a:rPr lang="en-US" altLang="zh-CN" sz="900" spc="300" dirty="0">
                  <a:solidFill>
                    <a:schemeClr val="tx1">
                      <a:lumMod val="50000"/>
                      <a:lumOff val="50000"/>
                    </a:schemeClr>
                  </a:solidFill>
                  <a:latin typeface="+mn-ea"/>
                </a:rPr>
                <a:t> University</a:t>
              </a:r>
              <a:endParaRPr lang="zh-CN" altLang="en-US" sz="900" spc="300" dirty="0">
                <a:solidFill>
                  <a:schemeClr val="tx1">
                    <a:lumMod val="50000"/>
                    <a:lumOff val="50000"/>
                  </a:schemeClr>
                </a:solidFill>
                <a:latin typeface="+mn-ea"/>
              </a:endParaRPr>
            </a:p>
          </p:txBody>
        </p:sp>
      </p:grpSp>
      <p:grpSp>
        <p:nvGrpSpPr>
          <p:cNvPr id="14" name="ísļîḓé">
            <a:extLst>
              <a:ext uri="{FF2B5EF4-FFF2-40B4-BE49-F238E27FC236}">
                <a16:creationId xmlns:a16="http://schemas.microsoft.com/office/drawing/2014/main" id="{1A4BE9BF-A81F-2B3B-3186-7FF622355283}"/>
              </a:ext>
            </a:extLst>
          </p:cNvPr>
          <p:cNvGrpSpPr/>
          <p:nvPr/>
        </p:nvGrpSpPr>
        <p:grpSpPr>
          <a:xfrm>
            <a:off x="452000" y="592577"/>
            <a:ext cx="519548" cy="519548"/>
            <a:chOff x="5683121" y="1558109"/>
            <a:chExt cx="673626" cy="673626"/>
          </a:xfrm>
        </p:grpSpPr>
        <p:sp>
          <p:nvSpPr>
            <p:cNvPr id="15" name="ïşļíḋê">
              <a:extLst>
                <a:ext uri="{FF2B5EF4-FFF2-40B4-BE49-F238E27FC236}">
                  <a16:creationId xmlns:a16="http://schemas.microsoft.com/office/drawing/2014/main" id="{99715C21-E4E9-C404-A925-0525F40E89C3}"/>
                </a:ext>
              </a:extLst>
            </p:cNvPr>
            <p:cNvSpPr/>
            <p:nvPr/>
          </p:nvSpPr>
          <p:spPr>
            <a:xfrm>
              <a:off x="5683121" y="1558109"/>
              <a:ext cx="673626" cy="673626"/>
            </a:xfrm>
            <a:custGeom>
              <a:avLst/>
              <a:gdLst>
                <a:gd name="connsiteX0" fmla="*/ 274320 w 548640"/>
                <a:gd name="connsiteY0" fmla="*/ 0 h 548640"/>
                <a:gd name="connsiteX1" fmla="*/ 548640 w 548640"/>
                <a:gd name="connsiteY1" fmla="*/ 274320 h 548640"/>
                <a:gd name="connsiteX2" fmla="*/ 274320 w 548640"/>
                <a:gd name="connsiteY2" fmla="*/ 548640 h 548640"/>
                <a:gd name="connsiteX3" fmla="*/ 0 w 548640"/>
                <a:gd name="connsiteY3" fmla="*/ 274320 h 548640"/>
                <a:gd name="connsiteX4" fmla="*/ 274320 w 548640"/>
                <a:gd name="connsiteY4" fmla="*/ 0 h 548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640" h="548640">
                  <a:moveTo>
                    <a:pt x="274320" y="0"/>
                  </a:moveTo>
                  <a:cubicBezTo>
                    <a:pt x="425823" y="0"/>
                    <a:pt x="548640" y="122817"/>
                    <a:pt x="548640" y="274320"/>
                  </a:cubicBezTo>
                  <a:cubicBezTo>
                    <a:pt x="548640" y="425823"/>
                    <a:pt x="425823" y="548640"/>
                    <a:pt x="274320" y="548640"/>
                  </a:cubicBezTo>
                  <a:cubicBezTo>
                    <a:pt x="122817" y="548640"/>
                    <a:pt x="0" y="425823"/>
                    <a:pt x="0" y="274320"/>
                  </a:cubicBezTo>
                  <a:cubicBezTo>
                    <a:pt x="0" y="122817"/>
                    <a:pt x="122817" y="0"/>
                    <a:pt x="274320" y="0"/>
                  </a:cubicBezTo>
                  <a:close/>
                </a:path>
              </a:pathLst>
            </a:custGeom>
            <a:solidFill>
              <a:srgbClr val="4C678E"/>
            </a:solidFill>
            <a:ln w="38100">
              <a:noFill/>
            </a:ln>
            <a:effectLst/>
          </p:spPr>
          <p:style>
            <a:lnRef idx="0">
              <a:schemeClr val="accent1"/>
            </a:lnRef>
            <a:fillRef idx="3">
              <a:schemeClr val="accent1"/>
            </a:fillRef>
            <a:effectRef idx="3">
              <a:schemeClr val="accent1"/>
            </a:effectRef>
            <a:fontRef idx="minor">
              <a:schemeClr val="lt1"/>
            </a:fontRef>
          </p:style>
          <p:txBody>
            <a:bodyPr wrap="square" lIns="91440" tIns="45720" rIns="91440" bIns="45720" rtlCol="0" anchor="ctr">
              <a:normAutofit/>
            </a:bodyPr>
            <a:lstStyle/>
            <a:p>
              <a:pPr algn="ctr"/>
              <a:endParaRPr lang="en-US" sz="1600" b="1" dirty="0">
                <a:solidFill>
                  <a:schemeClr val="bg1"/>
                </a:solidFill>
                <a:cs typeface="+mn-ea"/>
                <a:sym typeface="+mn-lt"/>
              </a:endParaRPr>
            </a:p>
          </p:txBody>
        </p:sp>
        <p:sp>
          <p:nvSpPr>
            <p:cNvPr id="16" name="îśľîḍe">
              <a:extLst>
                <a:ext uri="{FF2B5EF4-FFF2-40B4-BE49-F238E27FC236}">
                  <a16:creationId xmlns:a16="http://schemas.microsoft.com/office/drawing/2014/main" id="{27AD9BC1-9517-D076-1EA2-DC60A78DE7C8}"/>
                </a:ext>
              </a:extLst>
            </p:cNvPr>
            <p:cNvSpPr/>
            <p:nvPr/>
          </p:nvSpPr>
          <p:spPr bwMode="auto">
            <a:xfrm>
              <a:off x="5844363" y="1753151"/>
              <a:ext cx="351148" cy="283545"/>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13989368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 calcmode="lin" valueType="num">
                                      <p:cBhvr>
                                        <p:cTn id="14" dur="500" fill="hold"/>
                                        <p:tgtEl>
                                          <p:spTgt spid="35"/>
                                        </p:tgtEl>
                                        <p:attrNameLst>
                                          <p:attrName>ppt_w</p:attrName>
                                        </p:attrNameLst>
                                      </p:cBhvr>
                                      <p:tavLst>
                                        <p:tav tm="0">
                                          <p:val>
                                            <p:fltVal val="0"/>
                                          </p:val>
                                        </p:tav>
                                        <p:tav tm="100000">
                                          <p:val>
                                            <p:strVal val="#ppt_w"/>
                                          </p:val>
                                        </p:tav>
                                      </p:tavLst>
                                    </p:anim>
                                    <p:anim calcmode="lin" valueType="num">
                                      <p:cBhvr>
                                        <p:cTn id="15" dur="500" fill="hold"/>
                                        <p:tgtEl>
                                          <p:spTgt spid="35"/>
                                        </p:tgtEl>
                                        <p:attrNameLst>
                                          <p:attrName>ppt_h</p:attrName>
                                        </p:attrNameLst>
                                      </p:cBhvr>
                                      <p:tavLst>
                                        <p:tav tm="0">
                                          <p:val>
                                            <p:fltVal val="0"/>
                                          </p:val>
                                        </p:tav>
                                        <p:tav tm="100000">
                                          <p:val>
                                            <p:strVal val="#ppt_h"/>
                                          </p:val>
                                        </p:tav>
                                      </p:tavLst>
                                    </p:anim>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1000"/>
                                        <p:tgtEl>
                                          <p:spTgt spid="57"/>
                                        </p:tgtEl>
                                      </p:cBhvr>
                                    </p:animEffect>
                                    <p:anim calcmode="lin" valueType="num">
                                      <p:cBhvr>
                                        <p:cTn id="22" dur="1000" fill="hold"/>
                                        <p:tgtEl>
                                          <p:spTgt spid="57"/>
                                        </p:tgtEl>
                                        <p:attrNameLst>
                                          <p:attrName>ppt_x</p:attrName>
                                        </p:attrNameLst>
                                      </p:cBhvr>
                                      <p:tavLst>
                                        <p:tav tm="0">
                                          <p:val>
                                            <p:strVal val="#ppt_x"/>
                                          </p:val>
                                        </p:tav>
                                        <p:tav tm="100000">
                                          <p:val>
                                            <p:strVal val="#ppt_x"/>
                                          </p:val>
                                        </p:tav>
                                      </p:tavLst>
                                    </p:anim>
                                    <p:anim calcmode="lin" valueType="num">
                                      <p:cBhvr>
                                        <p:cTn id="2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1000"/>
                                        <p:tgtEl>
                                          <p:spTgt spid="56"/>
                                        </p:tgtEl>
                                      </p:cBhvr>
                                    </p:animEffect>
                                    <p:anim calcmode="lin" valueType="num">
                                      <p:cBhvr>
                                        <p:cTn id="36" dur="1000" fill="hold"/>
                                        <p:tgtEl>
                                          <p:spTgt spid="56"/>
                                        </p:tgtEl>
                                        <p:attrNameLst>
                                          <p:attrName>ppt_x</p:attrName>
                                        </p:attrNameLst>
                                      </p:cBhvr>
                                      <p:tavLst>
                                        <p:tav tm="0">
                                          <p:val>
                                            <p:strVal val="#ppt_x"/>
                                          </p:val>
                                        </p:tav>
                                        <p:tav tm="100000">
                                          <p:val>
                                            <p:strVal val="#ppt_x"/>
                                          </p:val>
                                        </p:tav>
                                      </p:tavLst>
                                    </p:anim>
                                    <p:anim calcmode="lin" valueType="num">
                                      <p:cBhvr>
                                        <p:cTn id="37" dur="1000" fill="hold"/>
                                        <p:tgtEl>
                                          <p:spTgt spid="56"/>
                                        </p:tgtEl>
                                        <p:attrNameLst>
                                          <p:attrName>ppt_y</p:attrName>
                                        </p:attrNameLst>
                                      </p:cBhvr>
                                      <p:tavLst>
                                        <p:tav tm="0">
                                          <p:val>
                                            <p:strVal val="#ppt_y+.1"/>
                                          </p:val>
                                        </p:tav>
                                        <p:tav tm="100000">
                                          <p:val>
                                            <p:strVal val="#ppt_y"/>
                                          </p:val>
                                        </p:tav>
                                      </p:tavLst>
                                    </p:anim>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1000"/>
                                        <p:tgtEl>
                                          <p:spTgt spid="58"/>
                                        </p:tgtEl>
                                      </p:cBhvr>
                                    </p:animEffect>
                                    <p:anim calcmode="lin" valueType="num">
                                      <p:cBhvr>
                                        <p:cTn id="42" dur="1000" fill="hold"/>
                                        <p:tgtEl>
                                          <p:spTgt spid="58"/>
                                        </p:tgtEl>
                                        <p:attrNameLst>
                                          <p:attrName>ppt_x</p:attrName>
                                        </p:attrNameLst>
                                      </p:cBhvr>
                                      <p:tavLst>
                                        <p:tav tm="0">
                                          <p:val>
                                            <p:strVal val="#ppt_x"/>
                                          </p:val>
                                        </p:tav>
                                        <p:tav tm="100000">
                                          <p:val>
                                            <p:strVal val="#ppt_x"/>
                                          </p:val>
                                        </p:tav>
                                      </p:tavLst>
                                    </p:anim>
                                    <p:anim calcmode="lin" valueType="num">
                                      <p:cBhvr>
                                        <p:cTn id="43"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6" grpId="0"/>
      <p:bldP spid="57" grpId="0"/>
      <p:bldP spid="58" grpId="0"/>
      <p:bldP spid="5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F7773C64-EA6C-43FE-9F81-3539DE2D0445}"/>
              </a:ext>
            </a:extLst>
          </p:cNvPr>
          <p:cNvGrpSpPr/>
          <p:nvPr/>
        </p:nvGrpSpPr>
        <p:grpSpPr>
          <a:xfrm>
            <a:off x="-698500" y="-582990"/>
            <a:ext cx="13589000" cy="8023980"/>
            <a:chOff x="-863600" y="-584200"/>
            <a:chExt cx="13335000" cy="7874000"/>
          </a:xfrm>
          <a:solidFill>
            <a:srgbClr val="E6E6E6"/>
          </a:solidFill>
        </p:grpSpPr>
        <p:grpSp>
          <p:nvGrpSpPr>
            <p:cNvPr id="4" name="组合 3">
              <a:extLst>
                <a:ext uri="{FF2B5EF4-FFF2-40B4-BE49-F238E27FC236}">
                  <a16:creationId xmlns:a16="http://schemas.microsoft.com/office/drawing/2014/main" id="{750B5433-D16D-4F51-BDD8-808E9DB0262E}"/>
                </a:ext>
              </a:extLst>
            </p:cNvPr>
            <p:cNvGrpSpPr/>
            <p:nvPr/>
          </p:nvGrpSpPr>
          <p:grpSpPr>
            <a:xfrm>
              <a:off x="-863600" y="-584200"/>
              <a:ext cx="165100" cy="7874000"/>
              <a:chOff x="-863600" y="-584200"/>
              <a:chExt cx="165100" cy="7874000"/>
            </a:xfrm>
            <a:grpFill/>
          </p:grpSpPr>
          <p:sp>
            <p:nvSpPr>
              <p:cNvPr id="2" name="椭圆 1">
                <a:extLst>
                  <a:ext uri="{FF2B5EF4-FFF2-40B4-BE49-F238E27FC236}">
                    <a16:creationId xmlns:a16="http://schemas.microsoft.com/office/drawing/2014/main" id="{F8967190-370F-4CAE-ACBE-2AAED606EAD7}"/>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CA0E2C-2D2C-4898-9E42-96259DE0F6A6}"/>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CC2BBFCD-014F-4D8B-9391-D731BF89EFB1}"/>
                </a:ext>
              </a:extLst>
            </p:cNvPr>
            <p:cNvGrpSpPr/>
            <p:nvPr/>
          </p:nvGrpSpPr>
          <p:grpSpPr>
            <a:xfrm>
              <a:off x="12306300" y="-584200"/>
              <a:ext cx="165100" cy="7874000"/>
              <a:chOff x="-863600" y="-584200"/>
              <a:chExt cx="165100" cy="7874000"/>
            </a:xfrm>
            <a:grpFill/>
          </p:grpSpPr>
          <p:sp>
            <p:nvSpPr>
              <p:cNvPr id="6" name="椭圆 5">
                <a:extLst>
                  <a:ext uri="{FF2B5EF4-FFF2-40B4-BE49-F238E27FC236}">
                    <a16:creationId xmlns:a16="http://schemas.microsoft.com/office/drawing/2014/main" id="{9762FE8C-4BD4-42A9-A0F1-7D0424B79FBB}"/>
                  </a:ext>
                </a:extLst>
              </p:cNvPr>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03997588-ADD8-404B-A001-10D17D8466BC}"/>
                  </a:ext>
                </a:extLst>
              </p:cNvPr>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a:extLst>
              <a:ext uri="{FF2B5EF4-FFF2-40B4-BE49-F238E27FC236}">
                <a16:creationId xmlns:a16="http://schemas.microsoft.com/office/drawing/2014/main" id="{1793C4A0-082D-4A52-B424-B8634C06090F}"/>
              </a:ext>
            </a:extLst>
          </p:cNvPr>
          <p:cNvSpPr txBox="1"/>
          <p:nvPr/>
        </p:nvSpPr>
        <p:spPr>
          <a:xfrm>
            <a:off x="4454245" y="512747"/>
            <a:ext cx="3287905" cy="707886"/>
          </a:xfrm>
          <a:prstGeom prst="rect">
            <a:avLst/>
          </a:prstGeom>
          <a:noFill/>
        </p:spPr>
        <p:txBody>
          <a:bodyPr wrap="square" rtlCol="0">
            <a:spAutoFit/>
          </a:bodyPr>
          <a:lstStyle/>
          <a:p>
            <a:pPr algn="ctr"/>
            <a:r>
              <a:rPr lang="zh-CN" altLang="en-US" sz="4000" spc="600" dirty="0">
                <a:solidFill>
                  <a:srgbClr val="4C678E"/>
                </a:solidFill>
                <a:latin typeface="思源宋体 Heavy" panose="02020900000000000000" pitchFamily="18" charset="-122"/>
                <a:ea typeface="思源宋体 Heavy" panose="02020900000000000000" pitchFamily="18" charset="-122"/>
              </a:rPr>
              <a:t>可行性研究</a:t>
            </a:r>
          </a:p>
        </p:txBody>
      </p:sp>
      <p:grpSp>
        <p:nvGrpSpPr>
          <p:cNvPr id="9" name="组合 8">
            <a:extLst>
              <a:ext uri="{FF2B5EF4-FFF2-40B4-BE49-F238E27FC236}">
                <a16:creationId xmlns:a16="http://schemas.microsoft.com/office/drawing/2014/main" id="{9DAF135D-A875-42B9-89FA-9A7354F99E91}"/>
              </a:ext>
            </a:extLst>
          </p:cNvPr>
          <p:cNvGrpSpPr/>
          <p:nvPr/>
        </p:nvGrpSpPr>
        <p:grpSpPr>
          <a:xfrm>
            <a:off x="3541617" y="895872"/>
            <a:ext cx="4971012" cy="45719"/>
            <a:chOff x="3893464" y="1130139"/>
            <a:chExt cx="4490797" cy="0"/>
          </a:xfrm>
        </p:grpSpPr>
        <p:cxnSp>
          <p:nvCxnSpPr>
            <p:cNvPr id="36" name="直接箭头连接符 25">
              <a:extLst>
                <a:ext uri="{FF2B5EF4-FFF2-40B4-BE49-F238E27FC236}">
                  <a16:creationId xmlns:a16="http://schemas.microsoft.com/office/drawing/2014/main" id="{2C63A09A-2159-43E4-8576-EF495EDE5786}"/>
                </a:ext>
              </a:extLst>
            </p:cNvPr>
            <p:cNvCxnSpPr>
              <a:cxnSpLocks/>
            </p:cNvCxnSpPr>
            <p:nvPr/>
          </p:nvCxnSpPr>
          <p:spPr>
            <a:xfrm>
              <a:off x="38934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0" name="直接箭头连接符 25">
              <a:extLst>
                <a:ext uri="{FF2B5EF4-FFF2-40B4-BE49-F238E27FC236}">
                  <a16:creationId xmlns:a16="http://schemas.microsoft.com/office/drawing/2014/main" id="{EC1F02D4-72DF-4779-B7B5-CD8D22B69057}"/>
                </a:ext>
              </a:extLst>
            </p:cNvPr>
            <p:cNvCxnSpPr>
              <a:cxnSpLocks/>
            </p:cNvCxnSpPr>
            <p:nvPr/>
          </p:nvCxnSpPr>
          <p:spPr>
            <a:xfrm flipH="1">
              <a:off x="7563764" y="113013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sp>
        <p:nvSpPr>
          <p:cNvPr id="31" name="Google Shape;1369;p34">
            <a:extLst>
              <a:ext uri="{FF2B5EF4-FFF2-40B4-BE49-F238E27FC236}">
                <a16:creationId xmlns:a16="http://schemas.microsoft.com/office/drawing/2014/main" id="{9EC221DA-B9DA-4FAC-B293-EC9A54AF844B}"/>
              </a:ext>
            </a:extLst>
          </p:cNvPr>
          <p:cNvSpPr/>
          <p:nvPr/>
        </p:nvSpPr>
        <p:spPr>
          <a:xfrm>
            <a:off x="9561877" y="2309527"/>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a:latin typeface="汉仪铁线黑-65简" panose="00020600040101010101" pitchFamily="18" charset="-122"/>
                <a:ea typeface="汉仪铁线黑-65简" panose="00020600040101010101" pitchFamily="18" charset="-122"/>
                <a:sym typeface="Fira Sans"/>
              </a:rPr>
              <a:t>3</a:t>
            </a:r>
            <a:endParaRPr sz="2000">
              <a:latin typeface="汉仪铁线黑-65简" panose="00020600040101010101" pitchFamily="18" charset="-122"/>
              <a:ea typeface="汉仪铁线黑-65简" panose="00020600040101010101" pitchFamily="18" charset="-122"/>
              <a:sym typeface="Fira Sans"/>
            </a:endParaRPr>
          </a:p>
        </p:txBody>
      </p:sp>
      <p:sp>
        <p:nvSpPr>
          <p:cNvPr id="32" name="Google Shape;1373;p34">
            <a:extLst>
              <a:ext uri="{FF2B5EF4-FFF2-40B4-BE49-F238E27FC236}">
                <a16:creationId xmlns:a16="http://schemas.microsoft.com/office/drawing/2014/main" id="{4E206218-803A-4AAB-A5A6-42A4697F941E}"/>
              </a:ext>
            </a:extLst>
          </p:cNvPr>
          <p:cNvSpPr/>
          <p:nvPr/>
        </p:nvSpPr>
        <p:spPr>
          <a:xfrm>
            <a:off x="5866328" y="229325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2</a:t>
            </a:r>
            <a:endParaRPr sz="2000" dirty="0">
              <a:latin typeface="汉仪铁线黑-65简" panose="00020600040101010101" pitchFamily="18" charset="-122"/>
              <a:ea typeface="汉仪铁线黑-65简" panose="00020600040101010101" pitchFamily="18" charset="-122"/>
              <a:sym typeface="Fira Sans"/>
            </a:endParaRPr>
          </a:p>
        </p:txBody>
      </p:sp>
      <p:sp>
        <p:nvSpPr>
          <p:cNvPr id="34" name="Google Shape;1376;p34">
            <a:extLst>
              <a:ext uri="{FF2B5EF4-FFF2-40B4-BE49-F238E27FC236}">
                <a16:creationId xmlns:a16="http://schemas.microsoft.com/office/drawing/2014/main" id="{FE49A1C9-B2C3-45EE-A605-A28F63915FF1}"/>
              </a:ext>
            </a:extLst>
          </p:cNvPr>
          <p:cNvSpPr/>
          <p:nvPr/>
        </p:nvSpPr>
        <p:spPr>
          <a:xfrm>
            <a:off x="2182763" y="2276989"/>
            <a:ext cx="567812" cy="567812"/>
          </a:xfrm>
          <a:prstGeom prst="ellipse">
            <a:avLst/>
          </a:prstGeom>
          <a:gradFill flip="none" rotWithShape="1">
            <a:gsLst>
              <a:gs pos="0">
                <a:srgbClr val="4C678E"/>
              </a:gs>
              <a:gs pos="100000">
                <a:srgbClr val="4C678E">
                  <a:alpha val="97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dirty="0">
                <a:latin typeface="汉仪铁线黑-65简" panose="00020600040101010101" pitchFamily="18" charset="-122"/>
                <a:ea typeface="汉仪铁线黑-65简" panose="00020600040101010101" pitchFamily="18" charset="-122"/>
                <a:sym typeface="Fira Sans"/>
              </a:rPr>
              <a:t>1</a:t>
            </a:r>
            <a:endParaRPr sz="2000" dirty="0">
              <a:latin typeface="汉仪铁线黑-65简" panose="00020600040101010101" pitchFamily="18" charset="-122"/>
              <a:ea typeface="汉仪铁线黑-65简" panose="00020600040101010101" pitchFamily="18" charset="-122"/>
              <a:sym typeface="Fira Sans"/>
            </a:endParaRPr>
          </a:p>
        </p:txBody>
      </p:sp>
      <p:grpSp>
        <p:nvGrpSpPr>
          <p:cNvPr id="12" name="组合 11">
            <a:extLst>
              <a:ext uri="{FF2B5EF4-FFF2-40B4-BE49-F238E27FC236}">
                <a16:creationId xmlns:a16="http://schemas.microsoft.com/office/drawing/2014/main" id="{AEE1F9F7-F1A3-466E-9C35-A55F956D4745}"/>
              </a:ext>
            </a:extLst>
          </p:cNvPr>
          <p:cNvGrpSpPr/>
          <p:nvPr/>
        </p:nvGrpSpPr>
        <p:grpSpPr>
          <a:xfrm>
            <a:off x="1543395" y="3109530"/>
            <a:ext cx="1788093" cy="1645190"/>
            <a:chOff x="1799573" y="3052229"/>
            <a:chExt cx="1788093" cy="1645190"/>
          </a:xfrm>
        </p:grpSpPr>
        <p:sp>
          <p:nvSpPr>
            <p:cNvPr id="35" name="矩形 34">
              <a:extLst>
                <a:ext uri="{FF2B5EF4-FFF2-40B4-BE49-F238E27FC236}">
                  <a16:creationId xmlns:a16="http://schemas.microsoft.com/office/drawing/2014/main" id="{23E2CC51-04B1-4A52-8B74-F5D5CC2658C9}"/>
                </a:ext>
              </a:extLst>
            </p:cNvPr>
            <p:cNvSpPr/>
            <p:nvPr/>
          </p:nvSpPr>
          <p:spPr>
            <a:xfrm>
              <a:off x="1799573" y="3052229"/>
              <a:ext cx="1788093"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技术上的可行性</a:t>
              </a:r>
            </a:p>
          </p:txBody>
        </p:sp>
        <p:sp>
          <p:nvSpPr>
            <p:cNvPr id="37" name="矩形 36">
              <a:extLst>
                <a:ext uri="{FF2B5EF4-FFF2-40B4-BE49-F238E27FC236}">
                  <a16:creationId xmlns:a16="http://schemas.microsoft.com/office/drawing/2014/main" id="{80856054-6958-4E20-B4AD-C87F9C10FBC1}"/>
                </a:ext>
              </a:extLst>
            </p:cNvPr>
            <p:cNvSpPr/>
            <p:nvPr/>
          </p:nvSpPr>
          <p:spPr>
            <a:xfrm>
              <a:off x="1828800" y="3632897"/>
              <a:ext cx="1727200"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项目完成所需的所有技术都能使用</a:t>
              </a:r>
              <a:r>
                <a:rPr lang="en-US" altLang="zh-CN" sz="1600" dirty="0" err="1">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html+css+js</a:t>
              </a: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完成</a:t>
              </a:r>
            </a:p>
          </p:txBody>
        </p:sp>
      </p:grpSp>
      <p:grpSp>
        <p:nvGrpSpPr>
          <p:cNvPr id="38" name="组合 37">
            <a:extLst>
              <a:ext uri="{FF2B5EF4-FFF2-40B4-BE49-F238E27FC236}">
                <a16:creationId xmlns:a16="http://schemas.microsoft.com/office/drawing/2014/main" id="{9F894808-1BFD-4EE9-AE3B-739C3FD702AE}"/>
              </a:ext>
            </a:extLst>
          </p:cNvPr>
          <p:cNvGrpSpPr/>
          <p:nvPr/>
        </p:nvGrpSpPr>
        <p:grpSpPr>
          <a:xfrm>
            <a:off x="5316133" y="3109531"/>
            <a:ext cx="2045959" cy="1704003"/>
            <a:chOff x="1862883" y="2977146"/>
            <a:chExt cx="2025143" cy="1704003"/>
          </a:xfrm>
        </p:grpSpPr>
        <p:sp>
          <p:nvSpPr>
            <p:cNvPr id="39" name="矩形 38">
              <a:extLst>
                <a:ext uri="{FF2B5EF4-FFF2-40B4-BE49-F238E27FC236}">
                  <a16:creationId xmlns:a16="http://schemas.microsoft.com/office/drawing/2014/main" id="{B57378B5-EC80-45EC-A192-450D28104052}"/>
                </a:ext>
              </a:extLst>
            </p:cNvPr>
            <p:cNvSpPr/>
            <p:nvPr/>
          </p:nvSpPr>
          <p:spPr>
            <a:xfrm>
              <a:off x="1867644" y="2977146"/>
              <a:ext cx="2020382"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经济上的可行性</a:t>
              </a:r>
            </a:p>
          </p:txBody>
        </p:sp>
        <p:sp>
          <p:nvSpPr>
            <p:cNvPr id="40" name="矩形 39">
              <a:extLst>
                <a:ext uri="{FF2B5EF4-FFF2-40B4-BE49-F238E27FC236}">
                  <a16:creationId xmlns:a16="http://schemas.microsoft.com/office/drawing/2014/main" id="{7691478D-1A49-4E24-863D-35C23C332D06}"/>
                </a:ext>
              </a:extLst>
            </p:cNvPr>
            <p:cNvSpPr/>
            <p:nvPr/>
          </p:nvSpPr>
          <p:spPr>
            <a:xfrm>
              <a:off x="1862883" y="3616627"/>
              <a:ext cx="1793305"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项目全程在本地搭建、调试和运行，无需经济支持。</a:t>
              </a:r>
            </a:p>
          </p:txBody>
        </p:sp>
      </p:grpSp>
      <p:grpSp>
        <p:nvGrpSpPr>
          <p:cNvPr id="41" name="组合 40">
            <a:extLst>
              <a:ext uri="{FF2B5EF4-FFF2-40B4-BE49-F238E27FC236}">
                <a16:creationId xmlns:a16="http://schemas.microsoft.com/office/drawing/2014/main" id="{0418E8D2-25CC-42DA-A876-89F2B08FF93A}"/>
              </a:ext>
            </a:extLst>
          </p:cNvPr>
          <p:cNvGrpSpPr/>
          <p:nvPr/>
        </p:nvGrpSpPr>
        <p:grpSpPr>
          <a:xfrm>
            <a:off x="8963751" y="3100180"/>
            <a:ext cx="1885787" cy="1713354"/>
            <a:chOff x="2042204" y="2984065"/>
            <a:chExt cx="1885787" cy="1713354"/>
          </a:xfrm>
        </p:grpSpPr>
        <p:sp>
          <p:nvSpPr>
            <p:cNvPr id="42" name="矩形 41">
              <a:extLst>
                <a:ext uri="{FF2B5EF4-FFF2-40B4-BE49-F238E27FC236}">
                  <a16:creationId xmlns:a16="http://schemas.microsoft.com/office/drawing/2014/main" id="{E12625D9-4F0D-4ABC-8476-B04F571BC104}"/>
                </a:ext>
              </a:extLst>
            </p:cNvPr>
            <p:cNvSpPr/>
            <p:nvPr/>
          </p:nvSpPr>
          <p:spPr>
            <a:xfrm>
              <a:off x="2092260" y="2984065"/>
              <a:ext cx="1785673" cy="407291"/>
            </a:xfrm>
            <a:prstGeom prst="rect">
              <a:avLst/>
            </a:prstGeom>
            <a:noFill/>
          </p:spPr>
          <p:txBody>
            <a:bodyPr wrap="square" lIns="0" tIns="0" rIns="0" bIns="0" rtlCol="0">
              <a:spAutoFit/>
            </a:bodyPr>
            <a:lstStyle/>
            <a:p>
              <a:pPr algn="just" hangingPunct="0">
                <a:lnSpc>
                  <a:spcPct val="150000"/>
                </a:lnSpc>
              </a:pPr>
              <a:r>
                <a:rPr lang="zh-CN" altLang="en-US" sz="2000" b="1" dirty="0">
                  <a:solidFill>
                    <a:srgbClr val="4C678E"/>
                  </a:solidFill>
                  <a:latin typeface="思源黑体 CN Bold" panose="020B0800000000000000" pitchFamily="34" charset="-122"/>
                  <a:ea typeface="思源黑体 CN Bold" panose="020B0800000000000000" pitchFamily="34" charset="-122"/>
                  <a:cs typeface="+mn-ea"/>
                  <a:sym typeface="+mn-lt"/>
                </a:rPr>
                <a:t>操作上的可行性</a:t>
              </a:r>
            </a:p>
          </p:txBody>
        </p:sp>
        <p:sp>
          <p:nvSpPr>
            <p:cNvPr id="43" name="矩形 42">
              <a:extLst>
                <a:ext uri="{FF2B5EF4-FFF2-40B4-BE49-F238E27FC236}">
                  <a16:creationId xmlns:a16="http://schemas.microsoft.com/office/drawing/2014/main" id="{062EA0D6-7F7B-486A-8169-63BED5AD9DC3}"/>
                </a:ext>
              </a:extLst>
            </p:cNvPr>
            <p:cNvSpPr/>
            <p:nvPr/>
          </p:nvSpPr>
          <p:spPr>
            <a:xfrm>
              <a:off x="2042204" y="3632897"/>
              <a:ext cx="1885787" cy="1064522"/>
            </a:xfrm>
            <a:prstGeom prst="rect">
              <a:avLst/>
            </a:prstGeom>
            <a:noFill/>
          </p:spPr>
          <p:txBody>
            <a:bodyPr wrap="square" lIns="0" tIns="0" rIns="0" bIns="0" rtlCol="0">
              <a:spAutoFit/>
            </a:bodyPr>
            <a:lstStyle/>
            <a:p>
              <a:pPr algn="just" hangingPunct="0">
                <a:lnSpc>
                  <a:spcPct val="150000"/>
                </a:lnSpc>
              </a:pPr>
              <a:r>
                <a:rPr lang="zh-CN" alt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cs typeface="+mn-ea"/>
                  <a:sym typeface="+mn-lt"/>
                </a:rPr>
                <a:t>网页设计简单易操作，用户在浏览时容易找到自己的方向。</a:t>
              </a:r>
            </a:p>
          </p:txBody>
        </p:sp>
      </p:grpSp>
      <p:cxnSp>
        <p:nvCxnSpPr>
          <p:cNvPr id="48" name="直接连接符 47">
            <a:extLst>
              <a:ext uri="{FF2B5EF4-FFF2-40B4-BE49-F238E27FC236}">
                <a16:creationId xmlns:a16="http://schemas.microsoft.com/office/drawing/2014/main" id="{582A2FF7-CA50-40A8-8B69-2B286ABD4692}"/>
              </a:ext>
            </a:extLst>
          </p:cNvPr>
          <p:cNvCxnSpPr>
            <a:cxnSpLocks/>
          </p:cNvCxnSpPr>
          <p:nvPr/>
        </p:nvCxnSpPr>
        <p:spPr>
          <a:xfrm>
            <a:off x="4324140" y="227698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038FD7D3-F7B8-4BE8-B933-9E5709980D8B}"/>
              </a:ext>
            </a:extLst>
          </p:cNvPr>
          <p:cNvCxnSpPr>
            <a:cxnSpLocks/>
          </p:cNvCxnSpPr>
          <p:nvPr/>
        </p:nvCxnSpPr>
        <p:spPr>
          <a:xfrm>
            <a:off x="8045811" y="2293259"/>
            <a:ext cx="0" cy="3134058"/>
          </a:xfrm>
          <a:prstGeom prst="line">
            <a:avLst/>
          </a:prstGeom>
          <a:solidFill>
            <a:schemeClr val="bg1">
              <a:lumMod val="95000"/>
              <a:alpha val="44000"/>
            </a:schemeClr>
          </a:solidFill>
          <a:ln>
            <a:gradFill>
              <a:gsLst>
                <a:gs pos="0">
                  <a:srgbClr val="4C678E"/>
                </a:gs>
                <a:gs pos="100000">
                  <a:srgbClr val="4C678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511252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fltVal val="0"/>
                                          </p:val>
                                        </p:tav>
                                        <p:tav tm="100000">
                                          <p:val>
                                            <p:strVal val="#ppt_h"/>
                                          </p:val>
                                        </p:tav>
                                      </p:tavLst>
                                    </p:anim>
                                    <p:animEffect transition="in" filter="fade">
                                      <p:cBhvr>
                                        <p:cTn id="26" dur="500"/>
                                        <p:tgtEl>
                                          <p:spTgt spid="32"/>
                                        </p:tgtEl>
                                      </p:cBhvr>
                                    </p:animEffect>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2000"/>
                            </p:stCondLst>
                            <p:childTnLst>
                              <p:par>
                                <p:cTn id="34" presetID="2" presetClass="entr" presetSubtype="4"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 presetClass="entr" presetSubtype="4"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childTnLst>
                          </p:cTn>
                        </p:par>
                        <p:par>
                          <p:cTn id="43" fill="hold">
                            <p:stCondLst>
                              <p:cond delay="3000"/>
                            </p:stCondLst>
                            <p:childTnLst>
                              <p:par>
                                <p:cTn id="44" presetID="2" presetClass="entr" presetSubtype="4" fill="hold" nodeType="after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par>
                                <p:cTn id="53" presetID="22" presetClass="entr" presetSubtype="4"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animBg="1"/>
      <p:bldP spid="32" grpId="0" animBg="1"/>
      <p:bldP spid="3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932</Words>
  <Application>Microsoft Office PowerPoint</Application>
  <PresentationFormat>宽屏</PresentationFormat>
  <Paragraphs>161</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等线</vt:lpstr>
      <vt:lpstr>等线 Light</vt:lpstr>
      <vt:lpstr>汉仪铁线黑-65简</vt:lpstr>
      <vt:lpstr>汉仪心海行楷W</vt:lpstr>
      <vt:lpstr>思源黑体 CN Bold</vt:lpstr>
      <vt:lpstr>思源黑体 CN Light</vt:lpstr>
      <vt:lpstr>思源黑体 CN Normal</vt:lpstr>
      <vt:lpstr>思源宋体 Heavy</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卫 东廷</cp:lastModifiedBy>
  <cp:revision>52</cp:revision>
  <dcterms:created xsi:type="dcterms:W3CDTF">2018-04-18T06:17:00Z</dcterms:created>
  <dcterms:modified xsi:type="dcterms:W3CDTF">2022-10-16T01:10:51Z</dcterms:modified>
</cp:coreProperties>
</file>