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7" r:id="rId2"/>
    <p:sldId id="281" r:id="rId3"/>
    <p:sldId id="259" r:id="rId4"/>
    <p:sldId id="260" r:id="rId5"/>
    <p:sldId id="264" r:id="rId6"/>
    <p:sldId id="265" r:id="rId7"/>
    <p:sldId id="283" r:id="rId8"/>
    <p:sldId id="261" r:id="rId9"/>
    <p:sldId id="267" r:id="rId10"/>
    <p:sldId id="274" r:id="rId11"/>
    <p:sldId id="262" r:id="rId12"/>
    <p:sldId id="284" r:id="rId13"/>
    <p:sldId id="285" r:id="rId14"/>
    <p:sldId id="287" r:id="rId15"/>
    <p:sldId id="263" r:id="rId16"/>
    <p:sldId id="286" r:id="rId17"/>
    <p:sldId id="288" r:id="rId18"/>
    <p:sldId id="289" r:id="rId19"/>
    <p:sldId id="290" r:id="rId20"/>
    <p:sldId id="291" r:id="rId21"/>
    <p:sldId id="292" r:id="rId22"/>
    <p:sldId id="293" r:id="rId23"/>
    <p:sldId id="294" r:id="rId24"/>
    <p:sldId id="295" r:id="rId25"/>
    <p:sldId id="282" r:id="rId26"/>
    <p:sldId id="258" r:id="rId27"/>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48">
          <p15:clr>
            <a:srgbClr val="A4A3A4"/>
          </p15:clr>
        </p15:guide>
        <p15:guide id="2" orient="horz" pos="3823">
          <p15:clr>
            <a:srgbClr val="A4A3A4"/>
          </p15:clr>
        </p15:guide>
        <p15:guide id="3" pos="7306">
          <p15:clr>
            <a:srgbClr val="A4A3A4"/>
          </p15:clr>
        </p15:guide>
        <p15:guide id="4" orient="horz" pos="70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卫 东廷" initials="卫"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C678E"/>
    <a:srgbClr val="B0BFD5"/>
    <a:srgbClr val="E6E6E6"/>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83" autoAdjust="0"/>
    <p:restoredTop sz="96314" autoAdjust="0"/>
  </p:normalViewPr>
  <p:slideViewPr>
    <p:cSldViewPr snapToGrid="0">
      <p:cViewPr varScale="1">
        <p:scale>
          <a:sx n="109" d="100"/>
          <a:sy n="109" d="100"/>
        </p:scale>
        <p:origin x="204" y="72"/>
      </p:cViewPr>
      <p:guideLst>
        <p:guide pos="448"/>
        <p:guide orient="horz" pos="3823"/>
        <p:guide pos="7306"/>
        <p:guide orient="horz" pos="7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CDC5DC-2188-4A8E-9B52-870867C2BE72}" type="datetimeFigureOut">
              <a:rPr lang="zh-CN" altLang="en-US" smtClean="0"/>
              <a:t>2022/10/16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343D81-2CE0-432F-B2E7-4DC1E7730BC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DA2CC75-8280-4D50-8556-C2874ADEF926}" type="datetimeFigureOut">
              <a:rPr lang="zh-CN" altLang="en-US" smtClean="0"/>
              <a:t>2022/10/16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190E77-D57C-49F8-ADC2-FB99C50EBC2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DA2CC75-8280-4D50-8556-C2874ADEF926}" type="datetimeFigureOut">
              <a:rPr lang="zh-CN" altLang="en-US" smtClean="0"/>
              <a:t>2022/10/16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E190E77-D57C-49F8-ADC2-FB99C50EBC2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2CC75-8280-4D50-8556-C2874ADEF926}" type="datetimeFigureOut">
              <a:rPr lang="zh-CN" altLang="en-US" smtClean="0"/>
              <a:t>2022/10/16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190E77-D57C-49F8-ADC2-FB99C50EBC2E}" type="slidenum">
              <a:rPr lang="zh-CN" altLang="en-US" smtClean="0"/>
              <a:t>‹#›</a:t>
            </a:fld>
            <a:endParaRPr lang="zh-CN" altLang="en-US"/>
          </a:p>
        </p:txBody>
      </p:sp>
      <p:sp>
        <p:nvSpPr>
          <p:cNvPr id="7" name="页面-上"/>
          <p:cNvSpPr/>
          <p:nvPr userDrawn="1"/>
        </p:nvSpPr>
        <p:spPr>
          <a:xfrm>
            <a:off x="5778500" y="-22860000"/>
            <a:ext cx="635000" cy="635000"/>
          </a:xfrm>
          <a:prstGeom prst="ellipse">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页面-下"/>
          <p:cNvSpPr/>
          <p:nvPr userDrawn="1"/>
        </p:nvSpPr>
        <p:spPr>
          <a:xfrm>
            <a:off x="5778500" y="22860000"/>
            <a:ext cx="635000" cy="635000"/>
          </a:xfrm>
          <a:prstGeom prst="ellipse">
            <a:avLst/>
          </a:prstGeom>
          <a:noFill/>
          <a:ln w="12700" cap="flat" cmpd="sng" algn="ctr">
            <a:noFill/>
            <a:prstDash val="solid"/>
            <a:miter lim="800000"/>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2" name="组合 11"/>
          <p:cNvGrpSpPr/>
          <p:nvPr/>
        </p:nvGrpSpPr>
        <p:grpSpPr>
          <a:xfrm>
            <a:off x="246185" y="0"/>
            <a:ext cx="12992100" cy="6862677"/>
            <a:chOff x="0" y="-4677"/>
            <a:chExt cx="12192000" cy="6862677"/>
          </a:xfrm>
        </p:grpSpPr>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l="52978" t="10561" r="2412" b="26928"/>
            <a:stretch>
              <a:fillRect/>
            </a:stretch>
          </p:blipFill>
          <p:spPr>
            <a:xfrm>
              <a:off x="0" y="-4677"/>
              <a:ext cx="12192000" cy="6862677"/>
            </a:xfrm>
            <a:prstGeom prst="rect">
              <a:avLst/>
            </a:prstGeom>
          </p:spPr>
        </p:pic>
        <p:sp>
          <p:nvSpPr>
            <p:cNvPr id="11" name="任意多边形: 形状 10"/>
            <p:cNvSpPr/>
            <p:nvPr/>
          </p:nvSpPr>
          <p:spPr>
            <a:xfrm>
              <a:off x="1238911" y="147978"/>
              <a:ext cx="9434423" cy="4654525"/>
            </a:xfrm>
            <a:custGeom>
              <a:avLst/>
              <a:gdLst>
                <a:gd name="connsiteX0" fmla="*/ 132689 w 9434423"/>
                <a:gd name="connsiteY0" fmla="*/ 737847 h 4654525"/>
                <a:gd name="connsiteX1" fmla="*/ 180314 w 9434423"/>
                <a:gd name="connsiteY1" fmla="*/ 861672 h 4654525"/>
                <a:gd name="connsiteX2" fmla="*/ 1961489 w 9434423"/>
                <a:gd name="connsiteY2" fmla="*/ 3052422 h 4654525"/>
                <a:gd name="connsiteX3" fmla="*/ 3695039 w 9434423"/>
                <a:gd name="connsiteY3" fmla="*/ 3547722 h 4654525"/>
                <a:gd name="connsiteX4" fmla="*/ 6409664 w 9434423"/>
                <a:gd name="connsiteY4" fmla="*/ 3881097 h 4654525"/>
                <a:gd name="connsiteX5" fmla="*/ 6676364 w 9434423"/>
                <a:gd name="connsiteY5" fmla="*/ 3633447 h 4654525"/>
                <a:gd name="connsiteX6" fmla="*/ 8438489 w 9434423"/>
                <a:gd name="connsiteY6" fmla="*/ 4652622 h 4654525"/>
                <a:gd name="connsiteX7" fmla="*/ 9371939 w 9434423"/>
                <a:gd name="connsiteY7" fmla="*/ 3842997 h 4654525"/>
                <a:gd name="connsiteX8" fmla="*/ 9248114 w 9434423"/>
                <a:gd name="connsiteY8" fmla="*/ 2299947 h 4654525"/>
                <a:gd name="connsiteX9" fmla="*/ 8438489 w 9434423"/>
                <a:gd name="connsiteY9" fmla="*/ 1214097 h 4654525"/>
                <a:gd name="connsiteX10" fmla="*/ 6314414 w 9434423"/>
                <a:gd name="connsiteY10" fmla="*/ 194922 h 4654525"/>
                <a:gd name="connsiteX11" fmla="*/ 5761964 w 9434423"/>
                <a:gd name="connsiteY11" fmla="*/ 4422 h 4654525"/>
                <a:gd name="connsiteX12" fmla="*/ 4742789 w 9434423"/>
                <a:gd name="connsiteY12" fmla="*/ 271122 h 4654525"/>
                <a:gd name="connsiteX13" fmla="*/ 3866489 w 9434423"/>
                <a:gd name="connsiteY13" fmla="*/ 852147 h 4654525"/>
                <a:gd name="connsiteX14" fmla="*/ 2523464 w 9434423"/>
                <a:gd name="connsiteY14" fmla="*/ 623547 h 4654525"/>
                <a:gd name="connsiteX15" fmla="*/ 818489 w 9434423"/>
                <a:gd name="connsiteY15" fmla="*/ 480672 h 4654525"/>
                <a:gd name="connsiteX16" fmla="*/ 132689 w 9434423"/>
                <a:gd name="connsiteY16" fmla="*/ 737847 h 465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434423" h="4654525">
                  <a:moveTo>
                    <a:pt x="132689" y="737847"/>
                  </a:moveTo>
                  <a:cubicBezTo>
                    <a:pt x="26327" y="801347"/>
                    <a:pt x="-124486" y="475910"/>
                    <a:pt x="180314" y="861672"/>
                  </a:cubicBezTo>
                  <a:cubicBezTo>
                    <a:pt x="485114" y="1247434"/>
                    <a:pt x="1375702" y="2604747"/>
                    <a:pt x="1961489" y="3052422"/>
                  </a:cubicBezTo>
                  <a:cubicBezTo>
                    <a:pt x="2547277" y="3500097"/>
                    <a:pt x="2953677" y="3409610"/>
                    <a:pt x="3695039" y="3547722"/>
                  </a:cubicBezTo>
                  <a:cubicBezTo>
                    <a:pt x="4436401" y="3685834"/>
                    <a:pt x="5912777" y="3866810"/>
                    <a:pt x="6409664" y="3881097"/>
                  </a:cubicBezTo>
                  <a:cubicBezTo>
                    <a:pt x="6906552" y="3895385"/>
                    <a:pt x="6338226" y="3504859"/>
                    <a:pt x="6676364" y="3633447"/>
                  </a:cubicBezTo>
                  <a:cubicBezTo>
                    <a:pt x="7014502" y="3762035"/>
                    <a:pt x="7989227" y="4617697"/>
                    <a:pt x="8438489" y="4652622"/>
                  </a:cubicBezTo>
                  <a:cubicBezTo>
                    <a:pt x="8887751" y="4687547"/>
                    <a:pt x="9237001" y="4235110"/>
                    <a:pt x="9371939" y="3842997"/>
                  </a:cubicBezTo>
                  <a:cubicBezTo>
                    <a:pt x="9506877" y="3450884"/>
                    <a:pt x="9403689" y="2738097"/>
                    <a:pt x="9248114" y="2299947"/>
                  </a:cubicBezTo>
                  <a:cubicBezTo>
                    <a:pt x="9092539" y="1861797"/>
                    <a:pt x="8927439" y="1564935"/>
                    <a:pt x="8438489" y="1214097"/>
                  </a:cubicBezTo>
                  <a:cubicBezTo>
                    <a:pt x="7949539" y="863260"/>
                    <a:pt x="6760502" y="396535"/>
                    <a:pt x="6314414" y="194922"/>
                  </a:cubicBezTo>
                  <a:cubicBezTo>
                    <a:pt x="5868326" y="-6691"/>
                    <a:pt x="6023901" y="-8278"/>
                    <a:pt x="5761964" y="4422"/>
                  </a:cubicBezTo>
                  <a:cubicBezTo>
                    <a:pt x="5500027" y="17122"/>
                    <a:pt x="5058702" y="129834"/>
                    <a:pt x="4742789" y="271122"/>
                  </a:cubicBezTo>
                  <a:cubicBezTo>
                    <a:pt x="4426876" y="412410"/>
                    <a:pt x="4236377" y="793409"/>
                    <a:pt x="3866489" y="852147"/>
                  </a:cubicBezTo>
                  <a:cubicBezTo>
                    <a:pt x="3496601" y="910885"/>
                    <a:pt x="3031464" y="685459"/>
                    <a:pt x="2523464" y="623547"/>
                  </a:cubicBezTo>
                  <a:cubicBezTo>
                    <a:pt x="2015464" y="561634"/>
                    <a:pt x="1213776" y="466385"/>
                    <a:pt x="818489" y="480672"/>
                  </a:cubicBezTo>
                  <a:cubicBezTo>
                    <a:pt x="423202" y="494959"/>
                    <a:pt x="239051" y="674347"/>
                    <a:pt x="132689" y="73784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p:cNvSpPr txBox="1"/>
          <p:nvPr/>
        </p:nvSpPr>
        <p:spPr>
          <a:xfrm>
            <a:off x="2121549" y="3004122"/>
            <a:ext cx="7868383" cy="645160"/>
          </a:xfrm>
          <a:prstGeom prst="rect">
            <a:avLst/>
          </a:prstGeom>
          <a:noFill/>
        </p:spPr>
        <p:txBody>
          <a:bodyPr wrap="square" rtlCol="0">
            <a:spAutoFit/>
          </a:bodyPr>
          <a:lstStyle/>
          <a:p>
            <a:pPr algn="ctr"/>
            <a:r>
              <a:rPr lang="zh-CN" altLang="en-US" sz="3600" spc="600" dirty="0">
                <a:solidFill>
                  <a:srgbClr val="4C678E"/>
                </a:solidFill>
                <a:latin typeface="微软雅黑" panose="020B0503020204020204" charset="-122"/>
                <a:ea typeface="微软雅黑" panose="020B0503020204020204" charset="-122"/>
              </a:rPr>
              <a:t>课程设计开题答辩</a:t>
            </a:r>
          </a:p>
        </p:txBody>
      </p:sp>
      <p:grpSp>
        <p:nvGrpSpPr>
          <p:cNvPr id="15" name="组合 14"/>
          <p:cNvGrpSpPr/>
          <p:nvPr/>
        </p:nvGrpSpPr>
        <p:grpSpPr>
          <a:xfrm>
            <a:off x="971548" y="550361"/>
            <a:ext cx="4482075" cy="591195"/>
            <a:chOff x="703885" y="632385"/>
            <a:chExt cx="4482075" cy="591195"/>
          </a:xfrm>
        </p:grpSpPr>
        <p:sp>
          <p:nvSpPr>
            <p:cNvPr id="16" name="文本框 15"/>
            <p:cNvSpPr txBox="1"/>
            <p:nvPr/>
          </p:nvSpPr>
          <p:spPr>
            <a:xfrm>
              <a:off x="706580" y="632385"/>
              <a:ext cx="2834579" cy="461665"/>
            </a:xfrm>
            <a:prstGeom prst="rect">
              <a:avLst/>
            </a:prstGeom>
            <a:noFill/>
          </p:spPr>
          <p:txBody>
            <a:bodyPr wrap="square" rtlCol="0">
              <a:spAutoFit/>
            </a:bodyPr>
            <a:lstStyle/>
            <a:p>
              <a:r>
                <a:rPr lang="zh-CN" altLang="en-US" sz="2400" spc="600" dirty="0">
                  <a:solidFill>
                    <a:srgbClr val="4C678E"/>
                  </a:solidFill>
                  <a:latin typeface="汉仪心海行楷W" panose="00020600040101010101" pitchFamily="18" charset="-122"/>
                  <a:ea typeface="汉仪心海行楷W" panose="00020600040101010101" pitchFamily="18" charset="-122"/>
                </a:rPr>
                <a:t>西南交通大学</a:t>
              </a:r>
            </a:p>
          </p:txBody>
        </p:sp>
        <p:sp>
          <p:nvSpPr>
            <p:cNvPr id="17" name="文本框 16"/>
            <p:cNvSpPr txBox="1"/>
            <p:nvPr/>
          </p:nvSpPr>
          <p:spPr>
            <a:xfrm>
              <a:off x="703885" y="992748"/>
              <a:ext cx="4482075" cy="230832"/>
            </a:xfrm>
            <a:prstGeom prst="rect">
              <a:avLst/>
            </a:prstGeom>
            <a:noFill/>
          </p:spPr>
          <p:txBody>
            <a:bodyPr wrap="square" rtlCol="0">
              <a:spAutoFit/>
            </a:bodyPr>
            <a:lstStyle/>
            <a:p>
              <a:r>
                <a:rPr lang="en-US" altLang="zh-CN" sz="900" spc="300" dirty="0">
                  <a:solidFill>
                    <a:schemeClr val="tx1">
                      <a:lumMod val="50000"/>
                      <a:lumOff val="50000"/>
                    </a:schemeClr>
                  </a:solidFill>
                  <a:latin typeface="+mn-ea"/>
                </a:rPr>
                <a:t>Southwest </a:t>
              </a:r>
              <a:r>
                <a:rPr lang="en-US" altLang="zh-CN" sz="900" spc="300" dirty="0" err="1">
                  <a:solidFill>
                    <a:schemeClr val="tx1">
                      <a:lumMod val="50000"/>
                      <a:lumOff val="50000"/>
                    </a:schemeClr>
                  </a:solidFill>
                  <a:latin typeface="+mn-ea"/>
                </a:rPr>
                <a:t>Jiaotong</a:t>
              </a:r>
              <a:r>
                <a:rPr lang="en-US" altLang="zh-CN" sz="900" spc="300" dirty="0">
                  <a:solidFill>
                    <a:schemeClr val="tx1">
                      <a:lumMod val="50000"/>
                      <a:lumOff val="50000"/>
                    </a:schemeClr>
                  </a:solidFill>
                  <a:latin typeface="+mn-ea"/>
                </a:rPr>
                <a:t> University</a:t>
              </a:r>
              <a:endParaRPr lang="zh-CN" altLang="en-US" sz="900" spc="300" dirty="0">
                <a:solidFill>
                  <a:schemeClr val="tx1">
                    <a:lumMod val="50000"/>
                    <a:lumOff val="50000"/>
                  </a:schemeClr>
                </a:solidFill>
                <a:latin typeface="+mn-ea"/>
              </a:endParaRPr>
            </a:p>
          </p:txBody>
        </p:sp>
      </p:grpSp>
      <p:grpSp>
        <p:nvGrpSpPr>
          <p:cNvPr id="18" name="ísļîḓé"/>
          <p:cNvGrpSpPr/>
          <p:nvPr/>
        </p:nvGrpSpPr>
        <p:grpSpPr>
          <a:xfrm>
            <a:off x="452000" y="592577"/>
            <a:ext cx="519548" cy="519548"/>
            <a:chOff x="5683121" y="1558109"/>
            <a:chExt cx="673626" cy="673626"/>
          </a:xfrm>
        </p:grpSpPr>
        <p:sp>
          <p:nvSpPr>
            <p:cNvPr id="19" name="ïşļíḋê"/>
            <p:cNvSpPr/>
            <p:nvPr/>
          </p:nvSpPr>
          <p:spPr>
            <a:xfrm>
              <a:off x="5683121" y="1558109"/>
              <a:ext cx="673626" cy="67362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1600" b="1" dirty="0">
                <a:solidFill>
                  <a:schemeClr val="bg1"/>
                </a:solidFill>
                <a:cs typeface="+mn-ea"/>
                <a:sym typeface="+mn-lt"/>
              </a:endParaRPr>
            </a:p>
          </p:txBody>
        </p:sp>
        <p:sp>
          <p:nvSpPr>
            <p:cNvPr id="20" name="îśľîḍe"/>
            <p:cNvSpPr/>
            <p:nvPr/>
          </p:nvSpPr>
          <p:spPr bwMode="auto">
            <a:xfrm>
              <a:off x="5844363" y="1753151"/>
              <a:ext cx="351148" cy="283545"/>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a:lstStyle/>
            <a:p>
              <a:endParaRPr lang="zh-CN" altLang="en-US">
                <a:cs typeface="+mn-ea"/>
                <a:sym typeface="+mn-lt"/>
              </a:endParaRPr>
            </a:p>
          </p:txBody>
        </p:sp>
      </p:grpSp>
      <p:grpSp>
        <p:nvGrpSpPr>
          <p:cNvPr id="25" name="组合 24"/>
          <p:cNvGrpSpPr/>
          <p:nvPr/>
        </p:nvGrpSpPr>
        <p:grpSpPr>
          <a:xfrm>
            <a:off x="2092088" y="2173125"/>
            <a:ext cx="7927305" cy="829945"/>
            <a:chOff x="4147464" y="1926940"/>
            <a:chExt cx="3897072" cy="829945"/>
          </a:xfrm>
        </p:grpSpPr>
        <p:sp>
          <p:nvSpPr>
            <p:cNvPr id="14" name="文本框 13"/>
            <p:cNvSpPr txBox="1"/>
            <p:nvPr/>
          </p:nvSpPr>
          <p:spPr>
            <a:xfrm>
              <a:off x="5133975" y="1926940"/>
              <a:ext cx="1924050" cy="829945"/>
            </a:xfrm>
            <a:prstGeom prst="rect">
              <a:avLst/>
            </a:prstGeom>
            <a:noFill/>
          </p:spPr>
          <p:txBody>
            <a:bodyPr wrap="square" rtlCol="0">
              <a:spAutoFit/>
            </a:bodyPr>
            <a:lstStyle/>
            <a:p>
              <a:pPr algn="ctr"/>
              <a:r>
                <a:rPr lang="zh-CN" altLang="en-US" sz="4800" b="1" dirty="0">
                  <a:solidFill>
                    <a:srgbClr val="4C678E"/>
                  </a:solidFill>
                  <a:latin typeface="微软雅黑" panose="020B0503020204020204" charset="-122"/>
                  <a:ea typeface="微软雅黑" panose="020B0503020204020204" charset="-122"/>
                </a:rPr>
                <a:t>网络热梗词典</a:t>
              </a:r>
            </a:p>
          </p:txBody>
        </p:sp>
        <p:grpSp>
          <p:nvGrpSpPr>
            <p:cNvPr id="24" name="组合 23"/>
            <p:cNvGrpSpPr/>
            <p:nvPr/>
          </p:nvGrpSpPr>
          <p:grpSpPr>
            <a:xfrm>
              <a:off x="4147464" y="2311239"/>
              <a:ext cx="3897072" cy="0"/>
              <a:chOff x="4257678" y="2482689"/>
              <a:chExt cx="3897072" cy="0"/>
            </a:xfrm>
          </p:grpSpPr>
          <p:cxnSp>
            <p:nvCxnSpPr>
              <p:cNvPr id="21" name="直接箭头连接符 25"/>
              <p:cNvCxnSpPr/>
              <p:nvPr/>
            </p:nvCxnSpPr>
            <p:spPr>
              <a:xfrm>
                <a:off x="4257678" y="248268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23" name="直接箭头连接符 25"/>
              <p:cNvCxnSpPr/>
              <p:nvPr/>
            </p:nvCxnSpPr>
            <p:spPr>
              <a:xfrm flipH="1">
                <a:off x="7334253" y="248268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pSp>
      <p:sp>
        <p:nvSpPr>
          <p:cNvPr id="26" name="文本框 25"/>
          <p:cNvSpPr txBox="1"/>
          <p:nvPr/>
        </p:nvSpPr>
        <p:spPr>
          <a:xfrm>
            <a:off x="4555787" y="4265632"/>
            <a:ext cx="3080426" cy="224036"/>
          </a:xfrm>
          <a:prstGeom prst="rect">
            <a:avLst/>
          </a:prstGeom>
          <a:noFill/>
        </p:spPr>
        <p:txBody>
          <a:bodyPr wrap="square" lIns="0" tIns="0" rIns="0" bIns="0" rtlCol="0">
            <a:spAutoFit/>
          </a:bodyPr>
          <a:lstStyle/>
          <a:p>
            <a:pPr algn="ctr" hangingPunct="0">
              <a:lnSpc>
                <a:spcPct val="150000"/>
              </a:lnSpc>
            </a:pPr>
            <a:endParaRPr lang="en-US" altLang="zh-CN" sz="1100" dirty="0">
              <a:solidFill>
                <a:schemeClr val="bg1">
                  <a:lumMod val="65000"/>
                </a:schemeClr>
              </a:solidFill>
              <a:latin typeface="思源黑体 CN Normal" panose="020B0400000000000000" pitchFamily="34" charset="-122"/>
              <a:ea typeface="思源黑体 CN Normal" panose="020B0400000000000000" pitchFamily="34" charset="-122"/>
              <a:cs typeface="+mn-ea"/>
              <a:sym typeface="+mn-lt"/>
            </a:endParaRPr>
          </a:p>
        </p:txBody>
      </p:sp>
      <p:sp>
        <p:nvSpPr>
          <p:cNvPr id="27" name="矩形: 圆角 26"/>
          <p:cNvSpPr/>
          <p:nvPr/>
        </p:nvSpPr>
        <p:spPr>
          <a:xfrm>
            <a:off x="10661515" y="592771"/>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4C678E"/>
                </a:solidFill>
                <a:latin typeface="汉仪铁线黑-65简" panose="00020600040101010101" pitchFamily="18" charset="-122"/>
                <a:ea typeface="汉仪铁线黑-65简" panose="00020600040101010101" pitchFamily="18" charset="-122"/>
              </a:rPr>
              <a:t>10/10</a:t>
            </a:r>
            <a:endParaRPr lang="zh-CN" altLang="en-US" sz="2000" dirty="0">
              <a:solidFill>
                <a:srgbClr val="4C678E"/>
              </a:solidFill>
              <a:latin typeface="汉仪铁线黑-65简" panose="00020600040101010101" pitchFamily="18" charset="-122"/>
              <a:ea typeface="汉仪铁线黑-65简" panose="00020600040101010101" pitchFamily="18" charset="-122"/>
            </a:endParaRPr>
          </a:p>
        </p:txBody>
      </p:sp>
      <p:sp>
        <p:nvSpPr>
          <p:cNvPr id="29" name="矩形: 圆角 28"/>
          <p:cNvSpPr/>
          <p:nvPr/>
        </p:nvSpPr>
        <p:spPr>
          <a:xfrm>
            <a:off x="3971290" y="3999865"/>
            <a:ext cx="1831340" cy="347345"/>
          </a:xfrm>
          <a:prstGeom prst="roundRect">
            <a:avLst>
              <a:gd name="adj" fmla="val 50000"/>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4C678E"/>
                </a:solidFill>
                <a:latin typeface="微软雅黑" panose="020B0503020204020204" charset="-122"/>
                <a:ea typeface="微软雅黑" panose="020B0503020204020204" charset="-122"/>
              </a:rPr>
              <a:t>主讲：卫东廷</a:t>
            </a:r>
          </a:p>
        </p:txBody>
      </p:sp>
      <p:sp>
        <p:nvSpPr>
          <p:cNvPr id="30" name="矩形: 圆角 29"/>
          <p:cNvSpPr/>
          <p:nvPr/>
        </p:nvSpPr>
        <p:spPr>
          <a:xfrm>
            <a:off x="6259830" y="4007485"/>
            <a:ext cx="1753235" cy="347345"/>
          </a:xfrm>
          <a:prstGeom prst="roundRect">
            <a:avLst>
              <a:gd name="adj" fmla="val 50000"/>
            </a:avLst>
          </a:prstGeom>
          <a:solidFill>
            <a:srgbClr val="4C678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时间：</a:t>
            </a:r>
            <a:r>
              <a:rPr lang="en-US" altLang="zh-CN" sz="2000" dirty="0">
                <a:solidFill>
                  <a:schemeClr val="bg1"/>
                </a:solidFill>
                <a:latin typeface="微软雅黑" panose="020B0503020204020204" charset="-122"/>
                <a:ea typeface="微软雅黑" panose="020B0503020204020204" charset="-122"/>
                <a:cs typeface="微软雅黑" panose="020B0503020204020204" charset="-122"/>
              </a:rPr>
              <a:t>10/10</a:t>
            </a: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p:cTn id="17" dur="500" fill="hold"/>
                                        <p:tgtEl>
                                          <p:spTgt spid="27"/>
                                        </p:tgtEl>
                                        <p:attrNameLst>
                                          <p:attrName>ppt_w</p:attrName>
                                        </p:attrNameLst>
                                      </p:cBhvr>
                                      <p:tavLst>
                                        <p:tav tm="0">
                                          <p:val>
                                            <p:fltVal val="0"/>
                                          </p:val>
                                        </p:tav>
                                        <p:tav tm="100000">
                                          <p:val>
                                            <p:strVal val="#ppt_w"/>
                                          </p:val>
                                        </p:tav>
                                      </p:tavLst>
                                    </p:anim>
                                    <p:anim calcmode="lin" valueType="num">
                                      <p:cBhvr>
                                        <p:cTn id="18" dur="500" fill="hold"/>
                                        <p:tgtEl>
                                          <p:spTgt spid="27"/>
                                        </p:tgtEl>
                                        <p:attrNameLst>
                                          <p:attrName>ppt_h</p:attrName>
                                        </p:attrNameLst>
                                      </p:cBhvr>
                                      <p:tavLst>
                                        <p:tav tm="0">
                                          <p:val>
                                            <p:fltVal val="0"/>
                                          </p:val>
                                        </p:tav>
                                        <p:tav tm="100000">
                                          <p:val>
                                            <p:strVal val="#ppt_h"/>
                                          </p:val>
                                        </p:tav>
                                      </p:tavLst>
                                    </p:anim>
                                    <p:animEffect transition="in" filter="fade">
                                      <p:cBhvr>
                                        <p:cTn id="19" dur="500"/>
                                        <p:tgtEl>
                                          <p:spTgt spid="27"/>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barn(inVertical)">
                                      <p:cBhvr>
                                        <p:cTn id="24" dur="500"/>
                                        <p:tgtEl>
                                          <p:spTgt spid="25"/>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childTnLst>
                          </p:cTn>
                        </p:par>
                        <p:par>
                          <p:cTn id="32" fill="hold">
                            <p:stCondLst>
                              <p:cond delay="1000"/>
                            </p:stCondLst>
                            <p:childTnLst>
                              <p:par>
                                <p:cTn id="33" presetID="42" presetClass="entr" presetSubtype="0" fill="hold" grpId="0" nodeType="afterEffect" nodePh="1">
                                  <p:stCondLst>
                                    <p:cond delay="0"/>
                                  </p:stCondLst>
                                  <p:endCondLst>
                                    <p:cond evt="begin" delay="0">
                                      <p:tn val="33"/>
                                    </p:cond>
                                  </p:endCondLst>
                                  <p:childTnLst>
                                    <p:set>
                                      <p:cBhvr>
                                        <p:cTn id="34" dur="1" fill="hold">
                                          <p:stCondLst>
                                            <p:cond delay="0"/>
                                          </p:stCondLst>
                                        </p:cTn>
                                        <p:tgtEl>
                                          <p:spTgt spid="26"/>
                                        </p:tgtEl>
                                        <p:attrNameLst>
                                          <p:attrName>style.visibility</p:attrName>
                                        </p:attrNameLst>
                                      </p:cBhvr>
                                      <p:to>
                                        <p:strVal val="visible"/>
                                      </p:to>
                                    </p:set>
                                    <p:animEffect transition="in" filter="fade">
                                      <p:cBhvr>
                                        <p:cTn id="35" dur="1000"/>
                                        <p:tgtEl>
                                          <p:spTgt spid="26"/>
                                        </p:tgtEl>
                                      </p:cBhvr>
                                    </p:animEffect>
                                    <p:anim calcmode="lin" valueType="num">
                                      <p:cBhvr>
                                        <p:cTn id="36" dur="1000" fill="hold"/>
                                        <p:tgtEl>
                                          <p:spTgt spid="26"/>
                                        </p:tgtEl>
                                        <p:attrNameLst>
                                          <p:attrName>ppt_x</p:attrName>
                                        </p:attrNameLst>
                                      </p:cBhvr>
                                      <p:tavLst>
                                        <p:tav tm="0">
                                          <p:val>
                                            <p:strVal val="#ppt_x"/>
                                          </p:val>
                                        </p:tav>
                                        <p:tav tm="100000">
                                          <p:val>
                                            <p:strVal val="#ppt_x"/>
                                          </p:val>
                                        </p:tav>
                                      </p:tavLst>
                                    </p:anim>
                                    <p:anim calcmode="lin" valueType="num">
                                      <p:cBhvr>
                                        <p:cTn id="37" dur="1000" fill="hold"/>
                                        <p:tgtEl>
                                          <p:spTgt spid="26"/>
                                        </p:tgtEl>
                                        <p:attrNameLst>
                                          <p:attrName>ppt_y</p:attrName>
                                        </p:attrNameLst>
                                      </p:cBhvr>
                                      <p:tavLst>
                                        <p:tav tm="0">
                                          <p:val>
                                            <p:strVal val="#ppt_y+.1"/>
                                          </p:val>
                                        </p:tav>
                                        <p:tav tm="100000">
                                          <p:val>
                                            <p:strVal val="#ppt_y"/>
                                          </p:val>
                                        </p:tav>
                                      </p:tavLst>
                                    </p:anim>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fade">
                                      <p:cBhvr>
                                        <p:cTn id="41" dur="500"/>
                                        <p:tgtEl>
                                          <p:spTgt spid="29"/>
                                        </p:tgtEl>
                                      </p:cBhvr>
                                    </p:animEffect>
                                  </p:childTnLst>
                                </p:cTn>
                              </p:par>
                            </p:childTnLst>
                          </p:cTn>
                        </p:par>
                        <p:par>
                          <p:cTn id="42" fill="hold">
                            <p:stCondLst>
                              <p:cond delay="2500"/>
                            </p:stCondLst>
                            <p:childTnLst>
                              <p:par>
                                <p:cTn id="43" presetID="10" presetClass="entr" presetSubtype="0" fill="hold" grpId="0"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6" grpId="0"/>
      <p:bldP spid="27" grpId="0" animBg="1"/>
      <p:bldP spid="29" grpId="0" bldLvl="0" animBg="1"/>
      <p:bldP spid="30"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3" name="文本框 32"/>
          <p:cNvSpPr txBox="1"/>
          <p:nvPr/>
        </p:nvSpPr>
        <p:spPr>
          <a:xfrm>
            <a:off x="4718957" y="541929"/>
            <a:ext cx="2754086" cy="706755"/>
          </a:xfrm>
          <a:prstGeom prst="rect">
            <a:avLst/>
          </a:prstGeom>
          <a:noFill/>
        </p:spPr>
        <p:txBody>
          <a:bodyPr wrap="square" rtlCol="0">
            <a:spAutoFit/>
          </a:bodyPr>
          <a:lstStyle/>
          <a:p>
            <a:pPr algn="ctr"/>
            <a:r>
              <a:rPr lang="zh-CN" altLang="en-US" sz="4000" spc="600" dirty="0">
                <a:solidFill>
                  <a:srgbClr val="4C678E"/>
                </a:solidFill>
                <a:latin typeface="微软雅黑" panose="020B0503020204020204" charset="-122"/>
                <a:ea typeface="微软雅黑" panose="020B0503020204020204" charset="-122"/>
              </a:rPr>
              <a:t>需求分析</a:t>
            </a:r>
          </a:p>
        </p:txBody>
      </p:sp>
      <p:grpSp>
        <p:nvGrpSpPr>
          <p:cNvPr id="9" name="组合 8"/>
          <p:cNvGrpSpPr/>
          <p:nvPr/>
        </p:nvGrpSpPr>
        <p:grpSpPr>
          <a:xfrm>
            <a:off x="3850602" y="939639"/>
            <a:ext cx="4490797" cy="0"/>
            <a:chOff x="3893464" y="1130139"/>
            <a:chExt cx="4490797" cy="0"/>
          </a:xfrm>
        </p:grpSpPr>
        <p:cxnSp>
          <p:nvCxnSpPr>
            <p:cNvPr id="36" name="直接箭头连接符 25"/>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694267" y="2267551"/>
            <a:ext cx="7557911" cy="3009907"/>
            <a:chOff x="694267" y="1788580"/>
            <a:chExt cx="7557911" cy="3009907"/>
          </a:xfrm>
        </p:grpSpPr>
        <p:sp>
          <p:nvSpPr>
            <p:cNvPr id="15" name="椭圆 14"/>
            <p:cNvSpPr/>
            <p:nvPr/>
          </p:nvSpPr>
          <p:spPr>
            <a:xfrm>
              <a:off x="4591047" y="1788580"/>
              <a:ext cx="3009907" cy="3009907"/>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ym typeface="+mn-lt"/>
              </a:endParaRPr>
            </a:p>
          </p:txBody>
        </p:sp>
        <p:grpSp>
          <p:nvGrpSpPr>
            <p:cNvPr id="18" name="组合 17"/>
            <p:cNvGrpSpPr/>
            <p:nvPr/>
          </p:nvGrpSpPr>
          <p:grpSpPr>
            <a:xfrm>
              <a:off x="3939822" y="1989666"/>
              <a:ext cx="4312356" cy="2607734"/>
              <a:chOff x="4131733" y="2099733"/>
              <a:chExt cx="4312356" cy="2607734"/>
            </a:xfrm>
          </p:grpSpPr>
          <p:sp>
            <p:nvSpPr>
              <p:cNvPr id="19" name="椭圆 18"/>
              <p:cNvSpPr/>
              <p:nvPr/>
            </p:nvSpPr>
            <p:spPr>
              <a:xfrm>
                <a:off x="8229600" y="2099733"/>
                <a:ext cx="214489" cy="214489"/>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8229600" y="4492978"/>
                <a:ext cx="214489" cy="214489"/>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131733" y="2099733"/>
                <a:ext cx="214489" cy="214489"/>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131733" y="4492978"/>
                <a:ext cx="214489" cy="214489"/>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694267" y="3462867"/>
              <a:ext cx="0" cy="0"/>
              <a:chOff x="0" y="0"/>
              <a:chExt cx="11571111" cy="3465689"/>
            </a:xfrm>
          </p:grpSpPr>
          <p:cxnSp>
            <p:nvCxnSpPr>
              <p:cNvPr id="24" name="直接连接符 23"/>
              <p:cNvCxnSpPr/>
              <p:nvPr/>
            </p:nvCxnSpPr>
            <p:spPr>
              <a:xfrm>
                <a:off x="0" y="0"/>
                <a:ext cx="2991556" cy="0"/>
              </a:xfrm>
              <a:prstGeom prst="line">
                <a:avLst/>
              </a:prstGeom>
              <a:ln>
                <a:solidFill>
                  <a:schemeClr val="bg1">
                    <a:lumMod val="65000"/>
                    <a:alpha val="62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8579555" y="3465689"/>
                <a:ext cx="2991556" cy="0"/>
              </a:xfrm>
              <a:prstGeom prst="line">
                <a:avLst/>
              </a:prstGeom>
              <a:ln>
                <a:solidFill>
                  <a:schemeClr val="bg1">
                    <a:lumMod val="65000"/>
                    <a:alpha val="62000"/>
                  </a:schemeClr>
                </a:solidFill>
              </a:ln>
            </p:spPr>
            <p:style>
              <a:lnRef idx="1">
                <a:schemeClr val="accent1"/>
              </a:lnRef>
              <a:fillRef idx="0">
                <a:schemeClr val="accent1"/>
              </a:fillRef>
              <a:effectRef idx="0">
                <a:schemeClr val="accent1"/>
              </a:effectRef>
              <a:fontRef idx="minor">
                <a:schemeClr val="tx1"/>
              </a:fontRef>
            </p:style>
          </p:cxnSp>
        </p:grpSp>
      </p:grpSp>
      <p:sp>
        <p:nvSpPr>
          <p:cNvPr id="26" name="book-closed-tool_59175"/>
          <p:cNvSpPr>
            <a:spLocks noChangeAspect="1"/>
          </p:cNvSpPr>
          <p:nvPr/>
        </p:nvSpPr>
        <p:spPr bwMode="auto">
          <a:xfrm>
            <a:off x="5363029" y="2855531"/>
            <a:ext cx="1567542" cy="1718320"/>
          </a:xfrm>
          <a:custGeom>
            <a:avLst/>
            <a:gdLst>
              <a:gd name="T0" fmla="*/ 1160 w 1187"/>
              <a:gd name="T1" fmla="*/ 0 h 1303"/>
              <a:gd name="T2" fmla="*/ 1098 w 1187"/>
              <a:gd name="T3" fmla="*/ 0 h 1303"/>
              <a:gd name="T4" fmla="*/ 1071 w 1187"/>
              <a:gd name="T5" fmla="*/ 27 h 1303"/>
              <a:gd name="T6" fmla="*/ 1071 w 1187"/>
              <a:gd name="T7" fmla="*/ 1187 h 1303"/>
              <a:gd name="T8" fmla="*/ 342 w 1187"/>
              <a:gd name="T9" fmla="*/ 1187 h 1303"/>
              <a:gd name="T10" fmla="*/ 246 w 1187"/>
              <a:gd name="T11" fmla="*/ 1091 h 1303"/>
              <a:gd name="T12" fmla="*/ 342 w 1187"/>
              <a:gd name="T13" fmla="*/ 994 h 1303"/>
              <a:gd name="T14" fmla="*/ 911 w 1187"/>
              <a:gd name="T15" fmla="*/ 994 h 1303"/>
              <a:gd name="T16" fmla="*/ 938 w 1187"/>
              <a:gd name="T17" fmla="*/ 968 h 1303"/>
              <a:gd name="T18" fmla="*/ 938 w 1187"/>
              <a:gd name="T19" fmla="*/ 27 h 1303"/>
              <a:gd name="T20" fmla="*/ 911 w 1187"/>
              <a:gd name="T21" fmla="*/ 0 h 1303"/>
              <a:gd name="T22" fmla="*/ 306 w 1187"/>
              <a:gd name="T23" fmla="*/ 0 h 1303"/>
              <a:gd name="T24" fmla="*/ 0 w 1187"/>
              <a:gd name="T25" fmla="*/ 306 h 1303"/>
              <a:gd name="T26" fmla="*/ 0 w 1187"/>
              <a:gd name="T27" fmla="*/ 996 h 1303"/>
              <a:gd name="T28" fmla="*/ 307 w 1187"/>
              <a:gd name="T29" fmla="*/ 1303 h 1303"/>
              <a:gd name="T30" fmla="*/ 1160 w 1187"/>
              <a:gd name="T31" fmla="*/ 1303 h 1303"/>
              <a:gd name="T32" fmla="*/ 1187 w 1187"/>
              <a:gd name="T33" fmla="*/ 1276 h 1303"/>
              <a:gd name="T34" fmla="*/ 1187 w 1187"/>
              <a:gd name="T35" fmla="*/ 27 h 1303"/>
              <a:gd name="T36" fmla="*/ 1160 w 1187"/>
              <a:gd name="T37" fmla="*/ 0 h 1303"/>
              <a:gd name="T38" fmla="*/ 331 w 1187"/>
              <a:gd name="T39" fmla="*/ 134 h 1303"/>
              <a:gd name="T40" fmla="*/ 378 w 1187"/>
              <a:gd name="T41" fmla="*/ 87 h 1303"/>
              <a:gd name="T42" fmla="*/ 425 w 1187"/>
              <a:gd name="T43" fmla="*/ 134 h 1303"/>
              <a:gd name="T44" fmla="*/ 425 w 1187"/>
              <a:gd name="T45" fmla="*/ 860 h 1303"/>
              <a:gd name="T46" fmla="*/ 378 w 1187"/>
              <a:gd name="T47" fmla="*/ 907 h 1303"/>
              <a:gd name="T48" fmla="*/ 331 w 1187"/>
              <a:gd name="T49" fmla="*/ 860 h 1303"/>
              <a:gd name="T50" fmla="*/ 331 w 1187"/>
              <a:gd name="T51" fmla="*/ 134 h 1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87" h="1303">
                <a:moveTo>
                  <a:pt x="1160" y="0"/>
                </a:moveTo>
                <a:lnTo>
                  <a:pt x="1098" y="0"/>
                </a:lnTo>
                <a:cubicBezTo>
                  <a:pt x="1083" y="0"/>
                  <a:pt x="1071" y="12"/>
                  <a:pt x="1071" y="27"/>
                </a:cubicBezTo>
                <a:lnTo>
                  <a:pt x="1071" y="1187"/>
                </a:lnTo>
                <a:lnTo>
                  <a:pt x="342" y="1187"/>
                </a:lnTo>
                <a:cubicBezTo>
                  <a:pt x="289" y="1187"/>
                  <a:pt x="246" y="1144"/>
                  <a:pt x="246" y="1091"/>
                </a:cubicBezTo>
                <a:cubicBezTo>
                  <a:pt x="246" y="1037"/>
                  <a:pt x="289" y="994"/>
                  <a:pt x="342" y="994"/>
                </a:cubicBezTo>
                <a:lnTo>
                  <a:pt x="911" y="994"/>
                </a:lnTo>
                <a:cubicBezTo>
                  <a:pt x="926" y="994"/>
                  <a:pt x="938" y="982"/>
                  <a:pt x="938" y="968"/>
                </a:cubicBezTo>
                <a:lnTo>
                  <a:pt x="938" y="27"/>
                </a:lnTo>
                <a:cubicBezTo>
                  <a:pt x="938" y="12"/>
                  <a:pt x="926" y="0"/>
                  <a:pt x="911" y="0"/>
                </a:cubicBezTo>
                <a:lnTo>
                  <a:pt x="306" y="0"/>
                </a:lnTo>
                <a:cubicBezTo>
                  <a:pt x="138" y="0"/>
                  <a:pt x="0" y="137"/>
                  <a:pt x="0" y="306"/>
                </a:cubicBezTo>
                <a:lnTo>
                  <a:pt x="0" y="996"/>
                </a:lnTo>
                <a:cubicBezTo>
                  <a:pt x="0" y="1165"/>
                  <a:pt x="138" y="1303"/>
                  <a:pt x="307" y="1303"/>
                </a:cubicBezTo>
                <a:lnTo>
                  <a:pt x="1160" y="1303"/>
                </a:lnTo>
                <a:cubicBezTo>
                  <a:pt x="1175" y="1303"/>
                  <a:pt x="1187" y="1291"/>
                  <a:pt x="1187" y="1276"/>
                </a:cubicBezTo>
                <a:lnTo>
                  <a:pt x="1187" y="27"/>
                </a:lnTo>
                <a:cubicBezTo>
                  <a:pt x="1187" y="12"/>
                  <a:pt x="1175" y="0"/>
                  <a:pt x="1160" y="0"/>
                </a:cubicBezTo>
                <a:close/>
                <a:moveTo>
                  <a:pt x="331" y="134"/>
                </a:moveTo>
                <a:cubicBezTo>
                  <a:pt x="331" y="108"/>
                  <a:pt x="352" y="87"/>
                  <a:pt x="378" y="87"/>
                </a:cubicBezTo>
                <a:cubicBezTo>
                  <a:pt x="404" y="87"/>
                  <a:pt x="425" y="108"/>
                  <a:pt x="425" y="134"/>
                </a:cubicBezTo>
                <a:lnTo>
                  <a:pt x="425" y="860"/>
                </a:lnTo>
                <a:cubicBezTo>
                  <a:pt x="425" y="886"/>
                  <a:pt x="404" y="907"/>
                  <a:pt x="378" y="907"/>
                </a:cubicBezTo>
                <a:cubicBezTo>
                  <a:pt x="352" y="907"/>
                  <a:pt x="331" y="886"/>
                  <a:pt x="331" y="860"/>
                </a:cubicBezTo>
                <a:lnTo>
                  <a:pt x="331" y="134"/>
                </a:lnTo>
                <a:close/>
              </a:path>
            </a:pathLst>
          </a:custGeom>
          <a:solidFill>
            <a:schemeClr val="bg1"/>
          </a:solidFill>
          <a:ln>
            <a:noFill/>
          </a:ln>
          <a:effectLst/>
        </p:spPr>
      </p:sp>
      <p:sp>
        <p:nvSpPr>
          <p:cNvPr id="27" name="矩形 26"/>
          <p:cNvSpPr/>
          <p:nvPr/>
        </p:nvSpPr>
        <p:spPr>
          <a:xfrm>
            <a:off x="1259115" y="2186445"/>
            <a:ext cx="1123274" cy="461645"/>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微软雅黑" panose="020B0503020204020204" charset="-122"/>
                <a:ea typeface="微软雅黑" panose="020B0503020204020204" charset="-122"/>
                <a:cs typeface="+mn-ea"/>
                <a:sym typeface="+mn-lt"/>
              </a:rPr>
              <a:t>功能需求</a:t>
            </a:r>
          </a:p>
        </p:txBody>
      </p:sp>
      <p:sp>
        <p:nvSpPr>
          <p:cNvPr id="28" name="矩形 27"/>
          <p:cNvSpPr/>
          <p:nvPr/>
        </p:nvSpPr>
        <p:spPr>
          <a:xfrm>
            <a:off x="1259205" y="2656205"/>
            <a:ext cx="2298700" cy="1438910"/>
          </a:xfrm>
          <a:prstGeom prst="rect">
            <a:avLst/>
          </a:prstGeom>
          <a:noFill/>
        </p:spPr>
        <p:txBody>
          <a:bodyPr wrap="square" lIns="0" tIns="0" rIns="0" bIns="0" rtlCol="0">
            <a:noAutofit/>
          </a:bodyPr>
          <a:lstStyle/>
          <a:p>
            <a:pPr algn="just" hangingPunct="0">
              <a:lnSpc>
                <a:spcPct val="150000"/>
              </a:lnSpc>
            </a:pPr>
            <a:r>
              <a:rPr lang="zh-CN" altLang="en-US" sz="2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在完成基础功能后，可以适当利用</a:t>
            </a:r>
            <a:r>
              <a:rPr lang="en-US" altLang="zh-CN" sz="2000" dirty="0" err="1">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js</a:t>
            </a:r>
            <a:r>
              <a:rPr lang="zh-CN" altLang="en-US" sz="2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写出一些高级的功能。</a:t>
            </a:r>
          </a:p>
        </p:txBody>
      </p:sp>
      <p:sp>
        <p:nvSpPr>
          <p:cNvPr id="32" name="矩形 31"/>
          <p:cNvSpPr/>
          <p:nvPr/>
        </p:nvSpPr>
        <p:spPr>
          <a:xfrm>
            <a:off x="1259205" y="4104005"/>
            <a:ext cx="1710690" cy="553720"/>
          </a:xfrm>
          <a:prstGeom prst="rect">
            <a:avLst/>
          </a:prstGeom>
          <a:noFill/>
        </p:spPr>
        <p:txBody>
          <a:bodyPr wrap="square" lIns="0" tIns="0" rIns="0" bIns="0" rtlCol="0">
            <a:spAutoFit/>
          </a:bodyPr>
          <a:lstStyle/>
          <a:p>
            <a:pPr algn="just" hangingPunct="0">
              <a:lnSpc>
                <a:spcPct val="150000"/>
              </a:lnSpc>
            </a:pPr>
            <a:r>
              <a:rPr lang="zh-CN" altLang="en-US" sz="2400" b="1" dirty="0">
                <a:solidFill>
                  <a:srgbClr val="4C678E"/>
                </a:solidFill>
                <a:latin typeface="微软雅黑" panose="020B0503020204020204" charset="-122"/>
                <a:ea typeface="微软雅黑" panose="020B0503020204020204" charset="-122"/>
                <a:cs typeface="+mn-ea"/>
                <a:sym typeface="+mn-lt"/>
              </a:rPr>
              <a:t>可靠性需求</a:t>
            </a:r>
          </a:p>
        </p:txBody>
      </p:sp>
      <p:sp>
        <p:nvSpPr>
          <p:cNvPr id="34" name="矩形 33"/>
          <p:cNvSpPr/>
          <p:nvPr/>
        </p:nvSpPr>
        <p:spPr>
          <a:xfrm>
            <a:off x="1259115" y="4573851"/>
            <a:ext cx="2485571" cy="1846580"/>
          </a:xfrm>
          <a:prstGeom prst="rect">
            <a:avLst/>
          </a:prstGeom>
          <a:noFill/>
        </p:spPr>
        <p:txBody>
          <a:bodyPr wrap="square" lIns="0" tIns="0" rIns="0" bIns="0" rtlCol="0">
            <a:spAutoFit/>
          </a:bodyPr>
          <a:lstStyle/>
          <a:p>
            <a:pPr algn="just" hangingPunct="0">
              <a:lnSpc>
                <a:spcPct val="150000"/>
              </a:lnSpc>
            </a:pPr>
            <a:r>
              <a:rPr lang="zh-CN" altLang="en-US" sz="2000" dirty="0">
                <a:solidFill>
                  <a:schemeClr val="tx1">
                    <a:lumMod val="75000"/>
                    <a:lumOff val="25000"/>
                  </a:schemeClr>
                </a:solidFill>
                <a:latin typeface="微软雅黑" panose="020B0503020204020204" charset="-122"/>
                <a:ea typeface="微软雅黑" panose="020B0503020204020204" charset="-122"/>
                <a:cs typeface="+mn-ea"/>
                <a:sym typeface="+mn-lt"/>
              </a:rPr>
              <a:t>在搭建完成后，会进行多次测试，使系统具有成熟性和容错性。</a:t>
            </a:r>
          </a:p>
        </p:txBody>
      </p:sp>
      <p:sp>
        <p:nvSpPr>
          <p:cNvPr id="35" name="矩形 34"/>
          <p:cNvSpPr/>
          <p:nvPr/>
        </p:nvSpPr>
        <p:spPr>
          <a:xfrm>
            <a:off x="8549005" y="2186305"/>
            <a:ext cx="1339850" cy="553720"/>
          </a:xfrm>
          <a:prstGeom prst="rect">
            <a:avLst/>
          </a:prstGeom>
          <a:noFill/>
        </p:spPr>
        <p:txBody>
          <a:bodyPr wrap="square" lIns="0" tIns="0" rIns="0" bIns="0" rtlCol="0">
            <a:spAutoFit/>
          </a:bodyPr>
          <a:lstStyle/>
          <a:p>
            <a:pPr algn="just" hangingPunct="0">
              <a:lnSpc>
                <a:spcPct val="150000"/>
              </a:lnSpc>
            </a:pPr>
            <a:r>
              <a:rPr lang="zh-CN" altLang="en-US" sz="2400" b="1" dirty="0">
                <a:solidFill>
                  <a:srgbClr val="4C678E"/>
                </a:solidFill>
                <a:latin typeface="微软雅黑" panose="020B0503020204020204" charset="-122"/>
                <a:ea typeface="微软雅黑" panose="020B0503020204020204" charset="-122"/>
                <a:cs typeface="+mn-ea"/>
                <a:sym typeface="+mn-lt"/>
              </a:rPr>
              <a:t>性能需求</a:t>
            </a:r>
          </a:p>
        </p:txBody>
      </p:sp>
      <p:sp>
        <p:nvSpPr>
          <p:cNvPr id="37" name="矩形 36"/>
          <p:cNvSpPr/>
          <p:nvPr/>
        </p:nvSpPr>
        <p:spPr>
          <a:xfrm>
            <a:off x="8548916" y="2656151"/>
            <a:ext cx="2330100" cy="1384935"/>
          </a:xfrm>
          <a:prstGeom prst="rect">
            <a:avLst/>
          </a:prstGeom>
          <a:noFill/>
        </p:spPr>
        <p:txBody>
          <a:bodyPr wrap="square" lIns="0" tIns="0" rIns="0" bIns="0" rtlCol="0">
            <a:spAutoFit/>
          </a:bodyPr>
          <a:lstStyle/>
          <a:p>
            <a:pPr algn="just" hangingPunct="0">
              <a:lnSpc>
                <a:spcPct val="150000"/>
              </a:lnSpc>
            </a:pPr>
            <a:r>
              <a:rPr lang="zh-CN" altLang="en-US" sz="2000" dirty="0">
                <a:solidFill>
                  <a:schemeClr val="tx1">
                    <a:lumMod val="75000"/>
                    <a:lumOff val="25000"/>
                  </a:schemeClr>
                </a:solidFill>
                <a:latin typeface="微软雅黑" panose="020B0503020204020204" charset="-122"/>
                <a:ea typeface="微软雅黑" panose="020B0503020204020204" charset="-122"/>
                <a:cs typeface="+mn-ea"/>
                <a:sym typeface="+mn-lt"/>
              </a:rPr>
              <a:t>理论上任意一台电脑都能运行，不必考虑其他相关数据。</a:t>
            </a:r>
          </a:p>
        </p:txBody>
      </p:sp>
      <p:sp>
        <p:nvSpPr>
          <p:cNvPr id="38" name="矩形 37"/>
          <p:cNvSpPr/>
          <p:nvPr/>
        </p:nvSpPr>
        <p:spPr>
          <a:xfrm>
            <a:off x="8549005" y="4104005"/>
            <a:ext cx="1339215" cy="553720"/>
          </a:xfrm>
          <a:prstGeom prst="rect">
            <a:avLst/>
          </a:prstGeom>
          <a:noFill/>
        </p:spPr>
        <p:txBody>
          <a:bodyPr wrap="square" lIns="0" tIns="0" rIns="0" bIns="0" rtlCol="0">
            <a:spAutoFit/>
          </a:bodyPr>
          <a:lstStyle/>
          <a:p>
            <a:pPr algn="just" hangingPunct="0">
              <a:lnSpc>
                <a:spcPct val="150000"/>
              </a:lnSpc>
            </a:pPr>
            <a:r>
              <a:rPr lang="zh-CN" altLang="en-US" sz="2400" b="1" dirty="0">
                <a:solidFill>
                  <a:srgbClr val="4C678E"/>
                </a:solidFill>
                <a:latin typeface="微软雅黑" panose="020B0503020204020204" charset="-122"/>
                <a:ea typeface="微软雅黑" panose="020B0503020204020204" charset="-122"/>
                <a:cs typeface="+mn-ea"/>
                <a:sym typeface="+mn-lt"/>
              </a:rPr>
              <a:t>其他需求</a:t>
            </a:r>
          </a:p>
        </p:txBody>
      </p:sp>
      <p:sp>
        <p:nvSpPr>
          <p:cNvPr id="39" name="矩形 38"/>
          <p:cNvSpPr/>
          <p:nvPr/>
        </p:nvSpPr>
        <p:spPr>
          <a:xfrm>
            <a:off x="8548915" y="4573851"/>
            <a:ext cx="2485571" cy="1384935"/>
          </a:xfrm>
          <a:prstGeom prst="rect">
            <a:avLst/>
          </a:prstGeom>
          <a:noFill/>
        </p:spPr>
        <p:txBody>
          <a:bodyPr wrap="square" lIns="0" tIns="0" rIns="0" bIns="0" rtlCol="0">
            <a:spAutoFit/>
          </a:bodyPr>
          <a:lstStyle/>
          <a:p>
            <a:pPr algn="just" hangingPunct="0">
              <a:lnSpc>
                <a:spcPct val="150000"/>
              </a:lnSpc>
            </a:pPr>
            <a:r>
              <a:rPr lang="zh-CN" altLang="en-US" sz="2000" dirty="0">
                <a:solidFill>
                  <a:schemeClr val="tx1">
                    <a:lumMod val="75000"/>
                    <a:lumOff val="25000"/>
                  </a:schemeClr>
                </a:solidFill>
                <a:latin typeface="微软雅黑" panose="020B0503020204020204" charset="-122"/>
                <a:ea typeface="微软雅黑" panose="020B0503020204020204" charset="-122"/>
                <a:cs typeface="+mn-ea"/>
                <a:sym typeface="+mn-lt"/>
              </a:rPr>
              <a:t>出错处理需求、接口需求和将来可能会提出的需求</a:t>
            </a: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fltVal val="0"/>
                                          </p:val>
                                        </p:tav>
                                        <p:tav tm="100000">
                                          <p:val>
                                            <p:strVal val="#ppt_h"/>
                                          </p:val>
                                        </p:tav>
                                      </p:tavLst>
                                    </p:anim>
                                    <p:animEffect transition="in" filter="fade">
                                      <p:cBhvr>
                                        <p:cTn id="14" dur="500"/>
                                        <p:tgtEl>
                                          <p:spTgt spid="33"/>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p:cTn id="19" dur="500" fill="hold"/>
                                        <p:tgtEl>
                                          <p:spTgt spid="26"/>
                                        </p:tgtEl>
                                        <p:attrNameLst>
                                          <p:attrName>ppt_w</p:attrName>
                                        </p:attrNameLst>
                                      </p:cBhvr>
                                      <p:tavLst>
                                        <p:tav tm="0">
                                          <p:val>
                                            <p:fltVal val="0"/>
                                          </p:val>
                                        </p:tav>
                                        <p:tav tm="100000">
                                          <p:val>
                                            <p:strVal val="#ppt_w"/>
                                          </p:val>
                                        </p:tav>
                                      </p:tavLst>
                                    </p:anim>
                                    <p:anim calcmode="lin" valueType="num">
                                      <p:cBhvr>
                                        <p:cTn id="20" dur="500" fill="hold"/>
                                        <p:tgtEl>
                                          <p:spTgt spid="26"/>
                                        </p:tgtEl>
                                        <p:attrNameLst>
                                          <p:attrName>ppt_h</p:attrName>
                                        </p:attrNameLst>
                                      </p:cBhvr>
                                      <p:tavLst>
                                        <p:tav tm="0">
                                          <p:val>
                                            <p:fltVal val="0"/>
                                          </p:val>
                                        </p:tav>
                                        <p:tav tm="100000">
                                          <p:val>
                                            <p:strVal val="#ppt_h"/>
                                          </p:val>
                                        </p:tav>
                                      </p:tavLst>
                                    </p:anim>
                                    <p:animEffect transition="in" filter="fade">
                                      <p:cBhvr>
                                        <p:cTn id="21" dur="500"/>
                                        <p:tgtEl>
                                          <p:spTgt spid="26"/>
                                        </p:tgtEl>
                                      </p:cBhvr>
                                    </p:animEffect>
                                  </p:childTnLst>
                                </p:cTn>
                              </p:par>
                              <p:par>
                                <p:cTn id="22" presetID="53" presetClass="entr" presetSubtype="16"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Effect transition="in" filter="fade">
                                      <p:cBhvr>
                                        <p:cTn id="26" dur="500"/>
                                        <p:tgtEl>
                                          <p:spTgt spid="10"/>
                                        </p:tgtEl>
                                      </p:cBhvr>
                                    </p:animEffect>
                                  </p:childTnLst>
                                </p:cTn>
                              </p:par>
                            </p:childTnLst>
                          </p:cTn>
                        </p:par>
                        <p:par>
                          <p:cTn id="27" fill="hold">
                            <p:stCondLst>
                              <p:cond delay="500"/>
                            </p:stCondLst>
                            <p:childTnLst>
                              <p:par>
                                <p:cTn id="28" presetID="42" presetClass="entr" presetSubtype="0"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1000"/>
                                        <p:tgtEl>
                                          <p:spTgt spid="27"/>
                                        </p:tgtEl>
                                      </p:cBhvr>
                                    </p:animEffect>
                                    <p:anim calcmode="lin" valueType="num">
                                      <p:cBhvr>
                                        <p:cTn id="31" dur="1000" fill="hold"/>
                                        <p:tgtEl>
                                          <p:spTgt spid="27"/>
                                        </p:tgtEl>
                                        <p:attrNameLst>
                                          <p:attrName>ppt_x</p:attrName>
                                        </p:attrNameLst>
                                      </p:cBhvr>
                                      <p:tavLst>
                                        <p:tav tm="0">
                                          <p:val>
                                            <p:strVal val="#ppt_x"/>
                                          </p:val>
                                        </p:tav>
                                        <p:tav tm="100000">
                                          <p:val>
                                            <p:strVal val="#ppt_x"/>
                                          </p:val>
                                        </p:tav>
                                      </p:tavLst>
                                    </p:anim>
                                    <p:anim calcmode="lin" valueType="num">
                                      <p:cBhvr>
                                        <p:cTn id="32" dur="1000" fill="hold"/>
                                        <p:tgtEl>
                                          <p:spTgt spid="27"/>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1000"/>
                                        <p:tgtEl>
                                          <p:spTgt spid="28"/>
                                        </p:tgtEl>
                                      </p:cBhvr>
                                    </p:animEffect>
                                    <p:anim calcmode="lin" valueType="num">
                                      <p:cBhvr>
                                        <p:cTn id="37" dur="1000" fill="hold"/>
                                        <p:tgtEl>
                                          <p:spTgt spid="28"/>
                                        </p:tgtEl>
                                        <p:attrNameLst>
                                          <p:attrName>ppt_x</p:attrName>
                                        </p:attrNameLst>
                                      </p:cBhvr>
                                      <p:tavLst>
                                        <p:tav tm="0">
                                          <p:val>
                                            <p:strVal val="#ppt_x"/>
                                          </p:val>
                                        </p:tav>
                                        <p:tav tm="100000">
                                          <p:val>
                                            <p:strVal val="#ppt_x"/>
                                          </p:val>
                                        </p:tav>
                                      </p:tavLst>
                                    </p:anim>
                                    <p:anim calcmode="lin" valueType="num">
                                      <p:cBhvr>
                                        <p:cTn id="38" dur="1000" fill="hold"/>
                                        <p:tgtEl>
                                          <p:spTgt spid="28"/>
                                        </p:tgtEl>
                                        <p:attrNameLst>
                                          <p:attrName>ppt_y</p:attrName>
                                        </p:attrNameLst>
                                      </p:cBhvr>
                                      <p:tavLst>
                                        <p:tav tm="0">
                                          <p:val>
                                            <p:strVal val="#ppt_y+.1"/>
                                          </p:val>
                                        </p:tav>
                                        <p:tav tm="100000">
                                          <p:val>
                                            <p:strVal val="#ppt_y"/>
                                          </p:val>
                                        </p:tav>
                                      </p:tavLst>
                                    </p:anim>
                                  </p:childTnLst>
                                </p:cTn>
                              </p:par>
                            </p:childTnLst>
                          </p:cTn>
                        </p:par>
                        <p:par>
                          <p:cTn id="39" fill="hold">
                            <p:stCondLst>
                              <p:cond delay="2500"/>
                            </p:stCondLst>
                            <p:childTnLst>
                              <p:par>
                                <p:cTn id="40" presetID="42" presetClass="entr" presetSubtype="0" fill="hold" grpId="0" nodeType="after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1000"/>
                                        <p:tgtEl>
                                          <p:spTgt spid="32"/>
                                        </p:tgtEl>
                                      </p:cBhvr>
                                    </p:animEffect>
                                    <p:anim calcmode="lin" valueType="num">
                                      <p:cBhvr>
                                        <p:cTn id="43" dur="1000" fill="hold"/>
                                        <p:tgtEl>
                                          <p:spTgt spid="32"/>
                                        </p:tgtEl>
                                        <p:attrNameLst>
                                          <p:attrName>ppt_x</p:attrName>
                                        </p:attrNameLst>
                                      </p:cBhvr>
                                      <p:tavLst>
                                        <p:tav tm="0">
                                          <p:val>
                                            <p:strVal val="#ppt_x"/>
                                          </p:val>
                                        </p:tav>
                                        <p:tav tm="100000">
                                          <p:val>
                                            <p:strVal val="#ppt_x"/>
                                          </p:val>
                                        </p:tav>
                                      </p:tavLst>
                                    </p:anim>
                                    <p:anim calcmode="lin" valueType="num">
                                      <p:cBhvr>
                                        <p:cTn id="44" dur="1000" fill="hold"/>
                                        <p:tgtEl>
                                          <p:spTgt spid="32"/>
                                        </p:tgtEl>
                                        <p:attrNameLst>
                                          <p:attrName>ppt_y</p:attrName>
                                        </p:attrNameLst>
                                      </p:cBhvr>
                                      <p:tavLst>
                                        <p:tav tm="0">
                                          <p:val>
                                            <p:strVal val="#ppt_y+.1"/>
                                          </p:val>
                                        </p:tav>
                                        <p:tav tm="100000">
                                          <p:val>
                                            <p:strVal val="#ppt_y"/>
                                          </p:val>
                                        </p:tav>
                                      </p:tavLst>
                                    </p:anim>
                                  </p:childTnLst>
                                </p:cTn>
                              </p:par>
                            </p:childTnLst>
                          </p:cTn>
                        </p:par>
                        <p:par>
                          <p:cTn id="45" fill="hold">
                            <p:stCondLst>
                              <p:cond delay="3500"/>
                            </p:stCondLst>
                            <p:childTnLst>
                              <p:par>
                                <p:cTn id="46" presetID="42" presetClass="entr" presetSubtype="0" fill="hold" grpId="0" nodeType="after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1000"/>
                                        <p:tgtEl>
                                          <p:spTgt spid="34"/>
                                        </p:tgtEl>
                                      </p:cBhvr>
                                    </p:animEffect>
                                    <p:anim calcmode="lin" valueType="num">
                                      <p:cBhvr>
                                        <p:cTn id="49" dur="1000" fill="hold"/>
                                        <p:tgtEl>
                                          <p:spTgt spid="34"/>
                                        </p:tgtEl>
                                        <p:attrNameLst>
                                          <p:attrName>ppt_x</p:attrName>
                                        </p:attrNameLst>
                                      </p:cBhvr>
                                      <p:tavLst>
                                        <p:tav tm="0">
                                          <p:val>
                                            <p:strVal val="#ppt_x"/>
                                          </p:val>
                                        </p:tav>
                                        <p:tav tm="100000">
                                          <p:val>
                                            <p:strVal val="#ppt_x"/>
                                          </p:val>
                                        </p:tav>
                                      </p:tavLst>
                                    </p:anim>
                                    <p:anim calcmode="lin" valueType="num">
                                      <p:cBhvr>
                                        <p:cTn id="50" dur="1000" fill="hold"/>
                                        <p:tgtEl>
                                          <p:spTgt spid="34"/>
                                        </p:tgtEl>
                                        <p:attrNameLst>
                                          <p:attrName>ppt_y</p:attrName>
                                        </p:attrNameLst>
                                      </p:cBhvr>
                                      <p:tavLst>
                                        <p:tav tm="0">
                                          <p:val>
                                            <p:strVal val="#ppt_y+.1"/>
                                          </p:val>
                                        </p:tav>
                                        <p:tav tm="100000">
                                          <p:val>
                                            <p:strVal val="#ppt_y"/>
                                          </p:val>
                                        </p:tav>
                                      </p:tavLst>
                                    </p:anim>
                                  </p:childTnLst>
                                </p:cTn>
                              </p:par>
                            </p:childTnLst>
                          </p:cTn>
                        </p:par>
                        <p:par>
                          <p:cTn id="51" fill="hold">
                            <p:stCondLst>
                              <p:cond delay="4500"/>
                            </p:stCondLst>
                            <p:childTnLst>
                              <p:par>
                                <p:cTn id="52" presetID="42" presetClass="entr" presetSubtype="0" fill="hold" grpId="0" nodeType="after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1000"/>
                                        <p:tgtEl>
                                          <p:spTgt spid="35"/>
                                        </p:tgtEl>
                                      </p:cBhvr>
                                    </p:animEffect>
                                    <p:anim calcmode="lin" valueType="num">
                                      <p:cBhvr>
                                        <p:cTn id="55" dur="1000" fill="hold"/>
                                        <p:tgtEl>
                                          <p:spTgt spid="35"/>
                                        </p:tgtEl>
                                        <p:attrNameLst>
                                          <p:attrName>ppt_x</p:attrName>
                                        </p:attrNameLst>
                                      </p:cBhvr>
                                      <p:tavLst>
                                        <p:tav tm="0">
                                          <p:val>
                                            <p:strVal val="#ppt_x"/>
                                          </p:val>
                                        </p:tav>
                                        <p:tav tm="100000">
                                          <p:val>
                                            <p:strVal val="#ppt_x"/>
                                          </p:val>
                                        </p:tav>
                                      </p:tavLst>
                                    </p:anim>
                                    <p:anim calcmode="lin" valueType="num">
                                      <p:cBhvr>
                                        <p:cTn id="56" dur="1000" fill="hold"/>
                                        <p:tgtEl>
                                          <p:spTgt spid="35"/>
                                        </p:tgtEl>
                                        <p:attrNameLst>
                                          <p:attrName>ppt_y</p:attrName>
                                        </p:attrNameLst>
                                      </p:cBhvr>
                                      <p:tavLst>
                                        <p:tav tm="0">
                                          <p:val>
                                            <p:strVal val="#ppt_y+.1"/>
                                          </p:val>
                                        </p:tav>
                                        <p:tav tm="100000">
                                          <p:val>
                                            <p:strVal val="#ppt_y"/>
                                          </p:val>
                                        </p:tav>
                                      </p:tavLst>
                                    </p:anim>
                                  </p:childTnLst>
                                </p:cTn>
                              </p:par>
                            </p:childTnLst>
                          </p:cTn>
                        </p:par>
                        <p:par>
                          <p:cTn id="57" fill="hold">
                            <p:stCondLst>
                              <p:cond delay="5500"/>
                            </p:stCondLst>
                            <p:childTnLst>
                              <p:par>
                                <p:cTn id="58" presetID="42" presetClass="entr" presetSubtype="0" fill="hold" grpId="0" nodeType="after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fade">
                                      <p:cBhvr>
                                        <p:cTn id="60" dur="1000"/>
                                        <p:tgtEl>
                                          <p:spTgt spid="37"/>
                                        </p:tgtEl>
                                      </p:cBhvr>
                                    </p:animEffect>
                                    <p:anim calcmode="lin" valueType="num">
                                      <p:cBhvr>
                                        <p:cTn id="61" dur="1000" fill="hold"/>
                                        <p:tgtEl>
                                          <p:spTgt spid="37"/>
                                        </p:tgtEl>
                                        <p:attrNameLst>
                                          <p:attrName>ppt_x</p:attrName>
                                        </p:attrNameLst>
                                      </p:cBhvr>
                                      <p:tavLst>
                                        <p:tav tm="0">
                                          <p:val>
                                            <p:strVal val="#ppt_x"/>
                                          </p:val>
                                        </p:tav>
                                        <p:tav tm="100000">
                                          <p:val>
                                            <p:strVal val="#ppt_x"/>
                                          </p:val>
                                        </p:tav>
                                      </p:tavLst>
                                    </p:anim>
                                    <p:anim calcmode="lin" valueType="num">
                                      <p:cBhvr>
                                        <p:cTn id="62" dur="1000" fill="hold"/>
                                        <p:tgtEl>
                                          <p:spTgt spid="37"/>
                                        </p:tgtEl>
                                        <p:attrNameLst>
                                          <p:attrName>ppt_y</p:attrName>
                                        </p:attrNameLst>
                                      </p:cBhvr>
                                      <p:tavLst>
                                        <p:tav tm="0">
                                          <p:val>
                                            <p:strVal val="#ppt_y+.1"/>
                                          </p:val>
                                        </p:tav>
                                        <p:tav tm="100000">
                                          <p:val>
                                            <p:strVal val="#ppt_y"/>
                                          </p:val>
                                        </p:tav>
                                      </p:tavLst>
                                    </p:anim>
                                  </p:childTnLst>
                                </p:cTn>
                              </p:par>
                            </p:childTnLst>
                          </p:cTn>
                        </p:par>
                        <p:par>
                          <p:cTn id="63" fill="hold">
                            <p:stCondLst>
                              <p:cond delay="6500"/>
                            </p:stCondLst>
                            <p:childTnLst>
                              <p:par>
                                <p:cTn id="64" presetID="42" presetClass="entr" presetSubtype="0" fill="hold" grpId="0" nodeType="after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fade">
                                      <p:cBhvr>
                                        <p:cTn id="66" dur="1000"/>
                                        <p:tgtEl>
                                          <p:spTgt spid="38"/>
                                        </p:tgtEl>
                                      </p:cBhvr>
                                    </p:animEffect>
                                    <p:anim calcmode="lin" valueType="num">
                                      <p:cBhvr>
                                        <p:cTn id="67" dur="1000" fill="hold"/>
                                        <p:tgtEl>
                                          <p:spTgt spid="38"/>
                                        </p:tgtEl>
                                        <p:attrNameLst>
                                          <p:attrName>ppt_x</p:attrName>
                                        </p:attrNameLst>
                                      </p:cBhvr>
                                      <p:tavLst>
                                        <p:tav tm="0">
                                          <p:val>
                                            <p:strVal val="#ppt_x"/>
                                          </p:val>
                                        </p:tav>
                                        <p:tav tm="100000">
                                          <p:val>
                                            <p:strVal val="#ppt_x"/>
                                          </p:val>
                                        </p:tav>
                                      </p:tavLst>
                                    </p:anim>
                                    <p:anim calcmode="lin" valueType="num">
                                      <p:cBhvr>
                                        <p:cTn id="68" dur="1000" fill="hold"/>
                                        <p:tgtEl>
                                          <p:spTgt spid="38"/>
                                        </p:tgtEl>
                                        <p:attrNameLst>
                                          <p:attrName>ppt_y</p:attrName>
                                        </p:attrNameLst>
                                      </p:cBhvr>
                                      <p:tavLst>
                                        <p:tav tm="0">
                                          <p:val>
                                            <p:strVal val="#ppt_y+.1"/>
                                          </p:val>
                                        </p:tav>
                                        <p:tav tm="100000">
                                          <p:val>
                                            <p:strVal val="#ppt_y"/>
                                          </p:val>
                                        </p:tav>
                                      </p:tavLst>
                                    </p:anim>
                                  </p:childTnLst>
                                </p:cTn>
                              </p:par>
                            </p:childTnLst>
                          </p:cTn>
                        </p:par>
                        <p:par>
                          <p:cTn id="69" fill="hold">
                            <p:stCondLst>
                              <p:cond delay="7500"/>
                            </p:stCondLst>
                            <p:childTnLst>
                              <p:par>
                                <p:cTn id="70" presetID="42" presetClass="entr" presetSubtype="0" fill="hold" grpId="0" nodeType="afterEffect">
                                  <p:stCondLst>
                                    <p:cond delay="0"/>
                                  </p:stCondLst>
                                  <p:childTnLst>
                                    <p:set>
                                      <p:cBhvr>
                                        <p:cTn id="71" dur="1" fill="hold">
                                          <p:stCondLst>
                                            <p:cond delay="0"/>
                                          </p:stCondLst>
                                        </p:cTn>
                                        <p:tgtEl>
                                          <p:spTgt spid="39"/>
                                        </p:tgtEl>
                                        <p:attrNameLst>
                                          <p:attrName>style.visibility</p:attrName>
                                        </p:attrNameLst>
                                      </p:cBhvr>
                                      <p:to>
                                        <p:strVal val="visible"/>
                                      </p:to>
                                    </p:set>
                                    <p:animEffect transition="in" filter="fade">
                                      <p:cBhvr>
                                        <p:cTn id="72" dur="1000"/>
                                        <p:tgtEl>
                                          <p:spTgt spid="39"/>
                                        </p:tgtEl>
                                      </p:cBhvr>
                                    </p:animEffect>
                                    <p:anim calcmode="lin" valueType="num">
                                      <p:cBhvr>
                                        <p:cTn id="73" dur="1000" fill="hold"/>
                                        <p:tgtEl>
                                          <p:spTgt spid="39"/>
                                        </p:tgtEl>
                                        <p:attrNameLst>
                                          <p:attrName>ppt_x</p:attrName>
                                        </p:attrNameLst>
                                      </p:cBhvr>
                                      <p:tavLst>
                                        <p:tav tm="0">
                                          <p:val>
                                            <p:strVal val="#ppt_x"/>
                                          </p:val>
                                        </p:tav>
                                        <p:tav tm="100000">
                                          <p:val>
                                            <p:strVal val="#ppt_x"/>
                                          </p:val>
                                        </p:tav>
                                      </p:tavLst>
                                    </p:anim>
                                    <p:anim calcmode="lin" valueType="num">
                                      <p:cBhvr>
                                        <p:cTn id="74"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27" grpId="0"/>
      <p:bldP spid="28" grpId="0"/>
      <p:bldP spid="32" grpId="0"/>
      <p:bldP spid="34" grpId="0"/>
      <p:bldP spid="35" grpId="0"/>
      <p:bldP spid="37" grpId="0"/>
      <p:bldP spid="38" grpId="0"/>
      <p:bldP spid="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p:cNvPicPr>
            <a:picLocks noChangeAspect="1"/>
          </p:cNvPicPr>
          <p:nvPr/>
        </p:nvPicPr>
        <p:blipFill rotWithShape="1">
          <a:blip r:embed="rId2">
            <a:extLst>
              <a:ext uri="{28A0092B-C50C-407E-A947-70E740481C1C}">
                <a14:useLocalDpi xmlns:a14="http://schemas.microsoft.com/office/drawing/2010/main" val="0"/>
              </a:ext>
            </a:extLst>
          </a:blip>
          <a:srcRect l="53340" t="39493" r="26084" b="24455"/>
          <a:stretch>
            <a:fillRect/>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3" name="矩形 12"/>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a:off x="6909153" y="2715444"/>
            <a:ext cx="3667090" cy="1569660"/>
          </a:xfrm>
          <a:prstGeom prst="rect">
            <a:avLst/>
          </a:prstGeom>
          <a:noFill/>
        </p:spPr>
        <p:txBody>
          <a:bodyPr wrap="square" rtlCol="0">
            <a:spAutoFit/>
          </a:bodyPr>
          <a:lstStyle/>
          <a:p>
            <a:pPr algn="dist"/>
            <a:r>
              <a:rPr lang="zh-CN" altLang="en-US" sz="4800" dirty="0">
                <a:solidFill>
                  <a:srgbClr val="4C678E"/>
                </a:solidFill>
                <a:latin typeface="微软雅黑" panose="020B0503020204020204" charset="-122"/>
                <a:ea typeface="微软雅黑" panose="020B0503020204020204" charset="-122"/>
              </a:rPr>
              <a:t>技术路线和试验方案</a:t>
            </a:r>
          </a:p>
        </p:txBody>
      </p:sp>
      <p:sp>
        <p:nvSpPr>
          <p:cNvPr id="57" name="文本框 56"/>
          <p:cNvSpPr txBox="1"/>
          <p:nvPr/>
        </p:nvSpPr>
        <p:spPr>
          <a:xfrm>
            <a:off x="4332514" y="2423344"/>
            <a:ext cx="2995386" cy="2646878"/>
          </a:xfrm>
          <a:prstGeom prst="rect">
            <a:avLst/>
          </a:prstGeom>
          <a:noFill/>
        </p:spPr>
        <p:txBody>
          <a:bodyPr wrap="square" rtlCol="0">
            <a:spAutoFit/>
          </a:bodyPr>
          <a:lstStyle/>
          <a:p>
            <a:pPr algn="ctr"/>
            <a:r>
              <a:rPr lang="en-US" altLang="zh-CN" sz="16600" dirty="0">
                <a:ln>
                  <a:solidFill>
                    <a:schemeClr val="accent1">
                      <a:shade val="50000"/>
                    </a:schemeClr>
                  </a:solidFill>
                </a:ln>
                <a:noFill/>
                <a:latin typeface="汉仪铁线黑-65简" panose="00020600040101010101" pitchFamily="18" charset="-122"/>
                <a:ea typeface="汉仪铁线黑-65简" panose="00020600040101010101" pitchFamily="18" charset="-122"/>
              </a:rPr>
              <a:t>03</a:t>
            </a:r>
            <a:endParaRPr lang="zh-CN" altLang="en-US" sz="16600" dirty="0">
              <a:ln>
                <a:solidFill>
                  <a:schemeClr val="accent1">
                    <a:shade val="50000"/>
                  </a:schemeClr>
                </a:solidFill>
              </a:ln>
              <a:noFill/>
              <a:latin typeface="汉仪铁线黑-65简" panose="00020600040101010101" pitchFamily="18" charset="-122"/>
              <a:ea typeface="汉仪铁线黑-65简" panose="00020600040101010101" pitchFamily="18" charset="-122"/>
            </a:endParaRPr>
          </a:p>
        </p:txBody>
      </p:sp>
      <p:sp>
        <p:nvSpPr>
          <p:cNvPr id="59" name="矩形: 圆角 58"/>
          <p:cNvSpPr/>
          <p:nvPr/>
        </p:nvSpPr>
        <p:spPr>
          <a:xfrm>
            <a:off x="10576243" y="695685"/>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latin typeface="汉仪铁线黑-65简" panose="00020600040101010101" pitchFamily="18" charset="-122"/>
                <a:ea typeface="汉仪铁线黑-65简" panose="00020600040101010101" pitchFamily="18" charset="-122"/>
              </a:rPr>
              <a:t>PART</a:t>
            </a:r>
            <a:endParaRPr lang="zh-CN" altLang="en-US" dirty="0">
              <a:solidFill>
                <a:srgbClr val="4C678E"/>
              </a:solidFill>
              <a:latin typeface="汉仪铁线黑-65简" panose="00020600040101010101" pitchFamily="18" charset="-122"/>
              <a:ea typeface="汉仪铁线黑-65简" panose="00020600040101010101" pitchFamily="18" charset="-122"/>
            </a:endParaRPr>
          </a:p>
        </p:txBody>
      </p:sp>
      <p:sp>
        <p:nvSpPr>
          <p:cNvPr id="12" name="矩形: 圆角 11"/>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971548" y="556753"/>
            <a:ext cx="4482075" cy="591195"/>
            <a:chOff x="703885" y="632385"/>
            <a:chExt cx="4482075" cy="591195"/>
          </a:xfrm>
        </p:grpSpPr>
        <p:sp>
          <p:nvSpPr>
            <p:cNvPr id="10" name="文本框 9"/>
            <p:cNvSpPr txBox="1"/>
            <p:nvPr/>
          </p:nvSpPr>
          <p:spPr>
            <a:xfrm>
              <a:off x="706580" y="632385"/>
              <a:ext cx="2834579" cy="461665"/>
            </a:xfrm>
            <a:prstGeom prst="rect">
              <a:avLst/>
            </a:prstGeom>
            <a:noFill/>
          </p:spPr>
          <p:txBody>
            <a:bodyPr wrap="square" rtlCol="0">
              <a:spAutoFit/>
            </a:bodyPr>
            <a:lstStyle/>
            <a:p>
              <a:r>
                <a:rPr lang="zh-CN" altLang="en-US" sz="2400" spc="600" dirty="0">
                  <a:solidFill>
                    <a:srgbClr val="4C678E"/>
                  </a:solidFill>
                  <a:latin typeface="汉仪心海行楷W" panose="00020600040101010101" pitchFamily="18" charset="-122"/>
                  <a:ea typeface="汉仪心海行楷W" panose="00020600040101010101" pitchFamily="18" charset="-122"/>
                </a:rPr>
                <a:t>西南交通大学</a:t>
              </a:r>
            </a:p>
          </p:txBody>
        </p:sp>
        <p:sp>
          <p:nvSpPr>
            <p:cNvPr id="11" name="文本框 10"/>
            <p:cNvSpPr txBox="1"/>
            <p:nvPr/>
          </p:nvSpPr>
          <p:spPr>
            <a:xfrm>
              <a:off x="703885" y="992748"/>
              <a:ext cx="4482075" cy="230832"/>
            </a:xfrm>
            <a:prstGeom prst="rect">
              <a:avLst/>
            </a:prstGeom>
            <a:noFill/>
          </p:spPr>
          <p:txBody>
            <a:bodyPr wrap="square" rtlCol="0">
              <a:spAutoFit/>
            </a:bodyPr>
            <a:lstStyle/>
            <a:p>
              <a:r>
                <a:rPr lang="en-US" altLang="zh-CN" sz="900" spc="300" dirty="0">
                  <a:solidFill>
                    <a:schemeClr val="tx1">
                      <a:lumMod val="50000"/>
                      <a:lumOff val="50000"/>
                    </a:schemeClr>
                  </a:solidFill>
                  <a:latin typeface="+mn-ea"/>
                </a:rPr>
                <a:t>Southwest </a:t>
              </a:r>
              <a:r>
                <a:rPr lang="en-US" altLang="zh-CN" sz="900" spc="300" dirty="0" err="1">
                  <a:solidFill>
                    <a:schemeClr val="tx1">
                      <a:lumMod val="50000"/>
                      <a:lumOff val="50000"/>
                    </a:schemeClr>
                  </a:solidFill>
                  <a:latin typeface="+mn-ea"/>
                </a:rPr>
                <a:t>Jiaotong</a:t>
              </a:r>
              <a:r>
                <a:rPr lang="en-US" altLang="zh-CN" sz="900" spc="300" dirty="0">
                  <a:solidFill>
                    <a:schemeClr val="tx1">
                      <a:lumMod val="50000"/>
                      <a:lumOff val="50000"/>
                    </a:schemeClr>
                  </a:solidFill>
                  <a:latin typeface="+mn-ea"/>
                </a:rPr>
                <a:t> University</a:t>
              </a:r>
              <a:endParaRPr lang="zh-CN" altLang="en-US" sz="900" spc="300" dirty="0">
                <a:solidFill>
                  <a:schemeClr val="tx1">
                    <a:lumMod val="50000"/>
                    <a:lumOff val="50000"/>
                  </a:schemeClr>
                </a:solidFill>
                <a:latin typeface="+mn-ea"/>
              </a:endParaRPr>
            </a:p>
          </p:txBody>
        </p:sp>
      </p:grpSp>
      <p:grpSp>
        <p:nvGrpSpPr>
          <p:cNvPr id="14" name="ísļîḓé"/>
          <p:cNvGrpSpPr/>
          <p:nvPr/>
        </p:nvGrpSpPr>
        <p:grpSpPr>
          <a:xfrm>
            <a:off x="452000" y="592577"/>
            <a:ext cx="519548" cy="519548"/>
            <a:chOff x="5683121" y="1558109"/>
            <a:chExt cx="673626" cy="673626"/>
          </a:xfrm>
        </p:grpSpPr>
        <p:sp>
          <p:nvSpPr>
            <p:cNvPr id="15" name="ïşļíḋê"/>
            <p:cNvSpPr/>
            <p:nvPr/>
          </p:nvSpPr>
          <p:spPr>
            <a:xfrm>
              <a:off x="5683121" y="1558109"/>
              <a:ext cx="673626" cy="67362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1600" b="1" dirty="0">
                <a:solidFill>
                  <a:schemeClr val="bg1"/>
                </a:solidFill>
                <a:cs typeface="+mn-ea"/>
                <a:sym typeface="+mn-lt"/>
              </a:endParaRPr>
            </a:p>
          </p:txBody>
        </p:sp>
        <p:sp>
          <p:nvSpPr>
            <p:cNvPr id="16" name="îśľîḍe"/>
            <p:cNvSpPr/>
            <p:nvPr/>
          </p:nvSpPr>
          <p:spPr bwMode="auto">
            <a:xfrm>
              <a:off x="5844363" y="1753151"/>
              <a:ext cx="351148" cy="283545"/>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a:lstStyle/>
            <a:p>
              <a:endParaRPr lang="zh-CN" altLang="en-US">
                <a:cs typeface="+mn-ea"/>
                <a:sym typeface="+mn-lt"/>
              </a:endParaRPr>
            </a:p>
          </p:txBody>
        </p:sp>
      </p:grpSp>
      <p:sp>
        <p:nvSpPr>
          <p:cNvPr id="18" name="文本框 17">
            <a:extLst>
              <a:ext uri="{FF2B5EF4-FFF2-40B4-BE49-F238E27FC236}">
                <a16:creationId xmlns:a16="http://schemas.microsoft.com/office/drawing/2014/main" id="{9B537028-9123-9B32-DEC3-AE53B5824DF3}"/>
              </a:ext>
            </a:extLst>
          </p:cNvPr>
          <p:cNvSpPr txBox="1"/>
          <p:nvPr/>
        </p:nvSpPr>
        <p:spPr>
          <a:xfrm>
            <a:off x="6909153" y="4156494"/>
            <a:ext cx="6799384" cy="1705403"/>
          </a:xfrm>
          <a:prstGeom prst="rect">
            <a:avLst/>
          </a:prstGeom>
          <a:noFill/>
        </p:spPr>
        <p:txBody>
          <a:bodyPr wrap="square">
            <a:spAutoFit/>
          </a:bodyPr>
          <a:lstStyle/>
          <a:p>
            <a:pPr hangingPunct="0">
              <a:lnSpc>
                <a:spcPct val="150000"/>
              </a:lnSpc>
            </a:pPr>
            <a:r>
              <a:rPr lang="en-US" altLang="zh-CN" sz="1800" dirty="0">
                <a:solidFill>
                  <a:schemeClr val="bg1">
                    <a:lumMod val="65000"/>
                  </a:schemeClr>
                </a:solidFill>
                <a:latin typeface="微软雅黑" panose="020B0503020204020204" charset="-122"/>
                <a:ea typeface="微软雅黑" panose="020B0503020204020204" charset="-122"/>
                <a:cs typeface="微软雅黑" panose="020B0503020204020204" charset="-122"/>
                <a:sym typeface="+mn-lt"/>
              </a:rPr>
              <a:t>1.</a:t>
            </a:r>
            <a:r>
              <a:rPr lang="zh-CN" altLang="en-US" sz="1800" dirty="0">
                <a:solidFill>
                  <a:schemeClr val="bg1">
                    <a:lumMod val="65000"/>
                  </a:schemeClr>
                </a:solidFill>
                <a:latin typeface="微软雅黑" panose="020B0503020204020204" charset="-122"/>
                <a:ea typeface="微软雅黑" panose="020B0503020204020204" charset="-122"/>
                <a:cs typeface="微软雅黑" panose="020B0503020204020204" charset="-122"/>
                <a:sym typeface="+mn-lt"/>
              </a:rPr>
              <a:t>技术路线</a:t>
            </a:r>
            <a:endParaRPr lang="en-US" altLang="zh-CN" sz="1800" dirty="0">
              <a:solidFill>
                <a:schemeClr val="bg1">
                  <a:lumMod val="65000"/>
                </a:schemeClr>
              </a:solidFill>
              <a:latin typeface="微软雅黑" panose="020B0503020204020204" charset="-122"/>
              <a:ea typeface="微软雅黑" panose="020B0503020204020204" charset="-122"/>
              <a:cs typeface="微软雅黑" panose="020B0503020204020204" charset="-122"/>
              <a:sym typeface="+mn-lt"/>
            </a:endParaRPr>
          </a:p>
          <a:p>
            <a:pPr hangingPunct="0">
              <a:lnSpc>
                <a:spcPct val="150000"/>
              </a:lnSpc>
            </a:pPr>
            <a:r>
              <a:rPr lang="en-US" altLang="zh-CN" sz="1800" dirty="0">
                <a:solidFill>
                  <a:schemeClr val="bg1">
                    <a:lumMod val="65000"/>
                  </a:schemeClr>
                </a:solidFill>
                <a:latin typeface="微软雅黑" panose="020B0503020204020204" charset="-122"/>
                <a:ea typeface="微软雅黑" panose="020B0503020204020204" charset="-122"/>
                <a:cs typeface="微软雅黑" panose="020B0503020204020204" charset="-122"/>
                <a:sym typeface="+mn-lt"/>
              </a:rPr>
              <a:t>2.</a:t>
            </a:r>
            <a:r>
              <a:rPr lang="zh-CN" altLang="en-US" dirty="0">
                <a:solidFill>
                  <a:schemeClr val="bg1">
                    <a:lumMod val="65000"/>
                  </a:schemeClr>
                </a:solidFill>
                <a:latin typeface="微软雅黑" panose="020B0503020204020204" charset="-122"/>
                <a:ea typeface="微软雅黑" panose="020B0503020204020204" charset="-122"/>
                <a:cs typeface="微软雅黑" panose="020B0503020204020204" charset="-122"/>
                <a:sym typeface="+mn-lt"/>
              </a:rPr>
              <a:t>技术路线图</a:t>
            </a:r>
            <a:endParaRPr lang="en-US" altLang="zh-CN" sz="1800" dirty="0">
              <a:solidFill>
                <a:schemeClr val="bg1">
                  <a:lumMod val="65000"/>
                </a:schemeClr>
              </a:solidFill>
              <a:latin typeface="微软雅黑" panose="020B0503020204020204" charset="-122"/>
              <a:ea typeface="微软雅黑" panose="020B0503020204020204" charset="-122"/>
              <a:cs typeface="微软雅黑" panose="020B0503020204020204" charset="-122"/>
              <a:sym typeface="+mn-lt"/>
            </a:endParaRPr>
          </a:p>
          <a:p>
            <a:pPr hangingPunct="0">
              <a:lnSpc>
                <a:spcPct val="150000"/>
              </a:lnSpc>
            </a:pPr>
            <a:r>
              <a:rPr lang="en-US" altLang="zh-CN" sz="1800" dirty="0">
                <a:solidFill>
                  <a:schemeClr val="bg1">
                    <a:lumMod val="65000"/>
                  </a:schemeClr>
                </a:solidFill>
                <a:latin typeface="微软雅黑" panose="020B0503020204020204" charset="-122"/>
                <a:ea typeface="微软雅黑" panose="020B0503020204020204" charset="-122"/>
                <a:cs typeface="微软雅黑" panose="020B0503020204020204" charset="-122"/>
                <a:sym typeface="+mn-lt"/>
              </a:rPr>
              <a:t>3.</a:t>
            </a:r>
            <a:r>
              <a:rPr lang="zh-CN" altLang="en-US" dirty="0">
                <a:solidFill>
                  <a:schemeClr val="bg1">
                    <a:lumMod val="65000"/>
                  </a:schemeClr>
                </a:solidFill>
                <a:latin typeface="微软雅黑" panose="020B0503020204020204" charset="-122"/>
                <a:ea typeface="微软雅黑" panose="020B0503020204020204" charset="-122"/>
                <a:cs typeface="微软雅黑" panose="020B0503020204020204" charset="-122"/>
                <a:sym typeface="+mn-lt"/>
              </a:rPr>
              <a:t>试验方案</a:t>
            </a:r>
            <a:endParaRPr lang="en-US" altLang="zh-CN" sz="1800" dirty="0">
              <a:solidFill>
                <a:schemeClr val="bg1">
                  <a:lumMod val="65000"/>
                </a:schemeClr>
              </a:solidFill>
              <a:latin typeface="微软雅黑" panose="020B0503020204020204" charset="-122"/>
              <a:ea typeface="微软雅黑" panose="020B0503020204020204" charset="-122"/>
              <a:cs typeface="微软雅黑" panose="020B0503020204020204" charset="-122"/>
              <a:sym typeface="+mn-lt"/>
            </a:endParaRPr>
          </a:p>
          <a:p>
            <a:pPr hangingPunct="0">
              <a:lnSpc>
                <a:spcPct val="150000"/>
              </a:lnSpc>
            </a:pPr>
            <a:r>
              <a:rPr lang="en-US" altLang="zh-CN" dirty="0">
                <a:solidFill>
                  <a:schemeClr val="bg1">
                    <a:lumMod val="65000"/>
                  </a:schemeClr>
                </a:solidFill>
                <a:latin typeface="微软雅黑" panose="020B0503020204020204" charset="-122"/>
                <a:ea typeface="微软雅黑" panose="020B0503020204020204" charset="-122"/>
                <a:cs typeface="微软雅黑" panose="020B0503020204020204" charset="-122"/>
                <a:sym typeface="+mn-lt"/>
              </a:rPr>
              <a:t>…</a:t>
            </a:r>
            <a:endParaRPr lang="en-US" altLang="zh-CN" sz="1800" dirty="0">
              <a:solidFill>
                <a:schemeClr val="bg1">
                  <a:lumMod val="65000"/>
                </a:schemeClr>
              </a:solidFill>
              <a:latin typeface="微软雅黑" panose="020B0503020204020204" charset="-122"/>
              <a:ea typeface="微软雅黑" panose="020B0503020204020204" charset="-122"/>
              <a:cs typeface="微软雅黑" panose="020B0503020204020204" charset="-122"/>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7"/>
                                        </p:tgtEl>
                                        <p:attrNameLst>
                                          <p:attrName>style.visibility</p:attrName>
                                        </p:attrNameLst>
                                      </p:cBhvr>
                                      <p:to>
                                        <p:strVal val="visible"/>
                                      </p:to>
                                    </p:set>
                                    <p:animEffect transition="in" filter="fade">
                                      <p:cBhvr>
                                        <p:cTn id="14" dur="1000"/>
                                        <p:tgtEl>
                                          <p:spTgt spid="57"/>
                                        </p:tgtEl>
                                      </p:cBhvr>
                                    </p:animEffect>
                                    <p:anim calcmode="lin" valueType="num">
                                      <p:cBhvr>
                                        <p:cTn id="15" dur="1000" fill="hold"/>
                                        <p:tgtEl>
                                          <p:spTgt spid="57"/>
                                        </p:tgtEl>
                                        <p:attrNameLst>
                                          <p:attrName>ppt_x</p:attrName>
                                        </p:attrNameLst>
                                      </p:cBhvr>
                                      <p:tavLst>
                                        <p:tav tm="0">
                                          <p:val>
                                            <p:strVal val="#ppt_x"/>
                                          </p:val>
                                        </p:tav>
                                        <p:tav tm="100000">
                                          <p:val>
                                            <p:strVal val="#ppt_x"/>
                                          </p:val>
                                        </p:tav>
                                      </p:tavLst>
                                    </p:anim>
                                    <p:anim calcmode="lin" valueType="num">
                                      <p:cBhvr>
                                        <p:cTn id="16"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fade">
                                      <p:cBhvr>
                                        <p:cTn id="28" dur="1000"/>
                                        <p:tgtEl>
                                          <p:spTgt spid="56"/>
                                        </p:tgtEl>
                                      </p:cBhvr>
                                    </p:animEffect>
                                    <p:anim calcmode="lin" valueType="num">
                                      <p:cBhvr>
                                        <p:cTn id="29" dur="1000" fill="hold"/>
                                        <p:tgtEl>
                                          <p:spTgt spid="56"/>
                                        </p:tgtEl>
                                        <p:attrNameLst>
                                          <p:attrName>ppt_x</p:attrName>
                                        </p:attrNameLst>
                                      </p:cBhvr>
                                      <p:tavLst>
                                        <p:tav tm="0">
                                          <p:val>
                                            <p:strVal val="#ppt_x"/>
                                          </p:val>
                                        </p:tav>
                                        <p:tav tm="100000">
                                          <p:val>
                                            <p:strVal val="#ppt_x"/>
                                          </p:val>
                                        </p:tav>
                                      </p:tavLst>
                                    </p:anim>
                                    <p:anim calcmode="lin" valueType="num">
                                      <p:cBhvr>
                                        <p:cTn id="30"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ppt_w</p:attrName>
                                        </p:attrNameLst>
                                      </p:cBhvr>
                                      <p:tavLst>
                                        <p:tav tm="0">
                                          <p:val>
                                            <p:fltVal val="0"/>
                                          </p:val>
                                        </p:tav>
                                        <p:tav tm="100000">
                                          <p:val>
                                            <p:strVal val="#ppt_w"/>
                                          </p:val>
                                        </p:tav>
                                      </p:tavLst>
                                    </p:anim>
                                    <p:anim calcmode="lin" valueType="num">
                                      <p:cBhvr>
                                        <p:cTn id="36" dur="500" fill="hold"/>
                                        <p:tgtEl>
                                          <p:spTgt spid="9"/>
                                        </p:tgtEl>
                                        <p:attrNameLst>
                                          <p:attrName>ppt_h</p:attrName>
                                        </p:attrNameLst>
                                      </p:cBhvr>
                                      <p:tavLst>
                                        <p:tav tm="0">
                                          <p:val>
                                            <p:fltVal val="0"/>
                                          </p:val>
                                        </p:tav>
                                        <p:tav tm="100000">
                                          <p:val>
                                            <p:strVal val="#ppt_h"/>
                                          </p:val>
                                        </p:tav>
                                      </p:tavLst>
                                    </p:anim>
                                    <p:animEffect transition="in" filter="fade">
                                      <p:cBhvr>
                                        <p:cTn id="37" dur="500"/>
                                        <p:tgtEl>
                                          <p:spTgt spid="9"/>
                                        </p:tgtEl>
                                      </p:cBhvr>
                                    </p:animEffect>
                                  </p:childTnLst>
                                </p:cTn>
                              </p:par>
                              <p:par>
                                <p:cTn id="38" presetID="53" presetClass="entr" presetSubtype="16"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p:cTn id="40" dur="500" fill="hold"/>
                                        <p:tgtEl>
                                          <p:spTgt spid="14"/>
                                        </p:tgtEl>
                                        <p:attrNameLst>
                                          <p:attrName>ppt_w</p:attrName>
                                        </p:attrNameLst>
                                      </p:cBhvr>
                                      <p:tavLst>
                                        <p:tav tm="0">
                                          <p:val>
                                            <p:fltVal val="0"/>
                                          </p:val>
                                        </p:tav>
                                        <p:tav tm="100000">
                                          <p:val>
                                            <p:strVal val="#ppt_w"/>
                                          </p:val>
                                        </p:tav>
                                      </p:tavLst>
                                    </p:anim>
                                    <p:anim calcmode="lin" valueType="num">
                                      <p:cBhvr>
                                        <p:cTn id="41" dur="500" fill="hold"/>
                                        <p:tgtEl>
                                          <p:spTgt spid="14"/>
                                        </p:tgtEl>
                                        <p:attrNameLst>
                                          <p:attrName>ppt_h</p:attrName>
                                        </p:attrNameLst>
                                      </p:cBhvr>
                                      <p:tavLst>
                                        <p:tav tm="0">
                                          <p:val>
                                            <p:fltVal val="0"/>
                                          </p:val>
                                        </p:tav>
                                        <p:tav tm="100000">
                                          <p:val>
                                            <p:strVal val="#ppt_h"/>
                                          </p:val>
                                        </p:tav>
                                      </p:tavLst>
                                    </p:anim>
                                    <p:animEffect transition="in" filter="fade">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P spid="59"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18957" y="541929"/>
            <a:ext cx="2754086" cy="706755"/>
          </a:xfrm>
          <a:prstGeom prst="rect">
            <a:avLst/>
          </a:prstGeom>
          <a:noFill/>
        </p:spPr>
        <p:txBody>
          <a:bodyPr wrap="square" rtlCol="0">
            <a:spAutoFit/>
          </a:bodyPr>
          <a:lstStyle/>
          <a:p>
            <a:pPr algn="ctr"/>
            <a:r>
              <a:rPr lang="zh-CN" altLang="en-US" sz="4000" spc="600" dirty="0">
                <a:solidFill>
                  <a:srgbClr val="4C678E"/>
                </a:solidFill>
                <a:latin typeface="微软雅黑" panose="020B0503020204020204" charset="-122"/>
                <a:ea typeface="微软雅黑" panose="020B0503020204020204" charset="-122"/>
              </a:rPr>
              <a:t>技术路线</a:t>
            </a:r>
          </a:p>
        </p:txBody>
      </p:sp>
      <p:grpSp>
        <p:nvGrpSpPr>
          <p:cNvPr id="3" name="组合 2"/>
          <p:cNvGrpSpPr/>
          <p:nvPr/>
        </p:nvGrpSpPr>
        <p:grpSpPr>
          <a:xfrm>
            <a:off x="3850602" y="939639"/>
            <a:ext cx="4490797" cy="0"/>
            <a:chOff x="3893464" y="1130139"/>
            <a:chExt cx="4490797" cy="0"/>
          </a:xfrm>
        </p:grpSpPr>
        <p:cxnSp>
          <p:nvCxnSpPr>
            <p:cNvPr id="4" name="直接箭头连接符 25"/>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 name="直接箭头连接符 25"/>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8"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3"/>
          <p:cNvSpPr>
            <a:spLocks noChangeArrowheads="1"/>
          </p:cNvSpPr>
          <p:nvPr/>
        </p:nvSpPr>
        <p:spPr bwMode="auto">
          <a:xfrm>
            <a:off x="5862955" y="2127357"/>
            <a:ext cx="4136390" cy="2115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266700" algn="l" defTabSz="914400" rtl="0" eaLnBrk="0" fontAlgn="base" latinLnBrk="0" hangingPunct="0">
              <a:lnSpc>
                <a:spcPct val="150000"/>
              </a:lnSpc>
              <a:spcBef>
                <a:spcPct val="0"/>
              </a:spcBef>
              <a:spcAft>
                <a:spcPct val="0"/>
              </a:spcAft>
              <a:buClrTx/>
              <a:buSzTx/>
              <a:buFontTx/>
              <a:buNone/>
            </a:pPr>
            <a:br>
              <a:rPr kumimoji="0" lang="zh-CN"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kumimoji="0" lang="zh-CN" altLang="zh-CN" sz="20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本项目全程使用</a:t>
            </a:r>
            <a:r>
              <a:rPr kumimoji="0" lang="en-US" altLang="zh-CN" sz="2000" b="0" i="0" u="none" strike="noStrike" cap="none" normalizeH="0" baseline="0" dirty="0" err="1">
                <a:ln>
                  <a:noFill/>
                </a:ln>
                <a:solidFill>
                  <a:schemeClr val="tx1"/>
                </a:solidFill>
                <a:effectLst/>
                <a:latin typeface="微软雅黑" panose="020B0503020204020204" charset="-122"/>
                <a:ea typeface="微软雅黑" panose="020B0503020204020204" charset="-122"/>
                <a:cs typeface="微软雅黑" panose="020B0503020204020204" charset="-122"/>
              </a:rPr>
              <a:t>vscode</a:t>
            </a:r>
            <a:r>
              <a:rPr kumimoji="0" lang="zh-CN" altLang="en-US" sz="20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编辑工具，使用</a:t>
            </a:r>
            <a:r>
              <a:rPr kumimoji="0" lang="en-US" altLang="zh-CN" sz="20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html</a:t>
            </a:r>
            <a:r>
              <a:rPr kumimoji="0" lang="zh-CN" altLang="en-US" sz="20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搭建出网站的基本框架和完成网站的部分功能。使用</a:t>
            </a:r>
            <a:r>
              <a:rPr kumimoji="0" lang="en-US" altLang="zh-CN" sz="2000" b="0" i="0" u="none" strike="noStrike" cap="none" normalizeH="0" baseline="0" dirty="0" err="1">
                <a:ln>
                  <a:noFill/>
                </a:ln>
                <a:solidFill>
                  <a:schemeClr val="tx1"/>
                </a:solidFill>
                <a:effectLst/>
                <a:latin typeface="微软雅黑" panose="020B0503020204020204" charset="-122"/>
                <a:ea typeface="微软雅黑" panose="020B0503020204020204" charset="-122"/>
                <a:cs typeface="微软雅黑" panose="020B0503020204020204" charset="-122"/>
              </a:rPr>
              <a:t>css</a:t>
            </a:r>
            <a:r>
              <a:rPr kumimoji="0" lang="zh-CN" altLang="en-US" sz="20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和</a:t>
            </a:r>
            <a:r>
              <a:rPr kumimoji="0" lang="en-US" altLang="zh-CN" sz="2000" b="0" i="0" u="none" strike="noStrike" cap="none" normalizeH="0" baseline="0" dirty="0" err="1">
                <a:ln>
                  <a:noFill/>
                </a:ln>
                <a:solidFill>
                  <a:schemeClr val="tx1"/>
                </a:solidFill>
                <a:effectLst/>
                <a:latin typeface="微软雅黑" panose="020B0503020204020204" charset="-122"/>
                <a:ea typeface="微软雅黑" panose="020B0503020204020204" charset="-122"/>
                <a:cs typeface="微软雅黑" panose="020B0503020204020204" charset="-122"/>
              </a:rPr>
              <a:t>js</a:t>
            </a:r>
            <a:r>
              <a:rPr kumimoji="0" lang="zh-CN" altLang="en-US" sz="20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实现网页页面样式的美化。</a:t>
            </a:r>
          </a:p>
        </p:txBody>
      </p:sp>
      <p:grpSp>
        <p:nvGrpSpPr>
          <p:cNvPr id="6" name="组合 5">
            <a:extLst>
              <a:ext uri="{FF2B5EF4-FFF2-40B4-BE49-F238E27FC236}">
                <a16:creationId xmlns:a16="http://schemas.microsoft.com/office/drawing/2014/main" id="{7A34E790-DF5F-E73F-9FEC-D20BC79C057B}"/>
              </a:ext>
            </a:extLst>
          </p:cNvPr>
          <p:cNvGrpSpPr/>
          <p:nvPr/>
        </p:nvGrpSpPr>
        <p:grpSpPr>
          <a:xfrm>
            <a:off x="2192655" y="2268616"/>
            <a:ext cx="2171700" cy="2171700"/>
            <a:chOff x="1663700" y="2952998"/>
            <a:chExt cx="2171700" cy="2171700"/>
          </a:xfrm>
        </p:grpSpPr>
        <p:grpSp>
          <p:nvGrpSpPr>
            <p:cNvPr id="7" name="组合 6">
              <a:extLst>
                <a:ext uri="{FF2B5EF4-FFF2-40B4-BE49-F238E27FC236}">
                  <a16:creationId xmlns:a16="http://schemas.microsoft.com/office/drawing/2014/main" id="{F6B545F4-A8C6-3E26-8073-A9257F0280C3}"/>
                </a:ext>
              </a:extLst>
            </p:cNvPr>
            <p:cNvGrpSpPr/>
            <p:nvPr/>
          </p:nvGrpSpPr>
          <p:grpSpPr>
            <a:xfrm>
              <a:off x="1663700" y="2952998"/>
              <a:ext cx="2171700" cy="2171700"/>
              <a:chOff x="1663700" y="2717800"/>
              <a:chExt cx="2171700" cy="2171700"/>
            </a:xfrm>
          </p:grpSpPr>
          <p:sp>
            <p:nvSpPr>
              <p:cNvPr id="12" name="椭圆 11">
                <a:extLst>
                  <a:ext uri="{FF2B5EF4-FFF2-40B4-BE49-F238E27FC236}">
                    <a16:creationId xmlns:a16="http://schemas.microsoft.com/office/drawing/2014/main" id="{1AFAB4B2-BFC1-F3CE-A743-5B23015CA861}"/>
                  </a:ext>
                </a:extLst>
              </p:cNvPr>
              <p:cNvSpPr/>
              <p:nvPr/>
            </p:nvSpPr>
            <p:spPr>
              <a:xfrm>
                <a:off x="1663700" y="2717800"/>
                <a:ext cx="2171700" cy="2171700"/>
              </a:xfrm>
              <a:prstGeom prst="ellipse">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2C5D614C-D2BA-AF5D-9F87-5FD32288103F}"/>
                  </a:ext>
                </a:extLst>
              </p:cNvPr>
              <p:cNvSpPr/>
              <p:nvPr/>
            </p:nvSpPr>
            <p:spPr>
              <a:xfrm>
                <a:off x="1866900" y="2914650"/>
                <a:ext cx="1778000" cy="1778000"/>
              </a:xfrm>
              <a:prstGeom prst="ellipse">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sp>
          <p:nvSpPr>
            <p:cNvPr id="11" name="椭圆 10">
              <a:extLst>
                <a:ext uri="{FF2B5EF4-FFF2-40B4-BE49-F238E27FC236}">
                  <a16:creationId xmlns:a16="http://schemas.microsoft.com/office/drawing/2014/main" id="{D70F36E2-EBE5-F5D4-D7A7-2952AC17BE51}"/>
                </a:ext>
              </a:extLst>
            </p:cNvPr>
            <p:cNvSpPr/>
            <p:nvPr/>
          </p:nvSpPr>
          <p:spPr>
            <a:xfrm>
              <a:off x="1778000" y="4572000"/>
              <a:ext cx="88900" cy="88900"/>
            </a:xfrm>
            <a:prstGeom prst="ellipse">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Freeform 88">
            <a:extLst>
              <a:ext uri="{FF2B5EF4-FFF2-40B4-BE49-F238E27FC236}">
                <a16:creationId xmlns:a16="http://schemas.microsoft.com/office/drawing/2014/main" id="{33EAAF80-5A50-A6C5-B433-CBB1F42E0D55}"/>
              </a:ext>
            </a:extLst>
          </p:cNvPr>
          <p:cNvSpPr>
            <a:spLocks noChangeArrowheads="1"/>
          </p:cNvSpPr>
          <p:nvPr/>
        </p:nvSpPr>
        <p:spPr bwMode="auto">
          <a:xfrm>
            <a:off x="2674811" y="2751372"/>
            <a:ext cx="1207388" cy="1225146"/>
          </a:xfrm>
          <a:custGeom>
            <a:avLst/>
            <a:gdLst>
              <a:gd name="T0" fmla="*/ 2147483646 w 601"/>
              <a:gd name="T1" fmla="*/ 2147483646 h 609"/>
              <a:gd name="T2" fmla="*/ 2147483646 w 601"/>
              <a:gd name="T3" fmla="*/ 2147483646 h 609"/>
              <a:gd name="T4" fmla="*/ 0 w 601"/>
              <a:gd name="T5" fmla="*/ 2147483646 h 609"/>
              <a:gd name="T6" fmla="*/ 2147483646 w 601"/>
              <a:gd name="T7" fmla="*/ 0 h 609"/>
              <a:gd name="T8" fmla="*/ 2147483646 w 601"/>
              <a:gd name="T9" fmla="*/ 2147483646 h 609"/>
              <a:gd name="T10" fmla="*/ 2147483646 w 601"/>
              <a:gd name="T11" fmla="*/ 2147483646 h 609"/>
              <a:gd name="T12" fmla="*/ 2147483646 w 601"/>
              <a:gd name="T13" fmla="*/ 2147483646 h 609"/>
              <a:gd name="T14" fmla="*/ 2147483646 w 601"/>
              <a:gd name="T15" fmla="*/ 2147483646 h 609"/>
              <a:gd name="T16" fmla="*/ 2147483646 w 601"/>
              <a:gd name="T17" fmla="*/ 2147483646 h 609"/>
              <a:gd name="T18" fmla="*/ 2147483646 w 601"/>
              <a:gd name="T19" fmla="*/ 2147483646 h 609"/>
              <a:gd name="T20" fmla="*/ 2147483646 w 601"/>
              <a:gd name="T21" fmla="*/ 2147483646 h 609"/>
              <a:gd name="T22" fmla="*/ 2147483646 w 601"/>
              <a:gd name="T23" fmla="*/ 2147483646 h 609"/>
              <a:gd name="T24" fmla="*/ 2147483646 w 601"/>
              <a:gd name="T25" fmla="*/ 2147483646 h 609"/>
              <a:gd name="T26" fmla="*/ 2147483646 w 601"/>
              <a:gd name="T27" fmla="*/ 2147483646 h 609"/>
              <a:gd name="T28" fmla="*/ 2147483646 w 601"/>
              <a:gd name="T29" fmla="*/ 2147483646 h 609"/>
              <a:gd name="T30" fmla="*/ 2147483646 w 601"/>
              <a:gd name="T31" fmla="*/ 2147483646 h 609"/>
              <a:gd name="T32" fmla="*/ 2147483646 w 601"/>
              <a:gd name="T33" fmla="*/ 2147483646 h 609"/>
              <a:gd name="T34" fmla="*/ 2147483646 w 601"/>
              <a:gd name="T35" fmla="*/ 2147483646 h 609"/>
              <a:gd name="T36" fmla="*/ 2147483646 w 601"/>
              <a:gd name="T37" fmla="*/ 2147483646 h 609"/>
              <a:gd name="T38" fmla="*/ 2147483646 w 601"/>
              <a:gd name="T39" fmla="*/ 2147483646 h 609"/>
              <a:gd name="T40" fmla="*/ 2147483646 w 601"/>
              <a:gd name="T41" fmla="*/ 2147483646 h 609"/>
              <a:gd name="T42" fmla="*/ 2147483646 w 601"/>
              <a:gd name="T43" fmla="*/ 2147483646 h 609"/>
              <a:gd name="T44" fmla="*/ 2147483646 w 601"/>
              <a:gd name="T45" fmla="*/ 2147483646 h 609"/>
              <a:gd name="T46" fmla="*/ 2147483646 w 601"/>
              <a:gd name="T47" fmla="*/ 2147483646 h 609"/>
              <a:gd name="T48" fmla="*/ 2147483646 w 601"/>
              <a:gd name="T49" fmla="*/ 2147483646 h 609"/>
              <a:gd name="T50" fmla="*/ 2147483646 w 601"/>
              <a:gd name="T51" fmla="*/ 2147483646 h 609"/>
              <a:gd name="T52" fmla="*/ 2147483646 w 601"/>
              <a:gd name="T53" fmla="*/ 2147483646 h 609"/>
              <a:gd name="T54" fmla="*/ 2147483646 w 601"/>
              <a:gd name="T55" fmla="*/ 2147483646 h 60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01" h="609">
                <a:moveTo>
                  <a:pt x="297" y="608"/>
                </a:moveTo>
                <a:lnTo>
                  <a:pt x="297" y="608"/>
                </a:lnTo>
                <a:cubicBezTo>
                  <a:pt x="134" y="608"/>
                  <a:pt x="0" y="474"/>
                  <a:pt x="0" y="304"/>
                </a:cubicBezTo>
                <a:cubicBezTo>
                  <a:pt x="0" y="135"/>
                  <a:pt x="134" y="0"/>
                  <a:pt x="297" y="0"/>
                </a:cubicBezTo>
                <a:cubicBezTo>
                  <a:pt x="466" y="0"/>
                  <a:pt x="600" y="135"/>
                  <a:pt x="600" y="304"/>
                </a:cubicBezTo>
                <a:cubicBezTo>
                  <a:pt x="600" y="474"/>
                  <a:pt x="466" y="608"/>
                  <a:pt x="297" y="608"/>
                </a:cubicBezTo>
                <a:close/>
                <a:moveTo>
                  <a:pt x="297" y="57"/>
                </a:moveTo>
                <a:lnTo>
                  <a:pt x="297" y="57"/>
                </a:lnTo>
                <a:cubicBezTo>
                  <a:pt x="162" y="57"/>
                  <a:pt x="56" y="170"/>
                  <a:pt x="56" y="304"/>
                </a:cubicBezTo>
                <a:cubicBezTo>
                  <a:pt x="56" y="368"/>
                  <a:pt x="78" y="425"/>
                  <a:pt x="120" y="467"/>
                </a:cubicBezTo>
                <a:cubicBezTo>
                  <a:pt x="155" y="453"/>
                  <a:pt x="141" y="467"/>
                  <a:pt x="183" y="446"/>
                </a:cubicBezTo>
                <a:cubicBezTo>
                  <a:pt x="233" y="425"/>
                  <a:pt x="247" y="418"/>
                  <a:pt x="247" y="418"/>
                </a:cubicBezTo>
                <a:cubicBezTo>
                  <a:pt x="247" y="375"/>
                  <a:pt x="247" y="375"/>
                  <a:pt x="247" y="375"/>
                </a:cubicBezTo>
                <a:cubicBezTo>
                  <a:pt x="247" y="375"/>
                  <a:pt x="226" y="361"/>
                  <a:pt x="219" y="319"/>
                </a:cubicBezTo>
                <a:cubicBezTo>
                  <a:pt x="212" y="326"/>
                  <a:pt x="205" y="304"/>
                  <a:pt x="205" y="297"/>
                </a:cubicBezTo>
                <a:cubicBezTo>
                  <a:pt x="205" y="283"/>
                  <a:pt x="198" y="255"/>
                  <a:pt x="212" y="255"/>
                </a:cubicBezTo>
                <a:cubicBezTo>
                  <a:pt x="212" y="234"/>
                  <a:pt x="212" y="220"/>
                  <a:pt x="212" y="205"/>
                </a:cubicBezTo>
                <a:cubicBezTo>
                  <a:pt x="212" y="177"/>
                  <a:pt x="247" y="135"/>
                  <a:pt x="297" y="135"/>
                </a:cubicBezTo>
                <a:cubicBezTo>
                  <a:pt x="360" y="135"/>
                  <a:pt x="381" y="177"/>
                  <a:pt x="389" y="205"/>
                </a:cubicBezTo>
                <a:cubicBezTo>
                  <a:pt x="389" y="220"/>
                  <a:pt x="389" y="234"/>
                  <a:pt x="381" y="255"/>
                </a:cubicBezTo>
                <a:cubicBezTo>
                  <a:pt x="396" y="255"/>
                  <a:pt x="389" y="283"/>
                  <a:pt x="389" y="297"/>
                </a:cubicBezTo>
                <a:cubicBezTo>
                  <a:pt x="389" y="304"/>
                  <a:pt x="389" y="326"/>
                  <a:pt x="374" y="319"/>
                </a:cubicBezTo>
                <a:cubicBezTo>
                  <a:pt x="367" y="361"/>
                  <a:pt x="353" y="375"/>
                  <a:pt x="353" y="375"/>
                </a:cubicBezTo>
                <a:cubicBezTo>
                  <a:pt x="353" y="418"/>
                  <a:pt x="353" y="418"/>
                  <a:pt x="353" y="418"/>
                </a:cubicBezTo>
                <a:cubicBezTo>
                  <a:pt x="353" y="418"/>
                  <a:pt x="367" y="425"/>
                  <a:pt x="410" y="446"/>
                </a:cubicBezTo>
                <a:cubicBezTo>
                  <a:pt x="459" y="467"/>
                  <a:pt x="445" y="453"/>
                  <a:pt x="480" y="467"/>
                </a:cubicBezTo>
                <a:cubicBezTo>
                  <a:pt x="523" y="425"/>
                  <a:pt x="544" y="368"/>
                  <a:pt x="544" y="304"/>
                </a:cubicBezTo>
                <a:cubicBezTo>
                  <a:pt x="544" y="170"/>
                  <a:pt x="431" y="57"/>
                  <a:pt x="297" y="5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fltVal val="0"/>
                                          </p:val>
                                        </p:tav>
                                        <p:tav tm="100000">
                                          <p:val>
                                            <p:strVal val="#ppt_w"/>
                                          </p:val>
                                        </p:tav>
                                      </p:tavLst>
                                    </p:anim>
                                    <p:anim calcmode="lin" valueType="num">
                                      <p:cBhvr>
                                        <p:cTn id="20" dur="1000" fill="hold"/>
                                        <p:tgtEl>
                                          <p:spTgt spid="6"/>
                                        </p:tgtEl>
                                        <p:attrNameLst>
                                          <p:attrName>ppt_h</p:attrName>
                                        </p:attrNameLst>
                                      </p:cBhvr>
                                      <p:tavLst>
                                        <p:tav tm="0">
                                          <p:val>
                                            <p:fltVal val="0"/>
                                          </p:val>
                                        </p:tav>
                                        <p:tav tm="100000">
                                          <p:val>
                                            <p:strVal val="#ppt_h"/>
                                          </p:val>
                                        </p:tav>
                                      </p:tavLst>
                                    </p:anim>
                                    <p:anim calcmode="lin" valueType="num">
                                      <p:cBhvr>
                                        <p:cTn id="21" dur="1000" fill="hold"/>
                                        <p:tgtEl>
                                          <p:spTgt spid="6"/>
                                        </p:tgtEl>
                                        <p:attrNameLst>
                                          <p:attrName>style.rotation</p:attrName>
                                        </p:attrNameLst>
                                      </p:cBhvr>
                                      <p:tavLst>
                                        <p:tav tm="0">
                                          <p:val>
                                            <p:fltVal val="90"/>
                                          </p:val>
                                        </p:tav>
                                        <p:tav tm="100000">
                                          <p:val>
                                            <p:fltVal val="0"/>
                                          </p:val>
                                        </p:tav>
                                      </p:tavLst>
                                    </p:anim>
                                    <p:animEffect transition="in" filter="fade">
                                      <p:cBhvr>
                                        <p:cTn id="22" dur="1000"/>
                                        <p:tgtEl>
                                          <p:spTgt spid="6"/>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1000" fill="hold"/>
                                        <p:tgtEl>
                                          <p:spTgt spid="14"/>
                                        </p:tgtEl>
                                        <p:attrNameLst>
                                          <p:attrName>ppt_w</p:attrName>
                                        </p:attrNameLst>
                                      </p:cBhvr>
                                      <p:tavLst>
                                        <p:tav tm="0">
                                          <p:val>
                                            <p:fltVal val="0"/>
                                          </p:val>
                                        </p:tav>
                                        <p:tav tm="100000">
                                          <p:val>
                                            <p:strVal val="#ppt_w"/>
                                          </p:val>
                                        </p:tav>
                                      </p:tavLst>
                                    </p:anim>
                                    <p:anim calcmode="lin" valueType="num">
                                      <p:cBhvr>
                                        <p:cTn id="26" dur="1000" fill="hold"/>
                                        <p:tgtEl>
                                          <p:spTgt spid="14"/>
                                        </p:tgtEl>
                                        <p:attrNameLst>
                                          <p:attrName>ppt_h</p:attrName>
                                        </p:attrNameLst>
                                      </p:cBhvr>
                                      <p:tavLst>
                                        <p:tav tm="0">
                                          <p:val>
                                            <p:fltVal val="0"/>
                                          </p:val>
                                        </p:tav>
                                        <p:tav tm="100000">
                                          <p:val>
                                            <p:strVal val="#ppt_h"/>
                                          </p:val>
                                        </p:tav>
                                      </p:tavLst>
                                    </p:anim>
                                    <p:anim calcmode="lin" valueType="num">
                                      <p:cBhvr>
                                        <p:cTn id="27" dur="1000" fill="hold"/>
                                        <p:tgtEl>
                                          <p:spTgt spid="14"/>
                                        </p:tgtEl>
                                        <p:attrNameLst>
                                          <p:attrName>style.rotation</p:attrName>
                                        </p:attrNameLst>
                                      </p:cBhvr>
                                      <p:tavLst>
                                        <p:tav tm="0">
                                          <p:val>
                                            <p:fltVal val="90"/>
                                          </p:val>
                                        </p:tav>
                                        <p:tav tm="100000">
                                          <p:val>
                                            <p:fltVal val="0"/>
                                          </p:val>
                                        </p:tav>
                                      </p:tavLst>
                                    </p:anim>
                                    <p:animEffect transition="in" filter="fade">
                                      <p:cBhvr>
                                        <p:cTn id="28"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46096" y="495921"/>
            <a:ext cx="3194341"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技术路线图</a:t>
            </a:r>
          </a:p>
        </p:txBody>
      </p:sp>
      <p:grpSp>
        <p:nvGrpSpPr>
          <p:cNvPr id="3" name="组合 2"/>
          <p:cNvGrpSpPr/>
          <p:nvPr/>
        </p:nvGrpSpPr>
        <p:grpSpPr>
          <a:xfrm>
            <a:off x="3177741" y="893630"/>
            <a:ext cx="4810320" cy="45719"/>
            <a:chOff x="3893464" y="1130139"/>
            <a:chExt cx="4490797" cy="0"/>
          </a:xfrm>
        </p:grpSpPr>
        <p:cxnSp>
          <p:nvCxnSpPr>
            <p:cNvPr id="4" name="直接箭头连接符 25"/>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 name="直接箭头连接符 25"/>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pic>
        <p:nvPicPr>
          <p:cNvPr id="3074" name="Picture 2"/>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2176756" y="1080602"/>
            <a:ext cx="6833235" cy="55847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18957" y="541929"/>
            <a:ext cx="2754086" cy="706755"/>
          </a:xfrm>
          <a:prstGeom prst="rect">
            <a:avLst/>
          </a:prstGeom>
          <a:noFill/>
        </p:spPr>
        <p:txBody>
          <a:bodyPr wrap="square" rtlCol="0">
            <a:spAutoFit/>
          </a:bodyPr>
          <a:lstStyle/>
          <a:p>
            <a:pPr algn="ctr"/>
            <a:r>
              <a:rPr lang="zh-CN" altLang="en-US" sz="4000" spc="600" dirty="0">
                <a:solidFill>
                  <a:srgbClr val="4C678E"/>
                </a:solidFill>
                <a:latin typeface="微软雅黑" panose="020B0503020204020204" charset="-122"/>
                <a:ea typeface="微软雅黑" panose="020B0503020204020204" charset="-122"/>
              </a:rPr>
              <a:t>试验方案</a:t>
            </a:r>
          </a:p>
        </p:txBody>
      </p:sp>
      <p:grpSp>
        <p:nvGrpSpPr>
          <p:cNvPr id="3" name="组合 2"/>
          <p:cNvGrpSpPr/>
          <p:nvPr/>
        </p:nvGrpSpPr>
        <p:grpSpPr>
          <a:xfrm>
            <a:off x="3850602" y="939639"/>
            <a:ext cx="4490797" cy="0"/>
            <a:chOff x="3893464" y="1130139"/>
            <a:chExt cx="4490797" cy="0"/>
          </a:xfrm>
        </p:grpSpPr>
        <p:cxnSp>
          <p:nvCxnSpPr>
            <p:cNvPr id="4" name="直接箭头连接符 25"/>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 name="直接箭头连接符 25"/>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8" name="文本框 7"/>
          <p:cNvSpPr txBox="1"/>
          <p:nvPr/>
        </p:nvSpPr>
        <p:spPr>
          <a:xfrm>
            <a:off x="1914549" y="1469846"/>
            <a:ext cx="8776335" cy="3322955"/>
          </a:xfrm>
          <a:prstGeom prst="rect">
            <a:avLst/>
          </a:prstGeom>
          <a:noFill/>
        </p:spPr>
        <p:txBody>
          <a:bodyPr wrap="square" rtlCol="0">
            <a:spAutoFit/>
          </a:bodyPr>
          <a:lstStyle/>
          <a:p>
            <a:pPr algn="just" fontAlgn="auto">
              <a:lnSpc>
                <a:spcPct val="150000"/>
              </a:lnSpc>
            </a:pPr>
            <a:r>
              <a:rPr lang="en-US" altLang="zh-CN" sz="2000" kern="100" dirty="0">
                <a:effectLst/>
                <a:latin typeface="微软雅黑" panose="020B0503020204020204" charset="-122"/>
                <a:ea typeface="微软雅黑" panose="020B0503020204020204" charset="-122"/>
                <a:cs typeface="微软雅黑" panose="020B0503020204020204" charset="-122"/>
              </a:rPr>
              <a:t>      </a:t>
            </a:r>
            <a:r>
              <a:rPr lang="zh-CN" altLang="zh-CN" sz="2000" kern="100" dirty="0">
                <a:effectLst/>
                <a:latin typeface="微软雅黑" panose="020B0503020204020204" charset="-122"/>
                <a:ea typeface="微软雅黑" panose="020B0503020204020204" charset="-122"/>
                <a:cs typeface="微软雅黑" panose="020B0503020204020204" charset="-122"/>
              </a:rPr>
              <a:t>在</a:t>
            </a:r>
            <a:r>
              <a:rPr lang="en-US" altLang="zh-CN" sz="2000" kern="100" dirty="0">
                <a:effectLst/>
                <a:latin typeface="微软雅黑" panose="020B0503020204020204" charset="-122"/>
                <a:ea typeface="微软雅黑" panose="020B0503020204020204" charset="-122"/>
                <a:cs typeface="微软雅黑" panose="020B0503020204020204" charset="-122"/>
              </a:rPr>
              <a:t>12</a:t>
            </a:r>
            <a:r>
              <a:rPr lang="zh-CN" altLang="zh-CN" sz="2000" kern="100" dirty="0">
                <a:effectLst/>
                <a:latin typeface="微软雅黑" panose="020B0503020204020204" charset="-122"/>
                <a:ea typeface="微软雅黑" panose="020B0503020204020204" charset="-122"/>
                <a:cs typeface="微软雅黑" panose="020B0503020204020204" charset="-122"/>
              </a:rPr>
              <a:t>月底完成网站的建立之前，我们队计划采用以下的试验方案：</a:t>
            </a:r>
          </a:p>
          <a:p>
            <a:pPr algn="just" fontAlgn="auto">
              <a:lnSpc>
                <a:spcPct val="150000"/>
              </a:lnSpc>
            </a:pPr>
            <a:r>
              <a:rPr lang="zh-CN" altLang="zh-CN" sz="2000" kern="100" dirty="0">
                <a:effectLst/>
                <a:latin typeface="微软雅黑" panose="020B0503020204020204" charset="-122"/>
                <a:ea typeface="微软雅黑" panose="020B0503020204020204" charset="-122"/>
                <a:cs typeface="微软雅黑" panose="020B0503020204020204" charset="-122"/>
              </a:rPr>
              <a:t>（</a:t>
            </a:r>
            <a:r>
              <a:rPr lang="en-US" altLang="zh-CN" sz="2000" kern="100" dirty="0">
                <a:effectLst/>
                <a:latin typeface="微软雅黑" panose="020B0503020204020204" charset="-122"/>
                <a:ea typeface="微软雅黑" panose="020B0503020204020204" charset="-122"/>
                <a:cs typeface="微软雅黑" panose="020B0503020204020204" charset="-122"/>
              </a:rPr>
              <a:t>1</a:t>
            </a:r>
            <a:r>
              <a:rPr lang="zh-CN" altLang="zh-CN" sz="2000" kern="100" dirty="0">
                <a:effectLst/>
                <a:latin typeface="微软雅黑" panose="020B0503020204020204" charset="-122"/>
                <a:ea typeface="微软雅黑" panose="020B0503020204020204" charset="-122"/>
                <a:cs typeface="微软雅黑" panose="020B0503020204020204" charset="-122"/>
              </a:rPr>
              <a:t>）学习</a:t>
            </a:r>
            <a:r>
              <a:rPr lang="en-US" altLang="zh-CN" sz="2000" kern="100" dirty="0" err="1">
                <a:effectLst/>
                <a:latin typeface="微软雅黑" panose="020B0503020204020204" charset="-122"/>
                <a:ea typeface="微软雅黑" panose="020B0503020204020204" charset="-122"/>
                <a:cs typeface="微软雅黑" panose="020B0503020204020204" charset="-122"/>
              </a:rPr>
              <a:t>html+css+js</a:t>
            </a:r>
            <a:r>
              <a:rPr lang="zh-CN" altLang="zh-CN" sz="2000" kern="100" dirty="0">
                <a:effectLst/>
                <a:latin typeface="微软雅黑" panose="020B0503020204020204" charset="-122"/>
                <a:ea typeface="微软雅黑" panose="020B0503020204020204" charset="-122"/>
                <a:cs typeface="微软雅黑" panose="020B0503020204020204" charset="-122"/>
              </a:rPr>
              <a:t>技术，首先快速完成对网页制作的基础性研究。</a:t>
            </a:r>
          </a:p>
          <a:p>
            <a:pPr algn="just" fontAlgn="auto">
              <a:lnSpc>
                <a:spcPct val="150000"/>
              </a:lnSpc>
            </a:pPr>
            <a:r>
              <a:rPr lang="zh-CN" altLang="zh-CN" sz="2000" kern="100" dirty="0">
                <a:effectLst/>
                <a:latin typeface="微软雅黑" panose="020B0503020204020204" charset="-122"/>
                <a:ea typeface="微软雅黑" panose="020B0503020204020204" charset="-122"/>
                <a:cs typeface="微软雅黑" panose="020B0503020204020204" charset="-122"/>
              </a:rPr>
              <a:t>（</a:t>
            </a:r>
            <a:r>
              <a:rPr lang="en-US" altLang="zh-CN" sz="2000" kern="100" dirty="0">
                <a:effectLst/>
                <a:latin typeface="微软雅黑" panose="020B0503020204020204" charset="-122"/>
                <a:ea typeface="微软雅黑" panose="020B0503020204020204" charset="-122"/>
                <a:cs typeface="微软雅黑" panose="020B0503020204020204" charset="-122"/>
              </a:rPr>
              <a:t>2</a:t>
            </a:r>
            <a:r>
              <a:rPr lang="zh-CN" altLang="zh-CN" sz="2000" kern="100" dirty="0">
                <a:effectLst/>
                <a:latin typeface="微软雅黑" panose="020B0503020204020204" charset="-122"/>
                <a:ea typeface="微软雅黑" panose="020B0503020204020204" charset="-122"/>
                <a:cs typeface="微软雅黑" panose="020B0503020204020204" charset="-122"/>
              </a:rPr>
              <a:t>）收集相关资料，确定用户的基本需求和进行可行性分析。</a:t>
            </a:r>
          </a:p>
          <a:p>
            <a:pPr algn="just" fontAlgn="auto">
              <a:lnSpc>
                <a:spcPct val="150000"/>
              </a:lnSpc>
            </a:pPr>
            <a:r>
              <a:rPr lang="zh-CN" altLang="zh-CN" sz="2000" kern="100" dirty="0">
                <a:effectLst/>
                <a:latin typeface="微软雅黑" panose="020B0503020204020204" charset="-122"/>
                <a:ea typeface="微软雅黑" panose="020B0503020204020204" charset="-122"/>
                <a:cs typeface="微软雅黑" panose="020B0503020204020204" charset="-122"/>
              </a:rPr>
              <a:t>（</a:t>
            </a:r>
            <a:r>
              <a:rPr lang="en-US" altLang="zh-CN" sz="2000" kern="100" dirty="0">
                <a:effectLst/>
                <a:latin typeface="微软雅黑" panose="020B0503020204020204" charset="-122"/>
                <a:ea typeface="微软雅黑" panose="020B0503020204020204" charset="-122"/>
                <a:cs typeface="微软雅黑" panose="020B0503020204020204" charset="-122"/>
              </a:rPr>
              <a:t>3</a:t>
            </a:r>
            <a:r>
              <a:rPr lang="zh-CN" altLang="zh-CN" sz="2000" kern="100" dirty="0">
                <a:effectLst/>
                <a:latin typeface="微软雅黑" panose="020B0503020204020204" charset="-122"/>
                <a:ea typeface="微软雅黑" panose="020B0503020204020204" charset="-122"/>
                <a:cs typeface="微软雅黑" panose="020B0503020204020204" charset="-122"/>
              </a:rPr>
              <a:t>）利用简单的语法制作出基本的网页框架和原型。这将有利于和极大简化了我们后续工作的展开和进行。为后续功能的完善打下了稳定的基础。</a:t>
            </a:r>
          </a:p>
          <a:p>
            <a:pPr algn="just" fontAlgn="auto">
              <a:lnSpc>
                <a:spcPct val="150000"/>
              </a:lnSpc>
            </a:pPr>
            <a:r>
              <a:rPr lang="zh-CN" altLang="zh-CN" sz="2000" kern="100" dirty="0">
                <a:effectLst/>
                <a:latin typeface="微软雅黑" panose="020B0503020204020204" charset="-122"/>
                <a:ea typeface="微软雅黑" panose="020B0503020204020204" charset="-122"/>
                <a:cs typeface="微软雅黑" panose="020B0503020204020204" charset="-122"/>
              </a:rPr>
              <a:t>（</a:t>
            </a:r>
            <a:r>
              <a:rPr lang="en-US" altLang="zh-CN" sz="2000" kern="100" dirty="0">
                <a:effectLst/>
                <a:latin typeface="微软雅黑" panose="020B0503020204020204" charset="-122"/>
                <a:ea typeface="微软雅黑" panose="020B0503020204020204" charset="-122"/>
                <a:cs typeface="微软雅黑" panose="020B0503020204020204" charset="-122"/>
              </a:rPr>
              <a:t>4</a:t>
            </a:r>
            <a:r>
              <a:rPr lang="zh-CN" altLang="zh-CN" sz="2000" kern="100" dirty="0">
                <a:effectLst/>
                <a:latin typeface="微软雅黑" panose="020B0503020204020204" charset="-122"/>
                <a:ea typeface="微软雅黑" panose="020B0503020204020204" charset="-122"/>
                <a:cs typeface="微软雅黑" panose="020B0503020204020204" charset="-122"/>
              </a:rPr>
              <a:t>）通过实现小组内的分工，设计相关页面和实现高级功能。</a:t>
            </a:r>
          </a:p>
          <a:p>
            <a:pPr fontAlgn="auto">
              <a:lnSpc>
                <a:spcPct val="150000"/>
              </a:lnSpc>
            </a:pPr>
            <a:r>
              <a:rPr lang="zh-CN" altLang="zh-CN" sz="2000" kern="100" dirty="0">
                <a:effectLst/>
                <a:latin typeface="微软雅黑" panose="020B0503020204020204" charset="-122"/>
                <a:ea typeface="微软雅黑" panose="020B0503020204020204" charset="-122"/>
                <a:cs typeface="微软雅黑" panose="020B0503020204020204" charset="-122"/>
              </a:rPr>
              <a:t>（</a:t>
            </a:r>
            <a:r>
              <a:rPr lang="en-US" altLang="zh-CN" sz="2000" kern="100" dirty="0">
                <a:effectLst/>
                <a:latin typeface="微软雅黑" panose="020B0503020204020204" charset="-122"/>
                <a:ea typeface="微软雅黑" panose="020B0503020204020204" charset="-122"/>
                <a:cs typeface="微软雅黑" panose="020B0503020204020204" charset="-122"/>
              </a:rPr>
              <a:t>5</a:t>
            </a:r>
            <a:r>
              <a:rPr lang="zh-CN" altLang="zh-CN" sz="2000" kern="100" dirty="0">
                <a:effectLst/>
                <a:latin typeface="微软雅黑" panose="020B0503020204020204" charset="-122"/>
                <a:ea typeface="微软雅黑" panose="020B0503020204020204" charset="-122"/>
                <a:cs typeface="微软雅黑" panose="020B0503020204020204" charset="-122"/>
              </a:rPr>
              <a:t>）进行功能测试和</a:t>
            </a:r>
            <a:r>
              <a:rPr lang="en-US" altLang="zh-CN" sz="2000" kern="100" dirty="0">
                <a:effectLst/>
                <a:latin typeface="微软雅黑" panose="020B0503020204020204" charset="-122"/>
                <a:ea typeface="微软雅黑" panose="020B0503020204020204" charset="-122"/>
                <a:cs typeface="微软雅黑" panose="020B0503020204020204" charset="-122"/>
              </a:rPr>
              <a:t>bug</a:t>
            </a:r>
            <a:r>
              <a:rPr lang="zh-CN" altLang="zh-CN" sz="2000" kern="100" dirty="0">
                <a:effectLst/>
                <a:latin typeface="微软雅黑" panose="020B0503020204020204" charset="-122"/>
                <a:ea typeface="微软雅黑" panose="020B0503020204020204" charset="-122"/>
                <a:cs typeface="微软雅黑" panose="020B0503020204020204" charset="-122"/>
              </a:rPr>
              <a:t>测试。通过不断调试提高网页的成熟性和适应性</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p:cNvPicPr>
            <a:picLocks noChangeAspect="1"/>
          </p:cNvPicPr>
          <p:nvPr/>
        </p:nvPicPr>
        <p:blipFill rotWithShape="1">
          <a:blip r:embed="rId2">
            <a:extLst>
              <a:ext uri="{28A0092B-C50C-407E-A947-70E740481C1C}">
                <a14:useLocalDpi xmlns:a14="http://schemas.microsoft.com/office/drawing/2010/main" val="0"/>
              </a:ext>
            </a:extLst>
          </a:blip>
          <a:srcRect l="53340" t="39493" r="26084" b="24455"/>
          <a:stretch>
            <a:fillRect/>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3" name="矩形 12"/>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a:off x="7034530" y="2691678"/>
            <a:ext cx="3614337" cy="1569660"/>
          </a:xfrm>
          <a:prstGeom prst="rect">
            <a:avLst/>
          </a:prstGeom>
          <a:noFill/>
        </p:spPr>
        <p:txBody>
          <a:bodyPr wrap="square" rtlCol="0">
            <a:spAutoFit/>
          </a:bodyPr>
          <a:lstStyle/>
          <a:p>
            <a:pPr algn="dist"/>
            <a:r>
              <a:rPr lang="zh-CN" altLang="en-US" sz="4800" dirty="0">
                <a:solidFill>
                  <a:srgbClr val="4C678E"/>
                </a:solidFill>
                <a:latin typeface="微软雅黑" panose="020B0503020204020204" charset="-122"/>
                <a:ea typeface="微软雅黑" panose="020B0503020204020204" charset="-122"/>
              </a:rPr>
              <a:t>预期结果和进度安排</a:t>
            </a:r>
          </a:p>
        </p:txBody>
      </p:sp>
      <p:sp>
        <p:nvSpPr>
          <p:cNvPr id="57" name="文本框 56"/>
          <p:cNvSpPr txBox="1"/>
          <p:nvPr/>
        </p:nvSpPr>
        <p:spPr>
          <a:xfrm>
            <a:off x="4332514" y="2423344"/>
            <a:ext cx="2995386" cy="2646878"/>
          </a:xfrm>
          <a:prstGeom prst="rect">
            <a:avLst/>
          </a:prstGeom>
          <a:noFill/>
        </p:spPr>
        <p:txBody>
          <a:bodyPr wrap="square" rtlCol="0">
            <a:spAutoFit/>
          </a:bodyPr>
          <a:lstStyle/>
          <a:p>
            <a:pPr algn="ctr"/>
            <a:r>
              <a:rPr lang="en-US" altLang="zh-CN" sz="16600" dirty="0">
                <a:ln>
                  <a:solidFill>
                    <a:schemeClr val="accent1">
                      <a:shade val="50000"/>
                    </a:schemeClr>
                  </a:solidFill>
                </a:ln>
                <a:noFill/>
                <a:latin typeface="汉仪铁线黑-65简" panose="00020600040101010101" pitchFamily="18" charset="-122"/>
                <a:ea typeface="汉仪铁线黑-65简" panose="00020600040101010101" pitchFamily="18" charset="-122"/>
              </a:rPr>
              <a:t>04</a:t>
            </a:r>
            <a:endParaRPr lang="zh-CN" altLang="en-US" sz="16600" dirty="0">
              <a:ln>
                <a:solidFill>
                  <a:schemeClr val="accent1">
                    <a:shade val="50000"/>
                  </a:schemeClr>
                </a:solidFill>
              </a:ln>
              <a:noFill/>
              <a:latin typeface="汉仪铁线黑-65简" panose="00020600040101010101" pitchFamily="18" charset="-122"/>
              <a:ea typeface="汉仪铁线黑-65简" panose="00020600040101010101" pitchFamily="18" charset="-122"/>
            </a:endParaRPr>
          </a:p>
        </p:txBody>
      </p:sp>
      <p:sp>
        <p:nvSpPr>
          <p:cNvPr id="58" name="文本框 57"/>
          <p:cNvSpPr txBox="1"/>
          <p:nvPr/>
        </p:nvSpPr>
        <p:spPr>
          <a:xfrm>
            <a:off x="7034530" y="4246245"/>
            <a:ext cx="3705860" cy="1176655"/>
          </a:xfrm>
          <a:prstGeom prst="rect">
            <a:avLst/>
          </a:prstGeom>
          <a:noFill/>
        </p:spPr>
        <p:txBody>
          <a:bodyPr wrap="square" lIns="0" tIns="0" rIns="0" bIns="0" rtlCol="0">
            <a:spAutoFit/>
          </a:bodyPr>
          <a:lstStyle/>
          <a:p>
            <a:pPr hangingPunct="0">
              <a:lnSpc>
                <a:spcPct val="150000"/>
              </a:lnSpc>
            </a:pPr>
            <a:r>
              <a:rPr lang="en-US" altLang="zh-CN" sz="2000" dirty="0">
                <a:solidFill>
                  <a:schemeClr val="bg1">
                    <a:lumMod val="65000"/>
                  </a:schemeClr>
                </a:solidFill>
                <a:latin typeface="微软雅黑" panose="020B0503020204020204" charset="-122"/>
                <a:ea typeface="微软雅黑" panose="020B0503020204020204" charset="-122"/>
                <a:cs typeface="微软雅黑" panose="020B0503020204020204" charset="-122"/>
                <a:sym typeface="+mn-lt"/>
              </a:rPr>
              <a:t>1.</a:t>
            </a:r>
            <a:r>
              <a:rPr lang="zh-CN" altLang="en-US" sz="2000" dirty="0">
                <a:solidFill>
                  <a:schemeClr val="bg1">
                    <a:lumMod val="65000"/>
                  </a:schemeClr>
                </a:solidFill>
                <a:latin typeface="微软雅黑" panose="020B0503020204020204" charset="-122"/>
                <a:ea typeface="微软雅黑" panose="020B0503020204020204" charset="-122"/>
                <a:cs typeface="微软雅黑" panose="020B0503020204020204" charset="-122"/>
                <a:sym typeface="+mn-lt"/>
              </a:rPr>
              <a:t>项目预期达到成果；</a:t>
            </a:r>
            <a:endParaRPr lang="en-US" altLang="zh-CN" sz="2000" dirty="0">
              <a:solidFill>
                <a:schemeClr val="bg1">
                  <a:lumMod val="65000"/>
                </a:schemeClr>
              </a:solidFill>
              <a:latin typeface="微软雅黑" panose="020B0503020204020204" charset="-122"/>
              <a:ea typeface="微软雅黑" panose="020B0503020204020204" charset="-122"/>
              <a:cs typeface="微软雅黑" panose="020B0503020204020204" charset="-122"/>
              <a:sym typeface="+mn-lt"/>
            </a:endParaRPr>
          </a:p>
          <a:p>
            <a:pPr hangingPunct="0">
              <a:lnSpc>
                <a:spcPct val="150000"/>
              </a:lnSpc>
            </a:pPr>
            <a:r>
              <a:rPr lang="en-US" altLang="zh-CN" sz="2000" dirty="0">
                <a:solidFill>
                  <a:schemeClr val="bg1">
                    <a:lumMod val="65000"/>
                  </a:schemeClr>
                </a:solidFill>
                <a:latin typeface="微软雅黑" panose="020B0503020204020204" charset="-122"/>
                <a:ea typeface="微软雅黑" panose="020B0503020204020204" charset="-122"/>
                <a:cs typeface="微软雅黑" panose="020B0503020204020204" charset="-122"/>
                <a:sym typeface="+mn-lt"/>
              </a:rPr>
              <a:t>2.</a:t>
            </a:r>
            <a:r>
              <a:rPr lang="zh-CN" altLang="en-US" sz="2000" dirty="0">
                <a:solidFill>
                  <a:schemeClr val="bg1">
                    <a:lumMod val="65000"/>
                  </a:schemeClr>
                </a:solidFill>
                <a:latin typeface="微软雅黑" panose="020B0503020204020204" charset="-122"/>
                <a:ea typeface="微软雅黑" panose="020B0503020204020204" charset="-122"/>
                <a:cs typeface="微软雅黑" panose="020B0503020204020204" charset="-122"/>
                <a:sym typeface="+mn-lt"/>
              </a:rPr>
              <a:t>工作内容和对应的时间安排；</a:t>
            </a:r>
            <a:endParaRPr lang="en-US" altLang="zh-CN" sz="2000" dirty="0">
              <a:solidFill>
                <a:schemeClr val="bg1">
                  <a:lumMod val="65000"/>
                </a:schemeClr>
              </a:solidFill>
              <a:latin typeface="微软雅黑" panose="020B0503020204020204" charset="-122"/>
              <a:ea typeface="微软雅黑" panose="020B0503020204020204" charset="-122"/>
              <a:cs typeface="微软雅黑" panose="020B0503020204020204" charset="-122"/>
              <a:sym typeface="+mn-lt"/>
            </a:endParaRPr>
          </a:p>
          <a:p>
            <a:pPr hangingPunct="0">
              <a:lnSpc>
                <a:spcPct val="150000"/>
              </a:lnSpc>
            </a:pPr>
            <a:endParaRPr lang="en-US" altLang="zh-CN" sz="1100" dirty="0">
              <a:solidFill>
                <a:schemeClr val="bg1">
                  <a:lumMod val="6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59" name="矩形: 圆角 58"/>
          <p:cNvSpPr/>
          <p:nvPr/>
        </p:nvSpPr>
        <p:spPr>
          <a:xfrm>
            <a:off x="10576243" y="695685"/>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latin typeface="汉仪铁线黑-65简" panose="00020600040101010101" pitchFamily="18" charset="-122"/>
                <a:ea typeface="汉仪铁线黑-65简" panose="00020600040101010101" pitchFamily="18" charset="-122"/>
              </a:rPr>
              <a:t>PART</a:t>
            </a:r>
            <a:endParaRPr lang="zh-CN" altLang="en-US" dirty="0">
              <a:solidFill>
                <a:srgbClr val="4C678E"/>
              </a:solidFill>
              <a:latin typeface="汉仪铁线黑-65简" panose="00020600040101010101" pitchFamily="18" charset="-122"/>
              <a:ea typeface="汉仪铁线黑-65简" panose="00020600040101010101" pitchFamily="18" charset="-122"/>
            </a:endParaRPr>
          </a:p>
        </p:txBody>
      </p:sp>
      <p:sp>
        <p:nvSpPr>
          <p:cNvPr id="12" name="矩形: 圆角 11"/>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971548" y="556753"/>
            <a:ext cx="4482075" cy="591195"/>
            <a:chOff x="703885" y="632385"/>
            <a:chExt cx="4482075" cy="591195"/>
          </a:xfrm>
        </p:grpSpPr>
        <p:sp>
          <p:nvSpPr>
            <p:cNvPr id="10" name="文本框 9"/>
            <p:cNvSpPr txBox="1"/>
            <p:nvPr/>
          </p:nvSpPr>
          <p:spPr>
            <a:xfrm>
              <a:off x="706580" y="632385"/>
              <a:ext cx="2834579" cy="461665"/>
            </a:xfrm>
            <a:prstGeom prst="rect">
              <a:avLst/>
            </a:prstGeom>
            <a:noFill/>
          </p:spPr>
          <p:txBody>
            <a:bodyPr wrap="square" rtlCol="0">
              <a:spAutoFit/>
            </a:bodyPr>
            <a:lstStyle/>
            <a:p>
              <a:r>
                <a:rPr lang="zh-CN" altLang="en-US" sz="2400" spc="600" dirty="0">
                  <a:solidFill>
                    <a:srgbClr val="4C678E"/>
                  </a:solidFill>
                  <a:latin typeface="汉仪心海行楷W" panose="00020600040101010101" pitchFamily="18" charset="-122"/>
                  <a:ea typeface="汉仪心海行楷W" panose="00020600040101010101" pitchFamily="18" charset="-122"/>
                </a:rPr>
                <a:t>西南交通大学</a:t>
              </a:r>
            </a:p>
          </p:txBody>
        </p:sp>
        <p:sp>
          <p:nvSpPr>
            <p:cNvPr id="11" name="文本框 10"/>
            <p:cNvSpPr txBox="1"/>
            <p:nvPr/>
          </p:nvSpPr>
          <p:spPr>
            <a:xfrm>
              <a:off x="703885" y="992748"/>
              <a:ext cx="4482075" cy="230832"/>
            </a:xfrm>
            <a:prstGeom prst="rect">
              <a:avLst/>
            </a:prstGeom>
            <a:noFill/>
          </p:spPr>
          <p:txBody>
            <a:bodyPr wrap="square" rtlCol="0">
              <a:spAutoFit/>
            </a:bodyPr>
            <a:lstStyle/>
            <a:p>
              <a:r>
                <a:rPr lang="en-US" altLang="zh-CN" sz="900" spc="300" dirty="0">
                  <a:solidFill>
                    <a:schemeClr val="tx1">
                      <a:lumMod val="50000"/>
                      <a:lumOff val="50000"/>
                    </a:schemeClr>
                  </a:solidFill>
                  <a:latin typeface="+mn-ea"/>
                </a:rPr>
                <a:t>Southwest </a:t>
              </a:r>
              <a:r>
                <a:rPr lang="en-US" altLang="zh-CN" sz="900" spc="300" dirty="0" err="1">
                  <a:solidFill>
                    <a:schemeClr val="tx1">
                      <a:lumMod val="50000"/>
                      <a:lumOff val="50000"/>
                    </a:schemeClr>
                  </a:solidFill>
                  <a:latin typeface="+mn-ea"/>
                </a:rPr>
                <a:t>Jiaotong</a:t>
              </a:r>
              <a:r>
                <a:rPr lang="en-US" altLang="zh-CN" sz="900" spc="300" dirty="0">
                  <a:solidFill>
                    <a:schemeClr val="tx1">
                      <a:lumMod val="50000"/>
                      <a:lumOff val="50000"/>
                    </a:schemeClr>
                  </a:solidFill>
                  <a:latin typeface="+mn-ea"/>
                </a:rPr>
                <a:t> University</a:t>
              </a:r>
              <a:endParaRPr lang="zh-CN" altLang="en-US" sz="900" spc="300" dirty="0">
                <a:solidFill>
                  <a:schemeClr val="tx1">
                    <a:lumMod val="50000"/>
                    <a:lumOff val="50000"/>
                  </a:schemeClr>
                </a:solidFill>
                <a:latin typeface="+mn-ea"/>
              </a:endParaRPr>
            </a:p>
          </p:txBody>
        </p:sp>
      </p:grpSp>
      <p:grpSp>
        <p:nvGrpSpPr>
          <p:cNvPr id="14" name="ísļîḓé"/>
          <p:cNvGrpSpPr/>
          <p:nvPr/>
        </p:nvGrpSpPr>
        <p:grpSpPr>
          <a:xfrm>
            <a:off x="452000" y="592577"/>
            <a:ext cx="519548" cy="519548"/>
            <a:chOff x="5683121" y="1558109"/>
            <a:chExt cx="673626" cy="673626"/>
          </a:xfrm>
        </p:grpSpPr>
        <p:sp>
          <p:nvSpPr>
            <p:cNvPr id="15" name="ïşļíḋê"/>
            <p:cNvSpPr/>
            <p:nvPr/>
          </p:nvSpPr>
          <p:spPr>
            <a:xfrm>
              <a:off x="5683121" y="1558109"/>
              <a:ext cx="673626" cy="67362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1600" b="1" dirty="0">
                <a:solidFill>
                  <a:schemeClr val="bg1"/>
                </a:solidFill>
                <a:cs typeface="+mn-ea"/>
                <a:sym typeface="+mn-lt"/>
              </a:endParaRPr>
            </a:p>
          </p:txBody>
        </p:sp>
        <p:sp>
          <p:nvSpPr>
            <p:cNvPr id="16" name="îśľîḍe"/>
            <p:cNvSpPr/>
            <p:nvPr/>
          </p:nvSpPr>
          <p:spPr bwMode="auto">
            <a:xfrm>
              <a:off x="5844363" y="1753151"/>
              <a:ext cx="351148" cy="283545"/>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a:lstStyle/>
            <a:p>
              <a:endParaRPr lang="zh-CN" alt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7"/>
                                        </p:tgtEl>
                                        <p:attrNameLst>
                                          <p:attrName>style.visibility</p:attrName>
                                        </p:attrNameLst>
                                      </p:cBhvr>
                                      <p:to>
                                        <p:strVal val="visible"/>
                                      </p:to>
                                    </p:set>
                                    <p:animEffect transition="in" filter="fade">
                                      <p:cBhvr>
                                        <p:cTn id="14" dur="1000"/>
                                        <p:tgtEl>
                                          <p:spTgt spid="57"/>
                                        </p:tgtEl>
                                      </p:cBhvr>
                                    </p:animEffect>
                                    <p:anim calcmode="lin" valueType="num">
                                      <p:cBhvr>
                                        <p:cTn id="15" dur="1000" fill="hold"/>
                                        <p:tgtEl>
                                          <p:spTgt spid="57"/>
                                        </p:tgtEl>
                                        <p:attrNameLst>
                                          <p:attrName>ppt_x</p:attrName>
                                        </p:attrNameLst>
                                      </p:cBhvr>
                                      <p:tavLst>
                                        <p:tav tm="0">
                                          <p:val>
                                            <p:strVal val="#ppt_x"/>
                                          </p:val>
                                        </p:tav>
                                        <p:tav tm="100000">
                                          <p:val>
                                            <p:strVal val="#ppt_x"/>
                                          </p:val>
                                        </p:tav>
                                      </p:tavLst>
                                    </p:anim>
                                    <p:anim calcmode="lin" valueType="num">
                                      <p:cBhvr>
                                        <p:cTn id="16"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fade">
                                      <p:cBhvr>
                                        <p:cTn id="28" dur="1000"/>
                                        <p:tgtEl>
                                          <p:spTgt spid="56"/>
                                        </p:tgtEl>
                                      </p:cBhvr>
                                    </p:animEffect>
                                    <p:anim calcmode="lin" valueType="num">
                                      <p:cBhvr>
                                        <p:cTn id="29" dur="1000" fill="hold"/>
                                        <p:tgtEl>
                                          <p:spTgt spid="56"/>
                                        </p:tgtEl>
                                        <p:attrNameLst>
                                          <p:attrName>ppt_x</p:attrName>
                                        </p:attrNameLst>
                                      </p:cBhvr>
                                      <p:tavLst>
                                        <p:tav tm="0">
                                          <p:val>
                                            <p:strVal val="#ppt_x"/>
                                          </p:val>
                                        </p:tav>
                                        <p:tav tm="100000">
                                          <p:val>
                                            <p:strVal val="#ppt_x"/>
                                          </p:val>
                                        </p:tav>
                                      </p:tavLst>
                                    </p:anim>
                                    <p:anim calcmode="lin" valueType="num">
                                      <p:cBhvr>
                                        <p:cTn id="30" dur="1000" fill="hold"/>
                                        <p:tgtEl>
                                          <p:spTgt spid="56"/>
                                        </p:tgtEl>
                                        <p:attrNameLst>
                                          <p:attrName>ppt_y</p:attrName>
                                        </p:attrNameLst>
                                      </p:cBhvr>
                                      <p:tavLst>
                                        <p:tav tm="0">
                                          <p:val>
                                            <p:strVal val="#ppt_y+.1"/>
                                          </p:val>
                                        </p:tav>
                                        <p:tav tm="100000">
                                          <p:val>
                                            <p:strVal val="#ppt_y"/>
                                          </p:val>
                                        </p:tav>
                                      </p:tavLst>
                                    </p:anim>
                                  </p:childTnLst>
                                </p:cTn>
                              </p:par>
                            </p:childTnLst>
                          </p:cTn>
                        </p:par>
                        <p:par>
                          <p:cTn id="31" fill="hold">
                            <p:stCondLst>
                              <p:cond delay="1000"/>
                            </p:stCondLst>
                            <p:childTnLst>
                              <p:par>
                                <p:cTn id="32" presetID="42" presetClass="entr" presetSubtype="0" fill="hold" grpId="0" nodeType="after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fade">
                                      <p:cBhvr>
                                        <p:cTn id="34" dur="1000"/>
                                        <p:tgtEl>
                                          <p:spTgt spid="58"/>
                                        </p:tgtEl>
                                      </p:cBhvr>
                                    </p:animEffect>
                                    <p:anim calcmode="lin" valueType="num">
                                      <p:cBhvr>
                                        <p:cTn id="35" dur="1000" fill="hold"/>
                                        <p:tgtEl>
                                          <p:spTgt spid="58"/>
                                        </p:tgtEl>
                                        <p:attrNameLst>
                                          <p:attrName>ppt_x</p:attrName>
                                        </p:attrNameLst>
                                      </p:cBhvr>
                                      <p:tavLst>
                                        <p:tav tm="0">
                                          <p:val>
                                            <p:strVal val="#ppt_x"/>
                                          </p:val>
                                        </p:tav>
                                        <p:tav tm="100000">
                                          <p:val>
                                            <p:strVal val="#ppt_x"/>
                                          </p:val>
                                        </p:tav>
                                      </p:tavLst>
                                    </p:anim>
                                    <p:anim calcmode="lin" valueType="num">
                                      <p:cBhvr>
                                        <p:cTn id="36"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500" fill="hold"/>
                                        <p:tgtEl>
                                          <p:spTgt spid="9"/>
                                        </p:tgtEl>
                                        <p:attrNameLst>
                                          <p:attrName>ppt_w</p:attrName>
                                        </p:attrNameLst>
                                      </p:cBhvr>
                                      <p:tavLst>
                                        <p:tav tm="0">
                                          <p:val>
                                            <p:fltVal val="0"/>
                                          </p:val>
                                        </p:tav>
                                        <p:tav tm="100000">
                                          <p:val>
                                            <p:strVal val="#ppt_w"/>
                                          </p:val>
                                        </p:tav>
                                      </p:tavLst>
                                    </p:anim>
                                    <p:anim calcmode="lin" valueType="num">
                                      <p:cBhvr>
                                        <p:cTn id="42" dur="500" fill="hold"/>
                                        <p:tgtEl>
                                          <p:spTgt spid="9"/>
                                        </p:tgtEl>
                                        <p:attrNameLst>
                                          <p:attrName>ppt_h</p:attrName>
                                        </p:attrNameLst>
                                      </p:cBhvr>
                                      <p:tavLst>
                                        <p:tav tm="0">
                                          <p:val>
                                            <p:fltVal val="0"/>
                                          </p:val>
                                        </p:tav>
                                        <p:tav tm="100000">
                                          <p:val>
                                            <p:strVal val="#ppt_h"/>
                                          </p:val>
                                        </p:tav>
                                      </p:tavLst>
                                    </p:anim>
                                    <p:animEffect transition="in" filter="fade">
                                      <p:cBhvr>
                                        <p:cTn id="43" dur="500"/>
                                        <p:tgtEl>
                                          <p:spTgt spid="9"/>
                                        </p:tgtEl>
                                      </p:cBhvr>
                                    </p:animEffect>
                                  </p:childTnLst>
                                </p:cTn>
                              </p:par>
                              <p:par>
                                <p:cTn id="44" presetID="53" presetClass="entr" presetSubtype="16" fill="hold" nodeType="with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p:cTn id="46" dur="500" fill="hold"/>
                                        <p:tgtEl>
                                          <p:spTgt spid="14"/>
                                        </p:tgtEl>
                                        <p:attrNameLst>
                                          <p:attrName>ppt_w</p:attrName>
                                        </p:attrNameLst>
                                      </p:cBhvr>
                                      <p:tavLst>
                                        <p:tav tm="0">
                                          <p:val>
                                            <p:fltVal val="0"/>
                                          </p:val>
                                        </p:tav>
                                        <p:tav tm="100000">
                                          <p:val>
                                            <p:strVal val="#ppt_w"/>
                                          </p:val>
                                        </p:tav>
                                      </p:tavLst>
                                    </p:anim>
                                    <p:anim calcmode="lin" valueType="num">
                                      <p:cBhvr>
                                        <p:cTn id="47" dur="500" fill="hold"/>
                                        <p:tgtEl>
                                          <p:spTgt spid="14"/>
                                        </p:tgtEl>
                                        <p:attrNameLst>
                                          <p:attrName>ppt_h</p:attrName>
                                        </p:attrNameLst>
                                      </p:cBhvr>
                                      <p:tavLst>
                                        <p:tav tm="0">
                                          <p:val>
                                            <p:fltVal val="0"/>
                                          </p:val>
                                        </p:tav>
                                        <p:tav tm="100000">
                                          <p:val>
                                            <p:strVal val="#ppt_h"/>
                                          </p:val>
                                        </p:tav>
                                      </p:tavLst>
                                    </p:anim>
                                    <p:animEffect transition="in" filter="fade">
                                      <p:cBhvr>
                                        <p:cTn id="4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P spid="58" grpId="0"/>
      <p:bldP spid="59"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20997" y="616691"/>
            <a:ext cx="4298522" cy="706755"/>
          </a:xfrm>
          <a:prstGeom prst="rect">
            <a:avLst/>
          </a:prstGeom>
          <a:noFill/>
        </p:spPr>
        <p:txBody>
          <a:bodyPr wrap="square" rtlCol="0">
            <a:spAutoFit/>
          </a:bodyPr>
          <a:lstStyle/>
          <a:p>
            <a:pPr algn="ctr"/>
            <a:r>
              <a:rPr lang="zh-CN" altLang="en-US" sz="4000" spc="600" dirty="0">
                <a:solidFill>
                  <a:srgbClr val="4C678E"/>
                </a:solidFill>
                <a:latin typeface="微软雅黑" panose="020B0503020204020204" charset="-122"/>
                <a:ea typeface="微软雅黑" panose="020B0503020204020204" charset="-122"/>
              </a:rPr>
              <a:t>预期实现的功能</a:t>
            </a:r>
          </a:p>
        </p:txBody>
      </p:sp>
      <p:grpSp>
        <p:nvGrpSpPr>
          <p:cNvPr id="3" name="组合 2"/>
          <p:cNvGrpSpPr/>
          <p:nvPr/>
        </p:nvGrpSpPr>
        <p:grpSpPr>
          <a:xfrm>
            <a:off x="2627053" y="970634"/>
            <a:ext cx="6886409" cy="45719"/>
            <a:chOff x="3893464" y="1130139"/>
            <a:chExt cx="4490797" cy="0"/>
          </a:xfrm>
        </p:grpSpPr>
        <p:cxnSp>
          <p:nvCxnSpPr>
            <p:cNvPr id="4" name="直接箭头连接符 25"/>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 name="直接箭头连接符 25"/>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8" name="文本框 7"/>
          <p:cNvSpPr txBox="1"/>
          <p:nvPr/>
        </p:nvSpPr>
        <p:spPr>
          <a:xfrm>
            <a:off x="4679865" y="1634672"/>
            <a:ext cx="6653530" cy="2861310"/>
          </a:xfrm>
          <a:prstGeom prst="rect">
            <a:avLst/>
          </a:prstGeom>
          <a:noFill/>
        </p:spPr>
        <p:txBody>
          <a:bodyPr wrap="square" rtlCol="0">
            <a:spAutoFit/>
          </a:bodyPr>
          <a:lstStyle/>
          <a:p>
            <a:pPr indent="266700" algn="just" fontAlgn="auto">
              <a:lnSpc>
                <a:spcPct val="150000"/>
              </a:lnSpc>
            </a:pPr>
            <a:r>
              <a:rPr lang="en-US" altLang="zh-CN" sz="2000" kern="100" dirty="0">
                <a:effectLst/>
                <a:latin typeface="微软雅黑" panose="020B0503020204020204" charset="-122"/>
                <a:ea typeface="微软雅黑" panose="020B0503020204020204" charset="-122"/>
                <a:cs typeface="微软雅黑" panose="020B0503020204020204" charset="-122"/>
              </a:rPr>
              <a:t>    </a:t>
            </a:r>
            <a:r>
              <a:rPr lang="zh-CN" altLang="zh-CN" sz="2000" kern="100" dirty="0">
                <a:effectLst/>
                <a:latin typeface="微软雅黑" panose="020B0503020204020204" charset="-122"/>
                <a:ea typeface="微软雅黑" panose="020B0503020204020204" charset="-122"/>
                <a:cs typeface="微软雅黑" panose="020B0503020204020204" charset="-122"/>
              </a:rPr>
              <a:t>网络热梗词典课程设计的完成必须要求有注册登录、热梗界面查看、热梗搜索、热梗分类、热梗界面留言、网站发帖和回帖等基础功能。在这些功能的基础上，我们队要实现的一些高级功能包括但不限于网站设置页面的设计和功能实现（用户可以根据需求调节网页的样式和背景音乐等其他方面）、网站热搜页面的设计和功能实现等等。</a:t>
            </a:r>
          </a:p>
        </p:txBody>
      </p:sp>
      <p:sp>
        <p:nvSpPr>
          <p:cNvPr id="9" name="文本框 8"/>
          <p:cNvSpPr txBox="1"/>
          <p:nvPr/>
        </p:nvSpPr>
        <p:spPr>
          <a:xfrm>
            <a:off x="931653" y="5297626"/>
            <a:ext cx="3904890" cy="398780"/>
          </a:xfrm>
          <a:prstGeom prst="rect">
            <a:avLst/>
          </a:prstGeom>
          <a:noFill/>
        </p:spPr>
        <p:txBody>
          <a:bodyPr wrap="square" rtlCol="0">
            <a:spAutoFit/>
          </a:bodyPr>
          <a:lstStyle/>
          <a:p>
            <a:r>
              <a:rPr lang="zh-CN" altLang="en-US" sz="2000" dirty="0">
                <a:latin typeface="微软雅黑" panose="020B0503020204020204" charset="-122"/>
                <a:ea typeface="微软雅黑" panose="020B0503020204020204" charset="-122"/>
              </a:rPr>
              <a:t>以下为预期实现的页面效果图：</a:t>
            </a:r>
          </a:p>
        </p:txBody>
      </p:sp>
      <p:sp>
        <p:nvSpPr>
          <p:cNvPr id="7" name="椭圆 6">
            <a:extLst>
              <a:ext uri="{FF2B5EF4-FFF2-40B4-BE49-F238E27FC236}">
                <a16:creationId xmlns:a16="http://schemas.microsoft.com/office/drawing/2014/main" id="{B632450D-3A06-16B1-834A-8E2DEB3A5DA2}"/>
              </a:ext>
            </a:extLst>
          </p:cNvPr>
          <p:cNvSpPr/>
          <p:nvPr/>
        </p:nvSpPr>
        <p:spPr>
          <a:xfrm>
            <a:off x="931653" y="1560374"/>
            <a:ext cx="3009907" cy="3009907"/>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ym typeface="+mn-lt"/>
            </a:endParaRPr>
          </a:p>
        </p:txBody>
      </p:sp>
      <p:sp>
        <p:nvSpPr>
          <p:cNvPr id="11" name="book-closed-tool_59175">
            <a:extLst>
              <a:ext uri="{FF2B5EF4-FFF2-40B4-BE49-F238E27FC236}">
                <a16:creationId xmlns:a16="http://schemas.microsoft.com/office/drawing/2014/main" id="{469E6015-6F73-20C6-E588-654BCF973F8B}"/>
              </a:ext>
            </a:extLst>
          </p:cNvPr>
          <p:cNvSpPr>
            <a:spLocks noChangeAspect="1"/>
          </p:cNvSpPr>
          <p:nvPr/>
        </p:nvSpPr>
        <p:spPr bwMode="auto">
          <a:xfrm>
            <a:off x="1607663" y="2263183"/>
            <a:ext cx="1567542" cy="1718320"/>
          </a:xfrm>
          <a:custGeom>
            <a:avLst/>
            <a:gdLst>
              <a:gd name="T0" fmla="*/ 1160 w 1187"/>
              <a:gd name="T1" fmla="*/ 0 h 1303"/>
              <a:gd name="T2" fmla="*/ 1098 w 1187"/>
              <a:gd name="T3" fmla="*/ 0 h 1303"/>
              <a:gd name="T4" fmla="*/ 1071 w 1187"/>
              <a:gd name="T5" fmla="*/ 27 h 1303"/>
              <a:gd name="T6" fmla="*/ 1071 w 1187"/>
              <a:gd name="T7" fmla="*/ 1187 h 1303"/>
              <a:gd name="T8" fmla="*/ 342 w 1187"/>
              <a:gd name="T9" fmla="*/ 1187 h 1303"/>
              <a:gd name="T10" fmla="*/ 246 w 1187"/>
              <a:gd name="T11" fmla="*/ 1091 h 1303"/>
              <a:gd name="T12" fmla="*/ 342 w 1187"/>
              <a:gd name="T13" fmla="*/ 994 h 1303"/>
              <a:gd name="T14" fmla="*/ 911 w 1187"/>
              <a:gd name="T15" fmla="*/ 994 h 1303"/>
              <a:gd name="T16" fmla="*/ 938 w 1187"/>
              <a:gd name="T17" fmla="*/ 968 h 1303"/>
              <a:gd name="T18" fmla="*/ 938 w 1187"/>
              <a:gd name="T19" fmla="*/ 27 h 1303"/>
              <a:gd name="T20" fmla="*/ 911 w 1187"/>
              <a:gd name="T21" fmla="*/ 0 h 1303"/>
              <a:gd name="T22" fmla="*/ 306 w 1187"/>
              <a:gd name="T23" fmla="*/ 0 h 1303"/>
              <a:gd name="T24" fmla="*/ 0 w 1187"/>
              <a:gd name="T25" fmla="*/ 306 h 1303"/>
              <a:gd name="T26" fmla="*/ 0 w 1187"/>
              <a:gd name="T27" fmla="*/ 996 h 1303"/>
              <a:gd name="T28" fmla="*/ 307 w 1187"/>
              <a:gd name="T29" fmla="*/ 1303 h 1303"/>
              <a:gd name="T30" fmla="*/ 1160 w 1187"/>
              <a:gd name="T31" fmla="*/ 1303 h 1303"/>
              <a:gd name="T32" fmla="*/ 1187 w 1187"/>
              <a:gd name="T33" fmla="*/ 1276 h 1303"/>
              <a:gd name="T34" fmla="*/ 1187 w 1187"/>
              <a:gd name="T35" fmla="*/ 27 h 1303"/>
              <a:gd name="T36" fmla="*/ 1160 w 1187"/>
              <a:gd name="T37" fmla="*/ 0 h 1303"/>
              <a:gd name="T38" fmla="*/ 331 w 1187"/>
              <a:gd name="T39" fmla="*/ 134 h 1303"/>
              <a:gd name="T40" fmla="*/ 378 w 1187"/>
              <a:gd name="T41" fmla="*/ 87 h 1303"/>
              <a:gd name="T42" fmla="*/ 425 w 1187"/>
              <a:gd name="T43" fmla="*/ 134 h 1303"/>
              <a:gd name="T44" fmla="*/ 425 w 1187"/>
              <a:gd name="T45" fmla="*/ 860 h 1303"/>
              <a:gd name="T46" fmla="*/ 378 w 1187"/>
              <a:gd name="T47" fmla="*/ 907 h 1303"/>
              <a:gd name="T48" fmla="*/ 331 w 1187"/>
              <a:gd name="T49" fmla="*/ 860 h 1303"/>
              <a:gd name="T50" fmla="*/ 331 w 1187"/>
              <a:gd name="T51" fmla="*/ 134 h 1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87" h="1303">
                <a:moveTo>
                  <a:pt x="1160" y="0"/>
                </a:moveTo>
                <a:lnTo>
                  <a:pt x="1098" y="0"/>
                </a:lnTo>
                <a:cubicBezTo>
                  <a:pt x="1083" y="0"/>
                  <a:pt x="1071" y="12"/>
                  <a:pt x="1071" y="27"/>
                </a:cubicBezTo>
                <a:lnTo>
                  <a:pt x="1071" y="1187"/>
                </a:lnTo>
                <a:lnTo>
                  <a:pt x="342" y="1187"/>
                </a:lnTo>
                <a:cubicBezTo>
                  <a:pt x="289" y="1187"/>
                  <a:pt x="246" y="1144"/>
                  <a:pt x="246" y="1091"/>
                </a:cubicBezTo>
                <a:cubicBezTo>
                  <a:pt x="246" y="1037"/>
                  <a:pt x="289" y="994"/>
                  <a:pt x="342" y="994"/>
                </a:cubicBezTo>
                <a:lnTo>
                  <a:pt x="911" y="994"/>
                </a:lnTo>
                <a:cubicBezTo>
                  <a:pt x="926" y="994"/>
                  <a:pt x="938" y="982"/>
                  <a:pt x="938" y="968"/>
                </a:cubicBezTo>
                <a:lnTo>
                  <a:pt x="938" y="27"/>
                </a:lnTo>
                <a:cubicBezTo>
                  <a:pt x="938" y="12"/>
                  <a:pt x="926" y="0"/>
                  <a:pt x="911" y="0"/>
                </a:cubicBezTo>
                <a:lnTo>
                  <a:pt x="306" y="0"/>
                </a:lnTo>
                <a:cubicBezTo>
                  <a:pt x="138" y="0"/>
                  <a:pt x="0" y="137"/>
                  <a:pt x="0" y="306"/>
                </a:cubicBezTo>
                <a:lnTo>
                  <a:pt x="0" y="996"/>
                </a:lnTo>
                <a:cubicBezTo>
                  <a:pt x="0" y="1165"/>
                  <a:pt x="138" y="1303"/>
                  <a:pt x="307" y="1303"/>
                </a:cubicBezTo>
                <a:lnTo>
                  <a:pt x="1160" y="1303"/>
                </a:lnTo>
                <a:cubicBezTo>
                  <a:pt x="1175" y="1303"/>
                  <a:pt x="1187" y="1291"/>
                  <a:pt x="1187" y="1276"/>
                </a:cubicBezTo>
                <a:lnTo>
                  <a:pt x="1187" y="27"/>
                </a:lnTo>
                <a:cubicBezTo>
                  <a:pt x="1187" y="12"/>
                  <a:pt x="1175" y="0"/>
                  <a:pt x="1160" y="0"/>
                </a:cubicBezTo>
                <a:close/>
                <a:moveTo>
                  <a:pt x="331" y="134"/>
                </a:moveTo>
                <a:cubicBezTo>
                  <a:pt x="331" y="108"/>
                  <a:pt x="352" y="87"/>
                  <a:pt x="378" y="87"/>
                </a:cubicBezTo>
                <a:cubicBezTo>
                  <a:pt x="404" y="87"/>
                  <a:pt x="425" y="108"/>
                  <a:pt x="425" y="134"/>
                </a:cubicBezTo>
                <a:lnTo>
                  <a:pt x="425" y="860"/>
                </a:lnTo>
                <a:cubicBezTo>
                  <a:pt x="425" y="886"/>
                  <a:pt x="404" y="907"/>
                  <a:pt x="378" y="907"/>
                </a:cubicBezTo>
                <a:cubicBezTo>
                  <a:pt x="352" y="907"/>
                  <a:pt x="331" y="886"/>
                  <a:pt x="331" y="860"/>
                </a:cubicBezTo>
                <a:lnTo>
                  <a:pt x="331" y="134"/>
                </a:lnTo>
                <a:close/>
              </a:path>
            </a:pathLst>
          </a:custGeom>
          <a:solidFill>
            <a:schemeClr val="bg1"/>
          </a:solidFill>
          <a:ln>
            <a:noFill/>
          </a:ln>
          <a:effectLst/>
        </p:spPr>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95580" y="209550"/>
            <a:ext cx="2379345" cy="829945"/>
          </a:xfrm>
          <a:prstGeom prst="rect">
            <a:avLst/>
          </a:prstGeom>
          <a:noFill/>
        </p:spPr>
        <p:txBody>
          <a:bodyPr wrap="square" rtlCol="0">
            <a:spAutoFit/>
          </a:bodyPr>
          <a:lstStyle/>
          <a:p>
            <a:r>
              <a:rPr lang="zh-CN" altLang="zh-CN" sz="2400" kern="100" dirty="0">
                <a:effectLst/>
                <a:latin typeface="微软雅黑" panose="020B0503020204020204" charset="-122"/>
                <a:ea typeface="微软雅黑" panose="020B0503020204020204" charset="-122"/>
              </a:rPr>
              <a:t>网站主页效果图</a:t>
            </a:r>
          </a:p>
          <a:p>
            <a:endParaRPr lang="zh-CN" altLang="zh-CN" sz="2400" kern="100" dirty="0">
              <a:effectLst/>
              <a:latin typeface="微软雅黑" panose="020B0503020204020204" charset="-122"/>
              <a:ea typeface="微软雅黑" panose="020B0503020204020204" charset="-122"/>
            </a:endParaRPr>
          </a:p>
        </p:txBody>
      </p:sp>
      <p:pic>
        <p:nvPicPr>
          <p:cNvPr id="1026" name="图片 1">
            <a:extLst>
              <a:ext uri="{FF2B5EF4-FFF2-40B4-BE49-F238E27FC236}">
                <a16:creationId xmlns:a16="http://schemas.microsoft.com/office/drawing/2014/main" id="{B817D9AC-ADD8-9072-3CB6-C1650AC46D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9978" y="661927"/>
            <a:ext cx="5963728" cy="588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7490" y="233680"/>
            <a:ext cx="2417445" cy="829945"/>
          </a:xfrm>
          <a:prstGeom prst="rect">
            <a:avLst/>
          </a:prstGeom>
          <a:noFill/>
        </p:spPr>
        <p:txBody>
          <a:bodyPr wrap="square" rtlCol="0">
            <a:spAutoFit/>
          </a:bodyPr>
          <a:lstStyle/>
          <a:p>
            <a:r>
              <a:rPr lang="zh-CN" altLang="zh-CN" sz="2400" kern="100" dirty="0">
                <a:effectLst/>
                <a:latin typeface="微软雅黑" panose="020B0503020204020204" charset="-122"/>
                <a:ea typeface="微软雅黑" panose="020B0503020204020204" charset="-122"/>
              </a:rPr>
              <a:t>网站登录效果图</a:t>
            </a:r>
            <a:r>
              <a:rPr lang="zh-CN" altLang="zh-CN" sz="2400" kern="100" dirty="0">
                <a:effectLst/>
                <a:latin typeface="Times New Roman" panose="02020603050405020304" pitchFamily="18" charset="0"/>
                <a:ea typeface="宋体" panose="02010600030101010101" pitchFamily="2" charset="-122"/>
              </a:rPr>
              <a:t> </a:t>
            </a:r>
          </a:p>
          <a:p>
            <a:endParaRPr lang="zh-CN" altLang="en-US" sz="2400" dirty="0"/>
          </a:p>
        </p:txBody>
      </p:sp>
      <p:pic>
        <p:nvPicPr>
          <p:cNvPr id="2050" name="图片 1">
            <a:extLst>
              <a:ext uri="{FF2B5EF4-FFF2-40B4-BE49-F238E27FC236}">
                <a16:creationId xmlns:a16="http://schemas.microsoft.com/office/drawing/2014/main" id="{793D5C18-D17F-AE6F-26F6-A28734FD5C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4935" y="1254304"/>
            <a:ext cx="6924872" cy="4013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1130" y="169545"/>
            <a:ext cx="2323465" cy="829945"/>
          </a:xfrm>
          <a:prstGeom prst="rect">
            <a:avLst/>
          </a:prstGeom>
          <a:noFill/>
        </p:spPr>
        <p:txBody>
          <a:bodyPr wrap="square" rtlCol="0">
            <a:spAutoFit/>
          </a:bodyPr>
          <a:lstStyle/>
          <a:p>
            <a:r>
              <a:rPr lang="zh-CN" altLang="zh-CN" sz="2400" kern="100" dirty="0">
                <a:effectLst/>
                <a:latin typeface="微软雅黑" panose="020B0503020204020204" charset="-122"/>
                <a:ea typeface="微软雅黑" panose="020B0503020204020204" charset="-122"/>
              </a:rPr>
              <a:t>网站注册效果图</a:t>
            </a:r>
          </a:p>
          <a:p>
            <a:endParaRPr lang="zh-CN" altLang="zh-CN" sz="2400" kern="100" dirty="0">
              <a:effectLst/>
              <a:latin typeface="微软雅黑" panose="020B0503020204020204" charset="-122"/>
              <a:ea typeface="微软雅黑" panose="020B0503020204020204" charset="-122"/>
            </a:endParaRPr>
          </a:p>
        </p:txBody>
      </p:sp>
      <p:pic>
        <p:nvPicPr>
          <p:cNvPr id="3074" name="图片 1">
            <a:extLst>
              <a:ext uri="{FF2B5EF4-FFF2-40B4-BE49-F238E27FC236}">
                <a16:creationId xmlns:a16="http://schemas.microsoft.com/office/drawing/2014/main" id="{64E2A578-CE5D-9CE0-A372-4622A02D4B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2754" y="1069823"/>
            <a:ext cx="6990733" cy="4537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p:cNvSpPr txBox="1"/>
          <p:nvPr/>
        </p:nvSpPr>
        <p:spPr>
          <a:xfrm>
            <a:off x="4582502" y="1165116"/>
            <a:ext cx="3026996" cy="398780"/>
          </a:xfrm>
          <a:prstGeom prst="rect">
            <a:avLst/>
          </a:prstGeom>
          <a:noFill/>
        </p:spPr>
        <p:txBody>
          <a:bodyPr wrap="square" rtlCol="0">
            <a:spAutoFit/>
          </a:bodyPr>
          <a:lstStyle/>
          <a:p>
            <a:pPr algn="dist"/>
            <a:r>
              <a:rPr lang="en-US" altLang="zh-CN" sz="2000" spc="300" dirty="0">
                <a:solidFill>
                  <a:schemeClr val="tx1">
                    <a:lumMod val="50000"/>
                    <a:lumOff val="50000"/>
                  </a:schemeClr>
                </a:solidFill>
                <a:latin typeface="+mn-ea"/>
              </a:rPr>
              <a:t>Team Introduction</a:t>
            </a:r>
            <a:endParaRPr lang="zh-CN" altLang="en-US" sz="2000" spc="300" dirty="0">
              <a:solidFill>
                <a:schemeClr val="tx1">
                  <a:lumMod val="50000"/>
                  <a:lumOff val="50000"/>
                </a:schemeClr>
              </a:solidFill>
              <a:latin typeface="+mn-ea"/>
            </a:endParaRPr>
          </a:p>
        </p:txBody>
      </p:sp>
      <p:sp>
        <p:nvSpPr>
          <p:cNvPr id="33" name="文本框 32"/>
          <p:cNvSpPr txBox="1"/>
          <p:nvPr/>
        </p:nvSpPr>
        <p:spPr>
          <a:xfrm>
            <a:off x="4718957" y="536068"/>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团队介绍</a:t>
            </a:r>
          </a:p>
        </p:txBody>
      </p:sp>
      <p:grpSp>
        <p:nvGrpSpPr>
          <p:cNvPr id="9" name="组合 8"/>
          <p:cNvGrpSpPr/>
          <p:nvPr/>
        </p:nvGrpSpPr>
        <p:grpSpPr>
          <a:xfrm>
            <a:off x="3850602" y="939639"/>
            <a:ext cx="4490797" cy="0"/>
            <a:chOff x="3893464" y="1130139"/>
            <a:chExt cx="4490797" cy="0"/>
          </a:xfrm>
        </p:grpSpPr>
        <p:cxnSp>
          <p:nvCxnSpPr>
            <p:cNvPr id="36" name="直接箭头连接符 25"/>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1190171" y="2185516"/>
            <a:ext cx="9811658" cy="3628571"/>
          </a:xfrm>
          <a:prstGeom prst="rect">
            <a:avLst/>
          </a:prstGeom>
          <a:solidFill>
            <a:schemeClr val="bg1">
              <a:lumMod val="9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4508501" y="2485667"/>
            <a:ext cx="5567408" cy="645160"/>
          </a:xfrm>
          <a:prstGeom prst="rect">
            <a:avLst/>
          </a:prstGeom>
          <a:noFill/>
        </p:spPr>
        <p:txBody>
          <a:bodyPr wrap="square" rtlCol="0">
            <a:spAutoFit/>
          </a:bodyPr>
          <a:lstStyle/>
          <a:p>
            <a:pPr algn="just" hangingPunct="0">
              <a:lnSpc>
                <a:spcPct val="150000"/>
              </a:lnSpc>
            </a:pPr>
            <a:r>
              <a:rPr lang="zh-CN" altLang="en-US"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团队名称：∑高冷</a:t>
            </a:r>
            <a:r>
              <a:rPr lang="en-US" altLang="zh-CN"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man</a:t>
            </a:r>
            <a:endParaRPr lang="zh-CN" altLang="en-US"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8" name="文本框 17"/>
          <p:cNvSpPr txBox="1"/>
          <p:nvPr/>
        </p:nvSpPr>
        <p:spPr>
          <a:xfrm>
            <a:off x="4508500" y="3201670"/>
            <a:ext cx="6852920" cy="2399665"/>
          </a:xfrm>
          <a:prstGeom prst="rect">
            <a:avLst/>
          </a:prstGeom>
          <a:noFill/>
        </p:spPr>
        <p:txBody>
          <a:bodyPr wrap="square" rtlCol="0">
            <a:spAutoFit/>
          </a:bodyPr>
          <a:lstStyle/>
          <a:p>
            <a:pPr algn="just" hangingPunct="0">
              <a:lnSpc>
                <a:spcPct val="150000"/>
              </a:lnSpc>
            </a:pPr>
            <a:r>
              <a:rPr lang="zh-CN" altLang="en-US" sz="2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团队成员与承担工作：</a:t>
            </a:r>
            <a:endParaRPr lang="en-US" altLang="zh-CN" sz="2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endParaRPr>
          </a:p>
          <a:p>
            <a:pPr algn="just" hangingPunct="0">
              <a:lnSpc>
                <a:spcPct val="150000"/>
              </a:lnSpc>
            </a:pPr>
            <a:r>
              <a:rPr lang="zh-CN" altLang="en-US" sz="2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卫东廷承担报告撰写，</a:t>
            </a:r>
            <a:r>
              <a:rPr lang="en-US" altLang="zh-CN" sz="2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ppt</a:t>
            </a:r>
            <a:r>
              <a:rPr lang="zh-CN" altLang="en-US" sz="2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制作，页面模块化编程；</a:t>
            </a:r>
            <a:endParaRPr lang="en-US" altLang="zh-CN" sz="2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endParaRPr>
          </a:p>
          <a:p>
            <a:pPr algn="just" hangingPunct="0">
              <a:lnSpc>
                <a:spcPct val="150000"/>
              </a:lnSpc>
            </a:pPr>
            <a:r>
              <a:rPr lang="zh-CN" altLang="en-US" sz="2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史晨睿承担网页</a:t>
            </a:r>
            <a:r>
              <a:rPr lang="en-US" altLang="zh-CN" sz="2000" dirty="0" err="1">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ui</a:t>
            </a:r>
            <a:r>
              <a:rPr lang="zh-CN" altLang="en-US" sz="2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设计和美化，网页样式编辑；</a:t>
            </a:r>
            <a:endParaRPr lang="en-US" altLang="zh-CN" sz="2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endParaRPr>
          </a:p>
          <a:p>
            <a:pPr algn="just" hangingPunct="0">
              <a:lnSpc>
                <a:spcPct val="150000"/>
              </a:lnSpc>
            </a:pPr>
            <a:r>
              <a:rPr lang="zh-CN" altLang="en-US" sz="2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苏诗杰承担页面模块化编程（负责大多数部分）；</a:t>
            </a:r>
            <a:endParaRPr lang="en-US" altLang="zh-CN" sz="2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endParaRPr>
          </a:p>
          <a:p>
            <a:pPr algn="just" hangingPunct="0">
              <a:lnSpc>
                <a:spcPct val="150000"/>
              </a:lnSpc>
            </a:pPr>
            <a:r>
              <a:rPr lang="zh-CN" altLang="en-US" sz="2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赵子涵承担基本需求分析，资料的收集，页面模块化编程；</a:t>
            </a:r>
            <a:endParaRPr lang="en-US" altLang="zh-CN" sz="2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endParaRPr>
          </a:p>
        </p:txBody>
      </p:sp>
      <p:grpSp>
        <p:nvGrpSpPr>
          <p:cNvPr id="15" name="组合 14"/>
          <p:cNvGrpSpPr/>
          <p:nvPr/>
        </p:nvGrpSpPr>
        <p:grpSpPr>
          <a:xfrm>
            <a:off x="1781071" y="2801215"/>
            <a:ext cx="2171700" cy="2171700"/>
            <a:chOff x="1663700" y="2952998"/>
            <a:chExt cx="2171700" cy="2171700"/>
          </a:xfrm>
        </p:grpSpPr>
        <p:grpSp>
          <p:nvGrpSpPr>
            <p:cNvPr id="13" name="组合 12"/>
            <p:cNvGrpSpPr/>
            <p:nvPr/>
          </p:nvGrpSpPr>
          <p:grpSpPr>
            <a:xfrm>
              <a:off x="1663700" y="2952998"/>
              <a:ext cx="2171700" cy="2171700"/>
              <a:chOff x="1663700" y="2717800"/>
              <a:chExt cx="2171700" cy="2171700"/>
            </a:xfrm>
          </p:grpSpPr>
          <p:sp>
            <p:nvSpPr>
              <p:cNvPr id="12" name="椭圆 11"/>
              <p:cNvSpPr/>
              <p:nvPr/>
            </p:nvSpPr>
            <p:spPr>
              <a:xfrm>
                <a:off x="1663700" y="2717800"/>
                <a:ext cx="2171700" cy="2171700"/>
              </a:xfrm>
              <a:prstGeom prst="ellipse">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椭圆 18"/>
              <p:cNvSpPr/>
              <p:nvPr/>
            </p:nvSpPr>
            <p:spPr>
              <a:xfrm>
                <a:off x="1866900" y="2914650"/>
                <a:ext cx="1778000" cy="1778000"/>
              </a:xfrm>
              <a:prstGeom prst="ellipse">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sp>
          <p:nvSpPr>
            <p:cNvPr id="14" name="椭圆 13"/>
            <p:cNvSpPr/>
            <p:nvPr/>
          </p:nvSpPr>
          <p:spPr>
            <a:xfrm>
              <a:off x="1778000" y="4572000"/>
              <a:ext cx="88900" cy="88900"/>
            </a:xfrm>
            <a:prstGeom prst="ellipse">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Freeform 88"/>
          <p:cNvSpPr>
            <a:spLocks noChangeArrowheads="1"/>
          </p:cNvSpPr>
          <p:nvPr/>
        </p:nvSpPr>
        <p:spPr bwMode="auto">
          <a:xfrm>
            <a:off x="2251992" y="3286215"/>
            <a:ext cx="1207388" cy="1225146"/>
          </a:xfrm>
          <a:custGeom>
            <a:avLst/>
            <a:gdLst>
              <a:gd name="T0" fmla="*/ 2147483646 w 601"/>
              <a:gd name="T1" fmla="*/ 2147483646 h 609"/>
              <a:gd name="T2" fmla="*/ 2147483646 w 601"/>
              <a:gd name="T3" fmla="*/ 2147483646 h 609"/>
              <a:gd name="T4" fmla="*/ 0 w 601"/>
              <a:gd name="T5" fmla="*/ 2147483646 h 609"/>
              <a:gd name="T6" fmla="*/ 2147483646 w 601"/>
              <a:gd name="T7" fmla="*/ 0 h 609"/>
              <a:gd name="T8" fmla="*/ 2147483646 w 601"/>
              <a:gd name="T9" fmla="*/ 2147483646 h 609"/>
              <a:gd name="T10" fmla="*/ 2147483646 w 601"/>
              <a:gd name="T11" fmla="*/ 2147483646 h 609"/>
              <a:gd name="T12" fmla="*/ 2147483646 w 601"/>
              <a:gd name="T13" fmla="*/ 2147483646 h 609"/>
              <a:gd name="T14" fmla="*/ 2147483646 w 601"/>
              <a:gd name="T15" fmla="*/ 2147483646 h 609"/>
              <a:gd name="T16" fmla="*/ 2147483646 w 601"/>
              <a:gd name="T17" fmla="*/ 2147483646 h 609"/>
              <a:gd name="T18" fmla="*/ 2147483646 w 601"/>
              <a:gd name="T19" fmla="*/ 2147483646 h 609"/>
              <a:gd name="T20" fmla="*/ 2147483646 w 601"/>
              <a:gd name="T21" fmla="*/ 2147483646 h 609"/>
              <a:gd name="T22" fmla="*/ 2147483646 w 601"/>
              <a:gd name="T23" fmla="*/ 2147483646 h 609"/>
              <a:gd name="T24" fmla="*/ 2147483646 w 601"/>
              <a:gd name="T25" fmla="*/ 2147483646 h 609"/>
              <a:gd name="T26" fmla="*/ 2147483646 w 601"/>
              <a:gd name="T27" fmla="*/ 2147483646 h 609"/>
              <a:gd name="T28" fmla="*/ 2147483646 w 601"/>
              <a:gd name="T29" fmla="*/ 2147483646 h 609"/>
              <a:gd name="T30" fmla="*/ 2147483646 w 601"/>
              <a:gd name="T31" fmla="*/ 2147483646 h 609"/>
              <a:gd name="T32" fmla="*/ 2147483646 w 601"/>
              <a:gd name="T33" fmla="*/ 2147483646 h 609"/>
              <a:gd name="T34" fmla="*/ 2147483646 w 601"/>
              <a:gd name="T35" fmla="*/ 2147483646 h 609"/>
              <a:gd name="T36" fmla="*/ 2147483646 w 601"/>
              <a:gd name="T37" fmla="*/ 2147483646 h 609"/>
              <a:gd name="T38" fmla="*/ 2147483646 w 601"/>
              <a:gd name="T39" fmla="*/ 2147483646 h 609"/>
              <a:gd name="T40" fmla="*/ 2147483646 w 601"/>
              <a:gd name="T41" fmla="*/ 2147483646 h 609"/>
              <a:gd name="T42" fmla="*/ 2147483646 w 601"/>
              <a:gd name="T43" fmla="*/ 2147483646 h 609"/>
              <a:gd name="T44" fmla="*/ 2147483646 w 601"/>
              <a:gd name="T45" fmla="*/ 2147483646 h 609"/>
              <a:gd name="T46" fmla="*/ 2147483646 w 601"/>
              <a:gd name="T47" fmla="*/ 2147483646 h 609"/>
              <a:gd name="T48" fmla="*/ 2147483646 w 601"/>
              <a:gd name="T49" fmla="*/ 2147483646 h 609"/>
              <a:gd name="T50" fmla="*/ 2147483646 w 601"/>
              <a:gd name="T51" fmla="*/ 2147483646 h 609"/>
              <a:gd name="T52" fmla="*/ 2147483646 w 601"/>
              <a:gd name="T53" fmla="*/ 2147483646 h 609"/>
              <a:gd name="T54" fmla="*/ 2147483646 w 601"/>
              <a:gd name="T55" fmla="*/ 2147483646 h 60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01" h="609">
                <a:moveTo>
                  <a:pt x="297" y="608"/>
                </a:moveTo>
                <a:lnTo>
                  <a:pt x="297" y="608"/>
                </a:lnTo>
                <a:cubicBezTo>
                  <a:pt x="134" y="608"/>
                  <a:pt x="0" y="474"/>
                  <a:pt x="0" y="304"/>
                </a:cubicBezTo>
                <a:cubicBezTo>
                  <a:pt x="0" y="135"/>
                  <a:pt x="134" y="0"/>
                  <a:pt x="297" y="0"/>
                </a:cubicBezTo>
                <a:cubicBezTo>
                  <a:pt x="466" y="0"/>
                  <a:pt x="600" y="135"/>
                  <a:pt x="600" y="304"/>
                </a:cubicBezTo>
                <a:cubicBezTo>
                  <a:pt x="600" y="474"/>
                  <a:pt x="466" y="608"/>
                  <a:pt x="297" y="608"/>
                </a:cubicBezTo>
                <a:close/>
                <a:moveTo>
                  <a:pt x="297" y="57"/>
                </a:moveTo>
                <a:lnTo>
                  <a:pt x="297" y="57"/>
                </a:lnTo>
                <a:cubicBezTo>
                  <a:pt x="162" y="57"/>
                  <a:pt x="56" y="170"/>
                  <a:pt x="56" y="304"/>
                </a:cubicBezTo>
                <a:cubicBezTo>
                  <a:pt x="56" y="368"/>
                  <a:pt x="78" y="425"/>
                  <a:pt x="120" y="467"/>
                </a:cubicBezTo>
                <a:cubicBezTo>
                  <a:pt x="155" y="453"/>
                  <a:pt x="141" y="467"/>
                  <a:pt x="183" y="446"/>
                </a:cubicBezTo>
                <a:cubicBezTo>
                  <a:pt x="233" y="425"/>
                  <a:pt x="247" y="418"/>
                  <a:pt x="247" y="418"/>
                </a:cubicBezTo>
                <a:cubicBezTo>
                  <a:pt x="247" y="375"/>
                  <a:pt x="247" y="375"/>
                  <a:pt x="247" y="375"/>
                </a:cubicBezTo>
                <a:cubicBezTo>
                  <a:pt x="247" y="375"/>
                  <a:pt x="226" y="361"/>
                  <a:pt x="219" y="319"/>
                </a:cubicBezTo>
                <a:cubicBezTo>
                  <a:pt x="212" y="326"/>
                  <a:pt x="205" y="304"/>
                  <a:pt x="205" y="297"/>
                </a:cubicBezTo>
                <a:cubicBezTo>
                  <a:pt x="205" y="283"/>
                  <a:pt x="198" y="255"/>
                  <a:pt x="212" y="255"/>
                </a:cubicBezTo>
                <a:cubicBezTo>
                  <a:pt x="212" y="234"/>
                  <a:pt x="212" y="220"/>
                  <a:pt x="212" y="205"/>
                </a:cubicBezTo>
                <a:cubicBezTo>
                  <a:pt x="212" y="177"/>
                  <a:pt x="247" y="135"/>
                  <a:pt x="297" y="135"/>
                </a:cubicBezTo>
                <a:cubicBezTo>
                  <a:pt x="360" y="135"/>
                  <a:pt x="381" y="177"/>
                  <a:pt x="389" y="205"/>
                </a:cubicBezTo>
                <a:cubicBezTo>
                  <a:pt x="389" y="220"/>
                  <a:pt x="389" y="234"/>
                  <a:pt x="381" y="255"/>
                </a:cubicBezTo>
                <a:cubicBezTo>
                  <a:pt x="396" y="255"/>
                  <a:pt x="389" y="283"/>
                  <a:pt x="389" y="297"/>
                </a:cubicBezTo>
                <a:cubicBezTo>
                  <a:pt x="389" y="304"/>
                  <a:pt x="389" y="326"/>
                  <a:pt x="374" y="319"/>
                </a:cubicBezTo>
                <a:cubicBezTo>
                  <a:pt x="367" y="361"/>
                  <a:pt x="353" y="375"/>
                  <a:pt x="353" y="375"/>
                </a:cubicBezTo>
                <a:cubicBezTo>
                  <a:pt x="353" y="418"/>
                  <a:pt x="353" y="418"/>
                  <a:pt x="353" y="418"/>
                </a:cubicBezTo>
                <a:cubicBezTo>
                  <a:pt x="353" y="418"/>
                  <a:pt x="367" y="425"/>
                  <a:pt x="410" y="446"/>
                </a:cubicBezTo>
                <a:cubicBezTo>
                  <a:pt x="459" y="467"/>
                  <a:pt x="445" y="453"/>
                  <a:pt x="480" y="467"/>
                </a:cubicBezTo>
                <a:cubicBezTo>
                  <a:pt x="523" y="425"/>
                  <a:pt x="544" y="368"/>
                  <a:pt x="544" y="304"/>
                </a:cubicBezTo>
                <a:cubicBezTo>
                  <a:pt x="544" y="170"/>
                  <a:pt x="431" y="57"/>
                  <a:pt x="297" y="5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1000" fill="hold"/>
                                        <p:tgtEl>
                                          <p:spTgt spid="15"/>
                                        </p:tgtEl>
                                        <p:attrNameLst>
                                          <p:attrName>ppt_w</p:attrName>
                                        </p:attrNameLst>
                                      </p:cBhvr>
                                      <p:tavLst>
                                        <p:tav tm="0">
                                          <p:val>
                                            <p:fltVal val="0"/>
                                          </p:val>
                                        </p:tav>
                                        <p:tav tm="100000">
                                          <p:val>
                                            <p:strVal val="#ppt_w"/>
                                          </p:val>
                                        </p:tav>
                                      </p:tavLst>
                                    </p:anim>
                                    <p:anim calcmode="lin" valueType="num">
                                      <p:cBhvr>
                                        <p:cTn id="30" dur="1000" fill="hold"/>
                                        <p:tgtEl>
                                          <p:spTgt spid="15"/>
                                        </p:tgtEl>
                                        <p:attrNameLst>
                                          <p:attrName>ppt_h</p:attrName>
                                        </p:attrNameLst>
                                      </p:cBhvr>
                                      <p:tavLst>
                                        <p:tav tm="0">
                                          <p:val>
                                            <p:fltVal val="0"/>
                                          </p:val>
                                        </p:tav>
                                        <p:tav tm="100000">
                                          <p:val>
                                            <p:strVal val="#ppt_h"/>
                                          </p:val>
                                        </p:tav>
                                      </p:tavLst>
                                    </p:anim>
                                    <p:anim calcmode="lin" valueType="num">
                                      <p:cBhvr>
                                        <p:cTn id="31" dur="1000" fill="hold"/>
                                        <p:tgtEl>
                                          <p:spTgt spid="15"/>
                                        </p:tgtEl>
                                        <p:attrNameLst>
                                          <p:attrName>style.rotation</p:attrName>
                                        </p:attrNameLst>
                                      </p:cBhvr>
                                      <p:tavLst>
                                        <p:tav tm="0">
                                          <p:val>
                                            <p:fltVal val="90"/>
                                          </p:val>
                                        </p:tav>
                                        <p:tav tm="100000">
                                          <p:val>
                                            <p:fltVal val="0"/>
                                          </p:val>
                                        </p:tav>
                                      </p:tavLst>
                                    </p:anim>
                                    <p:animEffect transition="in" filter="fade">
                                      <p:cBhvr>
                                        <p:cTn id="32" dur="1000"/>
                                        <p:tgtEl>
                                          <p:spTgt spid="15"/>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p:cTn id="35" dur="1000" fill="hold"/>
                                        <p:tgtEl>
                                          <p:spTgt spid="23"/>
                                        </p:tgtEl>
                                        <p:attrNameLst>
                                          <p:attrName>ppt_w</p:attrName>
                                        </p:attrNameLst>
                                      </p:cBhvr>
                                      <p:tavLst>
                                        <p:tav tm="0">
                                          <p:val>
                                            <p:fltVal val="0"/>
                                          </p:val>
                                        </p:tav>
                                        <p:tav tm="100000">
                                          <p:val>
                                            <p:strVal val="#ppt_w"/>
                                          </p:val>
                                        </p:tav>
                                      </p:tavLst>
                                    </p:anim>
                                    <p:anim calcmode="lin" valueType="num">
                                      <p:cBhvr>
                                        <p:cTn id="36" dur="1000" fill="hold"/>
                                        <p:tgtEl>
                                          <p:spTgt spid="23"/>
                                        </p:tgtEl>
                                        <p:attrNameLst>
                                          <p:attrName>ppt_h</p:attrName>
                                        </p:attrNameLst>
                                      </p:cBhvr>
                                      <p:tavLst>
                                        <p:tav tm="0">
                                          <p:val>
                                            <p:fltVal val="0"/>
                                          </p:val>
                                        </p:tav>
                                        <p:tav tm="100000">
                                          <p:val>
                                            <p:strVal val="#ppt_h"/>
                                          </p:val>
                                        </p:tav>
                                      </p:tavLst>
                                    </p:anim>
                                    <p:anim calcmode="lin" valueType="num">
                                      <p:cBhvr>
                                        <p:cTn id="37" dur="1000" fill="hold"/>
                                        <p:tgtEl>
                                          <p:spTgt spid="23"/>
                                        </p:tgtEl>
                                        <p:attrNameLst>
                                          <p:attrName>style.rotation</p:attrName>
                                        </p:attrNameLst>
                                      </p:cBhvr>
                                      <p:tavLst>
                                        <p:tav tm="0">
                                          <p:val>
                                            <p:fltVal val="90"/>
                                          </p:val>
                                        </p:tav>
                                        <p:tav tm="100000">
                                          <p:val>
                                            <p:fltVal val="0"/>
                                          </p:val>
                                        </p:tav>
                                      </p:tavLst>
                                    </p:anim>
                                    <p:animEffect transition="in" filter="fade">
                                      <p:cBhvr>
                                        <p:cTn id="38" dur="1000"/>
                                        <p:tgtEl>
                                          <p:spTgt spid="23"/>
                                        </p:tgtEl>
                                      </p:cBhvr>
                                    </p:animEffect>
                                  </p:childTnLst>
                                </p:cTn>
                              </p:par>
                            </p:childTnLst>
                          </p:cTn>
                        </p:par>
                        <p:par>
                          <p:cTn id="39" fill="hold">
                            <p:stCondLst>
                              <p:cond delay="1000"/>
                            </p:stCondLst>
                            <p:childTnLst>
                              <p:par>
                                <p:cTn id="40" presetID="42" presetClass="entr" presetSubtype="0" fill="hold" grpId="0"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1000"/>
                                        <p:tgtEl>
                                          <p:spTgt spid="16"/>
                                        </p:tgtEl>
                                      </p:cBhvr>
                                    </p:animEffect>
                                    <p:anim calcmode="lin" valueType="num">
                                      <p:cBhvr>
                                        <p:cTn id="43" dur="1000" fill="hold"/>
                                        <p:tgtEl>
                                          <p:spTgt spid="16"/>
                                        </p:tgtEl>
                                        <p:attrNameLst>
                                          <p:attrName>ppt_x</p:attrName>
                                        </p:attrNameLst>
                                      </p:cBhvr>
                                      <p:tavLst>
                                        <p:tav tm="0">
                                          <p:val>
                                            <p:strVal val="#ppt_x"/>
                                          </p:val>
                                        </p:tav>
                                        <p:tav tm="100000">
                                          <p:val>
                                            <p:strVal val="#ppt_x"/>
                                          </p:val>
                                        </p:tav>
                                      </p:tavLst>
                                    </p:anim>
                                    <p:anim calcmode="lin" valueType="num">
                                      <p:cBhvr>
                                        <p:cTn id="44" dur="1000" fill="hold"/>
                                        <p:tgtEl>
                                          <p:spTgt spid="16"/>
                                        </p:tgtEl>
                                        <p:attrNameLst>
                                          <p:attrName>ppt_y</p:attrName>
                                        </p:attrNameLst>
                                      </p:cBhvr>
                                      <p:tavLst>
                                        <p:tav tm="0">
                                          <p:val>
                                            <p:strVal val="#ppt_y+.1"/>
                                          </p:val>
                                        </p:tav>
                                        <p:tav tm="100000">
                                          <p:val>
                                            <p:strVal val="#ppt_y"/>
                                          </p:val>
                                        </p:tav>
                                      </p:tavLst>
                                    </p:anim>
                                  </p:childTnLst>
                                </p:cTn>
                              </p:par>
                            </p:childTnLst>
                          </p:cTn>
                        </p:par>
                        <p:par>
                          <p:cTn id="45" fill="hold">
                            <p:stCondLst>
                              <p:cond delay="2000"/>
                            </p:stCondLst>
                            <p:childTnLst>
                              <p:par>
                                <p:cTn id="46" presetID="42" presetClass="entr" presetSubtype="0" fill="hold" grpId="0" nodeType="after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1000"/>
                                        <p:tgtEl>
                                          <p:spTgt spid="18"/>
                                        </p:tgtEl>
                                      </p:cBhvr>
                                    </p:animEffect>
                                    <p:anim calcmode="lin" valueType="num">
                                      <p:cBhvr>
                                        <p:cTn id="49" dur="1000" fill="hold"/>
                                        <p:tgtEl>
                                          <p:spTgt spid="18"/>
                                        </p:tgtEl>
                                        <p:attrNameLst>
                                          <p:attrName>ppt_x</p:attrName>
                                        </p:attrNameLst>
                                      </p:cBhvr>
                                      <p:tavLst>
                                        <p:tav tm="0">
                                          <p:val>
                                            <p:strVal val="#ppt_x"/>
                                          </p:val>
                                        </p:tav>
                                        <p:tav tm="100000">
                                          <p:val>
                                            <p:strVal val="#ppt_x"/>
                                          </p:val>
                                        </p:tav>
                                      </p:tavLst>
                                    </p:anim>
                                    <p:anim calcmode="lin" valueType="num">
                                      <p:cBhvr>
                                        <p:cTn id="5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P spid="11" grpId="0" animBg="1"/>
      <p:bldP spid="16" grpId="0"/>
      <p:bldP spid="18" grpId="0"/>
      <p:bldP spid="2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8900" y="122555"/>
            <a:ext cx="2552700" cy="829945"/>
          </a:xfrm>
          <a:prstGeom prst="rect">
            <a:avLst/>
          </a:prstGeom>
          <a:noFill/>
        </p:spPr>
        <p:txBody>
          <a:bodyPr wrap="square" rtlCol="0">
            <a:spAutoFit/>
          </a:bodyPr>
          <a:lstStyle/>
          <a:p>
            <a:r>
              <a:rPr lang="zh-CN" altLang="zh-CN" sz="2400" kern="100" dirty="0">
                <a:effectLst/>
                <a:latin typeface="微软雅黑" panose="020B0503020204020204" charset="-122"/>
                <a:ea typeface="微软雅黑" panose="020B0503020204020204" charset="-122"/>
              </a:rPr>
              <a:t>网站论坛效果图</a:t>
            </a:r>
          </a:p>
          <a:p>
            <a:endParaRPr lang="zh-CN" altLang="zh-CN" sz="2400" kern="100" dirty="0">
              <a:effectLst/>
              <a:latin typeface="微软雅黑" panose="020B0503020204020204" charset="-122"/>
              <a:ea typeface="微软雅黑" panose="020B0503020204020204" charset="-122"/>
            </a:endParaRPr>
          </a:p>
        </p:txBody>
      </p:sp>
      <p:pic>
        <p:nvPicPr>
          <p:cNvPr id="4098" name="图片 1">
            <a:extLst>
              <a:ext uri="{FF2B5EF4-FFF2-40B4-BE49-F238E27FC236}">
                <a16:creationId xmlns:a16="http://schemas.microsoft.com/office/drawing/2014/main" id="{FA9D3981-DADE-A229-3855-1B678B7DDE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0443" y="767745"/>
            <a:ext cx="5650002" cy="5601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1915" y="83820"/>
            <a:ext cx="2939415" cy="829945"/>
          </a:xfrm>
          <a:prstGeom prst="rect">
            <a:avLst/>
          </a:prstGeom>
          <a:noFill/>
        </p:spPr>
        <p:txBody>
          <a:bodyPr wrap="square" rtlCol="0">
            <a:spAutoFit/>
          </a:bodyPr>
          <a:lstStyle/>
          <a:p>
            <a:r>
              <a:rPr lang="zh-CN" altLang="zh-CN" sz="2400" kern="100" dirty="0">
                <a:effectLst/>
                <a:latin typeface="微软雅黑" panose="020B0503020204020204" charset="-122"/>
                <a:ea typeface="微软雅黑" panose="020B0503020204020204" charset="-122"/>
              </a:rPr>
              <a:t>网站发帖界面效果图</a:t>
            </a:r>
          </a:p>
          <a:p>
            <a:endParaRPr lang="zh-CN" altLang="zh-CN" sz="2400" kern="100" dirty="0">
              <a:effectLst/>
              <a:latin typeface="微软雅黑" panose="020B0503020204020204" charset="-122"/>
              <a:ea typeface="微软雅黑" panose="020B0503020204020204" charset="-122"/>
            </a:endParaRPr>
          </a:p>
        </p:txBody>
      </p:sp>
      <p:pic>
        <p:nvPicPr>
          <p:cNvPr id="5122" name="图片 1">
            <a:extLst>
              <a:ext uri="{FF2B5EF4-FFF2-40B4-BE49-F238E27FC236}">
                <a16:creationId xmlns:a16="http://schemas.microsoft.com/office/drawing/2014/main" id="{1C9C9C19-EDE5-976A-4C60-831A3E792F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1445" y="867757"/>
            <a:ext cx="5309109" cy="5309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2235" y="79375"/>
            <a:ext cx="3101975" cy="829945"/>
          </a:xfrm>
          <a:prstGeom prst="rect">
            <a:avLst/>
          </a:prstGeom>
          <a:noFill/>
        </p:spPr>
        <p:txBody>
          <a:bodyPr wrap="square" rtlCol="0">
            <a:spAutoFit/>
          </a:bodyPr>
          <a:lstStyle/>
          <a:p>
            <a:r>
              <a:rPr lang="zh-CN" altLang="zh-CN" sz="2400" kern="100" dirty="0">
                <a:effectLst/>
                <a:latin typeface="微软雅黑" panose="020B0503020204020204" charset="-122"/>
                <a:ea typeface="微软雅黑" panose="020B0503020204020204" charset="-122"/>
              </a:rPr>
              <a:t>网站搜索结果效果图</a:t>
            </a:r>
          </a:p>
          <a:p>
            <a:endParaRPr lang="zh-CN" altLang="zh-CN" sz="2400" kern="100" dirty="0">
              <a:effectLst/>
              <a:latin typeface="微软雅黑" panose="020B0503020204020204" charset="-122"/>
              <a:ea typeface="微软雅黑" panose="020B0503020204020204" charset="-122"/>
            </a:endParaRPr>
          </a:p>
        </p:txBody>
      </p:sp>
      <p:pic>
        <p:nvPicPr>
          <p:cNvPr id="6146" name="图片 1">
            <a:extLst>
              <a:ext uri="{FF2B5EF4-FFF2-40B4-BE49-F238E27FC236}">
                <a16:creationId xmlns:a16="http://schemas.microsoft.com/office/drawing/2014/main" id="{2B7029A2-D75D-F3EC-69EB-DDC63267B8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6364" y="786890"/>
            <a:ext cx="5537560" cy="5527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8905" y="99060"/>
            <a:ext cx="2529205" cy="829945"/>
          </a:xfrm>
          <a:prstGeom prst="rect">
            <a:avLst/>
          </a:prstGeom>
          <a:noFill/>
        </p:spPr>
        <p:txBody>
          <a:bodyPr wrap="square" rtlCol="0">
            <a:spAutoFit/>
          </a:bodyPr>
          <a:lstStyle/>
          <a:p>
            <a:r>
              <a:rPr lang="zh-CN" altLang="zh-CN" sz="2400" kern="100" dirty="0">
                <a:effectLst/>
                <a:latin typeface="微软雅黑" panose="020B0503020204020204" charset="-122"/>
                <a:ea typeface="微软雅黑" panose="020B0503020204020204" charset="-122"/>
              </a:rPr>
              <a:t>个人中心效果图</a:t>
            </a:r>
          </a:p>
          <a:p>
            <a:endParaRPr lang="zh-CN" altLang="zh-CN" sz="2400" kern="100" dirty="0">
              <a:effectLst/>
              <a:latin typeface="微软雅黑" panose="020B0503020204020204" charset="-122"/>
              <a:ea typeface="微软雅黑" panose="020B0503020204020204" charset="-122"/>
            </a:endParaRPr>
          </a:p>
        </p:txBody>
      </p:sp>
      <p:pic>
        <p:nvPicPr>
          <p:cNvPr id="7170" name="图片 1">
            <a:extLst>
              <a:ext uri="{FF2B5EF4-FFF2-40B4-BE49-F238E27FC236}">
                <a16:creationId xmlns:a16="http://schemas.microsoft.com/office/drawing/2014/main" id="{62AEBA4A-CDCB-F79D-F562-2457C5F547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5851" y="675964"/>
            <a:ext cx="5612322" cy="5622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3820" y="115570"/>
            <a:ext cx="3015615" cy="829945"/>
          </a:xfrm>
          <a:prstGeom prst="rect">
            <a:avLst/>
          </a:prstGeom>
          <a:noFill/>
        </p:spPr>
        <p:txBody>
          <a:bodyPr wrap="square" rtlCol="0">
            <a:spAutoFit/>
          </a:bodyPr>
          <a:lstStyle/>
          <a:p>
            <a:r>
              <a:rPr lang="zh-CN" altLang="zh-CN" sz="2400" kern="100" dirty="0">
                <a:effectLst/>
                <a:latin typeface="微软雅黑" panose="020B0503020204020204" charset="-122"/>
                <a:ea typeface="微软雅黑" panose="020B0503020204020204" charset="-122"/>
              </a:rPr>
              <a:t>热梗介绍页面效果图</a:t>
            </a:r>
          </a:p>
          <a:p>
            <a:endParaRPr lang="zh-CN" altLang="zh-CN" sz="2400" kern="100" dirty="0">
              <a:effectLst/>
              <a:latin typeface="微软雅黑" panose="020B0503020204020204" charset="-122"/>
              <a:ea typeface="微软雅黑" panose="020B0503020204020204" charset="-122"/>
            </a:endParaRPr>
          </a:p>
        </p:txBody>
      </p:sp>
      <p:pic>
        <p:nvPicPr>
          <p:cNvPr id="8194" name="图片 1">
            <a:extLst>
              <a:ext uri="{FF2B5EF4-FFF2-40B4-BE49-F238E27FC236}">
                <a16:creationId xmlns:a16="http://schemas.microsoft.com/office/drawing/2014/main" id="{942A2E4A-3D58-A8DD-E175-4DF744B8CF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1282" y="287427"/>
            <a:ext cx="5143593" cy="6515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18957" y="541929"/>
            <a:ext cx="2754086" cy="706755"/>
          </a:xfrm>
          <a:prstGeom prst="rect">
            <a:avLst/>
          </a:prstGeom>
          <a:noFill/>
        </p:spPr>
        <p:txBody>
          <a:bodyPr wrap="square" rtlCol="0">
            <a:spAutoFit/>
          </a:bodyPr>
          <a:lstStyle/>
          <a:p>
            <a:pPr algn="ctr"/>
            <a:r>
              <a:rPr lang="zh-CN" altLang="en-US" sz="4000" spc="600" dirty="0">
                <a:solidFill>
                  <a:srgbClr val="4C678E"/>
                </a:solidFill>
                <a:latin typeface="微软雅黑" panose="020B0503020204020204" charset="-122"/>
                <a:ea typeface="微软雅黑" panose="020B0503020204020204" charset="-122"/>
              </a:rPr>
              <a:t>进度安排</a:t>
            </a:r>
          </a:p>
        </p:txBody>
      </p:sp>
      <p:grpSp>
        <p:nvGrpSpPr>
          <p:cNvPr id="3" name="组合 2"/>
          <p:cNvGrpSpPr/>
          <p:nvPr/>
        </p:nvGrpSpPr>
        <p:grpSpPr>
          <a:xfrm>
            <a:off x="3850602" y="939639"/>
            <a:ext cx="4490797" cy="0"/>
            <a:chOff x="3893464" y="1130139"/>
            <a:chExt cx="4490797" cy="0"/>
          </a:xfrm>
        </p:grpSpPr>
        <p:cxnSp>
          <p:nvCxnSpPr>
            <p:cNvPr id="4" name="直接箭头连接符 25"/>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 name="直接箭头连接符 25"/>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aphicFrame>
        <p:nvGraphicFramePr>
          <p:cNvPr id="6" name="表格 6"/>
          <p:cNvGraphicFramePr>
            <a:graphicFrameLocks noGrp="1"/>
          </p:cNvGraphicFramePr>
          <p:nvPr>
            <p:custDataLst>
              <p:tags r:id="rId1"/>
            </p:custDataLst>
          </p:nvPr>
        </p:nvGraphicFramePr>
        <p:xfrm>
          <a:off x="1495724" y="1657069"/>
          <a:ext cx="9200552" cy="3871569"/>
        </p:xfrm>
        <a:graphic>
          <a:graphicData uri="http://schemas.openxmlformats.org/drawingml/2006/table">
            <a:tbl>
              <a:tblPr firstRow="1" bandRow="1">
                <a:tableStyleId>{5C22544A-7EE6-4342-B048-85BDC9FD1C3A}</a:tableStyleId>
              </a:tblPr>
              <a:tblGrid>
                <a:gridCol w="4600276">
                  <a:extLst>
                    <a:ext uri="{9D8B030D-6E8A-4147-A177-3AD203B41FA5}">
                      <a16:colId xmlns:a16="http://schemas.microsoft.com/office/drawing/2014/main" val="20000"/>
                    </a:ext>
                  </a:extLst>
                </a:gridCol>
                <a:gridCol w="4600276">
                  <a:extLst>
                    <a:ext uri="{9D8B030D-6E8A-4147-A177-3AD203B41FA5}">
                      <a16:colId xmlns:a16="http://schemas.microsoft.com/office/drawing/2014/main" val="20001"/>
                    </a:ext>
                  </a:extLst>
                </a:gridCol>
              </a:tblGrid>
              <a:tr h="765866">
                <a:tc>
                  <a:txBody>
                    <a:bodyPr/>
                    <a:lstStyle/>
                    <a:p>
                      <a:pPr algn="ctr">
                        <a:lnSpc>
                          <a:spcPct val="200000"/>
                        </a:lnSpc>
                      </a:pPr>
                      <a:r>
                        <a:rPr lang="zh-CN" altLang="en-US" sz="2000" dirty="0">
                          <a:latin typeface="微软雅黑" panose="020B0503020204020204" charset="-122"/>
                          <a:ea typeface="微软雅黑" panose="020B0503020204020204" charset="-122"/>
                        </a:rPr>
                        <a:t>工作内容</a:t>
                      </a:r>
                    </a:p>
                  </a:txBody>
                  <a:tcPr/>
                </a:tc>
                <a:tc>
                  <a:txBody>
                    <a:bodyPr/>
                    <a:lstStyle/>
                    <a:p>
                      <a:pPr algn="ctr">
                        <a:lnSpc>
                          <a:spcPct val="200000"/>
                        </a:lnSpc>
                      </a:pPr>
                      <a:r>
                        <a:rPr lang="zh-CN" altLang="en-US" sz="2000" dirty="0">
                          <a:latin typeface="微软雅黑" panose="020B0503020204020204" charset="-122"/>
                          <a:ea typeface="微软雅黑" panose="020B0503020204020204" charset="-122"/>
                        </a:rPr>
                        <a:t>时间安排</a:t>
                      </a:r>
                    </a:p>
                  </a:txBody>
                  <a:tcPr/>
                </a:tc>
                <a:extLst>
                  <a:ext uri="{0D108BD9-81ED-4DB2-BD59-A6C34878D82A}">
                    <a16:rowId xmlns:a16="http://schemas.microsoft.com/office/drawing/2014/main" val="10000"/>
                  </a:ext>
                </a:extLst>
              </a:tr>
              <a:tr h="765866">
                <a:tc>
                  <a:txBody>
                    <a:bodyPr/>
                    <a:lstStyle/>
                    <a:p>
                      <a:pPr algn="ctr">
                        <a:lnSpc>
                          <a:spcPct val="200000"/>
                        </a:lnSpc>
                      </a:pPr>
                      <a:r>
                        <a:rPr lang="zh-CN" altLang="en-US" sz="2000" dirty="0">
                          <a:latin typeface="微软雅黑" panose="020B0503020204020204" charset="-122"/>
                          <a:ea typeface="微软雅黑" panose="020B0503020204020204" charset="-122"/>
                          <a:cs typeface="微软雅黑" panose="020B0503020204020204" charset="-122"/>
                        </a:rPr>
                        <a:t>完成开题报告和开题答辩</a:t>
                      </a:r>
                      <a:r>
                        <a:rPr lang="en-US" altLang="zh-CN" sz="2000" dirty="0">
                          <a:latin typeface="微软雅黑" panose="020B0503020204020204" charset="-122"/>
                          <a:ea typeface="微软雅黑" panose="020B0503020204020204" charset="-122"/>
                          <a:cs typeface="微软雅黑" panose="020B0503020204020204" charset="-122"/>
                        </a:rPr>
                        <a:t>ppt</a:t>
                      </a:r>
                      <a:endParaRPr lang="zh-CN" altLang="en-US" sz="2000" dirty="0">
                        <a:latin typeface="微软雅黑" panose="020B0503020204020204" charset="-122"/>
                        <a:ea typeface="微软雅黑" panose="020B0503020204020204" charset="-122"/>
                        <a:cs typeface="微软雅黑" panose="020B0503020204020204" charset="-122"/>
                      </a:endParaRPr>
                    </a:p>
                  </a:txBody>
                  <a:tcPr/>
                </a:tc>
                <a:tc>
                  <a:txBody>
                    <a:bodyPr/>
                    <a:lstStyle/>
                    <a:p>
                      <a:pPr algn="ctr">
                        <a:lnSpc>
                          <a:spcPct val="200000"/>
                        </a:lnSpc>
                      </a:pPr>
                      <a:r>
                        <a:rPr lang="en-US" altLang="zh-CN" sz="2000" dirty="0">
                          <a:latin typeface="微软雅黑" panose="020B0503020204020204" charset="-122"/>
                          <a:ea typeface="微软雅黑" panose="020B0503020204020204" charset="-122"/>
                        </a:rPr>
                        <a:t>2022.9-2022.10.10</a:t>
                      </a:r>
                      <a:endParaRPr lang="zh-CN" altLang="en-US" sz="2000" dirty="0">
                        <a:latin typeface="微软雅黑" panose="020B0503020204020204" charset="-122"/>
                        <a:ea typeface="微软雅黑" panose="020B0503020204020204" charset="-122"/>
                      </a:endParaRPr>
                    </a:p>
                  </a:txBody>
                  <a:tcPr/>
                </a:tc>
                <a:extLst>
                  <a:ext uri="{0D108BD9-81ED-4DB2-BD59-A6C34878D82A}">
                    <a16:rowId xmlns:a16="http://schemas.microsoft.com/office/drawing/2014/main" val="10001"/>
                  </a:ext>
                </a:extLst>
              </a:tr>
              <a:tr h="808105">
                <a:tc>
                  <a:txBody>
                    <a:bodyPr/>
                    <a:lstStyle/>
                    <a:p>
                      <a:pPr algn="ctr">
                        <a:lnSpc>
                          <a:spcPct val="200000"/>
                        </a:lnSpc>
                      </a:pPr>
                      <a:r>
                        <a:rPr lang="zh-CN" altLang="en-US" sz="2000" dirty="0">
                          <a:latin typeface="微软雅黑" panose="020B0503020204020204" charset="-122"/>
                          <a:ea typeface="微软雅黑" panose="020B0503020204020204" charset="-122"/>
                        </a:rPr>
                        <a:t>网站基本框架建立，完成中期报告</a:t>
                      </a:r>
                    </a:p>
                  </a:txBody>
                  <a:tcPr/>
                </a:tc>
                <a:tc>
                  <a:txBody>
                    <a:bodyPr/>
                    <a:lstStyle/>
                    <a:p>
                      <a:pPr algn="ctr">
                        <a:lnSpc>
                          <a:spcPct val="200000"/>
                        </a:lnSpc>
                      </a:pPr>
                      <a:r>
                        <a:rPr lang="en-US" altLang="zh-CN" sz="2000" dirty="0">
                          <a:latin typeface="微软雅黑" panose="020B0503020204020204" charset="-122"/>
                          <a:ea typeface="微软雅黑" panose="020B0503020204020204" charset="-122"/>
                        </a:rPr>
                        <a:t>2022.10.10-2022.10.31</a:t>
                      </a:r>
                      <a:endParaRPr lang="zh-CN" altLang="en-US" sz="2000" dirty="0">
                        <a:latin typeface="微软雅黑" panose="020B0503020204020204" charset="-122"/>
                        <a:ea typeface="微软雅黑" panose="020B0503020204020204" charset="-122"/>
                      </a:endParaRPr>
                    </a:p>
                  </a:txBody>
                  <a:tcPr/>
                </a:tc>
                <a:extLst>
                  <a:ext uri="{0D108BD9-81ED-4DB2-BD59-A6C34878D82A}">
                    <a16:rowId xmlns:a16="http://schemas.microsoft.com/office/drawing/2014/main" val="10002"/>
                  </a:ext>
                </a:extLst>
              </a:tr>
              <a:tr h="765866">
                <a:tc>
                  <a:txBody>
                    <a:bodyPr/>
                    <a:lstStyle/>
                    <a:p>
                      <a:pPr algn="ctr">
                        <a:lnSpc>
                          <a:spcPct val="200000"/>
                        </a:lnSpc>
                      </a:pPr>
                      <a:r>
                        <a:rPr lang="zh-CN" altLang="en-US" dirty="0">
                          <a:latin typeface="微软雅黑" panose="020B0503020204020204" charset="-122"/>
                          <a:ea typeface="微软雅黑" panose="020B0503020204020204" charset="-122"/>
                        </a:rPr>
                        <a:t>网站后续建立和样式美化</a:t>
                      </a:r>
                    </a:p>
                  </a:txBody>
                  <a:tcPr/>
                </a:tc>
                <a:tc>
                  <a:txBody>
                    <a:bodyPr/>
                    <a:lstStyle/>
                    <a:p>
                      <a:pPr algn="ctr">
                        <a:lnSpc>
                          <a:spcPct val="200000"/>
                        </a:lnSpc>
                      </a:pPr>
                      <a:r>
                        <a:rPr lang="en-US" altLang="zh-CN" sz="2000" dirty="0"/>
                        <a:t>2022.11-2022.12</a:t>
                      </a:r>
                      <a:endParaRPr lang="zh-CN" altLang="en-US" sz="2000" dirty="0"/>
                    </a:p>
                  </a:txBody>
                  <a:tcPr/>
                </a:tc>
                <a:extLst>
                  <a:ext uri="{0D108BD9-81ED-4DB2-BD59-A6C34878D82A}">
                    <a16:rowId xmlns:a16="http://schemas.microsoft.com/office/drawing/2014/main" val="10003"/>
                  </a:ext>
                </a:extLst>
              </a:tr>
              <a:tr h="765866">
                <a:tc>
                  <a:txBody>
                    <a:bodyPr/>
                    <a:lstStyle/>
                    <a:p>
                      <a:pPr algn="ctr">
                        <a:lnSpc>
                          <a:spcPct val="200000"/>
                        </a:lnSpc>
                      </a:pPr>
                      <a:r>
                        <a:rPr lang="zh-CN" altLang="en-US" sz="2000" dirty="0">
                          <a:latin typeface="微软雅黑" panose="020B0503020204020204" charset="-122"/>
                          <a:ea typeface="微软雅黑" panose="020B0503020204020204" charset="-122"/>
                        </a:rPr>
                        <a:t>撰写和提交课程设计报告</a:t>
                      </a:r>
                    </a:p>
                  </a:txBody>
                  <a:tcPr/>
                </a:tc>
                <a:tc>
                  <a:txBody>
                    <a:bodyPr/>
                    <a:lstStyle/>
                    <a:p>
                      <a:pPr algn="ctr">
                        <a:lnSpc>
                          <a:spcPct val="200000"/>
                        </a:lnSpc>
                      </a:pPr>
                      <a:r>
                        <a:rPr lang="en-US" altLang="zh-CN" sz="2000" dirty="0">
                          <a:latin typeface="微软雅黑" panose="020B0503020204020204" charset="-122"/>
                          <a:ea typeface="微软雅黑" panose="020B0503020204020204" charset="-122"/>
                        </a:rPr>
                        <a:t>2022.11-2022.12.26</a:t>
                      </a:r>
                      <a:endParaRPr lang="zh-CN" altLang="en-US" sz="2000" dirty="0">
                        <a:latin typeface="微软雅黑" panose="020B0503020204020204" charset="-122"/>
                        <a:ea typeface="微软雅黑" panose="020B0503020204020204" charset="-122"/>
                      </a:endParaRPr>
                    </a:p>
                  </a:txBody>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2" name="组合 11"/>
          <p:cNvGrpSpPr/>
          <p:nvPr/>
        </p:nvGrpSpPr>
        <p:grpSpPr>
          <a:xfrm>
            <a:off x="0" y="-4677"/>
            <a:ext cx="12992100" cy="6862677"/>
            <a:chOff x="0" y="-4677"/>
            <a:chExt cx="12192000" cy="6862677"/>
          </a:xfrm>
        </p:grpSpPr>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l="52978" t="10561" r="2412" b="26928"/>
            <a:stretch>
              <a:fillRect/>
            </a:stretch>
          </p:blipFill>
          <p:spPr>
            <a:xfrm>
              <a:off x="0" y="-4677"/>
              <a:ext cx="12192000" cy="6862677"/>
            </a:xfrm>
            <a:prstGeom prst="rect">
              <a:avLst/>
            </a:prstGeom>
          </p:spPr>
        </p:pic>
        <p:sp>
          <p:nvSpPr>
            <p:cNvPr id="11" name="任意多边形: 形状 10"/>
            <p:cNvSpPr/>
            <p:nvPr/>
          </p:nvSpPr>
          <p:spPr>
            <a:xfrm>
              <a:off x="1238911" y="147978"/>
              <a:ext cx="9434423" cy="4654525"/>
            </a:xfrm>
            <a:custGeom>
              <a:avLst/>
              <a:gdLst>
                <a:gd name="connsiteX0" fmla="*/ 132689 w 9434423"/>
                <a:gd name="connsiteY0" fmla="*/ 737847 h 4654525"/>
                <a:gd name="connsiteX1" fmla="*/ 180314 w 9434423"/>
                <a:gd name="connsiteY1" fmla="*/ 861672 h 4654525"/>
                <a:gd name="connsiteX2" fmla="*/ 1961489 w 9434423"/>
                <a:gd name="connsiteY2" fmla="*/ 3052422 h 4654525"/>
                <a:gd name="connsiteX3" fmla="*/ 3695039 w 9434423"/>
                <a:gd name="connsiteY3" fmla="*/ 3547722 h 4654525"/>
                <a:gd name="connsiteX4" fmla="*/ 6409664 w 9434423"/>
                <a:gd name="connsiteY4" fmla="*/ 3881097 h 4654525"/>
                <a:gd name="connsiteX5" fmla="*/ 6676364 w 9434423"/>
                <a:gd name="connsiteY5" fmla="*/ 3633447 h 4654525"/>
                <a:gd name="connsiteX6" fmla="*/ 8438489 w 9434423"/>
                <a:gd name="connsiteY6" fmla="*/ 4652622 h 4654525"/>
                <a:gd name="connsiteX7" fmla="*/ 9371939 w 9434423"/>
                <a:gd name="connsiteY7" fmla="*/ 3842997 h 4654525"/>
                <a:gd name="connsiteX8" fmla="*/ 9248114 w 9434423"/>
                <a:gd name="connsiteY8" fmla="*/ 2299947 h 4654525"/>
                <a:gd name="connsiteX9" fmla="*/ 8438489 w 9434423"/>
                <a:gd name="connsiteY9" fmla="*/ 1214097 h 4654525"/>
                <a:gd name="connsiteX10" fmla="*/ 6314414 w 9434423"/>
                <a:gd name="connsiteY10" fmla="*/ 194922 h 4654525"/>
                <a:gd name="connsiteX11" fmla="*/ 5761964 w 9434423"/>
                <a:gd name="connsiteY11" fmla="*/ 4422 h 4654525"/>
                <a:gd name="connsiteX12" fmla="*/ 4742789 w 9434423"/>
                <a:gd name="connsiteY12" fmla="*/ 271122 h 4654525"/>
                <a:gd name="connsiteX13" fmla="*/ 3866489 w 9434423"/>
                <a:gd name="connsiteY13" fmla="*/ 852147 h 4654525"/>
                <a:gd name="connsiteX14" fmla="*/ 2523464 w 9434423"/>
                <a:gd name="connsiteY14" fmla="*/ 623547 h 4654525"/>
                <a:gd name="connsiteX15" fmla="*/ 818489 w 9434423"/>
                <a:gd name="connsiteY15" fmla="*/ 480672 h 4654525"/>
                <a:gd name="connsiteX16" fmla="*/ 132689 w 9434423"/>
                <a:gd name="connsiteY16" fmla="*/ 737847 h 465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434423" h="4654525">
                  <a:moveTo>
                    <a:pt x="132689" y="737847"/>
                  </a:moveTo>
                  <a:cubicBezTo>
                    <a:pt x="26327" y="801347"/>
                    <a:pt x="-124486" y="475910"/>
                    <a:pt x="180314" y="861672"/>
                  </a:cubicBezTo>
                  <a:cubicBezTo>
                    <a:pt x="485114" y="1247434"/>
                    <a:pt x="1375702" y="2604747"/>
                    <a:pt x="1961489" y="3052422"/>
                  </a:cubicBezTo>
                  <a:cubicBezTo>
                    <a:pt x="2547277" y="3500097"/>
                    <a:pt x="2953677" y="3409610"/>
                    <a:pt x="3695039" y="3547722"/>
                  </a:cubicBezTo>
                  <a:cubicBezTo>
                    <a:pt x="4436401" y="3685834"/>
                    <a:pt x="5912777" y="3866810"/>
                    <a:pt x="6409664" y="3881097"/>
                  </a:cubicBezTo>
                  <a:cubicBezTo>
                    <a:pt x="6906552" y="3895385"/>
                    <a:pt x="6338226" y="3504859"/>
                    <a:pt x="6676364" y="3633447"/>
                  </a:cubicBezTo>
                  <a:cubicBezTo>
                    <a:pt x="7014502" y="3762035"/>
                    <a:pt x="7989227" y="4617697"/>
                    <a:pt x="8438489" y="4652622"/>
                  </a:cubicBezTo>
                  <a:cubicBezTo>
                    <a:pt x="8887751" y="4687547"/>
                    <a:pt x="9237001" y="4235110"/>
                    <a:pt x="9371939" y="3842997"/>
                  </a:cubicBezTo>
                  <a:cubicBezTo>
                    <a:pt x="9506877" y="3450884"/>
                    <a:pt x="9403689" y="2738097"/>
                    <a:pt x="9248114" y="2299947"/>
                  </a:cubicBezTo>
                  <a:cubicBezTo>
                    <a:pt x="9092539" y="1861797"/>
                    <a:pt x="8927439" y="1564935"/>
                    <a:pt x="8438489" y="1214097"/>
                  </a:cubicBezTo>
                  <a:cubicBezTo>
                    <a:pt x="7949539" y="863260"/>
                    <a:pt x="6760502" y="396535"/>
                    <a:pt x="6314414" y="194922"/>
                  </a:cubicBezTo>
                  <a:cubicBezTo>
                    <a:pt x="5868326" y="-6691"/>
                    <a:pt x="6023901" y="-8278"/>
                    <a:pt x="5761964" y="4422"/>
                  </a:cubicBezTo>
                  <a:cubicBezTo>
                    <a:pt x="5500027" y="17122"/>
                    <a:pt x="5058702" y="129834"/>
                    <a:pt x="4742789" y="271122"/>
                  </a:cubicBezTo>
                  <a:cubicBezTo>
                    <a:pt x="4426876" y="412410"/>
                    <a:pt x="4236377" y="793409"/>
                    <a:pt x="3866489" y="852147"/>
                  </a:cubicBezTo>
                  <a:cubicBezTo>
                    <a:pt x="3496601" y="910885"/>
                    <a:pt x="3031464" y="685459"/>
                    <a:pt x="2523464" y="623547"/>
                  </a:cubicBezTo>
                  <a:cubicBezTo>
                    <a:pt x="2015464" y="561634"/>
                    <a:pt x="1213776" y="466385"/>
                    <a:pt x="818489" y="480672"/>
                  </a:cubicBezTo>
                  <a:cubicBezTo>
                    <a:pt x="423202" y="494959"/>
                    <a:pt x="239051" y="674347"/>
                    <a:pt x="132689" y="73784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p:cNvSpPr txBox="1"/>
          <p:nvPr/>
        </p:nvSpPr>
        <p:spPr>
          <a:xfrm>
            <a:off x="2136210" y="2604080"/>
            <a:ext cx="8058150" cy="1014730"/>
          </a:xfrm>
          <a:prstGeom prst="rect">
            <a:avLst/>
          </a:prstGeom>
          <a:noFill/>
        </p:spPr>
        <p:txBody>
          <a:bodyPr wrap="square" rtlCol="0">
            <a:spAutoFit/>
          </a:bodyPr>
          <a:lstStyle/>
          <a:p>
            <a:pPr algn="ctr"/>
            <a:r>
              <a:rPr lang="zh-CN" altLang="en-US" sz="6000" spc="600" dirty="0">
                <a:solidFill>
                  <a:srgbClr val="4C678E"/>
                </a:solidFill>
                <a:latin typeface="微软雅黑" panose="020B0503020204020204" charset="-122"/>
                <a:ea typeface="微软雅黑" panose="020B0503020204020204" charset="-122"/>
              </a:rPr>
              <a:t>感谢聆听</a:t>
            </a:r>
          </a:p>
        </p:txBody>
      </p:sp>
      <p:sp>
        <p:nvSpPr>
          <p:cNvPr id="27" name="矩形: 圆角 26"/>
          <p:cNvSpPr/>
          <p:nvPr/>
        </p:nvSpPr>
        <p:spPr>
          <a:xfrm>
            <a:off x="10661515" y="592771"/>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latin typeface="汉仪铁线黑-65简" panose="00020600040101010101" pitchFamily="18" charset="-122"/>
                <a:ea typeface="汉仪铁线黑-65简" panose="00020600040101010101" pitchFamily="18" charset="-122"/>
              </a:rPr>
              <a:t>10/10</a:t>
            </a:r>
            <a:endParaRPr lang="zh-CN" altLang="en-US" dirty="0">
              <a:solidFill>
                <a:srgbClr val="4C678E"/>
              </a:solidFill>
              <a:latin typeface="汉仪铁线黑-65简" panose="00020600040101010101" pitchFamily="18" charset="-122"/>
              <a:ea typeface="汉仪铁线黑-65简" panose="00020600040101010101" pitchFamily="18" charset="-122"/>
            </a:endParaRPr>
          </a:p>
        </p:txBody>
      </p:sp>
      <p:sp>
        <p:nvSpPr>
          <p:cNvPr id="30" name="矩形: 圆角 29"/>
          <p:cNvSpPr/>
          <p:nvPr/>
        </p:nvSpPr>
        <p:spPr>
          <a:xfrm>
            <a:off x="5172723" y="4029811"/>
            <a:ext cx="1985124" cy="347242"/>
          </a:xfrm>
          <a:prstGeom prst="roundRect">
            <a:avLst>
              <a:gd name="adj" fmla="val 50000"/>
            </a:avLst>
          </a:prstGeom>
          <a:solidFill>
            <a:srgbClr val="4C678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latin typeface="微软雅黑" panose="020B0503020204020204" charset="-122"/>
                <a:ea typeface="微软雅黑" panose="020B0503020204020204" charset="-122"/>
              </a:rPr>
              <a:t>THNAK YOU</a:t>
            </a:r>
            <a:endParaRPr lang="zh-CN" altLang="en-US" sz="2000" dirty="0">
              <a:solidFill>
                <a:schemeClr val="bg1"/>
              </a:solidFill>
              <a:latin typeface="微软雅黑" panose="020B0503020204020204" charset="-122"/>
              <a:ea typeface="微软雅黑" panose="020B0503020204020204" charset="-122"/>
            </a:endParaRPr>
          </a:p>
        </p:txBody>
      </p:sp>
      <p:sp>
        <p:nvSpPr>
          <p:cNvPr id="35" name="文本框 34"/>
          <p:cNvSpPr txBox="1"/>
          <p:nvPr/>
        </p:nvSpPr>
        <p:spPr>
          <a:xfrm>
            <a:off x="11373772" y="1548568"/>
            <a:ext cx="292388" cy="3212666"/>
          </a:xfrm>
          <a:prstGeom prst="rect">
            <a:avLst/>
          </a:prstGeom>
          <a:noFill/>
        </p:spPr>
        <p:txBody>
          <a:bodyPr vert="eaVert" wrap="square" rtlCol="0">
            <a:spAutoFit/>
          </a:bodyPr>
          <a:lstStyle/>
          <a:p>
            <a:pPr algn="ctr"/>
            <a:r>
              <a:rPr lang="en-US" altLang="zh-CN" sz="700" spc="600" dirty="0">
                <a:solidFill>
                  <a:srgbClr val="4C678E"/>
                </a:solidFill>
                <a:latin typeface="汉仪铁线黑-65简" panose="00020600040101010101" pitchFamily="18" charset="-122"/>
                <a:ea typeface="汉仪铁线黑-65简" panose="00020600040101010101" pitchFamily="18" charset="-122"/>
              </a:rPr>
              <a:t>DEFENSE</a:t>
            </a:r>
            <a:endParaRPr lang="zh-CN" altLang="en-US" sz="700" spc="600" dirty="0">
              <a:solidFill>
                <a:srgbClr val="4C678E"/>
              </a:solidFill>
              <a:latin typeface="汉仪铁线黑-65简" panose="00020600040101010101" pitchFamily="18" charset="-122"/>
              <a:ea typeface="汉仪铁线黑-65简" panose="00020600040101010101" pitchFamily="18" charset="-122"/>
            </a:endParaRPr>
          </a:p>
        </p:txBody>
      </p:sp>
      <p:grpSp>
        <p:nvGrpSpPr>
          <p:cNvPr id="10" name="组合 9"/>
          <p:cNvGrpSpPr/>
          <p:nvPr/>
        </p:nvGrpSpPr>
        <p:grpSpPr>
          <a:xfrm>
            <a:off x="971548" y="550361"/>
            <a:ext cx="4482075" cy="591195"/>
            <a:chOff x="703885" y="632385"/>
            <a:chExt cx="4482075" cy="591195"/>
          </a:xfrm>
        </p:grpSpPr>
        <p:sp>
          <p:nvSpPr>
            <p:cNvPr id="22" name="文本框 21"/>
            <p:cNvSpPr txBox="1"/>
            <p:nvPr/>
          </p:nvSpPr>
          <p:spPr>
            <a:xfrm>
              <a:off x="706580" y="632385"/>
              <a:ext cx="2834579" cy="461665"/>
            </a:xfrm>
            <a:prstGeom prst="rect">
              <a:avLst/>
            </a:prstGeom>
            <a:noFill/>
          </p:spPr>
          <p:txBody>
            <a:bodyPr wrap="square" rtlCol="0">
              <a:spAutoFit/>
            </a:bodyPr>
            <a:lstStyle/>
            <a:p>
              <a:r>
                <a:rPr lang="zh-CN" altLang="en-US" sz="2400" spc="600" dirty="0">
                  <a:solidFill>
                    <a:srgbClr val="4C678E"/>
                  </a:solidFill>
                  <a:latin typeface="汉仪心海行楷W" panose="00020600040101010101" pitchFamily="18" charset="-122"/>
                  <a:ea typeface="汉仪心海行楷W" panose="00020600040101010101" pitchFamily="18" charset="-122"/>
                </a:rPr>
                <a:t>西南交通大学</a:t>
              </a:r>
            </a:p>
          </p:txBody>
        </p:sp>
        <p:sp>
          <p:nvSpPr>
            <p:cNvPr id="28" name="文本框 27"/>
            <p:cNvSpPr txBox="1"/>
            <p:nvPr/>
          </p:nvSpPr>
          <p:spPr>
            <a:xfrm>
              <a:off x="703885" y="992748"/>
              <a:ext cx="4482075" cy="230832"/>
            </a:xfrm>
            <a:prstGeom prst="rect">
              <a:avLst/>
            </a:prstGeom>
            <a:noFill/>
          </p:spPr>
          <p:txBody>
            <a:bodyPr wrap="square" rtlCol="0">
              <a:spAutoFit/>
            </a:bodyPr>
            <a:lstStyle/>
            <a:p>
              <a:r>
                <a:rPr lang="en-US" altLang="zh-CN" sz="900" spc="300" dirty="0">
                  <a:solidFill>
                    <a:schemeClr val="tx1">
                      <a:lumMod val="50000"/>
                      <a:lumOff val="50000"/>
                    </a:schemeClr>
                  </a:solidFill>
                  <a:latin typeface="+mn-ea"/>
                </a:rPr>
                <a:t>Southwest </a:t>
              </a:r>
              <a:r>
                <a:rPr lang="en-US" altLang="zh-CN" sz="900" spc="300" dirty="0" err="1">
                  <a:solidFill>
                    <a:schemeClr val="tx1">
                      <a:lumMod val="50000"/>
                      <a:lumOff val="50000"/>
                    </a:schemeClr>
                  </a:solidFill>
                  <a:latin typeface="+mn-ea"/>
                </a:rPr>
                <a:t>Jiaotong</a:t>
              </a:r>
              <a:r>
                <a:rPr lang="en-US" altLang="zh-CN" sz="900" spc="300" dirty="0">
                  <a:solidFill>
                    <a:schemeClr val="tx1">
                      <a:lumMod val="50000"/>
                      <a:lumOff val="50000"/>
                    </a:schemeClr>
                  </a:solidFill>
                  <a:latin typeface="+mn-ea"/>
                </a:rPr>
                <a:t> University</a:t>
              </a:r>
              <a:endParaRPr lang="zh-CN" altLang="en-US" sz="900" spc="300" dirty="0">
                <a:solidFill>
                  <a:schemeClr val="tx1">
                    <a:lumMod val="50000"/>
                    <a:lumOff val="50000"/>
                  </a:schemeClr>
                </a:solidFill>
                <a:latin typeface="+mn-ea"/>
              </a:endParaRPr>
            </a:p>
          </p:txBody>
        </p:sp>
      </p:grpSp>
      <p:grpSp>
        <p:nvGrpSpPr>
          <p:cNvPr id="29" name="ísļîḓé"/>
          <p:cNvGrpSpPr/>
          <p:nvPr/>
        </p:nvGrpSpPr>
        <p:grpSpPr>
          <a:xfrm>
            <a:off x="452000" y="592577"/>
            <a:ext cx="519548" cy="519548"/>
            <a:chOff x="5683121" y="1558109"/>
            <a:chExt cx="673626" cy="673626"/>
          </a:xfrm>
        </p:grpSpPr>
        <p:sp>
          <p:nvSpPr>
            <p:cNvPr id="31" name="ïşļíḋê"/>
            <p:cNvSpPr/>
            <p:nvPr/>
          </p:nvSpPr>
          <p:spPr>
            <a:xfrm>
              <a:off x="5683121" y="1558109"/>
              <a:ext cx="673626" cy="67362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1600" b="1" dirty="0">
                <a:solidFill>
                  <a:schemeClr val="bg1"/>
                </a:solidFill>
                <a:cs typeface="+mn-ea"/>
                <a:sym typeface="+mn-lt"/>
              </a:endParaRPr>
            </a:p>
          </p:txBody>
        </p:sp>
        <p:sp>
          <p:nvSpPr>
            <p:cNvPr id="32" name="îśľîḍe"/>
            <p:cNvSpPr/>
            <p:nvPr/>
          </p:nvSpPr>
          <p:spPr bwMode="auto">
            <a:xfrm>
              <a:off x="5844363" y="1753151"/>
              <a:ext cx="351148" cy="283545"/>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a:lstStyle/>
            <a:p>
              <a:endParaRPr lang="zh-CN" alt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par>
                                <p:cTn id="28" presetID="53" presetClass="entr" presetSubtype="16" fill="hold" nodeType="withEffect">
                                  <p:stCondLst>
                                    <p:cond delay="0"/>
                                  </p:stCondLst>
                                  <p:childTnLst>
                                    <p:set>
                                      <p:cBhvr>
                                        <p:cTn id="29" dur="1" fill="hold">
                                          <p:stCondLst>
                                            <p:cond delay="0"/>
                                          </p:stCondLst>
                                        </p:cTn>
                                        <p:tgtEl>
                                          <p:spTgt spid="29"/>
                                        </p:tgtEl>
                                        <p:attrNameLst>
                                          <p:attrName>style.visibility</p:attrName>
                                        </p:attrNameLst>
                                      </p:cBhvr>
                                      <p:to>
                                        <p:strVal val="visible"/>
                                      </p:to>
                                    </p:set>
                                    <p:anim calcmode="lin" valueType="num">
                                      <p:cBhvr>
                                        <p:cTn id="30" dur="500" fill="hold"/>
                                        <p:tgtEl>
                                          <p:spTgt spid="29"/>
                                        </p:tgtEl>
                                        <p:attrNameLst>
                                          <p:attrName>ppt_w</p:attrName>
                                        </p:attrNameLst>
                                      </p:cBhvr>
                                      <p:tavLst>
                                        <p:tav tm="0">
                                          <p:val>
                                            <p:fltVal val="0"/>
                                          </p:val>
                                        </p:tav>
                                        <p:tav tm="100000">
                                          <p:val>
                                            <p:strVal val="#ppt_w"/>
                                          </p:val>
                                        </p:tav>
                                      </p:tavLst>
                                    </p:anim>
                                    <p:anim calcmode="lin" valueType="num">
                                      <p:cBhvr>
                                        <p:cTn id="31" dur="500" fill="hold"/>
                                        <p:tgtEl>
                                          <p:spTgt spid="29"/>
                                        </p:tgtEl>
                                        <p:attrNameLst>
                                          <p:attrName>ppt_h</p:attrName>
                                        </p:attrNameLst>
                                      </p:cBhvr>
                                      <p:tavLst>
                                        <p:tav tm="0">
                                          <p:val>
                                            <p:fltVal val="0"/>
                                          </p:val>
                                        </p:tav>
                                        <p:tav tm="100000">
                                          <p:val>
                                            <p:strVal val="#ppt_h"/>
                                          </p:val>
                                        </p:tav>
                                      </p:tavLst>
                                    </p:anim>
                                    <p:animEffect transition="in" filter="fade">
                                      <p:cBhvr>
                                        <p:cTn id="3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7" grpId="0" animBg="1"/>
      <p:bldP spid="3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2"/>
          <a:stretch>
            <a:fillRect/>
          </a:stretch>
        </p:blipFill>
        <p:spPr>
          <a:xfrm>
            <a:off x="-1057" y="3806116"/>
            <a:ext cx="12193057" cy="3073696"/>
          </a:xfrm>
          <a:prstGeom prst="rect">
            <a:avLst/>
          </a:prstGeom>
        </p:spPr>
      </p:pic>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3" name="文本框 32"/>
          <p:cNvSpPr txBox="1"/>
          <p:nvPr/>
        </p:nvSpPr>
        <p:spPr>
          <a:xfrm>
            <a:off x="5277757" y="1316629"/>
            <a:ext cx="1752600" cy="923330"/>
          </a:xfrm>
          <a:prstGeom prst="rect">
            <a:avLst/>
          </a:prstGeom>
          <a:noFill/>
        </p:spPr>
        <p:txBody>
          <a:bodyPr wrap="square" rtlCol="0">
            <a:spAutoFit/>
          </a:bodyPr>
          <a:lstStyle/>
          <a:p>
            <a:pPr algn="ctr"/>
            <a:r>
              <a:rPr lang="zh-CN" altLang="en-US" sz="5400" spc="600" dirty="0">
                <a:solidFill>
                  <a:srgbClr val="4C678E"/>
                </a:solidFill>
                <a:latin typeface="思源宋体 Heavy" panose="02020900000000000000" pitchFamily="18" charset="-122"/>
                <a:ea typeface="思源宋体 Heavy" panose="02020900000000000000" pitchFamily="18" charset="-122"/>
              </a:rPr>
              <a:t>目录</a:t>
            </a:r>
          </a:p>
        </p:txBody>
      </p:sp>
      <p:sp>
        <p:nvSpPr>
          <p:cNvPr id="19" name="ïşļíḋê"/>
          <p:cNvSpPr/>
          <p:nvPr/>
        </p:nvSpPr>
        <p:spPr>
          <a:xfrm>
            <a:off x="2217163" y="2694425"/>
            <a:ext cx="683776" cy="68377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b="1" dirty="0">
                <a:solidFill>
                  <a:schemeClr val="bg1"/>
                </a:solidFill>
                <a:cs typeface="+mn-ea"/>
                <a:sym typeface="+mn-lt"/>
              </a:rPr>
              <a:t>01</a:t>
            </a:r>
          </a:p>
        </p:txBody>
      </p:sp>
      <p:sp>
        <p:nvSpPr>
          <p:cNvPr id="34" name="ïşļíḋê"/>
          <p:cNvSpPr/>
          <p:nvPr/>
        </p:nvSpPr>
        <p:spPr>
          <a:xfrm>
            <a:off x="4668263" y="2735753"/>
            <a:ext cx="683776" cy="68377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b="1" dirty="0">
                <a:solidFill>
                  <a:schemeClr val="bg1"/>
                </a:solidFill>
                <a:cs typeface="+mn-ea"/>
                <a:sym typeface="+mn-lt"/>
              </a:rPr>
              <a:t>02</a:t>
            </a:r>
          </a:p>
        </p:txBody>
      </p:sp>
      <p:sp>
        <p:nvSpPr>
          <p:cNvPr id="37" name="ïşļíḋê"/>
          <p:cNvSpPr/>
          <p:nvPr/>
        </p:nvSpPr>
        <p:spPr>
          <a:xfrm>
            <a:off x="6933097" y="2694425"/>
            <a:ext cx="683776" cy="68377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b="1" dirty="0">
                <a:solidFill>
                  <a:schemeClr val="bg1"/>
                </a:solidFill>
                <a:cs typeface="+mn-ea"/>
                <a:sym typeface="+mn-lt"/>
              </a:rPr>
              <a:t>03</a:t>
            </a:r>
          </a:p>
        </p:txBody>
      </p:sp>
      <p:sp>
        <p:nvSpPr>
          <p:cNvPr id="38" name="ïşļíḋê"/>
          <p:cNvSpPr/>
          <p:nvPr/>
        </p:nvSpPr>
        <p:spPr>
          <a:xfrm>
            <a:off x="9291063" y="2694425"/>
            <a:ext cx="683776" cy="68377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b="1" dirty="0">
                <a:solidFill>
                  <a:schemeClr val="bg1"/>
                </a:solidFill>
                <a:cs typeface="+mn-ea"/>
                <a:sym typeface="+mn-lt"/>
              </a:rPr>
              <a:t>04</a:t>
            </a:r>
          </a:p>
        </p:txBody>
      </p:sp>
      <p:cxnSp>
        <p:nvCxnSpPr>
          <p:cNvPr id="39" name="直接连接符 38"/>
          <p:cNvCxnSpPr/>
          <p:nvPr/>
        </p:nvCxnSpPr>
        <p:spPr>
          <a:xfrm>
            <a:off x="3810000" y="3048000"/>
            <a:ext cx="0" cy="244869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121400" y="3048000"/>
            <a:ext cx="0" cy="25087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432800" y="3048000"/>
            <a:ext cx="0" cy="244869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1435100" y="3513455"/>
            <a:ext cx="2108200" cy="927100"/>
          </a:xfrm>
          <a:prstGeom prst="rect">
            <a:avLst/>
          </a:prstGeom>
          <a:noFill/>
        </p:spPr>
        <p:txBody>
          <a:bodyPr wrap="square" rtlCol="0">
            <a:noAutofit/>
          </a:bodyPr>
          <a:lstStyle/>
          <a:p>
            <a:pPr algn="ctr"/>
            <a:r>
              <a:rPr lang="zh-CN" altLang="en-US" sz="3200" dirty="0">
                <a:solidFill>
                  <a:srgbClr val="4C678E"/>
                </a:solidFill>
                <a:latin typeface="微软雅黑" panose="020B0503020204020204" charset="-122"/>
                <a:ea typeface="微软雅黑" panose="020B0503020204020204" charset="-122"/>
              </a:rPr>
              <a:t>项目概述</a:t>
            </a:r>
          </a:p>
        </p:txBody>
      </p:sp>
      <p:sp>
        <p:nvSpPr>
          <p:cNvPr id="43" name="文本框 42"/>
          <p:cNvSpPr txBox="1"/>
          <p:nvPr/>
        </p:nvSpPr>
        <p:spPr>
          <a:xfrm>
            <a:off x="3846026" y="3513729"/>
            <a:ext cx="2222457" cy="1076325"/>
          </a:xfrm>
          <a:prstGeom prst="rect">
            <a:avLst/>
          </a:prstGeom>
          <a:noFill/>
        </p:spPr>
        <p:txBody>
          <a:bodyPr wrap="square" rtlCol="0">
            <a:spAutoFit/>
          </a:bodyPr>
          <a:lstStyle/>
          <a:p>
            <a:pPr algn="ctr"/>
            <a:r>
              <a:rPr lang="zh-CN" altLang="en-US" sz="3200" dirty="0">
                <a:solidFill>
                  <a:srgbClr val="4C678E"/>
                </a:solidFill>
                <a:latin typeface="微软雅黑" panose="020B0503020204020204" charset="-122"/>
                <a:ea typeface="微软雅黑" panose="020B0503020204020204" charset="-122"/>
              </a:rPr>
              <a:t>可行性研究和需求分析</a:t>
            </a:r>
          </a:p>
        </p:txBody>
      </p:sp>
      <p:sp>
        <p:nvSpPr>
          <p:cNvPr id="44" name="文本框 43"/>
          <p:cNvSpPr txBox="1"/>
          <p:nvPr/>
        </p:nvSpPr>
        <p:spPr>
          <a:xfrm>
            <a:off x="6172356" y="3513729"/>
            <a:ext cx="2357967" cy="1076325"/>
          </a:xfrm>
          <a:prstGeom prst="rect">
            <a:avLst/>
          </a:prstGeom>
          <a:noFill/>
        </p:spPr>
        <p:txBody>
          <a:bodyPr wrap="square" rtlCol="0">
            <a:spAutoFit/>
          </a:bodyPr>
          <a:lstStyle/>
          <a:p>
            <a:pPr algn="ctr"/>
            <a:r>
              <a:rPr lang="zh-CN" altLang="en-US" sz="3200" dirty="0">
                <a:solidFill>
                  <a:srgbClr val="4C678E"/>
                </a:solidFill>
                <a:latin typeface="微软雅黑" panose="020B0503020204020204" charset="-122"/>
                <a:ea typeface="微软雅黑" panose="020B0503020204020204" charset="-122"/>
              </a:rPr>
              <a:t>技术路线和试验方案</a:t>
            </a:r>
          </a:p>
        </p:txBody>
      </p:sp>
      <p:sp>
        <p:nvSpPr>
          <p:cNvPr id="45" name="文本框 44"/>
          <p:cNvSpPr txBox="1"/>
          <p:nvPr/>
        </p:nvSpPr>
        <p:spPr>
          <a:xfrm>
            <a:off x="8561415" y="3513729"/>
            <a:ext cx="2280307" cy="1076325"/>
          </a:xfrm>
          <a:prstGeom prst="rect">
            <a:avLst/>
          </a:prstGeom>
          <a:noFill/>
        </p:spPr>
        <p:txBody>
          <a:bodyPr wrap="square" rtlCol="0">
            <a:spAutoFit/>
          </a:bodyPr>
          <a:lstStyle/>
          <a:p>
            <a:pPr algn="ctr"/>
            <a:r>
              <a:rPr lang="zh-CN" altLang="en-US" sz="3200" dirty="0">
                <a:solidFill>
                  <a:srgbClr val="4C678E"/>
                </a:solidFill>
                <a:latin typeface="微软雅黑" panose="020B0503020204020204" charset="-122"/>
                <a:ea typeface="微软雅黑" panose="020B0503020204020204" charset="-122"/>
              </a:rPr>
              <a:t>预期结果和进度安排</a:t>
            </a:r>
          </a:p>
        </p:txBody>
      </p:sp>
      <p:grpSp>
        <p:nvGrpSpPr>
          <p:cNvPr id="63" name="组合 62"/>
          <p:cNvGrpSpPr/>
          <p:nvPr/>
        </p:nvGrpSpPr>
        <p:grpSpPr>
          <a:xfrm>
            <a:off x="11474779" y="1567543"/>
            <a:ext cx="101600" cy="825500"/>
            <a:chOff x="10833100" y="850900"/>
            <a:chExt cx="101600" cy="825500"/>
          </a:xfrm>
          <a:solidFill>
            <a:schemeClr val="bg1">
              <a:lumMod val="85000"/>
            </a:schemeClr>
          </a:solidFill>
        </p:grpSpPr>
        <p:sp>
          <p:nvSpPr>
            <p:cNvPr id="60" name="椭圆 59"/>
            <p:cNvSpPr/>
            <p:nvPr/>
          </p:nvSpPr>
          <p:spPr>
            <a:xfrm>
              <a:off x="10833100" y="85090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0833100" y="121285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0833100" y="157480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7616873" y="399495"/>
            <a:ext cx="3373682"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grpSp>
        <p:nvGrpSpPr>
          <p:cNvPr id="10" name="组合 9"/>
          <p:cNvGrpSpPr/>
          <p:nvPr/>
        </p:nvGrpSpPr>
        <p:grpSpPr>
          <a:xfrm>
            <a:off x="937057" y="508992"/>
            <a:ext cx="4482075" cy="591195"/>
            <a:chOff x="703885" y="632385"/>
            <a:chExt cx="4482075" cy="591195"/>
          </a:xfrm>
        </p:grpSpPr>
        <p:sp>
          <p:nvSpPr>
            <p:cNvPr id="11" name="文本框 10"/>
            <p:cNvSpPr txBox="1"/>
            <p:nvPr/>
          </p:nvSpPr>
          <p:spPr>
            <a:xfrm>
              <a:off x="706580" y="632385"/>
              <a:ext cx="2834579" cy="461665"/>
            </a:xfrm>
            <a:prstGeom prst="rect">
              <a:avLst/>
            </a:prstGeom>
            <a:noFill/>
          </p:spPr>
          <p:txBody>
            <a:bodyPr wrap="square" rtlCol="0">
              <a:spAutoFit/>
            </a:bodyPr>
            <a:lstStyle/>
            <a:p>
              <a:r>
                <a:rPr lang="zh-CN" altLang="en-US" sz="2400" spc="600" dirty="0">
                  <a:solidFill>
                    <a:srgbClr val="4C678E"/>
                  </a:solidFill>
                  <a:latin typeface="汉仪心海行楷W" panose="00020600040101010101" pitchFamily="18" charset="-122"/>
                  <a:ea typeface="汉仪心海行楷W" panose="00020600040101010101" pitchFamily="18" charset="-122"/>
                </a:rPr>
                <a:t>西南交通大学</a:t>
              </a:r>
            </a:p>
          </p:txBody>
        </p:sp>
        <p:sp>
          <p:nvSpPr>
            <p:cNvPr id="12" name="文本框 11"/>
            <p:cNvSpPr txBox="1"/>
            <p:nvPr/>
          </p:nvSpPr>
          <p:spPr>
            <a:xfrm>
              <a:off x="703885" y="992748"/>
              <a:ext cx="4482075" cy="230832"/>
            </a:xfrm>
            <a:prstGeom prst="rect">
              <a:avLst/>
            </a:prstGeom>
            <a:noFill/>
          </p:spPr>
          <p:txBody>
            <a:bodyPr wrap="square" rtlCol="0">
              <a:spAutoFit/>
            </a:bodyPr>
            <a:lstStyle/>
            <a:p>
              <a:r>
                <a:rPr lang="en-US" altLang="zh-CN" sz="900" spc="300" dirty="0">
                  <a:solidFill>
                    <a:schemeClr val="tx1">
                      <a:lumMod val="50000"/>
                      <a:lumOff val="50000"/>
                    </a:schemeClr>
                  </a:solidFill>
                  <a:latin typeface="+mn-ea"/>
                </a:rPr>
                <a:t>Southwest </a:t>
              </a:r>
              <a:r>
                <a:rPr lang="en-US" altLang="zh-CN" sz="900" spc="300" dirty="0" err="1">
                  <a:solidFill>
                    <a:schemeClr val="tx1">
                      <a:lumMod val="50000"/>
                      <a:lumOff val="50000"/>
                    </a:schemeClr>
                  </a:solidFill>
                  <a:latin typeface="+mn-ea"/>
                </a:rPr>
                <a:t>Jiaotong</a:t>
              </a:r>
              <a:r>
                <a:rPr lang="en-US" altLang="zh-CN" sz="900" spc="300" dirty="0">
                  <a:solidFill>
                    <a:schemeClr val="tx1">
                      <a:lumMod val="50000"/>
                      <a:lumOff val="50000"/>
                    </a:schemeClr>
                  </a:solidFill>
                  <a:latin typeface="+mn-ea"/>
                </a:rPr>
                <a:t> University</a:t>
              </a:r>
              <a:endParaRPr lang="zh-CN" altLang="en-US" sz="900" spc="300" dirty="0">
                <a:solidFill>
                  <a:schemeClr val="tx1">
                    <a:lumMod val="50000"/>
                    <a:lumOff val="50000"/>
                  </a:schemeClr>
                </a:solidFill>
                <a:latin typeface="+mn-ea"/>
              </a:endParaRPr>
            </a:p>
          </p:txBody>
        </p:sp>
      </p:grpSp>
      <p:grpSp>
        <p:nvGrpSpPr>
          <p:cNvPr id="13" name="ísļîḓé"/>
          <p:cNvGrpSpPr/>
          <p:nvPr/>
        </p:nvGrpSpPr>
        <p:grpSpPr>
          <a:xfrm>
            <a:off x="452000" y="592577"/>
            <a:ext cx="519548" cy="519548"/>
            <a:chOff x="5683121" y="1558109"/>
            <a:chExt cx="673626" cy="673626"/>
          </a:xfrm>
        </p:grpSpPr>
        <p:sp>
          <p:nvSpPr>
            <p:cNvPr id="14" name="ïşļíḋê"/>
            <p:cNvSpPr/>
            <p:nvPr/>
          </p:nvSpPr>
          <p:spPr>
            <a:xfrm>
              <a:off x="5683121" y="1558109"/>
              <a:ext cx="673626" cy="67362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1600" b="1" dirty="0">
                <a:solidFill>
                  <a:schemeClr val="bg1"/>
                </a:solidFill>
                <a:cs typeface="+mn-ea"/>
                <a:sym typeface="+mn-lt"/>
              </a:endParaRPr>
            </a:p>
          </p:txBody>
        </p:sp>
        <p:sp>
          <p:nvSpPr>
            <p:cNvPr id="15" name="îśľîḍe"/>
            <p:cNvSpPr/>
            <p:nvPr/>
          </p:nvSpPr>
          <p:spPr bwMode="auto">
            <a:xfrm>
              <a:off x="5844363" y="1753151"/>
              <a:ext cx="351148" cy="283545"/>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a:lstStyle/>
            <a:p>
              <a:endParaRPr lang="zh-CN" alt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53" presetClass="entr" presetSubtype="16" fill="hold" nodeType="withEffect">
                                  <p:stCondLst>
                                    <p:cond delay="0"/>
                                  </p:stCondLst>
                                  <p:childTnLst>
                                    <p:set>
                                      <p:cBhvr>
                                        <p:cTn id="11" dur="1" fill="hold">
                                          <p:stCondLst>
                                            <p:cond delay="0"/>
                                          </p:stCondLst>
                                        </p:cTn>
                                        <p:tgtEl>
                                          <p:spTgt spid="63"/>
                                        </p:tgtEl>
                                        <p:attrNameLst>
                                          <p:attrName>style.visibility</p:attrName>
                                        </p:attrNameLst>
                                      </p:cBhvr>
                                      <p:to>
                                        <p:strVal val="visible"/>
                                      </p:to>
                                    </p:set>
                                    <p:anim calcmode="lin" valueType="num">
                                      <p:cBhvr>
                                        <p:cTn id="12" dur="500" fill="hold"/>
                                        <p:tgtEl>
                                          <p:spTgt spid="63"/>
                                        </p:tgtEl>
                                        <p:attrNameLst>
                                          <p:attrName>ppt_w</p:attrName>
                                        </p:attrNameLst>
                                      </p:cBhvr>
                                      <p:tavLst>
                                        <p:tav tm="0">
                                          <p:val>
                                            <p:fltVal val="0"/>
                                          </p:val>
                                        </p:tav>
                                        <p:tav tm="100000">
                                          <p:val>
                                            <p:strVal val="#ppt_w"/>
                                          </p:val>
                                        </p:tav>
                                      </p:tavLst>
                                    </p:anim>
                                    <p:anim calcmode="lin" valueType="num">
                                      <p:cBhvr>
                                        <p:cTn id="13" dur="500" fill="hold"/>
                                        <p:tgtEl>
                                          <p:spTgt spid="63"/>
                                        </p:tgtEl>
                                        <p:attrNameLst>
                                          <p:attrName>ppt_h</p:attrName>
                                        </p:attrNameLst>
                                      </p:cBhvr>
                                      <p:tavLst>
                                        <p:tav tm="0">
                                          <p:val>
                                            <p:fltVal val="0"/>
                                          </p:val>
                                        </p:tav>
                                        <p:tav tm="100000">
                                          <p:val>
                                            <p:strVal val="#ppt_h"/>
                                          </p:val>
                                        </p:tav>
                                      </p:tavLst>
                                    </p:anim>
                                    <p:animEffect transition="in" filter="fade">
                                      <p:cBhvr>
                                        <p:cTn id="14" dur="500"/>
                                        <p:tgtEl>
                                          <p:spTgt spid="63"/>
                                        </p:tgtEl>
                                      </p:cBhvr>
                                    </p:animEffect>
                                  </p:childTnLst>
                                </p:cTn>
                              </p:par>
                            </p:childTnLst>
                          </p:cTn>
                        </p:par>
                        <p:par>
                          <p:cTn id="15" fill="hold">
                            <p:stCondLst>
                              <p:cond delay="1000"/>
                            </p:stCondLst>
                            <p:childTnLst>
                              <p:par>
                                <p:cTn id="16" presetID="31"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p:cTn id="18" dur="1000" fill="hold"/>
                                        <p:tgtEl>
                                          <p:spTgt spid="19"/>
                                        </p:tgtEl>
                                        <p:attrNameLst>
                                          <p:attrName>ppt_w</p:attrName>
                                        </p:attrNameLst>
                                      </p:cBhvr>
                                      <p:tavLst>
                                        <p:tav tm="0">
                                          <p:val>
                                            <p:fltVal val="0"/>
                                          </p:val>
                                        </p:tav>
                                        <p:tav tm="100000">
                                          <p:val>
                                            <p:strVal val="#ppt_w"/>
                                          </p:val>
                                        </p:tav>
                                      </p:tavLst>
                                    </p:anim>
                                    <p:anim calcmode="lin" valueType="num">
                                      <p:cBhvr>
                                        <p:cTn id="19" dur="1000" fill="hold"/>
                                        <p:tgtEl>
                                          <p:spTgt spid="19"/>
                                        </p:tgtEl>
                                        <p:attrNameLst>
                                          <p:attrName>ppt_h</p:attrName>
                                        </p:attrNameLst>
                                      </p:cBhvr>
                                      <p:tavLst>
                                        <p:tav tm="0">
                                          <p:val>
                                            <p:fltVal val="0"/>
                                          </p:val>
                                        </p:tav>
                                        <p:tav tm="100000">
                                          <p:val>
                                            <p:strVal val="#ppt_h"/>
                                          </p:val>
                                        </p:tav>
                                      </p:tavLst>
                                    </p:anim>
                                    <p:anim calcmode="lin" valueType="num">
                                      <p:cBhvr>
                                        <p:cTn id="20" dur="1000" fill="hold"/>
                                        <p:tgtEl>
                                          <p:spTgt spid="19"/>
                                        </p:tgtEl>
                                        <p:attrNameLst>
                                          <p:attrName>style.rotation</p:attrName>
                                        </p:attrNameLst>
                                      </p:cBhvr>
                                      <p:tavLst>
                                        <p:tav tm="0">
                                          <p:val>
                                            <p:fltVal val="90"/>
                                          </p:val>
                                        </p:tav>
                                        <p:tav tm="100000">
                                          <p:val>
                                            <p:fltVal val="0"/>
                                          </p:val>
                                        </p:tav>
                                      </p:tavLst>
                                    </p:anim>
                                    <p:animEffect transition="in" filter="fade">
                                      <p:cBhvr>
                                        <p:cTn id="21" dur="1000"/>
                                        <p:tgtEl>
                                          <p:spTgt spid="19"/>
                                        </p:tgtEl>
                                      </p:cBhvr>
                                    </p:animEffect>
                                  </p:childTnLst>
                                </p:cTn>
                              </p:par>
                            </p:childTnLst>
                          </p:cTn>
                        </p:par>
                        <p:par>
                          <p:cTn id="22" fill="hold">
                            <p:stCondLst>
                              <p:cond delay="2000"/>
                            </p:stCondLst>
                            <p:childTnLst>
                              <p:par>
                                <p:cTn id="23" presetID="31" presetClass="entr" presetSubtype="0" fill="hold" grpId="0"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p:cTn id="25" dur="1000" fill="hold"/>
                                        <p:tgtEl>
                                          <p:spTgt spid="34"/>
                                        </p:tgtEl>
                                        <p:attrNameLst>
                                          <p:attrName>ppt_w</p:attrName>
                                        </p:attrNameLst>
                                      </p:cBhvr>
                                      <p:tavLst>
                                        <p:tav tm="0">
                                          <p:val>
                                            <p:fltVal val="0"/>
                                          </p:val>
                                        </p:tav>
                                        <p:tav tm="100000">
                                          <p:val>
                                            <p:strVal val="#ppt_w"/>
                                          </p:val>
                                        </p:tav>
                                      </p:tavLst>
                                    </p:anim>
                                    <p:anim calcmode="lin" valueType="num">
                                      <p:cBhvr>
                                        <p:cTn id="26" dur="1000" fill="hold"/>
                                        <p:tgtEl>
                                          <p:spTgt spid="34"/>
                                        </p:tgtEl>
                                        <p:attrNameLst>
                                          <p:attrName>ppt_h</p:attrName>
                                        </p:attrNameLst>
                                      </p:cBhvr>
                                      <p:tavLst>
                                        <p:tav tm="0">
                                          <p:val>
                                            <p:fltVal val="0"/>
                                          </p:val>
                                        </p:tav>
                                        <p:tav tm="100000">
                                          <p:val>
                                            <p:strVal val="#ppt_h"/>
                                          </p:val>
                                        </p:tav>
                                      </p:tavLst>
                                    </p:anim>
                                    <p:anim calcmode="lin" valueType="num">
                                      <p:cBhvr>
                                        <p:cTn id="27" dur="1000" fill="hold"/>
                                        <p:tgtEl>
                                          <p:spTgt spid="34"/>
                                        </p:tgtEl>
                                        <p:attrNameLst>
                                          <p:attrName>style.rotation</p:attrName>
                                        </p:attrNameLst>
                                      </p:cBhvr>
                                      <p:tavLst>
                                        <p:tav tm="0">
                                          <p:val>
                                            <p:fltVal val="90"/>
                                          </p:val>
                                        </p:tav>
                                        <p:tav tm="100000">
                                          <p:val>
                                            <p:fltVal val="0"/>
                                          </p:val>
                                        </p:tav>
                                      </p:tavLst>
                                    </p:anim>
                                    <p:animEffect transition="in" filter="fade">
                                      <p:cBhvr>
                                        <p:cTn id="28" dur="1000"/>
                                        <p:tgtEl>
                                          <p:spTgt spid="34"/>
                                        </p:tgtEl>
                                      </p:cBhvr>
                                    </p:animEffect>
                                  </p:childTnLst>
                                </p:cTn>
                              </p:par>
                            </p:childTnLst>
                          </p:cTn>
                        </p:par>
                        <p:par>
                          <p:cTn id="29" fill="hold">
                            <p:stCondLst>
                              <p:cond delay="3000"/>
                            </p:stCondLst>
                            <p:childTnLst>
                              <p:par>
                                <p:cTn id="30" presetID="31" presetClass="entr" presetSubtype="0" fill="hold" grpId="0" nodeType="afterEffect">
                                  <p:stCondLst>
                                    <p:cond delay="0"/>
                                  </p:stCondLst>
                                  <p:childTnLst>
                                    <p:set>
                                      <p:cBhvr>
                                        <p:cTn id="31" dur="1" fill="hold">
                                          <p:stCondLst>
                                            <p:cond delay="0"/>
                                          </p:stCondLst>
                                        </p:cTn>
                                        <p:tgtEl>
                                          <p:spTgt spid="37"/>
                                        </p:tgtEl>
                                        <p:attrNameLst>
                                          <p:attrName>style.visibility</p:attrName>
                                        </p:attrNameLst>
                                      </p:cBhvr>
                                      <p:to>
                                        <p:strVal val="visible"/>
                                      </p:to>
                                    </p:set>
                                    <p:anim calcmode="lin" valueType="num">
                                      <p:cBhvr>
                                        <p:cTn id="32" dur="1000" fill="hold"/>
                                        <p:tgtEl>
                                          <p:spTgt spid="37"/>
                                        </p:tgtEl>
                                        <p:attrNameLst>
                                          <p:attrName>ppt_w</p:attrName>
                                        </p:attrNameLst>
                                      </p:cBhvr>
                                      <p:tavLst>
                                        <p:tav tm="0">
                                          <p:val>
                                            <p:fltVal val="0"/>
                                          </p:val>
                                        </p:tav>
                                        <p:tav tm="100000">
                                          <p:val>
                                            <p:strVal val="#ppt_w"/>
                                          </p:val>
                                        </p:tav>
                                      </p:tavLst>
                                    </p:anim>
                                    <p:anim calcmode="lin" valueType="num">
                                      <p:cBhvr>
                                        <p:cTn id="33" dur="1000" fill="hold"/>
                                        <p:tgtEl>
                                          <p:spTgt spid="37"/>
                                        </p:tgtEl>
                                        <p:attrNameLst>
                                          <p:attrName>ppt_h</p:attrName>
                                        </p:attrNameLst>
                                      </p:cBhvr>
                                      <p:tavLst>
                                        <p:tav tm="0">
                                          <p:val>
                                            <p:fltVal val="0"/>
                                          </p:val>
                                        </p:tav>
                                        <p:tav tm="100000">
                                          <p:val>
                                            <p:strVal val="#ppt_h"/>
                                          </p:val>
                                        </p:tav>
                                      </p:tavLst>
                                    </p:anim>
                                    <p:anim calcmode="lin" valueType="num">
                                      <p:cBhvr>
                                        <p:cTn id="34" dur="1000" fill="hold"/>
                                        <p:tgtEl>
                                          <p:spTgt spid="37"/>
                                        </p:tgtEl>
                                        <p:attrNameLst>
                                          <p:attrName>style.rotation</p:attrName>
                                        </p:attrNameLst>
                                      </p:cBhvr>
                                      <p:tavLst>
                                        <p:tav tm="0">
                                          <p:val>
                                            <p:fltVal val="90"/>
                                          </p:val>
                                        </p:tav>
                                        <p:tav tm="100000">
                                          <p:val>
                                            <p:fltVal val="0"/>
                                          </p:val>
                                        </p:tav>
                                      </p:tavLst>
                                    </p:anim>
                                    <p:animEffect transition="in" filter="fade">
                                      <p:cBhvr>
                                        <p:cTn id="35" dur="1000"/>
                                        <p:tgtEl>
                                          <p:spTgt spid="37"/>
                                        </p:tgtEl>
                                      </p:cBhvr>
                                    </p:animEffect>
                                  </p:childTnLst>
                                </p:cTn>
                              </p:par>
                            </p:childTnLst>
                          </p:cTn>
                        </p:par>
                        <p:par>
                          <p:cTn id="36" fill="hold">
                            <p:stCondLst>
                              <p:cond delay="4000"/>
                            </p:stCondLst>
                            <p:childTnLst>
                              <p:par>
                                <p:cTn id="37" presetID="31" presetClass="entr" presetSubtype="0" fill="hold" grpId="0" nodeType="afterEffect">
                                  <p:stCondLst>
                                    <p:cond delay="0"/>
                                  </p:stCondLst>
                                  <p:childTnLst>
                                    <p:set>
                                      <p:cBhvr>
                                        <p:cTn id="38" dur="1" fill="hold">
                                          <p:stCondLst>
                                            <p:cond delay="0"/>
                                          </p:stCondLst>
                                        </p:cTn>
                                        <p:tgtEl>
                                          <p:spTgt spid="38"/>
                                        </p:tgtEl>
                                        <p:attrNameLst>
                                          <p:attrName>style.visibility</p:attrName>
                                        </p:attrNameLst>
                                      </p:cBhvr>
                                      <p:to>
                                        <p:strVal val="visible"/>
                                      </p:to>
                                    </p:set>
                                    <p:anim calcmode="lin" valueType="num">
                                      <p:cBhvr>
                                        <p:cTn id="39" dur="1000" fill="hold"/>
                                        <p:tgtEl>
                                          <p:spTgt spid="38"/>
                                        </p:tgtEl>
                                        <p:attrNameLst>
                                          <p:attrName>ppt_w</p:attrName>
                                        </p:attrNameLst>
                                      </p:cBhvr>
                                      <p:tavLst>
                                        <p:tav tm="0">
                                          <p:val>
                                            <p:fltVal val="0"/>
                                          </p:val>
                                        </p:tav>
                                        <p:tav tm="100000">
                                          <p:val>
                                            <p:strVal val="#ppt_w"/>
                                          </p:val>
                                        </p:tav>
                                      </p:tavLst>
                                    </p:anim>
                                    <p:anim calcmode="lin" valueType="num">
                                      <p:cBhvr>
                                        <p:cTn id="40" dur="1000" fill="hold"/>
                                        <p:tgtEl>
                                          <p:spTgt spid="38"/>
                                        </p:tgtEl>
                                        <p:attrNameLst>
                                          <p:attrName>ppt_h</p:attrName>
                                        </p:attrNameLst>
                                      </p:cBhvr>
                                      <p:tavLst>
                                        <p:tav tm="0">
                                          <p:val>
                                            <p:fltVal val="0"/>
                                          </p:val>
                                        </p:tav>
                                        <p:tav tm="100000">
                                          <p:val>
                                            <p:strVal val="#ppt_h"/>
                                          </p:val>
                                        </p:tav>
                                      </p:tavLst>
                                    </p:anim>
                                    <p:anim calcmode="lin" valueType="num">
                                      <p:cBhvr>
                                        <p:cTn id="41" dur="1000" fill="hold"/>
                                        <p:tgtEl>
                                          <p:spTgt spid="38"/>
                                        </p:tgtEl>
                                        <p:attrNameLst>
                                          <p:attrName>style.rotation</p:attrName>
                                        </p:attrNameLst>
                                      </p:cBhvr>
                                      <p:tavLst>
                                        <p:tav tm="0">
                                          <p:val>
                                            <p:fltVal val="90"/>
                                          </p:val>
                                        </p:tav>
                                        <p:tav tm="100000">
                                          <p:val>
                                            <p:fltVal val="0"/>
                                          </p:val>
                                        </p:tav>
                                      </p:tavLst>
                                    </p:anim>
                                    <p:animEffect transition="in" filter="fade">
                                      <p:cBhvr>
                                        <p:cTn id="42" dur="1000"/>
                                        <p:tgtEl>
                                          <p:spTgt spid="38"/>
                                        </p:tgtEl>
                                      </p:cBhvr>
                                    </p:animEffect>
                                  </p:childTnLst>
                                </p:cTn>
                              </p:par>
                            </p:childTnLst>
                          </p:cTn>
                        </p:par>
                        <p:par>
                          <p:cTn id="43" fill="hold">
                            <p:stCondLst>
                              <p:cond delay="5000"/>
                            </p:stCondLst>
                            <p:childTnLst>
                              <p:par>
                                <p:cTn id="44" presetID="22" presetClass="entr" presetSubtype="4" fill="hold" grpId="0"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wipe(down)">
                                      <p:cBhvr>
                                        <p:cTn id="46" dur="500"/>
                                        <p:tgtEl>
                                          <p:spTgt spid="42"/>
                                        </p:tgtEl>
                                      </p:cBhvr>
                                    </p:animEffect>
                                  </p:childTnLst>
                                </p:cTn>
                              </p:par>
                            </p:childTnLst>
                          </p:cTn>
                        </p:par>
                        <p:par>
                          <p:cTn id="47" fill="hold">
                            <p:stCondLst>
                              <p:cond delay="5500"/>
                            </p:stCondLst>
                            <p:childTnLst>
                              <p:par>
                                <p:cTn id="48" presetID="22" presetClass="entr" presetSubtype="4" fill="hold" grpId="0" nodeType="afterEffect">
                                  <p:stCondLst>
                                    <p:cond delay="0"/>
                                  </p:stCondLst>
                                  <p:childTnLst>
                                    <p:set>
                                      <p:cBhvr>
                                        <p:cTn id="49" dur="1" fill="hold">
                                          <p:stCondLst>
                                            <p:cond delay="0"/>
                                          </p:stCondLst>
                                        </p:cTn>
                                        <p:tgtEl>
                                          <p:spTgt spid="43"/>
                                        </p:tgtEl>
                                        <p:attrNameLst>
                                          <p:attrName>style.visibility</p:attrName>
                                        </p:attrNameLst>
                                      </p:cBhvr>
                                      <p:to>
                                        <p:strVal val="visible"/>
                                      </p:to>
                                    </p:set>
                                    <p:animEffect transition="in" filter="wipe(down)">
                                      <p:cBhvr>
                                        <p:cTn id="50" dur="500"/>
                                        <p:tgtEl>
                                          <p:spTgt spid="43"/>
                                        </p:tgtEl>
                                      </p:cBhvr>
                                    </p:animEffect>
                                  </p:childTnLst>
                                </p:cTn>
                              </p:par>
                            </p:childTnLst>
                          </p:cTn>
                        </p:par>
                        <p:par>
                          <p:cTn id="51" fill="hold">
                            <p:stCondLst>
                              <p:cond delay="6000"/>
                            </p:stCondLst>
                            <p:childTnLst>
                              <p:par>
                                <p:cTn id="52" presetID="22" presetClass="entr" presetSubtype="4" fill="hold" grpId="0" nodeType="after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wipe(down)">
                                      <p:cBhvr>
                                        <p:cTn id="54" dur="500"/>
                                        <p:tgtEl>
                                          <p:spTgt spid="44"/>
                                        </p:tgtEl>
                                      </p:cBhvr>
                                    </p:animEffect>
                                  </p:childTnLst>
                                </p:cTn>
                              </p:par>
                            </p:childTnLst>
                          </p:cTn>
                        </p:par>
                        <p:par>
                          <p:cTn id="55" fill="hold">
                            <p:stCondLst>
                              <p:cond delay="6500"/>
                            </p:stCondLst>
                            <p:childTnLst>
                              <p:par>
                                <p:cTn id="56" presetID="22" presetClass="entr" presetSubtype="4" fill="hold" grpId="0" nodeType="after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wipe(down)">
                                      <p:cBhvr>
                                        <p:cTn id="58" dur="500"/>
                                        <p:tgtEl>
                                          <p:spTgt spid="4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wipe(down)">
                                      <p:cBhvr>
                                        <p:cTn id="63" dur="500"/>
                                        <p:tgtEl>
                                          <p:spTgt spid="39"/>
                                        </p:tgtEl>
                                      </p:cBhvr>
                                    </p:animEffect>
                                  </p:childTnLst>
                                </p:cTn>
                              </p:par>
                              <p:par>
                                <p:cTn id="64" presetID="22" presetClass="entr" presetSubtype="4" fill="hold" nodeType="withEffect">
                                  <p:stCondLst>
                                    <p:cond delay="0"/>
                                  </p:stCondLst>
                                  <p:childTnLst>
                                    <p:set>
                                      <p:cBhvr>
                                        <p:cTn id="65" dur="1" fill="hold">
                                          <p:stCondLst>
                                            <p:cond delay="0"/>
                                          </p:stCondLst>
                                        </p:cTn>
                                        <p:tgtEl>
                                          <p:spTgt spid="40"/>
                                        </p:tgtEl>
                                        <p:attrNameLst>
                                          <p:attrName>style.visibility</p:attrName>
                                        </p:attrNameLst>
                                      </p:cBhvr>
                                      <p:to>
                                        <p:strVal val="visible"/>
                                      </p:to>
                                    </p:set>
                                    <p:animEffect transition="in" filter="wipe(down)">
                                      <p:cBhvr>
                                        <p:cTn id="66" dur="500"/>
                                        <p:tgtEl>
                                          <p:spTgt spid="40"/>
                                        </p:tgtEl>
                                      </p:cBhvr>
                                    </p:animEffect>
                                  </p:childTnLst>
                                </p:cTn>
                              </p:par>
                              <p:par>
                                <p:cTn id="67" presetID="22" presetClass="entr" presetSubtype="4" fill="hold" nodeType="with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wipe(down)">
                                      <p:cBhvr>
                                        <p:cTn id="69" dur="500"/>
                                        <p:tgtEl>
                                          <p:spTgt spid="41"/>
                                        </p:tgtEl>
                                      </p:cBhvr>
                                    </p:animEffect>
                                  </p:childTnLst>
                                </p:cTn>
                              </p:par>
                            </p:childTnLst>
                          </p:cTn>
                        </p:par>
                      </p:childTnLst>
                    </p:cTn>
                  </p:par>
                  <p:par>
                    <p:cTn id="70" fill="hold">
                      <p:stCondLst>
                        <p:cond delay="indefinite"/>
                      </p:stCondLst>
                      <p:childTnLst>
                        <p:par>
                          <p:cTn id="71" fill="hold">
                            <p:stCondLst>
                              <p:cond delay="0"/>
                            </p:stCondLst>
                            <p:childTnLst>
                              <p:par>
                                <p:cTn id="72" presetID="53" presetClass="entr" presetSubtype="16" fill="hold" nodeType="clickEffect">
                                  <p:stCondLst>
                                    <p:cond delay="0"/>
                                  </p:stCondLst>
                                  <p:childTnLst>
                                    <p:set>
                                      <p:cBhvr>
                                        <p:cTn id="73" dur="1" fill="hold">
                                          <p:stCondLst>
                                            <p:cond delay="0"/>
                                          </p:stCondLst>
                                        </p:cTn>
                                        <p:tgtEl>
                                          <p:spTgt spid="10"/>
                                        </p:tgtEl>
                                        <p:attrNameLst>
                                          <p:attrName>style.visibility</p:attrName>
                                        </p:attrNameLst>
                                      </p:cBhvr>
                                      <p:to>
                                        <p:strVal val="visible"/>
                                      </p:to>
                                    </p:set>
                                    <p:anim calcmode="lin" valueType="num">
                                      <p:cBhvr>
                                        <p:cTn id="74" dur="500" fill="hold"/>
                                        <p:tgtEl>
                                          <p:spTgt spid="10"/>
                                        </p:tgtEl>
                                        <p:attrNameLst>
                                          <p:attrName>ppt_w</p:attrName>
                                        </p:attrNameLst>
                                      </p:cBhvr>
                                      <p:tavLst>
                                        <p:tav tm="0">
                                          <p:val>
                                            <p:fltVal val="0"/>
                                          </p:val>
                                        </p:tav>
                                        <p:tav tm="100000">
                                          <p:val>
                                            <p:strVal val="#ppt_w"/>
                                          </p:val>
                                        </p:tav>
                                      </p:tavLst>
                                    </p:anim>
                                    <p:anim calcmode="lin" valueType="num">
                                      <p:cBhvr>
                                        <p:cTn id="75" dur="500" fill="hold"/>
                                        <p:tgtEl>
                                          <p:spTgt spid="10"/>
                                        </p:tgtEl>
                                        <p:attrNameLst>
                                          <p:attrName>ppt_h</p:attrName>
                                        </p:attrNameLst>
                                      </p:cBhvr>
                                      <p:tavLst>
                                        <p:tav tm="0">
                                          <p:val>
                                            <p:fltVal val="0"/>
                                          </p:val>
                                        </p:tav>
                                        <p:tav tm="100000">
                                          <p:val>
                                            <p:strVal val="#ppt_h"/>
                                          </p:val>
                                        </p:tav>
                                      </p:tavLst>
                                    </p:anim>
                                    <p:animEffect transition="in" filter="fade">
                                      <p:cBhvr>
                                        <p:cTn id="76" dur="500"/>
                                        <p:tgtEl>
                                          <p:spTgt spid="10"/>
                                        </p:tgtEl>
                                      </p:cBhvr>
                                    </p:animEffect>
                                  </p:childTnLst>
                                </p:cTn>
                              </p:par>
                              <p:par>
                                <p:cTn id="77" presetID="53" presetClass="entr" presetSubtype="16" fill="hold" nodeType="withEffect">
                                  <p:stCondLst>
                                    <p:cond delay="0"/>
                                  </p:stCondLst>
                                  <p:childTnLst>
                                    <p:set>
                                      <p:cBhvr>
                                        <p:cTn id="78" dur="1" fill="hold">
                                          <p:stCondLst>
                                            <p:cond delay="0"/>
                                          </p:stCondLst>
                                        </p:cTn>
                                        <p:tgtEl>
                                          <p:spTgt spid="13"/>
                                        </p:tgtEl>
                                        <p:attrNameLst>
                                          <p:attrName>style.visibility</p:attrName>
                                        </p:attrNameLst>
                                      </p:cBhvr>
                                      <p:to>
                                        <p:strVal val="visible"/>
                                      </p:to>
                                    </p:set>
                                    <p:anim calcmode="lin" valueType="num">
                                      <p:cBhvr>
                                        <p:cTn id="79" dur="500" fill="hold"/>
                                        <p:tgtEl>
                                          <p:spTgt spid="13"/>
                                        </p:tgtEl>
                                        <p:attrNameLst>
                                          <p:attrName>ppt_w</p:attrName>
                                        </p:attrNameLst>
                                      </p:cBhvr>
                                      <p:tavLst>
                                        <p:tav tm="0">
                                          <p:val>
                                            <p:fltVal val="0"/>
                                          </p:val>
                                        </p:tav>
                                        <p:tav tm="100000">
                                          <p:val>
                                            <p:strVal val="#ppt_w"/>
                                          </p:val>
                                        </p:tav>
                                      </p:tavLst>
                                    </p:anim>
                                    <p:anim calcmode="lin" valueType="num">
                                      <p:cBhvr>
                                        <p:cTn id="80" dur="500" fill="hold"/>
                                        <p:tgtEl>
                                          <p:spTgt spid="13"/>
                                        </p:tgtEl>
                                        <p:attrNameLst>
                                          <p:attrName>ppt_h</p:attrName>
                                        </p:attrNameLst>
                                      </p:cBhvr>
                                      <p:tavLst>
                                        <p:tav tm="0">
                                          <p:val>
                                            <p:fltVal val="0"/>
                                          </p:val>
                                        </p:tav>
                                        <p:tav tm="100000">
                                          <p:val>
                                            <p:strVal val="#ppt_h"/>
                                          </p:val>
                                        </p:tav>
                                      </p:tavLst>
                                    </p:anim>
                                    <p:animEffect transition="in" filter="fade">
                                      <p:cBhvr>
                                        <p:cTn id="8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9" grpId="0" animBg="1"/>
      <p:bldP spid="34" grpId="0" animBg="1"/>
      <p:bldP spid="37" grpId="0" animBg="1"/>
      <p:bldP spid="38" grpId="0" animBg="1"/>
      <p:bldP spid="42" grpId="0"/>
      <p:bldP spid="43" grpId="0"/>
      <p:bldP spid="44" grpId="0"/>
      <p:bldP spid="4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p:cNvPicPr>
            <a:picLocks noChangeAspect="1"/>
          </p:cNvPicPr>
          <p:nvPr/>
        </p:nvPicPr>
        <p:blipFill rotWithShape="1">
          <a:blip r:embed="rId2">
            <a:extLst>
              <a:ext uri="{28A0092B-C50C-407E-A947-70E740481C1C}">
                <a14:useLocalDpi xmlns:a14="http://schemas.microsoft.com/office/drawing/2010/main" val="0"/>
              </a:ext>
            </a:extLst>
          </a:blip>
          <a:srcRect l="53340" t="39493" r="26084" b="24455"/>
          <a:stretch>
            <a:fillRect/>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3" name="矩形 12"/>
          <p:cNvSpPr/>
          <p:nvPr/>
        </p:nvSpPr>
        <p:spPr>
          <a:xfrm>
            <a:off x="-161290" y="16129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a:off x="7082971" y="2715444"/>
            <a:ext cx="3191329" cy="922020"/>
          </a:xfrm>
          <a:prstGeom prst="rect">
            <a:avLst/>
          </a:prstGeom>
          <a:noFill/>
        </p:spPr>
        <p:txBody>
          <a:bodyPr wrap="square" rtlCol="0">
            <a:spAutoFit/>
          </a:bodyPr>
          <a:lstStyle/>
          <a:p>
            <a:pPr algn="dist"/>
            <a:r>
              <a:rPr lang="zh-CN" altLang="en-US" sz="5400" dirty="0">
                <a:solidFill>
                  <a:srgbClr val="4C678E"/>
                </a:solidFill>
                <a:latin typeface="微软雅黑" panose="020B0503020204020204" charset="-122"/>
                <a:ea typeface="微软雅黑" panose="020B0503020204020204" charset="-122"/>
              </a:rPr>
              <a:t>项目概述</a:t>
            </a:r>
          </a:p>
        </p:txBody>
      </p:sp>
      <p:sp>
        <p:nvSpPr>
          <p:cNvPr id="57" name="文本框 56"/>
          <p:cNvSpPr txBox="1"/>
          <p:nvPr/>
        </p:nvSpPr>
        <p:spPr>
          <a:xfrm>
            <a:off x="4598307" y="2410361"/>
            <a:ext cx="2995386" cy="2646878"/>
          </a:xfrm>
          <a:prstGeom prst="rect">
            <a:avLst/>
          </a:prstGeom>
          <a:noFill/>
        </p:spPr>
        <p:txBody>
          <a:bodyPr wrap="square" rtlCol="0">
            <a:spAutoFit/>
          </a:bodyPr>
          <a:lstStyle/>
          <a:p>
            <a:pPr algn="ctr"/>
            <a:r>
              <a:rPr lang="en-US" altLang="zh-CN" sz="16600" dirty="0">
                <a:ln>
                  <a:solidFill>
                    <a:schemeClr val="accent1">
                      <a:shade val="50000"/>
                    </a:schemeClr>
                  </a:solidFill>
                </a:ln>
                <a:noFill/>
                <a:latin typeface="汉仪铁线黑-65简" panose="00020600040101010101" pitchFamily="18" charset="-122"/>
                <a:ea typeface="汉仪铁线黑-65简" panose="00020600040101010101" pitchFamily="18" charset="-122"/>
              </a:rPr>
              <a:t>01</a:t>
            </a:r>
            <a:endParaRPr lang="zh-CN" altLang="en-US" sz="16600" dirty="0">
              <a:ln>
                <a:solidFill>
                  <a:schemeClr val="accent1">
                    <a:shade val="50000"/>
                  </a:schemeClr>
                </a:solidFill>
              </a:ln>
              <a:noFill/>
              <a:latin typeface="汉仪铁线黑-65简" panose="00020600040101010101" pitchFamily="18" charset="-122"/>
              <a:ea typeface="汉仪铁线黑-65简" panose="00020600040101010101" pitchFamily="18" charset="-122"/>
            </a:endParaRPr>
          </a:p>
        </p:txBody>
      </p:sp>
      <p:sp>
        <p:nvSpPr>
          <p:cNvPr id="58" name="文本框 57"/>
          <p:cNvSpPr txBox="1"/>
          <p:nvPr/>
        </p:nvSpPr>
        <p:spPr>
          <a:xfrm>
            <a:off x="7214581" y="3733800"/>
            <a:ext cx="3264874" cy="868956"/>
          </a:xfrm>
          <a:prstGeom prst="rect">
            <a:avLst/>
          </a:prstGeom>
          <a:noFill/>
        </p:spPr>
        <p:txBody>
          <a:bodyPr wrap="square" lIns="0" tIns="0" rIns="0" bIns="0" rtlCol="0">
            <a:spAutoFit/>
          </a:bodyPr>
          <a:lstStyle/>
          <a:p>
            <a:pPr fontAlgn="auto" hangingPunct="0">
              <a:lnSpc>
                <a:spcPct val="150000"/>
              </a:lnSpc>
            </a:pPr>
            <a:r>
              <a:rPr lang="en-US" altLang="zh-CN" sz="2000" dirty="0">
                <a:solidFill>
                  <a:schemeClr val="bg1">
                    <a:lumMod val="65000"/>
                  </a:schemeClr>
                </a:solidFill>
                <a:latin typeface="微软雅黑" panose="020B0503020204020204" charset="-122"/>
                <a:ea typeface="微软雅黑" panose="020B0503020204020204" charset="-122"/>
                <a:cs typeface="微软雅黑" panose="020B0503020204020204" charset="-122"/>
                <a:sym typeface="+mn-lt"/>
              </a:rPr>
              <a:t>1.</a:t>
            </a:r>
            <a:r>
              <a:rPr lang="zh-CN" altLang="en-US" sz="2000" dirty="0">
                <a:solidFill>
                  <a:schemeClr val="bg1">
                    <a:lumMod val="65000"/>
                  </a:schemeClr>
                </a:solidFill>
                <a:latin typeface="微软雅黑" panose="020B0503020204020204" charset="-122"/>
                <a:ea typeface="微软雅黑" panose="020B0503020204020204" charset="-122"/>
                <a:cs typeface="微软雅黑" panose="020B0503020204020204" charset="-122"/>
                <a:sym typeface="+mn-lt"/>
              </a:rPr>
              <a:t>项目思路来源；</a:t>
            </a:r>
            <a:endParaRPr lang="en-US" altLang="zh-CN" sz="2000" dirty="0">
              <a:solidFill>
                <a:schemeClr val="bg1">
                  <a:lumMod val="65000"/>
                </a:schemeClr>
              </a:solidFill>
              <a:latin typeface="微软雅黑" panose="020B0503020204020204" charset="-122"/>
              <a:ea typeface="微软雅黑" panose="020B0503020204020204" charset="-122"/>
              <a:cs typeface="微软雅黑" panose="020B0503020204020204" charset="-122"/>
              <a:sym typeface="+mn-lt"/>
            </a:endParaRPr>
          </a:p>
          <a:p>
            <a:pPr fontAlgn="auto" hangingPunct="0">
              <a:lnSpc>
                <a:spcPct val="150000"/>
              </a:lnSpc>
            </a:pPr>
            <a:r>
              <a:rPr lang="en-US" altLang="zh-CN" sz="2000" dirty="0">
                <a:solidFill>
                  <a:schemeClr val="bg1">
                    <a:lumMod val="65000"/>
                  </a:schemeClr>
                </a:solidFill>
                <a:latin typeface="微软雅黑" panose="020B0503020204020204" charset="-122"/>
                <a:ea typeface="微软雅黑" panose="020B0503020204020204" charset="-122"/>
                <a:cs typeface="微软雅黑" panose="020B0503020204020204" charset="-122"/>
                <a:sym typeface="+mn-lt"/>
              </a:rPr>
              <a:t>2.</a:t>
            </a:r>
            <a:r>
              <a:rPr lang="zh-CN" altLang="en-US" sz="2000" dirty="0">
                <a:solidFill>
                  <a:schemeClr val="bg1">
                    <a:lumMod val="65000"/>
                  </a:schemeClr>
                </a:solidFill>
                <a:latin typeface="微软雅黑" panose="020B0503020204020204" charset="-122"/>
                <a:ea typeface="微软雅黑" panose="020B0503020204020204" charset="-122"/>
                <a:cs typeface="微软雅黑" panose="020B0503020204020204" charset="-122"/>
                <a:sym typeface="+mn-lt"/>
              </a:rPr>
              <a:t>简述项目要完成的功能；</a:t>
            </a:r>
            <a:endParaRPr lang="en-US" altLang="zh-CN" sz="2000" dirty="0">
              <a:solidFill>
                <a:schemeClr val="bg1">
                  <a:lumMod val="6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59" name="矩形: 圆角 58"/>
          <p:cNvSpPr/>
          <p:nvPr/>
        </p:nvSpPr>
        <p:spPr>
          <a:xfrm>
            <a:off x="10576243" y="695685"/>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latin typeface="汉仪铁线黑-65简" panose="00020600040101010101" pitchFamily="18" charset="-122"/>
                <a:ea typeface="汉仪铁线黑-65简" panose="00020600040101010101" pitchFamily="18" charset="-122"/>
              </a:rPr>
              <a:t>PART</a:t>
            </a:r>
            <a:endParaRPr lang="zh-CN" altLang="en-US" dirty="0">
              <a:solidFill>
                <a:srgbClr val="4C678E"/>
              </a:solidFill>
              <a:latin typeface="汉仪铁线黑-65简" panose="00020600040101010101" pitchFamily="18" charset="-122"/>
              <a:ea typeface="汉仪铁线黑-65简" panose="00020600040101010101" pitchFamily="18" charset="-122"/>
            </a:endParaRPr>
          </a:p>
        </p:txBody>
      </p:sp>
      <p:sp>
        <p:nvSpPr>
          <p:cNvPr id="12" name="矩形: 圆角 11"/>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971548" y="556753"/>
            <a:ext cx="4482075" cy="591195"/>
            <a:chOff x="703885" y="632385"/>
            <a:chExt cx="4482075" cy="591195"/>
          </a:xfrm>
        </p:grpSpPr>
        <p:sp>
          <p:nvSpPr>
            <p:cNvPr id="10" name="文本框 9"/>
            <p:cNvSpPr txBox="1"/>
            <p:nvPr/>
          </p:nvSpPr>
          <p:spPr>
            <a:xfrm>
              <a:off x="706580" y="632385"/>
              <a:ext cx="2834579" cy="461665"/>
            </a:xfrm>
            <a:prstGeom prst="rect">
              <a:avLst/>
            </a:prstGeom>
            <a:noFill/>
          </p:spPr>
          <p:txBody>
            <a:bodyPr wrap="square" rtlCol="0">
              <a:spAutoFit/>
            </a:bodyPr>
            <a:lstStyle/>
            <a:p>
              <a:r>
                <a:rPr lang="zh-CN" altLang="en-US" sz="2400" spc="600" dirty="0">
                  <a:solidFill>
                    <a:srgbClr val="4C678E"/>
                  </a:solidFill>
                  <a:latin typeface="汉仪心海行楷W" panose="00020600040101010101" pitchFamily="18" charset="-122"/>
                  <a:ea typeface="汉仪心海行楷W" panose="00020600040101010101" pitchFamily="18" charset="-122"/>
                </a:rPr>
                <a:t>西南交通大学</a:t>
              </a:r>
            </a:p>
          </p:txBody>
        </p:sp>
        <p:sp>
          <p:nvSpPr>
            <p:cNvPr id="11" name="文本框 10"/>
            <p:cNvSpPr txBox="1"/>
            <p:nvPr/>
          </p:nvSpPr>
          <p:spPr>
            <a:xfrm>
              <a:off x="703885" y="992748"/>
              <a:ext cx="4482075" cy="230832"/>
            </a:xfrm>
            <a:prstGeom prst="rect">
              <a:avLst/>
            </a:prstGeom>
            <a:noFill/>
          </p:spPr>
          <p:txBody>
            <a:bodyPr wrap="square" rtlCol="0">
              <a:spAutoFit/>
            </a:bodyPr>
            <a:lstStyle/>
            <a:p>
              <a:r>
                <a:rPr lang="en-US" altLang="zh-CN" sz="900" spc="300" dirty="0">
                  <a:solidFill>
                    <a:schemeClr val="tx1">
                      <a:lumMod val="50000"/>
                      <a:lumOff val="50000"/>
                    </a:schemeClr>
                  </a:solidFill>
                  <a:latin typeface="+mn-ea"/>
                </a:rPr>
                <a:t>Southwest </a:t>
              </a:r>
              <a:r>
                <a:rPr lang="en-US" altLang="zh-CN" sz="900" spc="300" dirty="0" err="1">
                  <a:solidFill>
                    <a:schemeClr val="tx1">
                      <a:lumMod val="50000"/>
                      <a:lumOff val="50000"/>
                    </a:schemeClr>
                  </a:solidFill>
                  <a:latin typeface="+mn-ea"/>
                </a:rPr>
                <a:t>Jiaotong</a:t>
              </a:r>
              <a:r>
                <a:rPr lang="en-US" altLang="zh-CN" sz="900" spc="300" dirty="0">
                  <a:solidFill>
                    <a:schemeClr val="tx1">
                      <a:lumMod val="50000"/>
                      <a:lumOff val="50000"/>
                    </a:schemeClr>
                  </a:solidFill>
                  <a:latin typeface="+mn-ea"/>
                </a:rPr>
                <a:t> University</a:t>
              </a:r>
              <a:endParaRPr lang="zh-CN" altLang="en-US" sz="900" spc="300" dirty="0">
                <a:solidFill>
                  <a:schemeClr val="tx1">
                    <a:lumMod val="50000"/>
                    <a:lumOff val="50000"/>
                  </a:schemeClr>
                </a:solidFill>
                <a:latin typeface="+mn-ea"/>
              </a:endParaRPr>
            </a:p>
          </p:txBody>
        </p:sp>
      </p:grpSp>
      <p:grpSp>
        <p:nvGrpSpPr>
          <p:cNvPr id="14" name="ísļîḓé"/>
          <p:cNvGrpSpPr/>
          <p:nvPr/>
        </p:nvGrpSpPr>
        <p:grpSpPr>
          <a:xfrm>
            <a:off x="452000" y="592577"/>
            <a:ext cx="519548" cy="519548"/>
            <a:chOff x="5683121" y="1558109"/>
            <a:chExt cx="673626" cy="673626"/>
          </a:xfrm>
        </p:grpSpPr>
        <p:sp>
          <p:nvSpPr>
            <p:cNvPr id="15" name="ïşļíḋê"/>
            <p:cNvSpPr/>
            <p:nvPr/>
          </p:nvSpPr>
          <p:spPr>
            <a:xfrm>
              <a:off x="5683121" y="1558109"/>
              <a:ext cx="673626" cy="67362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1600" b="1" dirty="0">
                <a:solidFill>
                  <a:schemeClr val="bg1"/>
                </a:solidFill>
                <a:cs typeface="+mn-ea"/>
                <a:sym typeface="+mn-lt"/>
              </a:endParaRPr>
            </a:p>
          </p:txBody>
        </p:sp>
        <p:sp>
          <p:nvSpPr>
            <p:cNvPr id="16" name="îśľîḍe"/>
            <p:cNvSpPr/>
            <p:nvPr/>
          </p:nvSpPr>
          <p:spPr bwMode="auto">
            <a:xfrm>
              <a:off x="5844363" y="1753151"/>
              <a:ext cx="351148" cy="283545"/>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a:lstStyle/>
            <a:p>
              <a:endParaRPr lang="zh-CN" alt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7"/>
                                        </p:tgtEl>
                                        <p:attrNameLst>
                                          <p:attrName>style.visibility</p:attrName>
                                        </p:attrNameLst>
                                      </p:cBhvr>
                                      <p:to>
                                        <p:strVal val="visible"/>
                                      </p:to>
                                    </p:set>
                                    <p:animEffect transition="in" filter="fade">
                                      <p:cBhvr>
                                        <p:cTn id="14" dur="1000"/>
                                        <p:tgtEl>
                                          <p:spTgt spid="57"/>
                                        </p:tgtEl>
                                      </p:cBhvr>
                                    </p:animEffect>
                                    <p:anim calcmode="lin" valueType="num">
                                      <p:cBhvr>
                                        <p:cTn id="15" dur="1000" fill="hold"/>
                                        <p:tgtEl>
                                          <p:spTgt spid="57"/>
                                        </p:tgtEl>
                                        <p:attrNameLst>
                                          <p:attrName>ppt_x</p:attrName>
                                        </p:attrNameLst>
                                      </p:cBhvr>
                                      <p:tavLst>
                                        <p:tav tm="0">
                                          <p:val>
                                            <p:strVal val="#ppt_x"/>
                                          </p:val>
                                        </p:tav>
                                        <p:tav tm="100000">
                                          <p:val>
                                            <p:strVal val="#ppt_x"/>
                                          </p:val>
                                        </p:tav>
                                      </p:tavLst>
                                    </p:anim>
                                    <p:anim calcmode="lin" valueType="num">
                                      <p:cBhvr>
                                        <p:cTn id="16"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fade">
                                      <p:cBhvr>
                                        <p:cTn id="28" dur="1000"/>
                                        <p:tgtEl>
                                          <p:spTgt spid="56"/>
                                        </p:tgtEl>
                                      </p:cBhvr>
                                    </p:animEffect>
                                    <p:anim calcmode="lin" valueType="num">
                                      <p:cBhvr>
                                        <p:cTn id="29" dur="1000" fill="hold"/>
                                        <p:tgtEl>
                                          <p:spTgt spid="56"/>
                                        </p:tgtEl>
                                        <p:attrNameLst>
                                          <p:attrName>ppt_x</p:attrName>
                                        </p:attrNameLst>
                                      </p:cBhvr>
                                      <p:tavLst>
                                        <p:tav tm="0">
                                          <p:val>
                                            <p:strVal val="#ppt_x"/>
                                          </p:val>
                                        </p:tav>
                                        <p:tav tm="100000">
                                          <p:val>
                                            <p:strVal val="#ppt_x"/>
                                          </p:val>
                                        </p:tav>
                                      </p:tavLst>
                                    </p:anim>
                                    <p:anim calcmode="lin" valueType="num">
                                      <p:cBhvr>
                                        <p:cTn id="30" dur="1000" fill="hold"/>
                                        <p:tgtEl>
                                          <p:spTgt spid="56"/>
                                        </p:tgtEl>
                                        <p:attrNameLst>
                                          <p:attrName>ppt_y</p:attrName>
                                        </p:attrNameLst>
                                      </p:cBhvr>
                                      <p:tavLst>
                                        <p:tav tm="0">
                                          <p:val>
                                            <p:strVal val="#ppt_y+.1"/>
                                          </p:val>
                                        </p:tav>
                                        <p:tav tm="100000">
                                          <p:val>
                                            <p:strVal val="#ppt_y"/>
                                          </p:val>
                                        </p:tav>
                                      </p:tavLst>
                                    </p:anim>
                                  </p:childTnLst>
                                </p:cTn>
                              </p:par>
                            </p:childTnLst>
                          </p:cTn>
                        </p:par>
                        <p:par>
                          <p:cTn id="31" fill="hold">
                            <p:stCondLst>
                              <p:cond delay="1000"/>
                            </p:stCondLst>
                            <p:childTnLst>
                              <p:par>
                                <p:cTn id="32" presetID="42" presetClass="entr" presetSubtype="0" fill="hold" grpId="0" nodeType="after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fade">
                                      <p:cBhvr>
                                        <p:cTn id="34" dur="1000"/>
                                        <p:tgtEl>
                                          <p:spTgt spid="58"/>
                                        </p:tgtEl>
                                      </p:cBhvr>
                                    </p:animEffect>
                                    <p:anim calcmode="lin" valueType="num">
                                      <p:cBhvr>
                                        <p:cTn id="35" dur="1000" fill="hold"/>
                                        <p:tgtEl>
                                          <p:spTgt spid="58"/>
                                        </p:tgtEl>
                                        <p:attrNameLst>
                                          <p:attrName>ppt_x</p:attrName>
                                        </p:attrNameLst>
                                      </p:cBhvr>
                                      <p:tavLst>
                                        <p:tav tm="0">
                                          <p:val>
                                            <p:strVal val="#ppt_x"/>
                                          </p:val>
                                        </p:tav>
                                        <p:tav tm="100000">
                                          <p:val>
                                            <p:strVal val="#ppt_x"/>
                                          </p:val>
                                        </p:tav>
                                      </p:tavLst>
                                    </p:anim>
                                    <p:anim calcmode="lin" valueType="num">
                                      <p:cBhvr>
                                        <p:cTn id="36"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500" fill="hold"/>
                                        <p:tgtEl>
                                          <p:spTgt spid="9"/>
                                        </p:tgtEl>
                                        <p:attrNameLst>
                                          <p:attrName>ppt_w</p:attrName>
                                        </p:attrNameLst>
                                      </p:cBhvr>
                                      <p:tavLst>
                                        <p:tav tm="0">
                                          <p:val>
                                            <p:fltVal val="0"/>
                                          </p:val>
                                        </p:tav>
                                        <p:tav tm="100000">
                                          <p:val>
                                            <p:strVal val="#ppt_w"/>
                                          </p:val>
                                        </p:tav>
                                      </p:tavLst>
                                    </p:anim>
                                    <p:anim calcmode="lin" valueType="num">
                                      <p:cBhvr>
                                        <p:cTn id="42" dur="500" fill="hold"/>
                                        <p:tgtEl>
                                          <p:spTgt spid="9"/>
                                        </p:tgtEl>
                                        <p:attrNameLst>
                                          <p:attrName>ppt_h</p:attrName>
                                        </p:attrNameLst>
                                      </p:cBhvr>
                                      <p:tavLst>
                                        <p:tav tm="0">
                                          <p:val>
                                            <p:fltVal val="0"/>
                                          </p:val>
                                        </p:tav>
                                        <p:tav tm="100000">
                                          <p:val>
                                            <p:strVal val="#ppt_h"/>
                                          </p:val>
                                        </p:tav>
                                      </p:tavLst>
                                    </p:anim>
                                    <p:animEffect transition="in" filter="fade">
                                      <p:cBhvr>
                                        <p:cTn id="43" dur="500"/>
                                        <p:tgtEl>
                                          <p:spTgt spid="9"/>
                                        </p:tgtEl>
                                      </p:cBhvr>
                                    </p:animEffect>
                                  </p:childTnLst>
                                </p:cTn>
                              </p:par>
                              <p:par>
                                <p:cTn id="44" presetID="53" presetClass="entr" presetSubtype="16" fill="hold" nodeType="with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p:cTn id="46" dur="500" fill="hold"/>
                                        <p:tgtEl>
                                          <p:spTgt spid="14"/>
                                        </p:tgtEl>
                                        <p:attrNameLst>
                                          <p:attrName>ppt_w</p:attrName>
                                        </p:attrNameLst>
                                      </p:cBhvr>
                                      <p:tavLst>
                                        <p:tav tm="0">
                                          <p:val>
                                            <p:fltVal val="0"/>
                                          </p:val>
                                        </p:tav>
                                        <p:tav tm="100000">
                                          <p:val>
                                            <p:strVal val="#ppt_w"/>
                                          </p:val>
                                        </p:tav>
                                      </p:tavLst>
                                    </p:anim>
                                    <p:anim calcmode="lin" valueType="num">
                                      <p:cBhvr>
                                        <p:cTn id="47" dur="500" fill="hold"/>
                                        <p:tgtEl>
                                          <p:spTgt spid="14"/>
                                        </p:tgtEl>
                                        <p:attrNameLst>
                                          <p:attrName>ppt_h</p:attrName>
                                        </p:attrNameLst>
                                      </p:cBhvr>
                                      <p:tavLst>
                                        <p:tav tm="0">
                                          <p:val>
                                            <p:fltVal val="0"/>
                                          </p:val>
                                        </p:tav>
                                        <p:tav tm="100000">
                                          <p:val>
                                            <p:strVal val="#ppt_h"/>
                                          </p:val>
                                        </p:tav>
                                      </p:tavLst>
                                    </p:anim>
                                    <p:animEffect transition="in" filter="fade">
                                      <p:cBhvr>
                                        <p:cTn id="4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P spid="58" grpId="0"/>
      <p:bldP spid="59"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3" name="文本框 32"/>
          <p:cNvSpPr txBox="1"/>
          <p:nvPr/>
        </p:nvSpPr>
        <p:spPr>
          <a:xfrm>
            <a:off x="4182417" y="545360"/>
            <a:ext cx="3827166" cy="706755"/>
          </a:xfrm>
          <a:prstGeom prst="rect">
            <a:avLst/>
          </a:prstGeom>
          <a:noFill/>
        </p:spPr>
        <p:txBody>
          <a:bodyPr wrap="square" rtlCol="0">
            <a:spAutoFit/>
          </a:bodyPr>
          <a:lstStyle/>
          <a:p>
            <a:pPr algn="ctr"/>
            <a:r>
              <a:rPr lang="zh-CN" altLang="en-US" sz="4000" spc="600" dirty="0">
                <a:solidFill>
                  <a:srgbClr val="4C678E"/>
                </a:solidFill>
                <a:latin typeface="微软雅黑" panose="020B0503020204020204" charset="-122"/>
                <a:ea typeface="微软雅黑" panose="020B0503020204020204" charset="-122"/>
              </a:rPr>
              <a:t>项目思路来源</a:t>
            </a:r>
          </a:p>
        </p:txBody>
      </p:sp>
      <p:grpSp>
        <p:nvGrpSpPr>
          <p:cNvPr id="9" name="组合 8"/>
          <p:cNvGrpSpPr/>
          <p:nvPr/>
        </p:nvGrpSpPr>
        <p:grpSpPr>
          <a:xfrm>
            <a:off x="2745775" y="899303"/>
            <a:ext cx="6582936" cy="45719"/>
            <a:chOff x="3893464" y="1130139"/>
            <a:chExt cx="4490797" cy="0"/>
          </a:xfrm>
        </p:grpSpPr>
        <p:cxnSp>
          <p:nvCxnSpPr>
            <p:cNvPr id="36" name="直接箭头连接符 25"/>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52" name="矩形 51"/>
          <p:cNvSpPr/>
          <p:nvPr/>
        </p:nvSpPr>
        <p:spPr>
          <a:xfrm>
            <a:off x="145415" y="1297940"/>
            <a:ext cx="3071495" cy="553720"/>
          </a:xfrm>
          <a:prstGeom prst="rect">
            <a:avLst/>
          </a:prstGeom>
          <a:noFill/>
        </p:spPr>
        <p:txBody>
          <a:bodyPr wrap="square" lIns="0" tIns="0" rIns="0" bIns="0" rtlCol="0">
            <a:spAutoFit/>
          </a:bodyPr>
          <a:lstStyle/>
          <a:p>
            <a:pPr algn="just" hangingPunct="0">
              <a:lnSpc>
                <a:spcPct val="150000"/>
              </a:lnSpc>
            </a:pPr>
            <a:r>
              <a:rPr lang="zh-CN" altLang="en-US" sz="2400" b="1" dirty="0">
                <a:solidFill>
                  <a:srgbClr val="4C678E"/>
                </a:solidFill>
                <a:latin typeface="思源黑体 CN Bold" panose="020B0800000000000000" pitchFamily="34" charset="-122"/>
                <a:ea typeface="思源黑体 CN Bold" panose="020B0800000000000000" pitchFamily="34" charset="-122"/>
                <a:cs typeface="+mn-ea"/>
                <a:sym typeface="+mn-lt"/>
              </a:rPr>
              <a:t>错综复杂的网络世界</a:t>
            </a:r>
          </a:p>
        </p:txBody>
      </p:sp>
      <p:sp>
        <p:nvSpPr>
          <p:cNvPr id="11" name="矩形: 圆角 10"/>
          <p:cNvSpPr/>
          <p:nvPr/>
        </p:nvSpPr>
        <p:spPr>
          <a:xfrm>
            <a:off x="2053077" y="2453269"/>
            <a:ext cx="1375780" cy="347242"/>
          </a:xfrm>
          <a:prstGeom prst="roundRect">
            <a:avLst>
              <a:gd name="adj" fmla="val 50000"/>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4C678E"/>
                </a:solidFill>
                <a:latin typeface="思源宋体 Heavy" panose="02020900000000000000" pitchFamily="18" charset="-122"/>
                <a:ea typeface="思源宋体 Heavy" panose="02020900000000000000" pitchFamily="18" charset="-122"/>
              </a:rPr>
              <a:t>芭比</a:t>
            </a:r>
            <a:r>
              <a:rPr lang="en-US" altLang="zh-CN" sz="2000" dirty="0">
                <a:solidFill>
                  <a:srgbClr val="4C678E"/>
                </a:solidFill>
                <a:latin typeface="思源宋体 Heavy" panose="02020900000000000000" pitchFamily="18" charset="-122"/>
                <a:ea typeface="思源宋体 Heavy" panose="02020900000000000000" pitchFamily="18" charset="-122"/>
              </a:rPr>
              <a:t>Q</a:t>
            </a:r>
            <a:r>
              <a:rPr lang="zh-CN" altLang="en-US" sz="2000" dirty="0">
                <a:solidFill>
                  <a:srgbClr val="4C678E"/>
                </a:solidFill>
                <a:latin typeface="思源宋体 Heavy" panose="02020900000000000000" pitchFamily="18" charset="-122"/>
                <a:ea typeface="思源宋体 Heavy" panose="02020900000000000000" pitchFamily="18" charset="-122"/>
              </a:rPr>
              <a:t>了</a:t>
            </a:r>
          </a:p>
        </p:txBody>
      </p:sp>
      <p:sp>
        <p:nvSpPr>
          <p:cNvPr id="18" name="矩形: 圆角 17"/>
          <p:cNvSpPr/>
          <p:nvPr/>
        </p:nvSpPr>
        <p:spPr>
          <a:xfrm>
            <a:off x="2062568" y="3255379"/>
            <a:ext cx="1366413" cy="347242"/>
          </a:xfrm>
          <a:prstGeom prst="roundRect">
            <a:avLst>
              <a:gd name="adj" fmla="val 50000"/>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4C678E"/>
                </a:solidFill>
                <a:latin typeface="思源宋体 Heavy" panose="02020900000000000000" pitchFamily="18" charset="-122"/>
                <a:ea typeface="思源宋体 Heavy" panose="02020900000000000000" pitchFamily="18" charset="-122"/>
              </a:rPr>
              <a:t>老六</a:t>
            </a:r>
          </a:p>
        </p:txBody>
      </p:sp>
      <p:sp>
        <p:nvSpPr>
          <p:cNvPr id="21" name="矩形: 圆角 20"/>
          <p:cNvSpPr/>
          <p:nvPr/>
        </p:nvSpPr>
        <p:spPr>
          <a:xfrm>
            <a:off x="2052955" y="3982085"/>
            <a:ext cx="4787900" cy="443230"/>
          </a:xfrm>
          <a:prstGeom prst="roundRect">
            <a:avLst>
              <a:gd name="adj" fmla="val 50000"/>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4C678E"/>
                </a:solidFill>
                <a:latin typeface="微软雅黑" panose="020B0503020204020204" charset="-122"/>
                <a:ea typeface="微软雅黑" panose="020B0503020204020204" charset="-122"/>
                <a:cs typeface="微软雅黑" panose="020B0503020204020204" charset="-122"/>
              </a:rPr>
              <a:t>男人过了</a:t>
            </a:r>
            <a:r>
              <a:rPr lang="en-US" altLang="zh-CN" sz="2000" dirty="0">
                <a:solidFill>
                  <a:srgbClr val="4C678E"/>
                </a:solidFill>
                <a:latin typeface="微软雅黑" panose="020B0503020204020204" charset="-122"/>
                <a:ea typeface="微软雅黑" panose="020B0503020204020204" charset="-122"/>
                <a:cs typeface="微软雅黑" panose="020B0503020204020204" charset="-122"/>
              </a:rPr>
              <a:t>20</a:t>
            </a:r>
            <a:r>
              <a:rPr lang="zh-CN" altLang="en-US" sz="2000" dirty="0">
                <a:solidFill>
                  <a:srgbClr val="4C678E"/>
                </a:solidFill>
                <a:latin typeface="微软雅黑" panose="020B0503020204020204" charset="-122"/>
                <a:ea typeface="微软雅黑" panose="020B0503020204020204" charset="-122"/>
                <a:cs typeface="微软雅黑" panose="020B0503020204020204" charset="-122"/>
              </a:rPr>
              <a:t>岁就不要穿的再像个孩子了</a:t>
            </a:r>
          </a:p>
        </p:txBody>
      </p:sp>
      <p:sp>
        <p:nvSpPr>
          <p:cNvPr id="22" name="矩形: 圆角 21"/>
          <p:cNvSpPr/>
          <p:nvPr/>
        </p:nvSpPr>
        <p:spPr>
          <a:xfrm>
            <a:off x="4537408" y="3256991"/>
            <a:ext cx="1366413" cy="347242"/>
          </a:xfrm>
          <a:prstGeom prst="roundRect">
            <a:avLst>
              <a:gd name="adj" fmla="val 50000"/>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4C678E"/>
                </a:solidFill>
                <a:latin typeface="微软雅黑" panose="020B0503020204020204" charset="-122"/>
                <a:ea typeface="微软雅黑" panose="020B0503020204020204" charset="-122"/>
              </a:rPr>
              <a:t>羊了个羊</a:t>
            </a:r>
          </a:p>
        </p:txBody>
      </p:sp>
      <p:sp>
        <p:nvSpPr>
          <p:cNvPr id="23" name="矩形: 圆角 22"/>
          <p:cNvSpPr/>
          <p:nvPr/>
        </p:nvSpPr>
        <p:spPr>
          <a:xfrm>
            <a:off x="7012940" y="4079240"/>
            <a:ext cx="1675130" cy="347345"/>
          </a:xfrm>
          <a:prstGeom prst="roundRect">
            <a:avLst>
              <a:gd name="adj" fmla="val 50000"/>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4C678E"/>
                </a:solidFill>
                <a:latin typeface="微软雅黑" panose="020B0503020204020204" charset="-122"/>
                <a:ea typeface="微软雅黑" panose="020B0503020204020204" charset="-122"/>
              </a:rPr>
              <a:t>只因你太美</a:t>
            </a:r>
          </a:p>
        </p:txBody>
      </p:sp>
      <p:sp>
        <p:nvSpPr>
          <p:cNvPr id="24" name="矩形: 圆角 23"/>
          <p:cNvSpPr/>
          <p:nvPr/>
        </p:nvSpPr>
        <p:spPr>
          <a:xfrm>
            <a:off x="4537837" y="2453003"/>
            <a:ext cx="1366413" cy="347242"/>
          </a:xfrm>
          <a:prstGeom prst="roundRect">
            <a:avLst>
              <a:gd name="adj" fmla="val 50000"/>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4C678E"/>
                </a:solidFill>
                <a:latin typeface="微软雅黑" panose="020B0503020204020204" charset="-122"/>
                <a:ea typeface="微软雅黑" panose="020B0503020204020204" charset="-122"/>
              </a:rPr>
              <a:t>别急</a:t>
            </a:r>
          </a:p>
        </p:txBody>
      </p:sp>
      <p:sp>
        <p:nvSpPr>
          <p:cNvPr id="25" name="矩形: 圆角 24"/>
          <p:cNvSpPr/>
          <p:nvPr/>
        </p:nvSpPr>
        <p:spPr>
          <a:xfrm>
            <a:off x="7012305" y="3194050"/>
            <a:ext cx="1576705" cy="347345"/>
          </a:xfrm>
          <a:prstGeom prst="roundRect">
            <a:avLst>
              <a:gd name="adj" fmla="val 50000"/>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4C678E"/>
                </a:solidFill>
                <a:latin typeface="微软雅黑" panose="020B0503020204020204" charset="-122"/>
                <a:ea typeface="微软雅黑" panose="020B0503020204020204" charset="-122"/>
              </a:rPr>
              <a:t>差不多得了</a:t>
            </a:r>
          </a:p>
        </p:txBody>
      </p:sp>
      <p:sp>
        <p:nvSpPr>
          <p:cNvPr id="26" name="矩形: 圆角 25"/>
          <p:cNvSpPr/>
          <p:nvPr/>
        </p:nvSpPr>
        <p:spPr>
          <a:xfrm>
            <a:off x="8968105" y="3151505"/>
            <a:ext cx="1878965" cy="347345"/>
          </a:xfrm>
          <a:prstGeom prst="roundRect">
            <a:avLst>
              <a:gd name="adj" fmla="val 50000"/>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4C678E"/>
                </a:solidFill>
                <a:latin typeface="微软雅黑" panose="020B0503020204020204" charset="-122"/>
                <a:ea typeface="微软雅黑" panose="020B0503020204020204" charset="-122"/>
              </a:rPr>
              <a:t>我是急急国王</a:t>
            </a:r>
          </a:p>
        </p:txBody>
      </p:sp>
      <p:sp>
        <p:nvSpPr>
          <p:cNvPr id="27" name="矩形: 圆角 26"/>
          <p:cNvSpPr/>
          <p:nvPr/>
        </p:nvSpPr>
        <p:spPr>
          <a:xfrm>
            <a:off x="8968105" y="2481580"/>
            <a:ext cx="2590165" cy="347345"/>
          </a:xfrm>
          <a:prstGeom prst="roundRect">
            <a:avLst>
              <a:gd name="adj" fmla="val 50000"/>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4C678E"/>
                </a:solidFill>
                <a:latin typeface="微软雅黑" panose="020B0503020204020204" charset="-122"/>
                <a:ea typeface="微软雅黑" panose="020B0503020204020204" charset="-122"/>
              </a:rPr>
              <a:t>到达世界最高城理塘</a:t>
            </a:r>
          </a:p>
        </p:txBody>
      </p:sp>
      <p:sp>
        <p:nvSpPr>
          <p:cNvPr id="28" name="矩形: 圆角 27"/>
          <p:cNvSpPr/>
          <p:nvPr/>
        </p:nvSpPr>
        <p:spPr>
          <a:xfrm>
            <a:off x="7012877" y="2481648"/>
            <a:ext cx="1366413" cy="347242"/>
          </a:xfrm>
          <a:prstGeom prst="roundRect">
            <a:avLst>
              <a:gd name="adj" fmla="val 50000"/>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4C678E"/>
                </a:solidFill>
                <a:latin typeface="微软雅黑" panose="020B0503020204020204" charset="-122"/>
                <a:ea typeface="微软雅黑" panose="020B0503020204020204" charset="-122"/>
              </a:rPr>
              <a:t>一眼丁真</a:t>
            </a:r>
          </a:p>
        </p:txBody>
      </p:sp>
      <p:sp>
        <p:nvSpPr>
          <p:cNvPr id="29" name="文本框 28"/>
          <p:cNvSpPr txBox="1"/>
          <p:nvPr/>
        </p:nvSpPr>
        <p:spPr>
          <a:xfrm>
            <a:off x="1079717" y="5606872"/>
            <a:ext cx="5550877" cy="398780"/>
          </a:xfrm>
          <a:prstGeom prst="rect">
            <a:avLst/>
          </a:prstGeom>
          <a:noFill/>
        </p:spPr>
        <p:txBody>
          <a:bodyPr wrap="square" rtlCol="0">
            <a:spAutoFit/>
          </a:bodyPr>
          <a:lstStyle/>
          <a:p>
            <a:r>
              <a:rPr lang="zh-CN" altLang="en-US" sz="2000" dirty="0">
                <a:latin typeface="微软雅黑" panose="020B0503020204020204" charset="-122"/>
                <a:ea typeface="微软雅黑" panose="020B0503020204020204" charset="-122"/>
              </a:rPr>
              <a:t>因此，人们需要一款应用来深入地了解网络热梗。</a:t>
            </a: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fltVal val="0"/>
                                          </p:val>
                                        </p:tav>
                                        <p:tav tm="100000">
                                          <p:val>
                                            <p:strVal val="#ppt_h"/>
                                          </p:val>
                                        </p:tav>
                                      </p:tavLst>
                                    </p:anim>
                                    <p:animEffect transition="in" filter="fade">
                                      <p:cBhvr>
                                        <p:cTn id="14" dur="500"/>
                                        <p:tgtEl>
                                          <p:spTgt spid="33"/>
                                        </p:tgtEl>
                                      </p:cBhvr>
                                    </p:animEffect>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1000"/>
                                        <p:tgtEl>
                                          <p:spTgt spid="52"/>
                                        </p:tgtEl>
                                      </p:cBhvr>
                                    </p:animEffect>
                                    <p:anim calcmode="lin" valueType="num">
                                      <p:cBhvr>
                                        <p:cTn id="19" dur="1000" fill="hold"/>
                                        <p:tgtEl>
                                          <p:spTgt spid="52"/>
                                        </p:tgtEl>
                                        <p:attrNameLst>
                                          <p:attrName>ppt_x</p:attrName>
                                        </p:attrNameLst>
                                      </p:cBhvr>
                                      <p:tavLst>
                                        <p:tav tm="0">
                                          <p:val>
                                            <p:strVal val="#ppt_x"/>
                                          </p:val>
                                        </p:tav>
                                        <p:tav tm="100000">
                                          <p:val>
                                            <p:strVal val="#ppt_x"/>
                                          </p:val>
                                        </p:tav>
                                      </p:tavLst>
                                    </p:anim>
                                    <p:anim calcmode="lin" valueType="num">
                                      <p:cBhvr>
                                        <p:cTn id="20" dur="1000" fill="hold"/>
                                        <p:tgtEl>
                                          <p:spTgt spid="52"/>
                                        </p:tgtEl>
                                        <p:attrNameLst>
                                          <p:attrName>ppt_y</p:attrName>
                                        </p:attrNameLst>
                                      </p:cBhvr>
                                      <p:tavLst>
                                        <p:tav tm="0">
                                          <p:val>
                                            <p:strVal val="#ppt_y+.1"/>
                                          </p:val>
                                        </p:tav>
                                        <p:tav tm="100000">
                                          <p:val>
                                            <p:strVal val="#ppt_y"/>
                                          </p:val>
                                        </p:tav>
                                      </p:tavLst>
                                    </p:anim>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childTnLst>
                          </p:cTn>
                        </p:par>
                        <p:par>
                          <p:cTn id="45" fill="hold">
                            <p:stCondLst>
                              <p:cond delay="4500"/>
                            </p:stCondLst>
                            <p:childTnLst>
                              <p:par>
                                <p:cTn id="46" presetID="10" presetClass="entr" presetSubtype="0"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childTnLst>
                          </p:cTn>
                        </p:par>
                        <p:par>
                          <p:cTn id="49" fill="hold">
                            <p:stCondLst>
                              <p:cond delay="5000"/>
                            </p:stCondLst>
                            <p:childTnLst>
                              <p:par>
                                <p:cTn id="50" presetID="10" presetClass="entr" presetSubtype="0" fill="hold" grpId="0" nodeType="after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childTnLst>
                          </p:cTn>
                        </p:par>
                        <p:par>
                          <p:cTn id="53" fill="hold">
                            <p:stCondLst>
                              <p:cond delay="5500"/>
                            </p:stCondLst>
                            <p:childTnLst>
                              <p:par>
                                <p:cTn id="54" presetID="10" presetClass="entr" presetSubtype="0"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500"/>
                                        <p:tgtEl>
                                          <p:spTgt spid="27"/>
                                        </p:tgtEl>
                                      </p:cBhvr>
                                    </p:animEffect>
                                  </p:childTnLst>
                                </p:cTn>
                              </p:par>
                            </p:childTnLst>
                          </p:cTn>
                        </p:par>
                        <p:par>
                          <p:cTn id="57" fill="hold">
                            <p:stCondLst>
                              <p:cond delay="6000"/>
                            </p:stCondLst>
                            <p:childTnLst>
                              <p:par>
                                <p:cTn id="58" presetID="10" presetClass="entr" presetSubtype="0" fill="hold" grpId="0"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500"/>
                                        <p:tgtEl>
                                          <p:spTgt spid="28"/>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29"/>
                                        </p:tgtEl>
                                        <p:attrNameLst>
                                          <p:attrName>style.visibility</p:attrName>
                                        </p:attrNameLst>
                                      </p:cBhvr>
                                      <p:to>
                                        <p:strVal val="visible"/>
                                      </p:to>
                                    </p:set>
                                    <p:anim calcmode="lin" valueType="num">
                                      <p:cBhvr additive="base">
                                        <p:cTn id="65" dur="500" fill="hold"/>
                                        <p:tgtEl>
                                          <p:spTgt spid="29"/>
                                        </p:tgtEl>
                                        <p:attrNameLst>
                                          <p:attrName>ppt_x</p:attrName>
                                        </p:attrNameLst>
                                      </p:cBhvr>
                                      <p:tavLst>
                                        <p:tav tm="0">
                                          <p:val>
                                            <p:strVal val="#ppt_x"/>
                                          </p:val>
                                        </p:tav>
                                        <p:tav tm="100000">
                                          <p:val>
                                            <p:strVal val="#ppt_x"/>
                                          </p:val>
                                        </p:tav>
                                      </p:tavLst>
                                    </p:anim>
                                    <p:anim calcmode="lin" valueType="num">
                                      <p:cBhvr additive="base">
                                        <p:cTn id="6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52" grpId="0"/>
      <p:bldP spid="11" grpId="0" bldLvl="0" animBg="1"/>
      <p:bldP spid="18" grpId="0" animBg="1"/>
      <p:bldP spid="21" grpId="0" bldLvl="0" animBg="1"/>
      <p:bldP spid="22" grpId="0" bldLvl="0" animBg="1"/>
      <p:bldP spid="23" grpId="0" bldLvl="0" animBg="1"/>
      <p:bldP spid="24" grpId="0" bldLvl="0" animBg="1"/>
      <p:bldP spid="25" grpId="0" bldLvl="0" animBg="1"/>
      <p:bldP spid="26" grpId="0" bldLvl="0" animBg="1"/>
      <p:bldP spid="27" grpId="0" bldLvl="0" animBg="1"/>
      <p:bldP spid="28" grpId="0" bldLvl="0" animBg="1"/>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圆角 10"/>
          <p:cNvSpPr/>
          <p:nvPr/>
        </p:nvSpPr>
        <p:spPr>
          <a:xfrm>
            <a:off x="1238250" y="2463800"/>
            <a:ext cx="2857500" cy="3061334"/>
          </a:xfrm>
          <a:prstGeom prst="roundRect">
            <a:avLst>
              <a:gd name="adj" fmla="val 4667"/>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圆角 23"/>
          <p:cNvSpPr/>
          <p:nvPr/>
        </p:nvSpPr>
        <p:spPr>
          <a:xfrm>
            <a:off x="4664075" y="2463800"/>
            <a:ext cx="2857500" cy="3061335"/>
          </a:xfrm>
          <a:prstGeom prst="roundRect">
            <a:avLst>
              <a:gd name="adj" fmla="val 4667"/>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圆角 24"/>
          <p:cNvSpPr/>
          <p:nvPr/>
        </p:nvSpPr>
        <p:spPr>
          <a:xfrm>
            <a:off x="8083550" y="2463799"/>
            <a:ext cx="2857500" cy="3061333"/>
          </a:xfrm>
          <a:prstGeom prst="roundRect">
            <a:avLst>
              <a:gd name="adj" fmla="val 4667"/>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3" name="文本框 32"/>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项目功能</a:t>
            </a:r>
          </a:p>
        </p:txBody>
      </p:sp>
      <p:grpSp>
        <p:nvGrpSpPr>
          <p:cNvPr id="9" name="组合 8"/>
          <p:cNvGrpSpPr/>
          <p:nvPr/>
        </p:nvGrpSpPr>
        <p:grpSpPr>
          <a:xfrm>
            <a:off x="3850602" y="939639"/>
            <a:ext cx="4490797" cy="0"/>
            <a:chOff x="3893464" y="1130139"/>
            <a:chExt cx="4490797" cy="0"/>
          </a:xfrm>
        </p:grpSpPr>
        <p:cxnSp>
          <p:nvCxnSpPr>
            <p:cNvPr id="36" name="直接箭头连接符 25"/>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0" name="椭圆 9"/>
          <p:cNvSpPr/>
          <p:nvPr/>
        </p:nvSpPr>
        <p:spPr>
          <a:xfrm>
            <a:off x="2298700" y="2057400"/>
            <a:ext cx="774700" cy="774700"/>
          </a:xfrm>
          <a:prstGeom prst="ellipse">
            <a:avLst/>
          </a:pr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altLang="zh-CN" sz="2400" b="1" dirty="0">
                <a:solidFill>
                  <a:schemeClr val="bg1"/>
                </a:solidFill>
                <a:cs typeface="+mn-ea"/>
              </a:rPr>
              <a:t>01</a:t>
            </a:r>
            <a:endParaRPr lang="zh-CN" altLang="en-US" sz="2400" b="1" dirty="0">
              <a:solidFill>
                <a:schemeClr val="bg1"/>
              </a:solidFill>
              <a:cs typeface="+mn-ea"/>
            </a:endParaRPr>
          </a:p>
        </p:txBody>
      </p:sp>
      <p:sp>
        <p:nvSpPr>
          <p:cNvPr id="20" name="椭圆 19"/>
          <p:cNvSpPr/>
          <p:nvPr/>
        </p:nvSpPr>
        <p:spPr>
          <a:xfrm>
            <a:off x="5708650" y="2057400"/>
            <a:ext cx="774700" cy="774700"/>
          </a:xfrm>
          <a:prstGeom prst="ellipse">
            <a:avLst/>
          </a:pr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altLang="zh-CN" sz="2400" b="1" dirty="0">
                <a:solidFill>
                  <a:schemeClr val="bg1"/>
                </a:solidFill>
                <a:cs typeface="+mn-ea"/>
              </a:rPr>
              <a:t>02</a:t>
            </a:r>
            <a:endParaRPr lang="zh-CN" altLang="en-US" sz="2400" b="1" dirty="0">
              <a:solidFill>
                <a:schemeClr val="bg1"/>
              </a:solidFill>
              <a:cs typeface="+mn-ea"/>
            </a:endParaRPr>
          </a:p>
        </p:txBody>
      </p:sp>
      <p:sp>
        <p:nvSpPr>
          <p:cNvPr id="23" name="椭圆 22"/>
          <p:cNvSpPr/>
          <p:nvPr/>
        </p:nvSpPr>
        <p:spPr>
          <a:xfrm>
            <a:off x="9118600" y="2057400"/>
            <a:ext cx="774700" cy="774700"/>
          </a:xfrm>
          <a:prstGeom prst="ellipse">
            <a:avLst/>
          </a:pr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altLang="zh-CN" sz="2400" b="1" dirty="0">
                <a:solidFill>
                  <a:schemeClr val="bg1"/>
                </a:solidFill>
                <a:cs typeface="+mn-ea"/>
              </a:rPr>
              <a:t>03</a:t>
            </a:r>
            <a:endParaRPr lang="zh-CN" altLang="en-US" sz="2400" b="1" dirty="0">
              <a:solidFill>
                <a:schemeClr val="bg1"/>
              </a:solidFill>
              <a:cs typeface="+mn-ea"/>
            </a:endParaRPr>
          </a:p>
        </p:txBody>
      </p:sp>
      <p:sp>
        <p:nvSpPr>
          <p:cNvPr id="27" name="矩形 26"/>
          <p:cNvSpPr/>
          <p:nvPr/>
        </p:nvSpPr>
        <p:spPr>
          <a:xfrm>
            <a:off x="1211430" y="3051810"/>
            <a:ext cx="2911137" cy="488724"/>
          </a:xfrm>
          <a:prstGeom prst="rect">
            <a:avLst/>
          </a:prstGeom>
          <a:noFill/>
        </p:spPr>
        <p:txBody>
          <a:bodyPr wrap="square" lIns="0" tIns="0" rIns="0" bIns="0" rtlCol="0">
            <a:spAutoFit/>
          </a:bodyPr>
          <a:lstStyle/>
          <a:p>
            <a:pPr algn="ctr" hangingPunct="0">
              <a:lnSpc>
                <a:spcPct val="150000"/>
              </a:lnSpc>
            </a:pPr>
            <a:r>
              <a:rPr lang="zh-CN" altLang="en-US" sz="2400" b="1" dirty="0">
                <a:solidFill>
                  <a:srgbClr val="4C678E"/>
                </a:solidFill>
                <a:latin typeface="微软雅黑" panose="020B0503020204020204" charset="-122"/>
                <a:ea typeface="微软雅黑" panose="020B0503020204020204" charset="-122"/>
                <a:cs typeface="+mn-ea"/>
                <a:sym typeface="+mn-lt"/>
              </a:rPr>
              <a:t>检索热梗</a:t>
            </a:r>
          </a:p>
        </p:txBody>
      </p:sp>
      <p:sp>
        <p:nvSpPr>
          <p:cNvPr id="29" name="矩形 28"/>
          <p:cNvSpPr/>
          <p:nvPr/>
        </p:nvSpPr>
        <p:spPr>
          <a:xfrm>
            <a:off x="5355590" y="3038035"/>
            <a:ext cx="1474470" cy="553720"/>
          </a:xfrm>
          <a:prstGeom prst="rect">
            <a:avLst/>
          </a:prstGeom>
          <a:noFill/>
        </p:spPr>
        <p:txBody>
          <a:bodyPr wrap="square" lIns="0" tIns="0" rIns="0" bIns="0" rtlCol="0">
            <a:spAutoFit/>
          </a:bodyPr>
          <a:lstStyle/>
          <a:p>
            <a:pPr algn="ctr" hangingPunct="0">
              <a:lnSpc>
                <a:spcPct val="150000"/>
              </a:lnSpc>
            </a:pPr>
            <a:r>
              <a:rPr lang="zh-CN" altLang="en-US" sz="2400" b="1" dirty="0">
                <a:solidFill>
                  <a:srgbClr val="4C678E"/>
                </a:solidFill>
                <a:latin typeface="微软雅黑" panose="020B0503020204020204" charset="-122"/>
                <a:ea typeface="微软雅黑" panose="020B0503020204020204" charset="-122"/>
                <a:cs typeface="+mn-ea"/>
                <a:sym typeface="+mn-lt"/>
              </a:rPr>
              <a:t>论坛功能</a:t>
            </a:r>
          </a:p>
        </p:txBody>
      </p:sp>
      <p:sp>
        <p:nvSpPr>
          <p:cNvPr id="30" name="矩形 29"/>
          <p:cNvSpPr/>
          <p:nvPr/>
        </p:nvSpPr>
        <p:spPr>
          <a:xfrm>
            <a:off x="5095081" y="3748094"/>
            <a:ext cx="1995488" cy="1064522"/>
          </a:xfrm>
          <a:prstGeom prst="rect">
            <a:avLst/>
          </a:prstGeom>
          <a:noFill/>
        </p:spPr>
        <p:txBody>
          <a:bodyPr wrap="square" lIns="0" tIns="0" rIns="0" bIns="0" rtlCol="0">
            <a:spAutoFit/>
          </a:bodyPr>
          <a:lstStyle/>
          <a:p>
            <a:pPr algn="ctr" hangingPunct="0">
              <a:lnSpc>
                <a:spcPct val="150000"/>
              </a:lnSpc>
            </a:pPr>
            <a:r>
              <a:rPr lang="zh-CN" altLang="en-US" sz="1600" dirty="0">
                <a:solidFill>
                  <a:schemeClr val="tx1">
                    <a:lumMod val="75000"/>
                    <a:lumOff val="25000"/>
                  </a:schemeClr>
                </a:solidFill>
                <a:latin typeface="微软雅黑" panose="020B0503020204020204" charset="-122"/>
                <a:ea typeface="微软雅黑" panose="020B0503020204020204" charset="-122"/>
                <a:cs typeface="+mn-ea"/>
                <a:sym typeface="+mn-lt"/>
              </a:rPr>
              <a:t>在主页点击论坛，进入后可以进行发帖和回帖。</a:t>
            </a:r>
          </a:p>
        </p:txBody>
      </p:sp>
      <p:sp>
        <p:nvSpPr>
          <p:cNvPr id="31" name="矩形 30"/>
          <p:cNvSpPr/>
          <p:nvPr/>
        </p:nvSpPr>
        <p:spPr>
          <a:xfrm>
            <a:off x="8944313" y="3051810"/>
            <a:ext cx="1123274" cy="461645"/>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微软雅黑" panose="020B0503020204020204" charset="-122"/>
                <a:ea typeface="微软雅黑" panose="020B0503020204020204" charset="-122"/>
                <a:cs typeface="+mn-ea"/>
                <a:sym typeface="+mn-lt"/>
              </a:rPr>
              <a:t>注册登录</a:t>
            </a:r>
          </a:p>
        </p:txBody>
      </p:sp>
      <p:sp>
        <p:nvSpPr>
          <p:cNvPr id="32" name="矩形 31"/>
          <p:cNvSpPr/>
          <p:nvPr/>
        </p:nvSpPr>
        <p:spPr>
          <a:xfrm>
            <a:off x="8401050" y="3664403"/>
            <a:ext cx="2209800" cy="1064522"/>
          </a:xfrm>
          <a:prstGeom prst="rect">
            <a:avLst/>
          </a:prstGeom>
          <a:noFill/>
        </p:spPr>
        <p:txBody>
          <a:bodyPr wrap="square" lIns="0" tIns="0" rIns="0" bIns="0" rtlCol="0">
            <a:spAutoFit/>
          </a:bodyPr>
          <a:lstStyle/>
          <a:p>
            <a:pPr algn="ctr" hangingPunct="0">
              <a:lnSpc>
                <a:spcPct val="150000"/>
              </a:lnSpc>
            </a:pPr>
            <a:r>
              <a:rPr lang="zh-CN" altLang="en-US" sz="1600" dirty="0">
                <a:solidFill>
                  <a:schemeClr val="tx1">
                    <a:lumMod val="75000"/>
                    <a:lumOff val="25000"/>
                  </a:schemeClr>
                </a:solidFill>
                <a:latin typeface="微软雅黑" panose="020B0503020204020204" charset="-122"/>
                <a:ea typeface="微软雅黑" panose="020B0503020204020204" charset="-122"/>
                <a:cs typeface="+mn-ea"/>
                <a:sym typeface="+mn-lt"/>
              </a:rPr>
              <a:t>用户可以拥有自己的个人账号和信息，这会便利与他人之间的交流。</a:t>
            </a:r>
          </a:p>
        </p:txBody>
      </p:sp>
      <p:sp>
        <p:nvSpPr>
          <p:cNvPr id="12" name="矩形 11"/>
          <p:cNvSpPr/>
          <p:nvPr/>
        </p:nvSpPr>
        <p:spPr>
          <a:xfrm>
            <a:off x="1414460" y="3747153"/>
            <a:ext cx="2505075" cy="1064522"/>
          </a:xfrm>
          <a:prstGeom prst="rect">
            <a:avLst/>
          </a:prstGeom>
          <a:noFill/>
        </p:spPr>
        <p:txBody>
          <a:bodyPr wrap="square" lIns="0" tIns="0" rIns="0" bIns="0" rtlCol="0">
            <a:spAutoFit/>
          </a:bodyPr>
          <a:lstStyle/>
          <a:p>
            <a:pPr algn="ctr" fontAlgn="auto" hangingPunct="0">
              <a:lnSpc>
                <a:spcPct val="150000"/>
              </a:lnSpc>
            </a:pPr>
            <a:r>
              <a:rPr lang="zh-CN" altLang="en-US" sz="1600" dirty="0">
                <a:solidFill>
                  <a:schemeClr val="tx1">
                    <a:lumMod val="75000"/>
                    <a:lumOff val="25000"/>
                  </a:schemeClr>
                </a:solidFill>
                <a:latin typeface="微软雅黑" panose="020B0503020204020204" charset="-122"/>
                <a:ea typeface="微软雅黑" panose="020B0503020204020204" charset="-122"/>
                <a:cs typeface="+mn-ea"/>
                <a:sym typeface="+mn-lt"/>
              </a:rPr>
              <a:t>在网站内可以搜索不懂的梗，已得到更快地得到准确的消息。</a:t>
            </a:r>
          </a:p>
        </p:txBody>
      </p:sp>
      <p:grpSp>
        <p:nvGrpSpPr>
          <p:cNvPr id="13" name="组合 12">
            <a:extLst>
              <a:ext uri="{FF2B5EF4-FFF2-40B4-BE49-F238E27FC236}">
                <a16:creationId xmlns:a16="http://schemas.microsoft.com/office/drawing/2014/main" id="{6F54A779-5917-3FF3-9600-493980CEB9BA}"/>
              </a:ext>
            </a:extLst>
          </p:cNvPr>
          <p:cNvGrpSpPr/>
          <p:nvPr/>
        </p:nvGrpSpPr>
        <p:grpSpPr>
          <a:xfrm>
            <a:off x="4260850" y="3245503"/>
            <a:ext cx="279400" cy="1003300"/>
            <a:chOff x="863600" y="3403600"/>
            <a:chExt cx="203200" cy="1460500"/>
          </a:xfrm>
        </p:grpSpPr>
        <p:cxnSp>
          <p:nvCxnSpPr>
            <p:cNvPr id="14" name="直接连接符 13">
              <a:extLst>
                <a:ext uri="{FF2B5EF4-FFF2-40B4-BE49-F238E27FC236}">
                  <a16:creationId xmlns:a16="http://schemas.microsoft.com/office/drawing/2014/main" id="{046E8AD6-242B-8497-B33E-57FD2415C990}"/>
                </a:ext>
              </a:extLst>
            </p:cNvPr>
            <p:cNvCxnSpPr/>
            <p:nvPr/>
          </p:nvCxnSpPr>
          <p:spPr>
            <a:xfrm>
              <a:off x="990600" y="3403600"/>
              <a:ext cx="0" cy="4064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15" name="直接连接符 14">
              <a:extLst>
                <a:ext uri="{FF2B5EF4-FFF2-40B4-BE49-F238E27FC236}">
                  <a16:creationId xmlns:a16="http://schemas.microsoft.com/office/drawing/2014/main" id="{3F59D78B-96DE-3139-1685-696406E50439}"/>
                </a:ext>
              </a:extLst>
            </p:cNvPr>
            <p:cNvCxnSpPr/>
            <p:nvPr/>
          </p:nvCxnSpPr>
          <p:spPr>
            <a:xfrm>
              <a:off x="1066800" y="4178300"/>
              <a:ext cx="0" cy="3175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16" name="直接连接符 15">
              <a:extLst>
                <a:ext uri="{FF2B5EF4-FFF2-40B4-BE49-F238E27FC236}">
                  <a16:creationId xmlns:a16="http://schemas.microsoft.com/office/drawing/2014/main" id="{535BAA7F-121E-B3B7-03ED-9E45B8BBA637}"/>
                </a:ext>
              </a:extLst>
            </p:cNvPr>
            <p:cNvCxnSpPr/>
            <p:nvPr/>
          </p:nvCxnSpPr>
          <p:spPr>
            <a:xfrm>
              <a:off x="863600" y="4038600"/>
              <a:ext cx="0" cy="8255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7" name="组合 16">
            <a:extLst>
              <a:ext uri="{FF2B5EF4-FFF2-40B4-BE49-F238E27FC236}">
                <a16:creationId xmlns:a16="http://schemas.microsoft.com/office/drawing/2014/main" id="{A318C8FE-7078-6E02-3DE0-F8A47C02E288}"/>
              </a:ext>
            </a:extLst>
          </p:cNvPr>
          <p:cNvGrpSpPr/>
          <p:nvPr/>
        </p:nvGrpSpPr>
        <p:grpSpPr>
          <a:xfrm>
            <a:off x="7691315" y="3180070"/>
            <a:ext cx="279400" cy="1003300"/>
            <a:chOff x="863600" y="3403600"/>
            <a:chExt cx="203200" cy="1460500"/>
          </a:xfrm>
        </p:grpSpPr>
        <p:cxnSp>
          <p:nvCxnSpPr>
            <p:cNvPr id="18" name="直接连接符 17">
              <a:extLst>
                <a:ext uri="{FF2B5EF4-FFF2-40B4-BE49-F238E27FC236}">
                  <a16:creationId xmlns:a16="http://schemas.microsoft.com/office/drawing/2014/main" id="{FFA4E1F4-3431-DA65-E4F5-2CDE9A014782}"/>
                </a:ext>
              </a:extLst>
            </p:cNvPr>
            <p:cNvCxnSpPr/>
            <p:nvPr/>
          </p:nvCxnSpPr>
          <p:spPr>
            <a:xfrm>
              <a:off x="990600" y="3403600"/>
              <a:ext cx="0" cy="4064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直接连接符 18">
              <a:extLst>
                <a:ext uri="{FF2B5EF4-FFF2-40B4-BE49-F238E27FC236}">
                  <a16:creationId xmlns:a16="http://schemas.microsoft.com/office/drawing/2014/main" id="{5C43DB07-2E69-20C8-D935-D6D68BB0C1AE}"/>
                </a:ext>
              </a:extLst>
            </p:cNvPr>
            <p:cNvCxnSpPr/>
            <p:nvPr/>
          </p:nvCxnSpPr>
          <p:spPr>
            <a:xfrm>
              <a:off x="1066800" y="4178300"/>
              <a:ext cx="0" cy="3175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21" name="直接连接符 20">
              <a:extLst>
                <a:ext uri="{FF2B5EF4-FFF2-40B4-BE49-F238E27FC236}">
                  <a16:creationId xmlns:a16="http://schemas.microsoft.com/office/drawing/2014/main" id="{B09655E0-6D4E-3BBB-FBF3-A29A8AEC86E5}"/>
                </a:ext>
              </a:extLst>
            </p:cNvPr>
            <p:cNvCxnSpPr/>
            <p:nvPr/>
          </p:nvCxnSpPr>
          <p:spPr>
            <a:xfrm>
              <a:off x="863600" y="4038600"/>
              <a:ext cx="0" cy="8255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gr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fltVal val="0"/>
                                          </p:val>
                                        </p:tav>
                                        <p:tav tm="100000">
                                          <p:val>
                                            <p:strVal val="#ppt_h"/>
                                          </p:val>
                                        </p:tav>
                                      </p:tavLst>
                                    </p:anim>
                                    <p:animEffect transition="in" filter="fade">
                                      <p:cBhvr>
                                        <p:cTn id="14" dur="500"/>
                                        <p:tgtEl>
                                          <p:spTgt spid="33"/>
                                        </p:tgtEl>
                                      </p:cBhvr>
                                    </p:animEffect>
                                  </p:childTnLst>
                                </p:cTn>
                              </p:par>
                            </p:childTnLst>
                          </p:cTn>
                        </p:par>
                        <p:par>
                          <p:cTn id="15" fill="hold">
                            <p:stCondLst>
                              <p:cond delay="500"/>
                            </p:stCondLst>
                            <p:childTnLst>
                              <p:par>
                                <p:cTn id="16" presetID="53" presetClass="entr" presetSubtype="16"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500" fill="hold"/>
                                        <p:tgtEl>
                                          <p:spTgt spid="10"/>
                                        </p:tgtEl>
                                        <p:attrNameLst>
                                          <p:attrName>ppt_w</p:attrName>
                                        </p:attrNameLst>
                                      </p:cBhvr>
                                      <p:tavLst>
                                        <p:tav tm="0">
                                          <p:val>
                                            <p:fltVal val="0"/>
                                          </p:val>
                                        </p:tav>
                                        <p:tav tm="100000">
                                          <p:val>
                                            <p:strVal val="#ppt_w"/>
                                          </p:val>
                                        </p:tav>
                                      </p:tavLst>
                                    </p:anim>
                                    <p:anim calcmode="lin" valueType="num">
                                      <p:cBhvr>
                                        <p:cTn id="19" dur="500" fill="hold"/>
                                        <p:tgtEl>
                                          <p:spTgt spid="10"/>
                                        </p:tgtEl>
                                        <p:attrNameLst>
                                          <p:attrName>ppt_h</p:attrName>
                                        </p:attrNameLst>
                                      </p:cBhvr>
                                      <p:tavLst>
                                        <p:tav tm="0">
                                          <p:val>
                                            <p:fltVal val="0"/>
                                          </p:val>
                                        </p:tav>
                                        <p:tav tm="100000">
                                          <p:val>
                                            <p:strVal val="#ppt_h"/>
                                          </p:val>
                                        </p:tav>
                                      </p:tavLst>
                                    </p:anim>
                                    <p:animEffect transition="in" filter="fade">
                                      <p:cBhvr>
                                        <p:cTn id="20" dur="500"/>
                                        <p:tgtEl>
                                          <p:spTgt spid="10"/>
                                        </p:tgtEl>
                                      </p:cBhvr>
                                    </p:animEffect>
                                  </p:childTnLst>
                                </p:cTn>
                              </p:par>
                            </p:childTnLst>
                          </p:cTn>
                        </p:par>
                        <p:par>
                          <p:cTn id="21" fill="hold">
                            <p:stCondLst>
                              <p:cond delay="1000"/>
                            </p:stCondLst>
                            <p:childTnLst>
                              <p:par>
                                <p:cTn id="22" presetID="53" presetClass="entr" presetSubtype="16"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ppt_w</p:attrName>
                                        </p:attrNameLst>
                                      </p:cBhvr>
                                      <p:tavLst>
                                        <p:tav tm="0">
                                          <p:val>
                                            <p:fltVal val="0"/>
                                          </p:val>
                                        </p:tav>
                                        <p:tav tm="100000">
                                          <p:val>
                                            <p:strVal val="#ppt_w"/>
                                          </p:val>
                                        </p:tav>
                                      </p:tavLst>
                                    </p:anim>
                                    <p:anim calcmode="lin" valueType="num">
                                      <p:cBhvr>
                                        <p:cTn id="25" dur="500" fill="hold"/>
                                        <p:tgtEl>
                                          <p:spTgt spid="11"/>
                                        </p:tgtEl>
                                        <p:attrNameLst>
                                          <p:attrName>ppt_h</p:attrName>
                                        </p:attrNameLst>
                                      </p:cBhvr>
                                      <p:tavLst>
                                        <p:tav tm="0">
                                          <p:val>
                                            <p:fltVal val="0"/>
                                          </p:val>
                                        </p:tav>
                                        <p:tav tm="100000">
                                          <p:val>
                                            <p:strVal val="#ppt_h"/>
                                          </p:val>
                                        </p:tav>
                                      </p:tavLst>
                                    </p:anim>
                                    <p:animEffect transition="in" filter="fade">
                                      <p:cBhvr>
                                        <p:cTn id="26" dur="500"/>
                                        <p:tgtEl>
                                          <p:spTgt spid="11"/>
                                        </p:tgtEl>
                                      </p:cBhvr>
                                    </p:animEffect>
                                  </p:childTnLst>
                                </p:cTn>
                              </p:par>
                            </p:childTnLst>
                          </p:cTn>
                        </p:par>
                        <p:par>
                          <p:cTn id="27" fill="hold">
                            <p:stCondLst>
                              <p:cond delay="1500"/>
                            </p:stCondLst>
                            <p:childTnLst>
                              <p:par>
                                <p:cTn id="28" presetID="53" presetClass="entr" presetSubtype="16"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p:cTn id="30" dur="500" fill="hold"/>
                                        <p:tgtEl>
                                          <p:spTgt spid="20"/>
                                        </p:tgtEl>
                                        <p:attrNameLst>
                                          <p:attrName>ppt_w</p:attrName>
                                        </p:attrNameLst>
                                      </p:cBhvr>
                                      <p:tavLst>
                                        <p:tav tm="0">
                                          <p:val>
                                            <p:fltVal val="0"/>
                                          </p:val>
                                        </p:tav>
                                        <p:tav tm="100000">
                                          <p:val>
                                            <p:strVal val="#ppt_w"/>
                                          </p:val>
                                        </p:tav>
                                      </p:tavLst>
                                    </p:anim>
                                    <p:anim calcmode="lin" valueType="num">
                                      <p:cBhvr>
                                        <p:cTn id="31" dur="500" fill="hold"/>
                                        <p:tgtEl>
                                          <p:spTgt spid="20"/>
                                        </p:tgtEl>
                                        <p:attrNameLst>
                                          <p:attrName>ppt_h</p:attrName>
                                        </p:attrNameLst>
                                      </p:cBhvr>
                                      <p:tavLst>
                                        <p:tav tm="0">
                                          <p:val>
                                            <p:fltVal val="0"/>
                                          </p:val>
                                        </p:tav>
                                        <p:tav tm="100000">
                                          <p:val>
                                            <p:strVal val="#ppt_h"/>
                                          </p:val>
                                        </p:tav>
                                      </p:tavLst>
                                    </p:anim>
                                    <p:animEffect transition="in" filter="fade">
                                      <p:cBhvr>
                                        <p:cTn id="32" dur="500"/>
                                        <p:tgtEl>
                                          <p:spTgt spid="20"/>
                                        </p:tgtEl>
                                      </p:cBhvr>
                                    </p:animEffect>
                                  </p:childTnLst>
                                </p:cTn>
                              </p:par>
                            </p:childTnLst>
                          </p:cTn>
                        </p:par>
                        <p:par>
                          <p:cTn id="33" fill="hold">
                            <p:stCondLst>
                              <p:cond delay="2000"/>
                            </p:stCondLst>
                            <p:childTnLst>
                              <p:par>
                                <p:cTn id="34" presetID="53" presetClass="entr" presetSubtype="16"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p:cTn id="36" dur="500" fill="hold"/>
                                        <p:tgtEl>
                                          <p:spTgt spid="24"/>
                                        </p:tgtEl>
                                        <p:attrNameLst>
                                          <p:attrName>ppt_w</p:attrName>
                                        </p:attrNameLst>
                                      </p:cBhvr>
                                      <p:tavLst>
                                        <p:tav tm="0">
                                          <p:val>
                                            <p:fltVal val="0"/>
                                          </p:val>
                                        </p:tav>
                                        <p:tav tm="100000">
                                          <p:val>
                                            <p:strVal val="#ppt_w"/>
                                          </p:val>
                                        </p:tav>
                                      </p:tavLst>
                                    </p:anim>
                                    <p:anim calcmode="lin" valueType="num">
                                      <p:cBhvr>
                                        <p:cTn id="37" dur="500" fill="hold"/>
                                        <p:tgtEl>
                                          <p:spTgt spid="24"/>
                                        </p:tgtEl>
                                        <p:attrNameLst>
                                          <p:attrName>ppt_h</p:attrName>
                                        </p:attrNameLst>
                                      </p:cBhvr>
                                      <p:tavLst>
                                        <p:tav tm="0">
                                          <p:val>
                                            <p:fltVal val="0"/>
                                          </p:val>
                                        </p:tav>
                                        <p:tav tm="100000">
                                          <p:val>
                                            <p:strVal val="#ppt_h"/>
                                          </p:val>
                                        </p:tav>
                                      </p:tavLst>
                                    </p:anim>
                                    <p:animEffect transition="in" filter="fade">
                                      <p:cBhvr>
                                        <p:cTn id="38" dur="500"/>
                                        <p:tgtEl>
                                          <p:spTgt spid="24"/>
                                        </p:tgtEl>
                                      </p:cBhvr>
                                    </p:animEffect>
                                  </p:childTnLst>
                                </p:cTn>
                              </p:par>
                            </p:childTnLst>
                          </p:cTn>
                        </p:par>
                        <p:par>
                          <p:cTn id="39" fill="hold">
                            <p:stCondLst>
                              <p:cond delay="2500"/>
                            </p:stCondLst>
                            <p:childTnLst>
                              <p:par>
                                <p:cTn id="40" presetID="53" presetClass="entr" presetSubtype="16"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p:cTn id="42" dur="500" fill="hold"/>
                                        <p:tgtEl>
                                          <p:spTgt spid="23"/>
                                        </p:tgtEl>
                                        <p:attrNameLst>
                                          <p:attrName>ppt_w</p:attrName>
                                        </p:attrNameLst>
                                      </p:cBhvr>
                                      <p:tavLst>
                                        <p:tav tm="0">
                                          <p:val>
                                            <p:fltVal val="0"/>
                                          </p:val>
                                        </p:tav>
                                        <p:tav tm="100000">
                                          <p:val>
                                            <p:strVal val="#ppt_w"/>
                                          </p:val>
                                        </p:tav>
                                      </p:tavLst>
                                    </p:anim>
                                    <p:anim calcmode="lin" valueType="num">
                                      <p:cBhvr>
                                        <p:cTn id="43" dur="500" fill="hold"/>
                                        <p:tgtEl>
                                          <p:spTgt spid="23"/>
                                        </p:tgtEl>
                                        <p:attrNameLst>
                                          <p:attrName>ppt_h</p:attrName>
                                        </p:attrNameLst>
                                      </p:cBhvr>
                                      <p:tavLst>
                                        <p:tav tm="0">
                                          <p:val>
                                            <p:fltVal val="0"/>
                                          </p:val>
                                        </p:tav>
                                        <p:tav tm="100000">
                                          <p:val>
                                            <p:strVal val="#ppt_h"/>
                                          </p:val>
                                        </p:tav>
                                      </p:tavLst>
                                    </p:anim>
                                    <p:animEffect transition="in" filter="fade">
                                      <p:cBhvr>
                                        <p:cTn id="44" dur="500"/>
                                        <p:tgtEl>
                                          <p:spTgt spid="23"/>
                                        </p:tgtEl>
                                      </p:cBhvr>
                                    </p:animEffect>
                                  </p:childTnLst>
                                </p:cTn>
                              </p:par>
                            </p:childTnLst>
                          </p:cTn>
                        </p:par>
                        <p:par>
                          <p:cTn id="45" fill="hold">
                            <p:stCondLst>
                              <p:cond delay="3000"/>
                            </p:stCondLst>
                            <p:childTnLst>
                              <p:par>
                                <p:cTn id="46" presetID="53" presetClass="entr" presetSubtype="16"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 calcmode="lin" valueType="num">
                                      <p:cBhvr>
                                        <p:cTn id="48" dur="500" fill="hold"/>
                                        <p:tgtEl>
                                          <p:spTgt spid="25"/>
                                        </p:tgtEl>
                                        <p:attrNameLst>
                                          <p:attrName>ppt_w</p:attrName>
                                        </p:attrNameLst>
                                      </p:cBhvr>
                                      <p:tavLst>
                                        <p:tav tm="0">
                                          <p:val>
                                            <p:fltVal val="0"/>
                                          </p:val>
                                        </p:tav>
                                        <p:tav tm="100000">
                                          <p:val>
                                            <p:strVal val="#ppt_w"/>
                                          </p:val>
                                        </p:tav>
                                      </p:tavLst>
                                    </p:anim>
                                    <p:anim calcmode="lin" valueType="num">
                                      <p:cBhvr>
                                        <p:cTn id="49" dur="500" fill="hold"/>
                                        <p:tgtEl>
                                          <p:spTgt spid="25"/>
                                        </p:tgtEl>
                                        <p:attrNameLst>
                                          <p:attrName>ppt_h</p:attrName>
                                        </p:attrNameLst>
                                      </p:cBhvr>
                                      <p:tavLst>
                                        <p:tav tm="0">
                                          <p:val>
                                            <p:fltVal val="0"/>
                                          </p:val>
                                        </p:tav>
                                        <p:tav tm="100000">
                                          <p:val>
                                            <p:strVal val="#ppt_h"/>
                                          </p:val>
                                        </p:tav>
                                      </p:tavLst>
                                    </p:anim>
                                    <p:animEffect transition="in" filter="fade">
                                      <p:cBhvr>
                                        <p:cTn id="50" dur="500"/>
                                        <p:tgtEl>
                                          <p:spTgt spid="25"/>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p:cTn id="55" dur="500" fill="hold"/>
                                        <p:tgtEl>
                                          <p:spTgt spid="27"/>
                                        </p:tgtEl>
                                        <p:attrNameLst>
                                          <p:attrName>ppt_w</p:attrName>
                                        </p:attrNameLst>
                                      </p:cBhvr>
                                      <p:tavLst>
                                        <p:tav tm="0">
                                          <p:val>
                                            <p:fltVal val="0"/>
                                          </p:val>
                                        </p:tav>
                                        <p:tav tm="100000">
                                          <p:val>
                                            <p:strVal val="#ppt_w"/>
                                          </p:val>
                                        </p:tav>
                                      </p:tavLst>
                                    </p:anim>
                                    <p:anim calcmode="lin" valueType="num">
                                      <p:cBhvr>
                                        <p:cTn id="56" dur="500" fill="hold"/>
                                        <p:tgtEl>
                                          <p:spTgt spid="27"/>
                                        </p:tgtEl>
                                        <p:attrNameLst>
                                          <p:attrName>ppt_h</p:attrName>
                                        </p:attrNameLst>
                                      </p:cBhvr>
                                      <p:tavLst>
                                        <p:tav tm="0">
                                          <p:val>
                                            <p:fltVal val="0"/>
                                          </p:val>
                                        </p:tav>
                                        <p:tav tm="100000">
                                          <p:val>
                                            <p:strVal val="#ppt_h"/>
                                          </p:val>
                                        </p:tav>
                                      </p:tavLst>
                                    </p:anim>
                                    <p:animEffect transition="in" filter="fade">
                                      <p:cBhvr>
                                        <p:cTn id="57" dur="500"/>
                                        <p:tgtEl>
                                          <p:spTgt spid="27"/>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2"/>
                                        </p:tgtEl>
                                        <p:attrNameLst>
                                          <p:attrName>style.visibility</p:attrName>
                                        </p:attrNameLst>
                                      </p:cBhvr>
                                      <p:to>
                                        <p:strVal val="visible"/>
                                      </p:to>
                                    </p:set>
                                    <p:anim calcmode="lin" valueType="num">
                                      <p:cBhvr>
                                        <p:cTn id="60" dur="500" fill="hold"/>
                                        <p:tgtEl>
                                          <p:spTgt spid="12"/>
                                        </p:tgtEl>
                                        <p:attrNameLst>
                                          <p:attrName>ppt_w</p:attrName>
                                        </p:attrNameLst>
                                      </p:cBhvr>
                                      <p:tavLst>
                                        <p:tav tm="0">
                                          <p:val>
                                            <p:fltVal val="0"/>
                                          </p:val>
                                        </p:tav>
                                        <p:tav tm="100000">
                                          <p:val>
                                            <p:strVal val="#ppt_w"/>
                                          </p:val>
                                        </p:tav>
                                      </p:tavLst>
                                    </p:anim>
                                    <p:anim calcmode="lin" valueType="num">
                                      <p:cBhvr>
                                        <p:cTn id="61" dur="500" fill="hold"/>
                                        <p:tgtEl>
                                          <p:spTgt spid="12"/>
                                        </p:tgtEl>
                                        <p:attrNameLst>
                                          <p:attrName>ppt_h</p:attrName>
                                        </p:attrNameLst>
                                      </p:cBhvr>
                                      <p:tavLst>
                                        <p:tav tm="0">
                                          <p:val>
                                            <p:fltVal val="0"/>
                                          </p:val>
                                        </p:tav>
                                        <p:tav tm="100000">
                                          <p:val>
                                            <p:strVal val="#ppt_h"/>
                                          </p:val>
                                        </p:tav>
                                      </p:tavLst>
                                    </p:anim>
                                    <p:animEffect transition="in" filter="fade">
                                      <p:cBhvr>
                                        <p:cTn id="62" dur="500"/>
                                        <p:tgtEl>
                                          <p:spTgt spid="12"/>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1" fill="hold">
                                          <p:stCondLst>
                                            <p:cond delay="0"/>
                                          </p:stCondLst>
                                        </p:cTn>
                                        <p:tgtEl>
                                          <p:spTgt spid="29"/>
                                        </p:tgtEl>
                                        <p:attrNameLst>
                                          <p:attrName>style.visibility</p:attrName>
                                        </p:attrNameLst>
                                      </p:cBhvr>
                                      <p:to>
                                        <p:strVal val="visible"/>
                                      </p:to>
                                    </p:set>
                                    <p:anim calcmode="lin" valueType="num">
                                      <p:cBhvr>
                                        <p:cTn id="67" dur="500" fill="hold"/>
                                        <p:tgtEl>
                                          <p:spTgt spid="29"/>
                                        </p:tgtEl>
                                        <p:attrNameLst>
                                          <p:attrName>ppt_w</p:attrName>
                                        </p:attrNameLst>
                                      </p:cBhvr>
                                      <p:tavLst>
                                        <p:tav tm="0">
                                          <p:val>
                                            <p:fltVal val="0"/>
                                          </p:val>
                                        </p:tav>
                                        <p:tav tm="100000">
                                          <p:val>
                                            <p:strVal val="#ppt_w"/>
                                          </p:val>
                                        </p:tav>
                                      </p:tavLst>
                                    </p:anim>
                                    <p:anim calcmode="lin" valueType="num">
                                      <p:cBhvr>
                                        <p:cTn id="68" dur="500" fill="hold"/>
                                        <p:tgtEl>
                                          <p:spTgt spid="29"/>
                                        </p:tgtEl>
                                        <p:attrNameLst>
                                          <p:attrName>ppt_h</p:attrName>
                                        </p:attrNameLst>
                                      </p:cBhvr>
                                      <p:tavLst>
                                        <p:tav tm="0">
                                          <p:val>
                                            <p:fltVal val="0"/>
                                          </p:val>
                                        </p:tav>
                                        <p:tav tm="100000">
                                          <p:val>
                                            <p:strVal val="#ppt_h"/>
                                          </p:val>
                                        </p:tav>
                                      </p:tavLst>
                                    </p:anim>
                                    <p:animEffect transition="in" filter="fade">
                                      <p:cBhvr>
                                        <p:cTn id="69" dur="500"/>
                                        <p:tgtEl>
                                          <p:spTgt spid="29"/>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30"/>
                                        </p:tgtEl>
                                        <p:attrNameLst>
                                          <p:attrName>style.visibility</p:attrName>
                                        </p:attrNameLst>
                                      </p:cBhvr>
                                      <p:to>
                                        <p:strVal val="visible"/>
                                      </p:to>
                                    </p:set>
                                    <p:anim calcmode="lin" valueType="num">
                                      <p:cBhvr>
                                        <p:cTn id="72" dur="500" fill="hold"/>
                                        <p:tgtEl>
                                          <p:spTgt spid="30"/>
                                        </p:tgtEl>
                                        <p:attrNameLst>
                                          <p:attrName>ppt_w</p:attrName>
                                        </p:attrNameLst>
                                      </p:cBhvr>
                                      <p:tavLst>
                                        <p:tav tm="0">
                                          <p:val>
                                            <p:fltVal val="0"/>
                                          </p:val>
                                        </p:tav>
                                        <p:tav tm="100000">
                                          <p:val>
                                            <p:strVal val="#ppt_w"/>
                                          </p:val>
                                        </p:tav>
                                      </p:tavLst>
                                    </p:anim>
                                    <p:anim calcmode="lin" valueType="num">
                                      <p:cBhvr>
                                        <p:cTn id="73" dur="500" fill="hold"/>
                                        <p:tgtEl>
                                          <p:spTgt spid="30"/>
                                        </p:tgtEl>
                                        <p:attrNameLst>
                                          <p:attrName>ppt_h</p:attrName>
                                        </p:attrNameLst>
                                      </p:cBhvr>
                                      <p:tavLst>
                                        <p:tav tm="0">
                                          <p:val>
                                            <p:fltVal val="0"/>
                                          </p:val>
                                        </p:tav>
                                        <p:tav tm="100000">
                                          <p:val>
                                            <p:strVal val="#ppt_h"/>
                                          </p:val>
                                        </p:tav>
                                      </p:tavLst>
                                    </p:anim>
                                    <p:animEffect transition="in" filter="fade">
                                      <p:cBhvr>
                                        <p:cTn id="74" dur="500"/>
                                        <p:tgtEl>
                                          <p:spTgt spid="30"/>
                                        </p:tgtEl>
                                      </p:cBhvr>
                                    </p:animEffect>
                                  </p:childTnLst>
                                </p:cTn>
                              </p:par>
                            </p:childTnLst>
                          </p:cTn>
                        </p:par>
                      </p:childTnLst>
                    </p:cTn>
                  </p:par>
                  <p:par>
                    <p:cTn id="75" fill="hold">
                      <p:stCondLst>
                        <p:cond delay="indefinite"/>
                      </p:stCondLst>
                      <p:childTnLst>
                        <p:par>
                          <p:cTn id="76" fill="hold">
                            <p:stCondLst>
                              <p:cond delay="0"/>
                            </p:stCondLst>
                            <p:childTnLst>
                              <p:par>
                                <p:cTn id="77" presetID="53" presetClass="entr" presetSubtype="16" fill="hold" grpId="0" nodeType="clickEffect">
                                  <p:stCondLst>
                                    <p:cond delay="0"/>
                                  </p:stCondLst>
                                  <p:childTnLst>
                                    <p:set>
                                      <p:cBhvr>
                                        <p:cTn id="78" dur="1" fill="hold">
                                          <p:stCondLst>
                                            <p:cond delay="0"/>
                                          </p:stCondLst>
                                        </p:cTn>
                                        <p:tgtEl>
                                          <p:spTgt spid="31"/>
                                        </p:tgtEl>
                                        <p:attrNameLst>
                                          <p:attrName>style.visibility</p:attrName>
                                        </p:attrNameLst>
                                      </p:cBhvr>
                                      <p:to>
                                        <p:strVal val="visible"/>
                                      </p:to>
                                    </p:set>
                                    <p:anim calcmode="lin" valueType="num">
                                      <p:cBhvr>
                                        <p:cTn id="79" dur="500" fill="hold"/>
                                        <p:tgtEl>
                                          <p:spTgt spid="31"/>
                                        </p:tgtEl>
                                        <p:attrNameLst>
                                          <p:attrName>ppt_w</p:attrName>
                                        </p:attrNameLst>
                                      </p:cBhvr>
                                      <p:tavLst>
                                        <p:tav tm="0">
                                          <p:val>
                                            <p:fltVal val="0"/>
                                          </p:val>
                                        </p:tav>
                                        <p:tav tm="100000">
                                          <p:val>
                                            <p:strVal val="#ppt_w"/>
                                          </p:val>
                                        </p:tav>
                                      </p:tavLst>
                                    </p:anim>
                                    <p:anim calcmode="lin" valueType="num">
                                      <p:cBhvr>
                                        <p:cTn id="80" dur="500" fill="hold"/>
                                        <p:tgtEl>
                                          <p:spTgt spid="31"/>
                                        </p:tgtEl>
                                        <p:attrNameLst>
                                          <p:attrName>ppt_h</p:attrName>
                                        </p:attrNameLst>
                                      </p:cBhvr>
                                      <p:tavLst>
                                        <p:tav tm="0">
                                          <p:val>
                                            <p:fltVal val="0"/>
                                          </p:val>
                                        </p:tav>
                                        <p:tav tm="100000">
                                          <p:val>
                                            <p:strVal val="#ppt_h"/>
                                          </p:val>
                                        </p:tav>
                                      </p:tavLst>
                                    </p:anim>
                                    <p:animEffect transition="in" filter="fade">
                                      <p:cBhvr>
                                        <p:cTn id="81" dur="500"/>
                                        <p:tgtEl>
                                          <p:spTgt spid="31"/>
                                        </p:tgtEl>
                                      </p:cBhvr>
                                    </p:animEffect>
                                  </p:childTnLst>
                                </p:cTn>
                              </p:par>
                              <p:par>
                                <p:cTn id="82" presetID="53" presetClass="entr" presetSubtype="16" fill="hold" grpId="0" nodeType="withEffect">
                                  <p:stCondLst>
                                    <p:cond delay="0"/>
                                  </p:stCondLst>
                                  <p:childTnLst>
                                    <p:set>
                                      <p:cBhvr>
                                        <p:cTn id="83" dur="1" fill="hold">
                                          <p:stCondLst>
                                            <p:cond delay="0"/>
                                          </p:stCondLst>
                                        </p:cTn>
                                        <p:tgtEl>
                                          <p:spTgt spid="32"/>
                                        </p:tgtEl>
                                        <p:attrNameLst>
                                          <p:attrName>style.visibility</p:attrName>
                                        </p:attrNameLst>
                                      </p:cBhvr>
                                      <p:to>
                                        <p:strVal val="visible"/>
                                      </p:to>
                                    </p:set>
                                    <p:anim calcmode="lin" valueType="num">
                                      <p:cBhvr>
                                        <p:cTn id="84" dur="500" fill="hold"/>
                                        <p:tgtEl>
                                          <p:spTgt spid="32"/>
                                        </p:tgtEl>
                                        <p:attrNameLst>
                                          <p:attrName>ppt_w</p:attrName>
                                        </p:attrNameLst>
                                      </p:cBhvr>
                                      <p:tavLst>
                                        <p:tav tm="0">
                                          <p:val>
                                            <p:fltVal val="0"/>
                                          </p:val>
                                        </p:tav>
                                        <p:tav tm="100000">
                                          <p:val>
                                            <p:strVal val="#ppt_w"/>
                                          </p:val>
                                        </p:tav>
                                      </p:tavLst>
                                    </p:anim>
                                    <p:anim calcmode="lin" valueType="num">
                                      <p:cBhvr>
                                        <p:cTn id="85" dur="500" fill="hold"/>
                                        <p:tgtEl>
                                          <p:spTgt spid="32"/>
                                        </p:tgtEl>
                                        <p:attrNameLst>
                                          <p:attrName>ppt_h</p:attrName>
                                        </p:attrNameLst>
                                      </p:cBhvr>
                                      <p:tavLst>
                                        <p:tav tm="0">
                                          <p:val>
                                            <p:fltVal val="0"/>
                                          </p:val>
                                        </p:tav>
                                        <p:tav tm="100000">
                                          <p:val>
                                            <p:strVal val="#ppt_h"/>
                                          </p:val>
                                        </p:tav>
                                      </p:tavLst>
                                    </p:anim>
                                    <p:animEffect transition="in" filter="fade">
                                      <p:cBhvr>
                                        <p:cTn id="86" dur="500"/>
                                        <p:tgtEl>
                                          <p:spTgt spid="32"/>
                                        </p:tgtEl>
                                      </p:cBhvr>
                                    </p:animEffect>
                                  </p:childTnLst>
                                </p:cTn>
                              </p:par>
                            </p:childTnLst>
                          </p:cTn>
                        </p:par>
                        <p:par>
                          <p:cTn id="87" fill="hold">
                            <p:stCondLst>
                              <p:cond delay="500"/>
                            </p:stCondLst>
                            <p:childTnLst>
                              <p:par>
                                <p:cTn id="88" presetID="42" presetClass="entr" presetSubtype="0" fill="hold" nodeType="afterEffect">
                                  <p:stCondLst>
                                    <p:cond delay="0"/>
                                  </p:stCondLst>
                                  <p:childTnLst>
                                    <p:set>
                                      <p:cBhvr>
                                        <p:cTn id="89" dur="1" fill="hold">
                                          <p:stCondLst>
                                            <p:cond delay="0"/>
                                          </p:stCondLst>
                                        </p:cTn>
                                        <p:tgtEl>
                                          <p:spTgt spid="13"/>
                                        </p:tgtEl>
                                        <p:attrNameLst>
                                          <p:attrName>style.visibility</p:attrName>
                                        </p:attrNameLst>
                                      </p:cBhvr>
                                      <p:to>
                                        <p:strVal val="visible"/>
                                      </p:to>
                                    </p:set>
                                    <p:animEffect transition="in" filter="fade">
                                      <p:cBhvr>
                                        <p:cTn id="90" dur="1000"/>
                                        <p:tgtEl>
                                          <p:spTgt spid="13"/>
                                        </p:tgtEl>
                                      </p:cBhvr>
                                    </p:animEffect>
                                    <p:anim calcmode="lin" valueType="num">
                                      <p:cBhvr>
                                        <p:cTn id="91" dur="1000" fill="hold"/>
                                        <p:tgtEl>
                                          <p:spTgt spid="13"/>
                                        </p:tgtEl>
                                        <p:attrNameLst>
                                          <p:attrName>ppt_x</p:attrName>
                                        </p:attrNameLst>
                                      </p:cBhvr>
                                      <p:tavLst>
                                        <p:tav tm="0">
                                          <p:val>
                                            <p:strVal val="#ppt_x"/>
                                          </p:val>
                                        </p:tav>
                                        <p:tav tm="100000">
                                          <p:val>
                                            <p:strVal val="#ppt_x"/>
                                          </p:val>
                                        </p:tav>
                                      </p:tavLst>
                                    </p:anim>
                                    <p:anim calcmode="lin" valueType="num">
                                      <p:cBhvr>
                                        <p:cTn id="92" dur="1000" fill="hold"/>
                                        <p:tgtEl>
                                          <p:spTgt spid="13"/>
                                        </p:tgtEl>
                                        <p:attrNameLst>
                                          <p:attrName>ppt_y</p:attrName>
                                        </p:attrNameLst>
                                      </p:cBhvr>
                                      <p:tavLst>
                                        <p:tav tm="0">
                                          <p:val>
                                            <p:strVal val="#ppt_y+.1"/>
                                          </p:val>
                                        </p:tav>
                                        <p:tav tm="100000">
                                          <p:val>
                                            <p:strVal val="#ppt_y"/>
                                          </p:val>
                                        </p:tav>
                                      </p:tavLst>
                                    </p:anim>
                                  </p:childTnLst>
                                </p:cTn>
                              </p:par>
                            </p:childTnLst>
                          </p:cTn>
                        </p:par>
                        <p:par>
                          <p:cTn id="93" fill="hold">
                            <p:stCondLst>
                              <p:cond delay="1500"/>
                            </p:stCondLst>
                            <p:childTnLst>
                              <p:par>
                                <p:cTn id="94" presetID="42" presetClass="entr" presetSubtype="0" fill="hold" nodeType="afterEffect">
                                  <p:stCondLst>
                                    <p:cond delay="0"/>
                                  </p:stCondLst>
                                  <p:childTnLst>
                                    <p:set>
                                      <p:cBhvr>
                                        <p:cTn id="95" dur="1" fill="hold">
                                          <p:stCondLst>
                                            <p:cond delay="0"/>
                                          </p:stCondLst>
                                        </p:cTn>
                                        <p:tgtEl>
                                          <p:spTgt spid="17"/>
                                        </p:tgtEl>
                                        <p:attrNameLst>
                                          <p:attrName>style.visibility</p:attrName>
                                        </p:attrNameLst>
                                      </p:cBhvr>
                                      <p:to>
                                        <p:strVal val="visible"/>
                                      </p:to>
                                    </p:set>
                                    <p:animEffect transition="in" filter="fade">
                                      <p:cBhvr>
                                        <p:cTn id="96" dur="1000"/>
                                        <p:tgtEl>
                                          <p:spTgt spid="17"/>
                                        </p:tgtEl>
                                      </p:cBhvr>
                                    </p:animEffect>
                                    <p:anim calcmode="lin" valueType="num">
                                      <p:cBhvr>
                                        <p:cTn id="97" dur="1000" fill="hold"/>
                                        <p:tgtEl>
                                          <p:spTgt spid="17"/>
                                        </p:tgtEl>
                                        <p:attrNameLst>
                                          <p:attrName>ppt_x</p:attrName>
                                        </p:attrNameLst>
                                      </p:cBhvr>
                                      <p:tavLst>
                                        <p:tav tm="0">
                                          <p:val>
                                            <p:strVal val="#ppt_x"/>
                                          </p:val>
                                        </p:tav>
                                        <p:tav tm="100000">
                                          <p:val>
                                            <p:strVal val="#ppt_x"/>
                                          </p:val>
                                        </p:tav>
                                      </p:tavLst>
                                    </p:anim>
                                    <p:anim calcmode="lin" valueType="num">
                                      <p:cBhvr>
                                        <p:cTn id="9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24" grpId="0" bldLvl="0" animBg="1"/>
      <p:bldP spid="25" grpId="0" animBg="1"/>
      <p:bldP spid="33" grpId="0"/>
      <p:bldP spid="10" grpId="0" animBg="1"/>
      <p:bldP spid="20" grpId="0" animBg="1"/>
      <p:bldP spid="23" grpId="0" animBg="1"/>
      <p:bldP spid="27" grpId="0"/>
      <p:bldP spid="29" grpId="0"/>
      <p:bldP spid="30" grpId="0"/>
      <p:bldP spid="31" grpId="0"/>
      <p:bldP spid="32"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a:off x="1238250" y="2463800"/>
            <a:ext cx="2857500" cy="2971800"/>
          </a:xfrm>
          <a:prstGeom prst="roundRect">
            <a:avLst>
              <a:gd name="adj" fmla="val 4667"/>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p:nvSpPr>
        <p:spPr>
          <a:xfrm>
            <a:off x="4664076" y="2463800"/>
            <a:ext cx="2857500" cy="2971800"/>
          </a:xfrm>
          <a:prstGeom prst="roundRect">
            <a:avLst>
              <a:gd name="adj" fmla="val 4667"/>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8070850" y="2472855"/>
            <a:ext cx="2857500" cy="2971800"/>
          </a:xfrm>
          <a:prstGeom prst="roundRect">
            <a:avLst>
              <a:gd name="adj" fmla="val 4667"/>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2298700" y="2057400"/>
            <a:ext cx="774700" cy="774700"/>
          </a:xfrm>
          <a:prstGeom prst="ellipse">
            <a:avLst/>
          </a:pr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altLang="zh-CN" sz="2400" b="1" dirty="0">
                <a:solidFill>
                  <a:schemeClr val="bg1"/>
                </a:solidFill>
                <a:cs typeface="+mn-ea"/>
              </a:rPr>
              <a:t>04</a:t>
            </a:r>
            <a:endParaRPr lang="zh-CN" altLang="en-US" sz="2400" b="1" dirty="0">
              <a:solidFill>
                <a:schemeClr val="bg1"/>
              </a:solidFill>
              <a:cs typeface="+mn-ea"/>
            </a:endParaRPr>
          </a:p>
        </p:txBody>
      </p:sp>
      <p:sp>
        <p:nvSpPr>
          <p:cNvPr id="6" name="椭圆 5"/>
          <p:cNvSpPr/>
          <p:nvPr/>
        </p:nvSpPr>
        <p:spPr>
          <a:xfrm>
            <a:off x="5708650" y="2057400"/>
            <a:ext cx="774700" cy="774700"/>
          </a:xfrm>
          <a:prstGeom prst="ellipse">
            <a:avLst/>
          </a:pr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altLang="zh-CN" sz="2400" b="1" dirty="0">
                <a:solidFill>
                  <a:schemeClr val="bg1"/>
                </a:solidFill>
                <a:cs typeface="+mn-ea"/>
              </a:rPr>
              <a:t>05</a:t>
            </a:r>
            <a:endParaRPr lang="zh-CN" altLang="en-US" sz="2400" b="1" dirty="0">
              <a:solidFill>
                <a:schemeClr val="bg1"/>
              </a:solidFill>
              <a:cs typeface="+mn-ea"/>
            </a:endParaRPr>
          </a:p>
        </p:txBody>
      </p:sp>
      <p:sp>
        <p:nvSpPr>
          <p:cNvPr id="7" name="椭圆 6"/>
          <p:cNvSpPr/>
          <p:nvPr/>
        </p:nvSpPr>
        <p:spPr>
          <a:xfrm>
            <a:off x="9118600" y="2057400"/>
            <a:ext cx="774700" cy="774700"/>
          </a:xfrm>
          <a:prstGeom prst="ellipse">
            <a:avLst/>
          </a:pr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altLang="zh-CN" sz="2400" b="1" dirty="0">
                <a:solidFill>
                  <a:schemeClr val="bg1"/>
                </a:solidFill>
                <a:cs typeface="+mn-ea"/>
              </a:rPr>
              <a:t>06</a:t>
            </a:r>
            <a:endParaRPr lang="zh-CN" altLang="en-US" sz="2400" b="1" dirty="0">
              <a:solidFill>
                <a:schemeClr val="bg1"/>
              </a:solidFill>
              <a:cs typeface="+mn-ea"/>
            </a:endParaRPr>
          </a:p>
        </p:txBody>
      </p:sp>
      <p:sp>
        <p:nvSpPr>
          <p:cNvPr id="8" name="矩形 7"/>
          <p:cNvSpPr/>
          <p:nvPr/>
        </p:nvSpPr>
        <p:spPr>
          <a:xfrm>
            <a:off x="2161200" y="3000255"/>
            <a:ext cx="1049700"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查看热梗</a:t>
            </a:r>
          </a:p>
        </p:txBody>
      </p:sp>
      <p:sp>
        <p:nvSpPr>
          <p:cNvPr id="9" name="矩形 8"/>
          <p:cNvSpPr/>
          <p:nvPr/>
        </p:nvSpPr>
        <p:spPr>
          <a:xfrm>
            <a:off x="5820952" y="3034188"/>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分类</a:t>
            </a:r>
          </a:p>
        </p:txBody>
      </p:sp>
      <p:sp>
        <p:nvSpPr>
          <p:cNvPr id="10" name="矩形 9"/>
          <p:cNvSpPr/>
          <p:nvPr/>
        </p:nvSpPr>
        <p:spPr>
          <a:xfrm>
            <a:off x="5218234" y="3598517"/>
            <a:ext cx="1857131" cy="1064522"/>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网站对热梗进行了分类，使用户能快捷地查到想要的信息。</a:t>
            </a:r>
          </a:p>
        </p:txBody>
      </p:sp>
      <p:sp>
        <p:nvSpPr>
          <p:cNvPr id="11" name="矩形 10"/>
          <p:cNvSpPr/>
          <p:nvPr/>
        </p:nvSpPr>
        <p:spPr>
          <a:xfrm>
            <a:off x="8572669" y="3000255"/>
            <a:ext cx="1866562"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个人中心和设置</a:t>
            </a:r>
          </a:p>
        </p:txBody>
      </p:sp>
      <p:sp>
        <p:nvSpPr>
          <p:cNvPr id="12" name="矩形 11"/>
          <p:cNvSpPr/>
          <p:nvPr/>
        </p:nvSpPr>
        <p:spPr>
          <a:xfrm>
            <a:off x="8394700" y="3632897"/>
            <a:ext cx="2284802" cy="1064522"/>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在个人中心用户可以查看自己的信息，在设置界面用户可以修改网页设置。</a:t>
            </a:r>
          </a:p>
        </p:txBody>
      </p:sp>
      <p:grpSp>
        <p:nvGrpSpPr>
          <p:cNvPr id="13" name="组合 12"/>
          <p:cNvGrpSpPr/>
          <p:nvPr/>
        </p:nvGrpSpPr>
        <p:grpSpPr>
          <a:xfrm>
            <a:off x="4279900" y="3192835"/>
            <a:ext cx="279400" cy="1003300"/>
            <a:chOff x="863600" y="3403600"/>
            <a:chExt cx="203200" cy="1460500"/>
          </a:xfrm>
        </p:grpSpPr>
        <p:cxnSp>
          <p:nvCxnSpPr>
            <p:cNvPr id="14" name="直接连接符 13"/>
            <p:cNvCxnSpPr/>
            <p:nvPr/>
          </p:nvCxnSpPr>
          <p:spPr>
            <a:xfrm>
              <a:off x="990600" y="3403600"/>
              <a:ext cx="0" cy="4064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15" name="直接连接符 14"/>
            <p:cNvCxnSpPr/>
            <p:nvPr/>
          </p:nvCxnSpPr>
          <p:spPr>
            <a:xfrm>
              <a:off x="1066800" y="4178300"/>
              <a:ext cx="0" cy="3175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16" name="直接连接符 15"/>
            <p:cNvCxnSpPr/>
            <p:nvPr/>
          </p:nvCxnSpPr>
          <p:spPr>
            <a:xfrm>
              <a:off x="863600" y="4038600"/>
              <a:ext cx="0" cy="8255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7" name="组合 16"/>
          <p:cNvGrpSpPr/>
          <p:nvPr/>
        </p:nvGrpSpPr>
        <p:grpSpPr>
          <a:xfrm>
            <a:off x="7705726" y="3161858"/>
            <a:ext cx="279400" cy="1003300"/>
            <a:chOff x="863600" y="3403600"/>
            <a:chExt cx="203200" cy="1460500"/>
          </a:xfrm>
        </p:grpSpPr>
        <p:cxnSp>
          <p:nvCxnSpPr>
            <p:cNvPr id="18" name="直接连接符 17"/>
            <p:cNvCxnSpPr/>
            <p:nvPr/>
          </p:nvCxnSpPr>
          <p:spPr>
            <a:xfrm>
              <a:off x="990600" y="3403600"/>
              <a:ext cx="0" cy="4064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直接连接符 18"/>
            <p:cNvCxnSpPr/>
            <p:nvPr/>
          </p:nvCxnSpPr>
          <p:spPr>
            <a:xfrm>
              <a:off x="1066800" y="4178300"/>
              <a:ext cx="0" cy="3175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20" name="直接连接符 19"/>
            <p:cNvCxnSpPr/>
            <p:nvPr/>
          </p:nvCxnSpPr>
          <p:spPr>
            <a:xfrm>
              <a:off x="863600" y="4038600"/>
              <a:ext cx="0" cy="8255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grpSp>
      <p:sp>
        <p:nvSpPr>
          <p:cNvPr id="21" name="矩形 20"/>
          <p:cNvSpPr/>
          <p:nvPr/>
        </p:nvSpPr>
        <p:spPr>
          <a:xfrm>
            <a:off x="1587500" y="3654099"/>
            <a:ext cx="2209800" cy="1064522"/>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点击热梗小卡片后，进入热梗介绍界面。可以在该界面评论。</a:t>
            </a:r>
          </a:p>
        </p:txBody>
      </p:sp>
      <p:sp>
        <p:nvSpPr>
          <p:cNvPr id="22" name="文本框 21"/>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项目功能</a:t>
            </a:r>
          </a:p>
        </p:txBody>
      </p:sp>
      <p:grpSp>
        <p:nvGrpSpPr>
          <p:cNvPr id="23" name="组合 22"/>
          <p:cNvGrpSpPr/>
          <p:nvPr/>
        </p:nvGrpSpPr>
        <p:grpSpPr>
          <a:xfrm>
            <a:off x="3850602" y="939639"/>
            <a:ext cx="4490797" cy="0"/>
            <a:chOff x="3893464" y="1130139"/>
            <a:chExt cx="4490797" cy="0"/>
          </a:xfrm>
        </p:grpSpPr>
        <p:cxnSp>
          <p:nvCxnSpPr>
            <p:cNvPr id="24" name="直接箭头连接符 25"/>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25" name="直接箭头连接符 25"/>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Effect transition="in" filter="fade">
                                      <p:cBhvr>
                                        <p:cTn id="15" dur="500"/>
                                        <p:tgtEl>
                                          <p:spTgt spid="2"/>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500" fill="hold"/>
                                        <p:tgtEl>
                                          <p:spTgt spid="3"/>
                                        </p:tgtEl>
                                        <p:attrNameLst>
                                          <p:attrName>ppt_w</p:attrName>
                                        </p:attrNameLst>
                                      </p:cBhvr>
                                      <p:tavLst>
                                        <p:tav tm="0">
                                          <p:val>
                                            <p:fltVal val="0"/>
                                          </p:val>
                                        </p:tav>
                                        <p:tav tm="100000">
                                          <p:val>
                                            <p:strVal val="#ppt_w"/>
                                          </p:val>
                                        </p:tav>
                                      </p:tavLst>
                                    </p:anim>
                                    <p:anim calcmode="lin" valueType="num">
                                      <p:cBhvr>
                                        <p:cTn id="26" dur="500" fill="hold"/>
                                        <p:tgtEl>
                                          <p:spTgt spid="3"/>
                                        </p:tgtEl>
                                        <p:attrNameLst>
                                          <p:attrName>ppt_h</p:attrName>
                                        </p:attrNameLst>
                                      </p:cBhvr>
                                      <p:tavLst>
                                        <p:tav tm="0">
                                          <p:val>
                                            <p:fltVal val="0"/>
                                          </p:val>
                                        </p:tav>
                                        <p:tav tm="100000">
                                          <p:val>
                                            <p:strVal val="#ppt_h"/>
                                          </p:val>
                                        </p:tav>
                                      </p:tavLst>
                                    </p:anim>
                                    <p:animEffect transition="in" filter="fade">
                                      <p:cBhvr>
                                        <p:cTn id="27" dur="500"/>
                                        <p:tgtEl>
                                          <p:spTgt spid="3"/>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p:cTn id="37" dur="500" fill="hold"/>
                                        <p:tgtEl>
                                          <p:spTgt spid="4"/>
                                        </p:tgtEl>
                                        <p:attrNameLst>
                                          <p:attrName>ppt_w</p:attrName>
                                        </p:attrNameLst>
                                      </p:cBhvr>
                                      <p:tavLst>
                                        <p:tav tm="0">
                                          <p:val>
                                            <p:fltVal val="0"/>
                                          </p:val>
                                        </p:tav>
                                        <p:tav tm="100000">
                                          <p:val>
                                            <p:strVal val="#ppt_w"/>
                                          </p:val>
                                        </p:tav>
                                      </p:tavLst>
                                    </p:anim>
                                    <p:anim calcmode="lin" valueType="num">
                                      <p:cBhvr>
                                        <p:cTn id="38" dur="500" fill="hold"/>
                                        <p:tgtEl>
                                          <p:spTgt spid="4"/>
                                        </p:tgtEl>
                                        <p:attrNameLst>
                                          <p:attrName>ppt_h</p:attrName>
                                        </p:attrNameLst>
                                      </p:cBhvr>
                                      <p:tavLst>
                                        <p:tav tm="0">
                                          <p:val>
                                            <p:fltVal val="0"/>
                                          </p:val>
                                        </p:tav>
                                        <p:tav tm="100000">
                                          <p:val>
                                            <p:strVal val="#ppt_h"/>
                                          </p:val>
                                        </p:tav>
                                      </p:tavLst>
                                    </p:anim>
                                    <p:animEffect transition="in" filter="fade">
                                      <p:cBhvr>
                                        <p:cTn id="39" dur="500"/>
                                        <p:tgtEl>
                                          <p:spTgt spid="4"/>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8"/>
                                        </p:tgtEl>
                                        <p:attrNameLst>
                                          <p:attrName>style.visibility</p:attrName>
                                        </p:attrNameLst>
                                      </p:cBhvr>
                                      <p:to>
                                        <p:strVal val="visible"/>
                                      </p:to>
                                    </p:set>
                                    <p:anim calcmode="lin" valueType="num">
                                      <p:cBhvr>
                                        <p:cTn id="44" dur="500" fill="hold"/>
                                        <p:tgtEl>
                                          <p:spTgt spid="8"/>
                                        </p:tgtEl>
                                        <p:attrNameLst>
                                          <p:attrName>ppt_w</p:attrName>
                                        </p:attrNameLst>
                                      </p:cBhvr>
                                      <p:tavLst>
                                        <p:tav tm="0">
                                          <p:val>
                                            <p:fltVal val="0"/>
                                          </p:val>
                                        </p:tav>
                                        <p:tav tm="100000">
                                          <p:val>
                                            <p:strVal val="#ppt_w"/>
                                          </p:val>
                                        </p:tav>
                                      </p:tavLst>
                                    </p:anim>
                                    <p:anim calcmode="lin" valueType="num">
                                      <p:cBhvr>
                                        <p:cTn id="45" dur="500" fill="hold"/>
                                        <p:tgtEl>
                                          <p:spTgt spid="8"/>
                                        </p:tgtEl>
                                        <p:attrNameLst>
                                          <p:attrName>ppt_h</p:attrName>
                                        </p:attrNameLst>
                                      </p:cBhvr>
                                      <p:tavLst>
                                        <p:tav tm="0">
                                          <p:val>
                                            <p:fltVal val="0"/>
                                          </p:val>
                                        </p:tav>
                                        <p:tav tm="100000">
                                          <p:val>
                                            <p:strVal val="#ppt_h"/>
                                          </p:val>
                                        </p:tav>
                                      </p:tavLst>
                                    </p:anim>
                                    <p:animEffect transition="in" filter="fade">
                                      <p:cBhvr>
                                        <p:cTn id="46" dur="500"/>
                                        <p:tgtEl>
                                          <p:spTgt spid="8"/>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p:cTn id="49" dur="500" fill="hold"/>
                                        <p:tgtEl>
                                          <p:spTgt spid="21"/>
                                        </p:tgtEl>
                                        <p:attrNameLst>
                                          <p:attrName>ppt_w</p:attrName>
                                        </p:attrNameLst>
                                      </p:cBhvr>
                                      <p:tavLst>
                                        <p:tav tm="0">
                                          <p:val>
                                            <p:fltVal val="0"/>
                                          </p:val>
                                        </p:tav>
                                        <p:tav tm="100000">
                                          <p:val>
                                            <p:strVal val="#ppt_w"/>
                                          </p:val>
                                        </p:tav>
                                      </p:tavLst>
                                    </p:anim>
                                    <p:anim calcmode="lin" valueType="num">
                                      <p:cBhvr>
                                        <p:cTn id="50" dur="500" fill="hold"/>
                                        <p:tgtEl>
                                          <p:spTgt spid="21"/>
                                        </p:tgtEl>
                                        <p:attrNameLst>
                                          <p:attrName>ppt_h</p:attrName>
                                        </p:attrNameLst>
                                      </p:cBhvr>
                                      <p:tavLst>
                                        <p:tav tm="0">
                                          <p:val>
                                            <p:fltVal val="0"/>
                                          </p:val>
                                        </p:tav>
                                        <p:tav tm="100000">
                                          <p:val>
                                            <p:strVal val="#ppt_h"/>
                                          </p:val>
                                        </p:tav>
                                      </p:tavLst>
                                    </p:anim>
                                    <p:animEffect transition="in" filter="fade">
                                      <p:cBhvr>
                                        <p:cTn id="51" dur="500"/>
                                        <p:tgtEl>
                                          <p:spTgt spid="21"/>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9"/>
                                        </p:tgtEl>
                                        <p:attrNameLst>
                                          <p:attrName>style.visibility</p:attrName>
                                        </p:attrNameLst>
                                      </p:cBhvr>
                                      <p:to>
                                        <p:strVal val="visible"/>
                                      </p:to>
                                    </p:set>
                                    <p:anim calcmode="lin" valueType="num">
                                      <p:cBhvr>
                                        <p:cTn id="56" dur="500" fill="hold"/>
                                        <p:tgtEl>
                                          <p:spTgt spid="9"/>
                                        </p:tgtEl>
                                        <p:attrNameLst>
                                          <p:attrName>ppt_w</p:attrName>
                                        </p:attrNameLst>
                                      </p:cBhvr>
                                      <p:tavLst>
                                        <p:tav tm="0">
                                          <p:val>
                                            <p:fltVal val="0"/>
                                          </p:val>
                                        </p:tav>
                                        <p:tav tm="100000">
                                          <p:val>
                                            <p:strVal val="#ppt_w"/>
                                          </p:val>
                                        </p:tav>
                                      </p:tavLst>
                                    </p:anim>
                                    <p:anim calcmode="lin" valueType="num">
                                      <p:cBhvr>
                                        <p:cTn id="57" dur="500" fill="hold"/>
                                        <p:tgtEl>
                                          <p:spTgt spid="9"/>
                                        </p:tgtEl>
                                        <p:attrNameLst>
                                          <p:attrName>ppt_h</p:attrName>
                                        </p:attrNameLst>
                                      </p:cBhvr>
                                      <p:tavLst>
                                        <p:tav tm="0">
                                          <p:val>
                                            <p:fltVal val="0"/>
                                          </p:val>
                                        </p:tav>
                                        <p:tav tm="100000">
                                          <p:val>
                                            <p:strVal val="#ppt_h"/>
                                          </p:val>
                                        </p:tav>
                                      </p:tavLst>
                                    </p:anim>
                                    <p:animEffect transition="in" filter="fade">
                                      <p:cBhvr>
                                        <p:cTn id="58" dur="500"/>
                                        <p:tgtEl>
                                          <p:spTgt spid="9"/>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p:cTn id="61" dur="500" fill="hold"/>
                                        <p:tgtEl>
                                          <p:spTgt spid="10"/>
                                        </p:tgtEl>
                                        <p:attrNameLst>
                                          <p:attrName>ppt_w</p:attrName>
                                        </p:attrNameLst>
                                      </p:cBhvr>
                                      <p:tavLst>
                                        <p:tav tm="0">
                                          <p:val>
                                            <p:fltVal val="0"/>
                                          </p:val>
                                        </p:tav>
                                        <p:tav tm="100000">
                                          <p:val>
                                            <p:strVal val="#ppt_w"/>
                                          </p:val>
                                        </p:tav>
                                      </p:tavLst>
                                    </p:anim>
                                    <p:anim calcmode="lin" valueType="num">
                                      <p:cBhvr>
                                        <p:cTn id="62" dur="500" fill="hold"/>
                                        <p:tgtEl>
                                          <p:spTgt spid="10"/>
                                        </p:tgtEl>
                                        <p:attrNameLst>
                                          <p:attrName>ppt_h</p:attrName>
                                        </p:attrNameLst>
                                      </p:cBhvr>
                                      <p:tavLst>
                                        <p:tav tm="0">
                                          <p:val>
                                            <p:fltVal val="0"/>
                                          </p:val>
                                        </p:tav>
                                        <p:tav tm="100000">
                                          <p:val>
                                            <p:strVal val="#ppt_h"/>
                                          </p:val>
                                        </p:tav>
                                      </p:tavLst>
                                    </p:anim>
                                    <p:animEffect transition="in" filter="fade">
                                      <p:cBhvr>
                                        <p:cTn id="63" dur="500"/>
                                        <p:tgtEl>
                                          <p:spTgt spid="10"/>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grpId="0" nodeType="clickEffect">
                                  <p:stCondLst>
                                    <p:cond delay="0"/>
                                  </p:stCondLst>
                                  <p:childTnLst>
                                    <p:set>
                                      <p:cBhvr>
                                        <p:cTn id="67" dur="1" fill="hold">
                                          <p:stCondLst>
                                            <p:cond delay="0"/>
                                          </p:stCondLst>
                                        </p:cTn>
                                        <p:tgtEl>
                                          <p:spTgt spid="11"/>
                                        </p:tgtEl>
                                        <p:attrNameLst>
                                          <p:attrName>style.visibility</p:attrName>
                                        </p:attrNameLst>
                                      </p:cBhvr>
                                      <p:to>
                                        <p:strVal val="visible"/>
                                      </p:to>
                                    </p:set>
                                    <p:anim calcmode="lin" valueType="num">
                                      <p:cBhvr>
                                        <p:cTn id="68" dur="500" fill="hold"/>
                                        <p:tgtEl>
                                          <p:spTgt spid="11"/>
                                        </p:tgtEl>
                                        <p:attrNameLst>
                                          <p:attrName>ppt_w</p:attrName>
                                        </p:attrNameLst>
                                      </p:cBhvr>
                                      <p:tavLst>
                                        <p:tav tm="0">
                                          <p:val>
                                            <p:fltVal val="0"/>
                                          </p:val>
                                        </p:tav>
                                        <p:tav tm="100000">
                                          <p:val>
                                            <p:strVal val="#ppt_w"/>
                                          </p:val>
                                        </p:tav>
                                      </p:tavLst>
                                    </p:anim>
                                    <p:anim calcmode="lin" valueType="num">
                                      <p:cBhvr>
                                        <p:cTn id="69" dur="500" fill="hold"/>
                                        <p:tgtEl>
                                          <p:spTgt spid="11"/>
                                        </p:tgtEl>
                                        <p:attrNameLst>
                                          <p:attrName>ppt_h</p:attrName>
                                        </p:attrNameLst>
                                      </p:cBhvr>
                                      <p:tavLst>
                                        <p:tav tm="0">
                                          <p:val>
                                            <p:fltVal val="0"/>
                                          </p:val>
                                        </p:tav>
                                        <p:tav tm="100000">
                                          <p:val>
                                            <p:strVal val="#ppt_h"/>
                                          </p:val>
                                        </p:tav>
                                      </p:tavLst>
                                    </p:anim>
                                    <p:animEffect transition="in" filter="fade">
                                      <p:cBhvr>
                                        <p:cTn id="70" dur="500"/>
                                        <p:tgtEl>
                                          <p:spTgt spid="11"/>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12"/>
                                        </p:tgtEl>
                                        <p:attrNameLst>
                                          <p:attrName>style.visibility</p:attrName>
                                        </p:attrNameLst>
                                      </p:cBhvr>
                                      <p:to>
                                        <p:strVal val="visible"/>
                                      </p:to>
                                    </p:set>
                                    <p:anim calcmode="lin" valueType="num">
                                      <p:cBhvr>
                                        <p:cTn id="73" dur="500" fill="hold"/>
                                        <p:tgtEl>
                                          <p:spTgt spid="12"/>
                                        </p:tgtEl>
                                        <p:attrNameLst>
                                          <p:attrName>ppt_w</p:attrName>
                                        </p:attrNameLst>
                                      </p:cBhvr>
                                      <p:tavLst>
                                        <p:tav tm="0">
                                          <p:val>
                                            <p:fltVal val="0"/>
                                          </p:val>
                                        </p:tav>
                                        <p:tav tm="100000">
                                          <p:val>
                                            <p:strVal val="#ppt_w"/>
                                          </p:val>
                                        </p:tav>
                                      </p:tavLst>
                                    </p:anim>
                                    <p:anim calcmode="lin" valueType="num">
                                      <p:cBhvr>
                                        <p:cTn id="74" dur="500" fill="hold"/>
                                        <p:tgtEl>
                                          <p:spTgt spid="12"/>
                                        </p:tgtEl>
                                        <p:attrNameLst>
                                          <p:attrName>ppt_h</p:attrName>
                                        </p:attrNameLst>
                                      </p:cBhvr>
                                      <p:tavLst>
                                        <p:tav tm="0">
                                          <p:val>
                                            <p:fltVal val="0"/>
                                          </p:val>
                                        </p:tav>
                                        <p:tav tm="100000">
                                          <p:val>
                                            <p:strVal val="#ppt_h"/>
                                          </p:val>
                                        </p:tav>
                                      </p:tavLst>
                                    </p:anim>
                                    <p:animEffect transition="in" filter="fade">
                                      <p:cBhvr>
                                        <p:cTn id="75" dur="500"/>
                                        <p:tgtEl>
                                          <p:spTgt spid="12"/>
                                        </p:tgtEl>
                                      </p:cBhvr>
                                    </p:animEffect>
                                  </p:childTnLst>
                                </p:cTn>
                              </p:par>
                            </p:childTnLst>
                          </p:cTn>
                        </p:par>
                        <p:par>
                          <p:cTn id="76" fill="hold">
                            <p:stCondLst>
                              <p:cond delay="500"/>
                            </p:stCondLst>
                            <p:childTnLst>
                              <p:par>
                                <p:cTn id="77" presetID="42" presetClass="entr" presetSubtype="0" fill="hold" nodeType="afterEffect">
                                  <p:stCondLst>
                                    <p:cond delay="0"/>
                                  </p:stCondLst>
                                  <p:childTnLst>
                                    <p:set>
                                      <p:cBhvr>
                                        <p:cTn id="78" dur="1" fill="hold">
                                          <p:stCondLst>
                                            <p:cond delay="0"/>
                                          </p:stCondLst>
                                        </p:cTn>
                                        <p:tgtEl>
                                          <p:spTgt spid="13"/>
                                        </p:tgtEl>
                                        <p:attrNameLst>
                                          <p:attrName>style.visibility</p:attrName>
                                        </p:attrNameLst>
                                      </p:cBhvr>
                                      <p:to>
                                        <p:strVal val="visible"/>
                                      </p:to>
                                    </p:set>
                                    <p:animEffect transition="in" filter="fade">
                                      <p:cBhvr>
                                        <p:cTn id="79" dur="1000"/>
                                        <p:tgtEl>
                                          <p:spTgt spid="13"/>
                                        </p:tgtEl>
                                      </p:cBhvr>
                                    </p:animEffect>
                                    <p:anim calcmode="lin" valueType="num">
                                      <p:cBhvr>
                                        <p:cTn id="80" dur="1000" fill="hold"/>
                                        <p:tgtEl>
                                          <p:spTgt spid="13"/>
                                        </p:tgtEl>
                                        <p:attrNameLst>
                                          <p:attrName>ppt_x</p:attrName>
                                        </p:attrNameLst>
                                      </p:cBhvr>
                                      <p:tavLst>
                                        <p:tav tm="0">
                                          <p:val>
                                            <p:strVal val="#ppt_x"/>
                                          </p:val>
                                        </p:tav>
                                        <p:tav tm="100000">
                                          <p:val>
                                            <p:strVal val="#ppt_x"/>
                                          </p:val>
                                        </p:tav>
                                      </p:tavLst>
                                    </p:anim>
                                    <p:anim calcmode="lin" valueType="num">
                                      <p:cBhvr>
                                        <p:cTn id="81" dur="1000" fill="hold"/>
                                        <p:tgtEl>
                                          <p:spTgt spid="13"/>
                                        </p:tgtEl>
                                        <p:attrNameLst>
                                          <p:attrName>ppt_y</p:attrName>
                                        </p:attrNameLst>
                                      </p:cBhvr>
                                      <p:tavLst>
                                        <p:tav tm="0">
                                          <p:val>
                                            <p:strVal val="#ppt_y+.1"/>
                                          </p:val>
                                        </p:tav>
                                        <p:tav tm="100000">
                                          <p:val>
                                            <p:strVal val="#ppt_y"/>
                                          </p:val>
                                        </p:tav>
                                      </p:tavLst>
                                    </p:anim>
                                  </p:childTnLst>
                                </p:cTn>
                              </p:par>
                            </p:childTnLst>
                          </p:cTn>
                        </p:par>
                        <p:par>
                          <p:cTn id="82" fill="hold">
                            <p:stCondLst>
                              <p:cond delay="1500"/>
                            </p:stCondLst>
                            <p:childTnLst>
                              <p:par>
                                <p:cTn id="83" presetID="42" presetClass="entr" presetSubtype="0" fill="hold" nodeType="after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fade">
                                      <p:cBhvr>
                                        <p:cTn id="85" dur="1000"/>
                                        <p:tgtEl>
                                          <p:spTgt spid="17"/>
                                        </p:tgtEl>
                                      </p:cBhvr>
                                    </p:animEffect>
                                    <p:anim calcmode="lin" valueType="num">
                                      <p:cBhvr>
                                        <p:cTn id="86" dur="1000" fill="hold"/>
                                        <p:tgtEl>
                                          <p:spTgt spid="17"/>
                                        </p:tgtEl>
                                        <p:attrNameLst>
                                          <p:attrName>ppt_x</p:attrName>
                                        </p:attrNameLst>
                                      </p:cBhvr>
                                      <p:tavLst>
                                        <p:tav tm="0">
                                          <p:val>
                                            <p:strVal val="#ppt_x"/>
                                          </p:val>
                                        </p:tav>
                                        <p:tav tm="100000">
                                          <p:val>
                                            <p:strVal val="#ppt_x"/>
                                          </p:val>
                                        </p:tav>
                                      </p:tavLst>
                                    </p:anim>
                                    <p:anim calcmode="lin" valueType="num">
                                      <p:cBhvr>
                                        <p:cTn id="87" dur="1000" fill="hold"/>
                                        <p:tgtEl>
                                          <p:spTgt spid="17"/>
                                        </p:tgtEl>
                                        <p:attrNameLst>
                                          <p:attrName>ppt_y</p:attrName>
                                        </p:attrNameLst>
                                      </p:cBhvr>
                                      <p:tavLst>
                                        <p:tav tm="0">
                                          <p:val>
                                            <p:strVal val="#ppt_y+.1"/>
                                          </p:val>
                                        </p:tav>
                                        <p:tav tm="100000">
                                          <p:val>
                                            <p:strVal val="#ppt_y"/>
                                          </p:val>
                                        </p:tav>
                                      </p:tavLst>
                                    </p:anim>
                                  </p:childTnLst>
                                </p:cTn>
                              </p:par>
                              <p:par>
                                <p:cTn id="88" presetID="53" presetClass="entr" presetSubtype="16" fill="hold" nodeType="withEffect">
                                  <p:stCondLst>
                                    <p:cond delay="0"/>
                                  </p:stCondLst>
                                  <p:childTnLst>
                                    <p:set>
                                      <p:cBhvr>
                                        <p:cTn id="89" dur="1" fill="hold">
                                          <p:stCondLst>
                                            <p:cond delay="0"/>
                                          </p:stCondLst>
                                        </p:cTn>
                                        <p:tgtEl>
                                          <p:spTgt spid="23"/>
                                        </p:tgtEl>
                                        <p:attrNameLst>
                                          <p:attrName>style.visibility</p:attrName>
                                        </p:attrNameLst>
                                      </p:cBhvr>
                                      <p:to>
                                        <p:strVal val="visible"/>
                                      </p:to>
                                    </p:set>
                                    <p:anim calcmode="lin" valueType="num">
                                      <p:cBhvr>
                                        <p:cTn id="90" dur="500" fill="hold"/>
                                        <p:tgtEl>
                                          <p:spTgt spid="23"/>
                                        </p:tgtEl>
                                        <p:attrNameLst>
                                          <p:attrName>ppt_w</p:attrName>
                                        </p:attrNameLst>
                                      </p:cBhvr>
                                      <p:tavLst>
                                        <p:tav tm="0">
                                          <p:val>
                                            <p:fltVal val="0"/>
                                          </p:val>
                                        </p:tav>
                                        <p:tav tm="100000">
                                          <p:val>
                                            <p:strVal val="#ppt_w"/>
                                          </p:val>
                                        </p:tav>
                                      </p:tavLst>
                                    </p:anim>
                                    <p:anim calcmode="lin" valueType="num">
                                      <p:cBhvr>
                                        <p:cTn id="91" dur="500" fill="hold"/>
                                        <p:tgtEl>
                                          <p:spTgt spid="23"/>
                                        </p:tgtEl>
                                        <p:attrNameLst>
                                          <p:attrName>ppt_h</p:attrName>
                                        </p:attrNameLst>
                                      </p:cBhvr>
                                      <p:tavLst>
                                        <p:tav tm="0">
                                          <p:val>
                                            <p:fltVal val="0"/>
                                          </p:val>
                                        </p:tav>
                                        <p:tav tm="100000">
                                          <p:val>
                                            <p:strVal val="#ppt_h"/>
                                          </p:val>
                                        </p:tav>
                                      </p:tavLst>
                                    </p:anim>
                                    <p:animEffect transition="in" filter="fade">
                                      <p:cBhvr>
                                        <p:cTn id="92" dur="500"/>
                                        <p:tgtEl>
                                          <p:spTgt spid="23"/>
                                        </p:tgtEl>
                                      </p:cBhvr>
                                    </p:animEffect>
                                  </p:childTnLst>
                                </p:cTn>
                              </p:par>
                              <p:par>
                                <p:cTn id="93" presetID="53" presetClass="entr" presetSubtype="16" fill="hold" grpId="0" nodeType="withEffect">
                                  <p:stCondLst>
                                    <p:cond delay="0"/>
                                  </p:stCondLst>
                                  <p:childTnLst>
                                    <p:set>
                                      <p:cBhvr>
                                        <p:cTn id="94" dur="1" fill="hold">
                                          <p:stCondLst>
                                            <p:cond delay="0"/>
                                          </p:stCondLst>
                                        </p:cTn>
                                        <p:tgtEl>
                                          <p:spTgt spid="22"/>
                                        </p:tgtEl>
                                        <p:attrNameLst>
                                          <p:attrName>style.visibility</p:attrName>
                                        </p:attrNameLst>
                                      </p:cBhvr>
                                      <p:to>
                                        <p:strVal val="visible"/>
                                      </p:to>
                                    </p:set>
                                    <p:anim calcmode="lin" valueType="num">
                                      <p:cBhvr>
                                        <p:cTn id="95" dur="500" fill="hold"/>
                                        <p:tgtEl>
                                          <p:spTgt spid="22"/>
                                        </p:tgtEl>
                                        <p:attrNameLst>
                                          <p:attrName>ppt_w</p:attrName>
                                        </p:attrNameLst>
                                      </p:cBhvr>
                                      <p:tavLst>
                                        <p:tav tm="0">
                                          <p:val>
                                            <p:fltVal val="0"/>
                                          </p:val>
                                        </p:tav>
                                        <p:tav tm="100000">
                                          <p:val>
                                            <p:strVal val="#ppt_w"/>
                                          </p:val>
                                        </p:tav>
                                      </p:tavLst>
                                    </p:anim>
                                    <p:anim calcmode="lin" valueType="num">
                                      <p:cBhvr>
                                        <p:cTn id="96" dur="500" fill="hold"/>
                                        <p:tgtEl>
                                          <p:spTgt spid="22"/>
                                        </p:tgtEl>
                                        <p:attrNameLst>
                                          <p:attrName>ppt_h</p:attrName>
                                        </p:attrNameLst>
                                      </p:cBhvr>
                                      <p:tavLst>
                                        <p:tav tm="0">
                                          <p:val>
                                            <p:fltVal val="0"/>
                                          </p:val>
                                        </p:tav>
                                        <p:tav tm="100000">
                                          <p:val>
                                            <p:strVal val="#ppt_h"/>
                                          </p:val>
                                        </p:tav>
                                      </p:tavLst>
                                    </p:anim>
                                    <p:animEffect transition="in" filter="fade">
                                      <p:cBhvr>
                                        <p:cTn id="9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p:bldP spid="9" grpId="0"/>
      <p:bldP spid="10" grpId="0"/>
      <p:bldP spid="11" grpId="0"/>
      <p:bldP spid="12" grpId="0"/>
      <p:bldP spid="21"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p:cNvPicPr>
            <a:picLocks noChangeAspect="1"/>
          </p:cNvPicPr>
          <p:nvPr/>
        </p:nvPicPr>
        <p:blipFill rotWithShape="1">
          <a:blip r:embed="rId2">
            <a:extLst>
              <a:ext uri="{28A0092B-C50C-407E-A947-70E740481C1C}">
                <a14:useLocalDpi xmlns:a14="http://schemas.microsoft.com/office/drawing/2010/main" val="0"/>
              </a:ext>
            </a:extLst>
          </a:blip>
          <a:srcRect l="53340" t="39493" r="26084" b="24455"/>
          <a:stretch>
            <a:fillRect/>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3" name="矩形 12"/>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a:off x="7082971" y="2715444"/>
            <a:ext cx="3649506" cy="1568450"/>
          </a:xfrm>
          <a:prstGeom prst="rect">
            <a:avLst/>
          </a:prstGeom>
          <a:noFill/>
        </p:spPr>
        <p:txBody>
          <a:bodyPr wrap="square" rtlCol="0">
            <a:spAutoFit/>
          </a:bodyPr>
          <a:lstStyle/>
          <a:p>
            <a:pPr algn="dist"/>
            <a:r>
              <a:rPr lang="zh-CN" altLang="en-US" sz="4800" dirty="0">
                <a:solidFill>
                  <a:srgbClr val="4C678E"/>
                </a:solidFill>
                <a:latin typeface="微软雅黑" panose="020B0503020204020204" charset="-122"/>
                <a:ea typeface="微软雅黑" panose="020B0503020204020204" charset="-122"/>
              </a:rPr>
              <a:t>可行性研究和需求分析</a:t>
            </a:r>
          </a:p>
        </p:txBody>
      </p:sp>
      <p:sp>
        <p:nvSpPr>
          <p:cNvPr id="57" name="文本框 56"/>
          <p:cNvSpPr txBox="1"/>
          <p:nvPr/>
        </p:nvSpPr>
        <p:spPr>
          <a:xfrm>
            <a:off x="4475215" y="2410361"/>
            <a:ext cx="2995386" cy="2646878"/>
          </a:xfrm>
          <a:prstGeom prst="rect">
            <a:avLst/>
          </a:prstGeom>
          <a:noFill/>
        </p:spPr>
        <p:txBody>
          <a:bodyPr wrap="square" rtlCol="0">
            <a:spAutoFit/>
          </a:bodyPr>
          <a:lstStyle/>
          <a:p>
            <a:pPr algn="ctr"/>
            <a:r>
              <a:rPr lang="en-US" altLang="zh-CN" sz="16600" dirty="0">
                <a:ln>
                  <a:solidFill>
                    <a:schemeClr val="accent1">
                      <a:shade val="50000"/>
                    </a:schemeClr>
                  </a:solidFill>
                </a:ln>
                <a:noFill/>
                <a:latin typeface="汉仪铁线黑-65简" panose="00020600040101010101" pitchFamily="18" charset="-122"/>
                <a:ea typeface="汉仪铁线黑-65简" panose="00020600040101010101" pitchFamily="18" charset="-122"/>
              </a:rPr>
              <a:t>02</a:t>
            </a:r>
            <a:endParaRPr lang="zh-CN" altLang="en-US" sz="16600" dirty="0">
              <a:ln>
                <a:solidFill>
                  <a:schemeClr val="accent1">
                    <a:shade val="50000"/>
                  </a:schemeClr>
                </a:solidFill>
              </a:ln>
              <a:noFill/>
              <a:latin typeface="汉仪铁线黑-65简" panose="00020600040101010101" pitchFamily="18" charset="-122"/>
              <a:ea typeface="汉仪铁线黑-65简" panose="00020600040101010101" pitchFamily="18" charset="-122"/>
            </a:endParaRPr>
          </a:p>
        </p:txBody>
      </p:sp>
      <p:sp>
        <p:nvSpPr>
          <p:cNvPr id="58" name="文本框 57"/>
          <p:cNvSpPr txBox="1"/>
          <p:nvPr/>
        </p:nvSpPr>
        <p:spPr>
          <a:xfrm>
            <a:off x="7227768" y="4221930"/>
            <a:ext cx="3264874" cy="2172518"/>
          </a:xfrm>
          <a:prstGeom prst="rect">
            <a:avLst/>
          </a:prstGeom>
          <a:noFill/>
        </p:spPr>
        <p:txBody>
          <a:bodyPr wrap="square" lIns="0" tIns="0" rIns="0" bIns="0" rtlCol="0">
            <a:spAutoFit/>
          </a:bodyPr>
          <a:lstStyle/>
          <a:p>
            <a:pPr hangingPunct="0">
              <a:lnSpc>
                <a:spcPct val="150000"/>
              </a:lnSpc>
            </a:pPr>
            <a:r>
              <a:rPr lang="en-US" altLang="zh-CN" sz="2000" dirty="0">
                <a:solidFill>
                  <a:schemeClr val="bg1">
                    <a:lumMod val="65000"/>
                  </a:schemeClr>
                </a:solidFill>
                <a:latin typeface="微软雅黑" panose="020B0503020204020204" charset="-122"/>
                <a:ea typeface="微软雅黑" panose="020B0503020204020204" charset="-122"/>
                <a:cs typeface="微软雅黑" panose="020B0503020204020204" charset="-122"/>
                <a:sym typeface="+mn-lt"/>
              </a:rPr>
              <a:t>1.</a:t>
            </a:r>
            <a:r>
              <a:rPr lang="zh-CN" altLang="en-US" sz="2000" dirty="0">
                <a:solidFill>
                  <a:schemeClr val="bg1">
                    <a:lumMod val="65000"/>
                  </a:schemeClr>
                </a:solidFill>
                <a:latin typeface="微软雅黑" panose="020B0503020204020204" charset="-122"/>
                <a:ea typeface="微软雅黑" panose="020B0503020204020204" charset="-122"/>
                <a:cs typeface="微软雅黑" panose="020B0503020204020204" charset="-122"/>
                <a:sym typeface="+mn-lt"/>
              </a:rPr>
              <a:t>技术上的可行性；</a:t>
            </a:r>
            <a:endParaRPr lang="en-US" altLang="zh-CN" sz="2000" dirty="0">
              <a:solidFill>
                <a:schemeClr val="bg1">
                  <a:lumMod val="65000"/>
                </a:schemeClr>
              </a:solidFill>
              <a:latin typeface="微软雅黑" panose="020B0503020204020204" charset="-122"/>
              <a:ea typeface="微软雅黑" panose="020B0503020204020204" charset="-122"/>
              <a:cs typeface="微软雅黑" panose="020B0503020204020204" charset="-122"/>
              <a:sym typeface="+mn-lt"/>
            </a:endParaRPr>
          </a:p>
          <a:p>
            <a:pPr hangingPunct="0">
              <a:lnSpc>
                <a:spcPct val="150000"/>
              </a:lnSpc>
            </a:pPr>
            <a:r>
              <a:rPr lang="en-US" altLang="zh-CN" sz="2000" dirty="0">
                <a:solidFill>
                  <a:schemeClr val="bg1">
                    <a:lumMod val="65000"/>
                  </a:schemeClr>
                </a:solidFill>
                <a:latin typeface="微软雅黑" panose="020B0503020204020204" charset="-122"/>
                <a:ea typeface="微软雅黑" panose="020B0503020204020204" charset="-122"/>
                <a:cs typeface="微软雅黑" panose="020B0503020204020204" charset="-122"/>
                <a:sym typeface="+mn-lt"/>
              </a:rPr>
              <a:t>2.</a:t>
            </a:r>
            <a:r>
              <a:rPr lang="zh-CN" altLang="en-US" sz="2000" dirty="0">
                <a:solidFill>
                  <a:schemeClr val="bg1">
                    <a:lumMod val="65000"/>
                  </a:schemeClr>
                </a:solidFill>
                <a:latin typeface="微软雅黑" panose="020B0503020204020204" charset="-122"/>
                <a:ea typeface="微软雅黑" panose="020B0503020204020204" charset="-122"/>
                <a:cs typeface="微软雅黑" panose="020B0503020204020204" charset="-122"/>
                <a:sym typeface="+mn-lt"/>
              </a:rPr>
              <a:t>经济上的可行性；</a:t>
            </a:r>
            <a:endParaRPr lang="en-US" altLang="zh-CN" sz="2000" dirty="0">
              <a:solidFill>
                <a:schemeClr val="bg1">
                  <a:lumMod val="65000"/>
                </a:schemeClr>
              </a:solidFill>
              <a:latin typeface="微软雅黑" panose="020B0503020204020204" charset="-122"/>
              <a:ea typeface="微软雅黑" panose="020B0503020204020204" charset="-122"/>
              <a:cs typeface="微软雅黑" panose="020B0503020204020204" charset="-122"/>
              <a:sym typeface="+mn-lt"/>
            </a:endParaRPr>
          </a:p>
          <a:p>
            <a:pPr hangingPunct="0">
              <a:lnSpc>
                <a:spcPct val="150000"/>
              </a:lnSpc>
            </a:pPr>
            <a:r>
              <a:rPr lang="en-US" altLang="zh-CN" sz="2000" dirty="0">
                <a:solidFill>
                  <a:schemeClr val="bg1">
                    <a:lumMod val="65000"/>
                  </a:schemeClr>
                </a:solidFill>
                <a:latin typeface="微软雅黑" panose="020B0503020204020204" charset="-122"/>
                <a:ea typeface="微软雅黑" panose="020B0503020204020204" charset="-122"/>
                <a:cs typeface="微软雅黑" panose="020B0503020204020204" charset="-122"/>
                <a:sym typeface="+mn-lt"/>
              </a:rPr>
              <a:t>3.</a:t>
            </a:r>
            <a:r>
              <a:rPr lang="zh-CN" altLang="en-US" sz="2000" dirty="0">
                <a:solidFill>
                  <a:schemeClr val="bg1">
                    <a:lumMod val="65000"/>
                  </a:schemeClr>
                </a:solidFill>
                <a:latin typeface="微软雅黑" panose="020B0503020204020204" charset="-122"/>
                <a:ea typeface="微软雅黑" panose="020B0503020204020204" charset="-122"/>
                <a:cs typeface="微软雅黑" panose="020B0503020204020204" charset="-122"/>
                <a:sym typeface="+mn-lt"/>
              </a:rPr>
              <a:t>操作上的可行性；</a:t>
            </a:r>
            <a:endParaRPr lang="en-US" altLang="zh-CN" sz="2000" dirty="0">
              <a:solidFill>
                <a:schemeClr val="bg1">
                  <a:lumMod val="65000"/>
                </a:schemeClr>
              </a:solidFill>
              <a:latin typeface="微软雅黑" panose="020B0503020204020204" charset="-122"/>
              <a:ea typeface="微软雅黑" panose="020B0503020204020204" charset="-122"/>
              <a:cs typeface="微软雅黑" panose="020B0503020204020204" charset="-122"/>
              <a:sym typeface="+mn-lt"/>
            </a:endParaRPr>
          </a:p>
          <a:p>
            <a:pPr hangingPunct="0">
              <a:lnSpc>
                <a:spcPct val="150000"/>
              </a:lnSpc>
            </a:pPr>
            <a:r>
              <a:rPr lang="en-US" altLang="zh-CN" sz="2000" dirty="0">
                <a:solidFill>
                  <a:schemeClr val="bg1">
                    <a:lumMod val="65000"/>
                  </a:schemeClr>
                </a:solidFill>
                <a:latin typeface="微软雅黑" panose="020B0503020204020204" charset="-122"/>
                <a:ea typeface="微软雅黑" panose="020B0503020204020204" charset="-122"/>
                <a:cs typeface="微软雅黑" panose="020B0503020204020204" charset="-122"/>
                <a:sym typeface="+mn-lt"/>
              </a:rPr>
              <a:t>4.</a:t>
            </a:r>
            <a:r>
              <a:rPr lang="zh-CN" altLang="en-US" sz="2000" dirty="0">
                <a:solidFill>
                  <a:schemeClr val="bg1">
                    <a:lumMod val="65000"/>
                  </a:schemeClr>
                </a:solidFill>
                <a:latin typeface="微软雅黑" panose="020B0503020204020204" charset="-122"/>
                <a:ea typeface="微软雅黑" panose="020B0503020204020204" charset="-122"/>
                <a:cs typeface="微软雅黑" panose="020B0503020204020204" charset="-122"/>
                <a:sym typeface="+mn-lt"/>
              </a:rPr>
              <a:t>需求分析；</a:t>
            </a:r>
            <a:endParaRPr lang="en-US" altLang="zh-CN" sz="2000" dirty="0">
              <a:solidFill>
                <a:schemeClr val="bg1">
                  <a:lumMod val="65000"/>
                </a:schemeClr>
              </a:solidFill>
              <a:latin typeface="微软雅黑" panose="020B0503020204020204" charset="-122"/>
              <a:ea typeface="微软雅黑" panose="020B0503020204020204" charset="-122"/>
              <a:cs typeface="微软雅黑" panose="020B0503020204020204" charset="-122"/>
              <a:sym typeface="+mn-lt"/>
            </a:endParaRPr>
          </a:p>
          <a:p>
            <a:pPr algn="ctr" hangingPunct="0">
              <a:lnSpc>
                <a:spcPct val="150000"/>
              </a:lnSpc>
            </a:pPr>
            <a:endParaRPr lang="en-US" altLang="zh-CN" sz="1600" dirty="0">
              <a:solidFill>
                <a:schemeClr val="bg1">
                  <a:lumMod val="6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59" name="矩形: 圆角 58"/>
          <p:cNvSpPr/>
          <p:nvPr/>
        </p:nvSpPr>
        <p:spPr>
          <a:xfrm>
            <a:off x="10576243" y="695685"/>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latin typeface="汉仪铁线黑-65简" panose="00020600040101010101" pitchFamily="18" charset="-122"/>
                <a:ea typeface="汉仪铁线黑-65简" panose="00020600040101010101" pitchFamily="18" charset="-122"/>
              </a:rPr>
              <a:t>PART</a:t>
            </a:r>
            <a:endParaRPr lang="zh-CN" altLang="en-US" dirty="0">
              <a:solidFill>
                <a:srgbClr val="4C678E"/>
              </a:solidFill>
              <a:latin typeface="汉仪铁线黑-65简" panose="00020600040101010101" pitchFamily="18" charset="-122"/>
              <a:ea typeface="汉仪铁线黑-65简" panose="00020600040101010101" pitchFamily="18" charset="-122"/>
            </a:endParaRPr>
          </a:p>
        </p:txBody>
      </p:sp>
      <p:sp>
        <p:nvSpPr>
          <p:cNvPr id="12" name="矩形: 圆角 11"/>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971548" y="556753"/>
            <a:ext cx="4482075" cy="591195"/>
            <a:chOff x="703885" y="632385"/>
            <a:chExt cx="4482075" cy="591195"/>
          </a:xfrm>
        </p:grpSpPr>
        <p:sp>
          <p:nvSpPr>
            <p:cNvPr id="10" name="文本框 9"/>
            <p:cNvSpPr txBox="1"/>
            <p:nvPr/>
          </p:nvSpPr>
          <p:spPr>
            <a:xfrm>
              <a:off x="706580" y="632385"/>
              <a:ext cx="2834579" cy="461665"/>
            </a:xfrm>
            <a:prstGeom prst="rect">
              <a:avLst/>
            </a:prstGeom>
            <a:noFill/>
          </p:spPr>
          <p:txBody>
            <a:bodyPr wrap="square" rtlCol="0">
              <a:spAutoFit/>
            </a:bodyPr>
            <a:lstStyle/>
            <a:p>
              <a:r>
                <a:rPr lang="zh-CN" altLang="en-US" sz="2400" spc="600" dirty="0">
                  <a:solidFill>
                    <a:srgbClr val="4C678E"/>
                  </a:solidFill>
                  <a:latin typeface="汉仪心海行楷W" panose="00020600040101010101" pitchFamily="18" charset="-122"/>
                  <a:ea typeface="汉仪心海行楷W" panose="00020600040101010101" pitchFamily="18" charset="-122"/>
                </a:rPr>
                <a:t>西南交通大学</a:t>
              </a:r>
            </a:p>
          </p:txBody>
        </p:sp>
        <p:sp>
          <p:nvSpPr>
            <p:cNvPr id="11" name="文本框 10"/>
            <p:cNvSpPr txBox="1"/>
            <p:nvPr/>
          </p:nvSpPr>
          <p:spPr>
            <a:xfrm>
              <a:off x="703885" y="992748"/>
              <a:ext cx="4482075" cy="230832"/>
            </a:xfrm>
            <a:prstGeom prst="rect">
              <a:avLst/>
            </a:prstGeom>
            <a:noFill/>
          </p:spPr>
          <p:txBody>
            <a:bodyPr wrap="square" rtlCol="0">
              <a:spAutoFit/>
            </a:bodyPr>
            <a:lstStyle/>
            <a:p>
              <a:r>
                <a:rPr lang="en-US" altLang="zh-CN" sz="900" spc="300" dirty="0">
                  <a:solidFill>
                    <a:schemeClr val="tx1">
                      <a:lumMod val="50000"/>
                      <a:lumOff val="50000"/>
                    </a:schemeClr>
                  </a:solidFill>
                  <a:latin typeface="+mn-ea"/>
                </a:rPr>
                <a:t>Southwest </a:t>
              </a:r>
              <a:r>
                <a:rPr lang="en-US" altLang="zh-CN" sz="900" spc="300" dirty="0" err="1">
                  <a:solidFill>
                    <a:schemeClr val="tx1">
                      <a:lumMod val="50000"/>
                      <a:lumOff val="50000"/>
                    </a:schemeClr>
                  </a:solidFill>
                  <a:latin typeface="+mn-ea"/>
                </a:rPr>
                <a:t>Jiaotong</a:t>
              </a:r>
              <a:r>
                <a:rPr lang="en-US" altLang="zh-CN" sz="900" spc="300" dirty="0">
                  <a:solidFill>
                    <a:schemeClr val="tx1">
                      <a:lumMod val="50000"/>
                      <a:lumOff val="50000"/>
                    </a:schemeClr>
                  </a:solidFill>
                  <a:latin typeface="+mn-ea"/>
                </a:rPr>
                <a:t> University</a:t>
              </a:r>
              <a:endParaRPr lang="zh-CN" altLang="en-US" sz="900" spc="300" dirty="0">
                <a:solidFill>
                  <a:schemeClr val="tx1">
                    <a:lumMod val="50000"/>
                    <a:lumOff val="50000"/>
                  </a:schemeClr>
                </a:solidFill>
                <a:latin typeface="+mn-ea"/>
              </a:endParaRPr>
            </a:p>
          </p:txBody>
        </p:sp>
      </p:grpSp>
      <p:grpSp>
        <p:nvGrpSpPr>
          <p:cNvPr id="14" name="ísļîḓé"/>
          <p:cNvGrpSpPr/>
          <p:nvPr/>
        </p:nvGrpSpPr>
        <p:grpSpPr>
          <a:xfrm>
            <a:off x="452000" y="592577"/>
            <a:ext cx="519548" cy="519548"/>
            <a:chOff x="5683121" y="1558109"/>
            <a:chExt cx="673626" cy="673626"/>
          </a:xfrm>
        </p:grpSpPr>
        <p:sp>
          <p:nvSpPr>
            <p:cNvPr id="15" name="ïşļíḋê"/>
            <p:cNvSpPr/>
            <p:nvPr/>
          </p:nvSpPr>
          <p:spPr>
            <a:xfrm>
              <a:off x="5683121" y="1558109"/>
              <a:ext cx="673626" cy="67362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1600" b="1" dirty="0">
                <a:solidFill>
                  <a:schemeClr val="bg1"/>
                </a:solidFill>
                <a:cs typeface="+mn-ea"/>
                <a:sym typeface="+mn-lt"/>
              </a:endParaRPr>
            </a:p>
          </p:txBody>
        </p:sp>
        <p:sp>
          <p:nvSpPr>
            <p:cNvPr id="16" name="îśľîḍe"/>
            <p:cNvSpPr/>
            <p:nvPr/>
          </p:nvSpPr>
          <p:spPr bwMode="auto">
            <a:xfrm>
              <a:off x="5844363" y="1753151"/>
              <a:ext cx="351148" cy="283545"/>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a:lstStyle/>
            <a:p>
              <a:endParaRPr lang="zh-CN" alt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7"/>
                                        </p:tgtEl>
                                        <p:attrNameLst>
                                          <p:attrName>style.visibility</p:attrName>
                                        </p:attrNameLst>
                                      </p:cBhvr>
                                      <p:to>
                                        <p:strVal val="visible"/>
                                      </p:to>
                                    </p:set>
                                    <p:animEffect transition="in" filter="fade">
                                      <p:cBhvr>
                                        <p:cTn id="14" dur="1000"/>
                                        <p:tgtEl>
                                          <p:spTgt spid="57"/>
                                        </p:tgtEl>
                                      </p:cBhvr>
                                    </p:animEffect>
                                    <p:anim calcmode="lin" valueType="num">
                                      <p:cBhvr>
                                        <p:cTn id="15" dur="1000" fill="hold"/>
                                        <p:tgtEl>
                                          <p:spTgt spid="57"/>
                                        </p:tgtEl>
                                        <p:attrNameLst>
                                          <p:attrName>ppt_x</p:attrName>
                                        </p:attrNameLst>
                                      </p:cBhvr>
                                      <p:tavLst>
                                        <p:tav tm="0">
                                          <p:val>
                                            <p:strVal val="#ppt_x"/>
                                          </p:val>
                                        </p:tav>
                                        <p:tav tm="100000">
                                          <p:val>
                                            <p:strVal val="#ppt_x"/>
                                          </p:val>
                                        </p:tav>
                                      </p:tavLst>
                                    </p:anim>
                                    <p:anim calcmode="lin" valueType="num">
                                      <p:cBhvr>
                                        <p:cTn id="16"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fade">
                                      <p:cBhvr>
                                        <p:cTn id="28" dur="1000"/>
                                        <p:tgtEl>
                                          <p:spTgt spid="56"/>
                                        </p:tgtEl>
                                      </p:cBhvr>
                                    </p:animEffect>
                                    <p:anim calcmode="lin" valueType="num">
                                      <p:cBhvr>
                                        <p:cTn id="29" dur="1000" fill="hold"/>
                                        <p:tgtEl>
                                          <p:spTgt spid="56"/>
                                        </p:tgtEl>
                                        <p:attrNameLst>
                                          <p:attrName>ppt_x</p:attrName>
                                        </p:attrNameLst>
                                      </p:cBhvr>
                                      <p:tavLst>
                                        <p:tav tm="0">
                                          <p:val>
                                            <p:strVal val="#ppt_x"/>
                                          </p:val>
                                        </p:tav>
                                        <p:tav tm="100000">
                                          <p:val>
                                            <p:strVal val="#ppt_x"/>
                                          </p:val>
                                        </p:tav>
                                      </p:tavLst>
                                    </p:anim>
                                    <p:anim calcmode="lin" valueType="num">
                                      <p:cBhvr>
                                        <p:cTn id="30" dur="1000" fill="hold"/>
                                        <p:tgtEl>
                                          <p:spTgt spid="56"/>
                                        </p:tgtEl>
                                        <p:attrNameLst>
                                          <p:attrName>ppt_y</p:attrName>
                                        </p:attrNameLst>
                                      </p:cBhvr>
                                      <p:tavLst>
                                        <p:tav tm="0">
                                          <p:val>
                                            <p:strVal val="#ppt_y+.1"/>
                                          </p:val>
                                        </p:tav>
                                        <p:tav tm="100000">
                                          <p:val>
                                            <p:strVal val="#ppt_y"/>
                                          </p:val>
                                        </p:tav>
                                      </p:tavLst>
                                    </p:anim>
                                  </p:childTnLst>
                                </p:cTn>
                              </p:par>
                            </p:childTnLst>
                          </p:cTn>
                        </p:par>
                        <p:par>
                          <p:cTn id="31" fill="hold">
                            <p:stCondLst>
                              <p:cond delay="1000"/>
                            </p:stCondLst>
                            <p:childTnLst>
                              <p:par>
                                <p:cTn id="32" presetID="42" presetClass="entr" presetSubtype="0" fill="hold" grpId="0" nodeType="after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fade">
                                      <p:cBhvr>
                                        <p:cTn id="34" dur="1000"/>
                                        <p:tgtEl>
                                          <p:spTgt spid="58"/>
                                        </p:tgtEl>
                                      </p:cBhvr>
                                    </p:animEffect>
                                    <p:anim calcmode="lin" valueType="num">
                                      <p:cBhvr>
                                        <p:cTn id="35" dur="1000" fill="hold"/>
                                        <p:tgtEl>
                                          <p:spTgt spid="58"/>
                                        </p:tgtEl>
                                        <p:attrNameLst>
                                          <p:attrName>ppt_x</p:attrName>
                                        </p:attrNameLst>
                                      </p:cBhvr>
                                      <p:tavLst>
                                        <p:tav tm="0">
                                          <p:val>
                                            <p:strVal val="#ppt_x"/>
                                          </p:val>
                                        </p:tav>
                                        <p:tav tm="100000">
                                          <p:val>
                                            <p:strVal val="#ppt_x"/>
                                          </p:val>
                                        </p:tav>
                                      </p:tavLst>
                                    </p:anim>
                                    <p:anim calcmode="lin" valueType="num">
                                      <p:cBhvr>
                                        <p:cTn id="36"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500" fill="hold"/>
                                        <p:tgtEl>
                                          <p:spTgt spid="9"/>
                                        </p:tgtEl>
                                        <p:attrNameLst>
                                          <p:attrName>ppt_w</p:attrName>
                                        </p:attrNameLst>
                                      </p:cBhvr>
                                      <p:tavLst>
                                        <p:tav tm="0">
                                          <p:val>
                                            <p:fltVal val="0"/>
                                          </p:val>
                                        </p:tav>
                                        <p:tav tm="100000">
                                          <p:val>
                                            <p:strVal val="#ppt_w"/>
                                          </p:val>
                                        </p:tav>
                                      </p:tavLst>
                                    </p:anim>
                                    <p:anim calcmode="lin" valueType="num">
                                      <p:cBhvr>
                                        <p:cTn id="42" dur="500" fill="hold"/>
                                        <p:tgtEl>
                                          <p:spTgt spid="9"/>
                                        </p:tgtEl>
                                        <p:attrNameLst>
                                          <p:attrName>ppt_h</p:attrName>
                                        </p:attrNameLst>
                                      </p:cBhvr>
                                      <p:tavLst>
                                        <p:tav tm="0">
                                          <p:val>
                                            <p:fltVal val="0"/>
                                          </p:val>
                                        </p:tav>
                                        <p:tav tm="100000">
                                          <p:val>
                                            <p:strVal val="#ppt_h"/>
                                          </p:val>
                                        </p:tav>
                                      </p:tavLst>
                                    </p:anim>
                                    <p:animEffect transition="in" filter="fade">
                                      <p:cBhvr>
                                        <p:cTn id="43" dur="500"/>
                                        <p:tgtEl>
                                          <p:spTgt spid="9"/>
                                        </p:tgtEl>
                                      </p:cBhvr>
                                    </p:animEffect>
                                  </p:childTnLst>
                                </p:cTn>
                              </p:par>
                              <p:par>
                                <p:cTn id="44" presetID="53" presetClass="entr" presetSubtype="16" fill="hold" nodeType="with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p:cTn id="46" dur="500" fill="hold"/>
                                        <p:tgtEl>
                                          <p:spTgt spid="14"/>
                                        </p:tgtEl>
                                        <p:attrNameLst>
                                          <p:attrName>ppt_w</p:attrName>
                                        </p:attrNameLst>
                                      </p:cBhvr>
                                      <p:tavLst>
                                        <p:tav tm="0">
                                          <p:val>
                                            <p:fltVal val="0"/>
                                          </p:val>
                                        </p:tav>
                                        <p:tav tm="100000">
                                          <p:val>
                                            <p:strVal val="#ppt_w"/>
                                          </p:val>
                                        </p:tav>
                                      </p:tavLst>
                                    </p:anim>
                                    <p:anim calcmode="lin" valueType="num">
                                      <p:cBhvr>
                                        <p:cTn id="47" dur="500" fill="hold"/>
                                        <p:tgtEl>
                                          <p:spTgt spid="14"/>
                                        </p:tgtEl>
                                        <p:attrNameLst>
                                          <p:attrName>ppt_h</p:attrName>
                                        </p:attrNameLst>
                                      </p:cBhvr>
                                      <p:tavLst>
                                        <p:tav tm="0">
                                          <p:val>
                                            <p:fltVal val="0"/>
                                          </p:val>
                                        </p:tav>
                                        <p:tav tm="100000">
                                          <p:val>
                                            <p:strVal val="#ppt_h"/>
                                          </p:val>
                                        </p:tav>
                                      </p:tavLst>
                                    </p:anim>
                                    <p:animEffect transition="in" filter="fade">
                                      <p:cBhvr>
                                        <p:cTn id="4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P spid="58" grpId="0"/>
      <p:bldP spid="59"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3" name="文本框 32"/>
          <p:cNvSpPr txBox="1"/>
          <p:nvPr/>
        </p:nvSpPr>
        <p:spPr>
          <a:xfrm>
            <a:off x="4454245" y="512747"/>
            <a:ext cx="3287905" cy="706755"/>
          </a:xfrm>
          <a:prstGeom prst="rect">
            <a:avLst/>
          </a:prstGeom>
          <a:noFill/>
        </p:spPr>
        <p:txBody>
          <a:bodyPr wrap="square" rtlCol="0">
            <a:spAutoFit/>
          </a:bodyPr>
          <a:lstStyle/>
          <a:p>
            <a:pPr algn="ctr"/>
            <a:r>
              <a:rPr lang="zh-CN" altLang="en-US" sz="4000" spc="600" dirty="0">
                <a:solidFill>
                  <a:srgbClr val="4C678E"/>
                </a:solidFill>
                <a:latin typeface="微软雅黑" panose="020B0503020204020204" charset="-122"/>
                <a:ea typeface="微软雅黑" panose="020B0503020204020204" charset="-122"/>
              </a:rPr>
              <a:t>可行性研究</a:t>
            </a:r>
          </a:p>
        </p:txBody>
      </p:sp>
      <p:grpSp>
        <p:nvGrpSpPr>
          <p:cNvPr id="9" name="组合 8"/>
          <p:cNvGrpSpPr/>
          <p:nvPr/>
        </p:nvGrpSpPr>
        <p:grpSpPr>
          <a:xfrm>
            <a:off x="3541617" y="895872"/>
            <a:ext cx="4971012" cy="45719"/>
            <a:chOff x="3893464" y="1130139"/>
            <a:chExt cx="4490797" cy="0"/>
          </a:xfrm>
        </p:grpSpPr>
        <p:cxnSp>
          <p:nvCxnSpPr>
            <p:cNvPr id="36" name="直接箭头连接符 25"/>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31" name="Google Shape;1369;p34"/>
          <p:cNvSpPr/>
          <p:nvPr/>
        </p:nvSpPr>
        <p:spPr>
          <a:xfrm>
            <a:off x="9561877" y="2309527"/>
            <a:ext cx="567812" cy="567812"/>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latin typeface="汉仪铁线黑-65简" panose="00020600040101010101" pitchFamily="18" charset="-122"/>
                <a:ea typeface="汉仪铁线黑-65简" panose="00020600040101010101" pitchFamily="18" charset="-122"/>
                <a:sym typeface="Fira Sans"/>
              </a:rPr>
              <a:t>3</a:t>
            </a:r>
            <a:endParaRPr sz="2000">
              <a:latin typeface="汉仪铁线黑-65简" panose="00020600040101010101" pitchFamily="18" charset="-122"/>
              <a:ea typeface="汉仪铁线黑-65简" panose="00020600040101010101" pitchFamily="18" charset="-122"/>
              <a:sym typeface="Fira Sans"/>
            </a:endParaRPr>
          </a:p>
        </p:txBody>
      </p:sp>
      <p:sp>
        <p:nvSpPr>
          <p:cNvPr id="32" name="Google Shape;1373;p34"/>
          <p:cNvSpPr/>
          <p:nvPr/>
        </p:nvSpPr>
        <p:spPr>
          <a:xfrm>
            <a:off x="5866328" y="2293259"/>
            <a:ext cx="567812" cy="567812"/>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latin typeface="汉仪铁线黑-65简" panose="00020600040101010101" pitchFamily="18" charset="-122"/>
                <a:ea typeface="汉仪铁线黑-65简" panose="00020600040101010101" pitchFamily="18" charset="-122"/>
                <a:sym typeface="Fira Sans"/>
              </a:rPr>
              <a:t>2</a:t>
            </a:r>
            <a:endParaRPr sz="2000" dirty="0">
              <a:latin typeface="汉仪铁线黑-65简" panose="00020600040101010101" pitchFamily="18" charset="-122"/>
              <a:ea typeface="汉仪铁线黑-65简" panose="00020600040101010101" pitchFamily="18" charset="-122"/>
              <a:sym typeface="Fira Sans"/>
            </a:endParaRPr>
          </a:p>
        </p:txBody>
      </p:sp>
      <p:sp>
        <p:nvSpPr>
          <p:cNvPr id="34" name="Google Shape;1376;p34"/>
          <p:cNvSpPr/>
          <p:nvPr/>
        </p:nvSpPr>
        <p:spPr>
          <a:xfrm>
            <a:off x="2182763" y="2276989"/>
            <a:ext cx="567812" cy="567812"/>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latin typeface="汉仪铁线黑-65简" panose="00020600040101010101" pitchFamily="18" charset="-122"/>
                <a:ea typeface="汉仪铁线黑-65简" panose="00020600040101010101" pitchFamily="18" charset="-122"/>
                <a:sym typeface="Fira Sans"/>
              </a:rPr>
              <a:t>1</a:t>
            </a:r>
            <a:endParaRPr sz="2000" dirty="0">
              <a:latin typeface="汉仪铁线黑-65简" panose="00020600040101010101" pitchFamily="18" charset="-122"/>
              <a:ea typeface="汉仪铁线黑-65简" panose="00020600040101010101" pitchFamily="18" charset="-122"/>
              <a:sym typeface="Fira Sans"/>
            </a:endParaRPr>
          </a:p>
        </p:txBody>
      </p:sp>
      <p:grpSp>
        <p:nvGrpSpPr>
          <p:cNvPr id="12" name="组合 11"/>
          <p:cNvGrpSpPr/>
          <p:nvPr/>
        </p:nvGrpSpPr>
        <p:grpSpPr>
          <a:xfrm>
            <a:off x="761075" y="3109530"/>
            <a:ext cx="2570480" cy="1965325"/>
            <a:chOff x="1017253" y="3052229"/>
            <a:chExt cx="2570480" cy="1965325"/>
          </a:xfrm>
        </p:grpSpPr>
        <p:sp>
          <p:nvSpPr>
            <p:cNvPr id="35" name="矩形 34"/>
            <p:cNvSpPr/>
            <p:nvPr/>
          </p:nvSpPr>
          <p:spPr>
            <a:xfrm>
              <a:off x="1070593" y="3052229"/>
              <a:ext cx="2517140" cy="553720"/>
            </a:xfrm>
            <a:prstGeom prst="rect">
              <a:avLst/>
            </a:prstGeom>
            <a:noFill/>
          </p:spPr>
          <p:txBody>
            <a:bodyPr wrap="square" lIns="0" tIns="0" rIns="0" bIns="0" rtlCol="0">
              <a:spAutoFit/>
            </a:bodyPr>
            <a:lstStyle/>
            <a:p>
              <a:pPr algn="just" hangingPunct="0">
                <a:lnSpc>
                  <a:spcPct val="150000"/>
                </a:lnSpc>
              </a:pPr>
              <a:r>
                <a:rPr lang="zh-CN" altLang="en-US" sz="2400" b="1" dirty="0">
                  <a:solidFill>
                    <a:srgbClr val="4C678E"/>
                  </a:solidFill>
                  <a:latin typeface="微软雅黑" panose="020B0503020204020204" charset="-122"/>
                  <a:ea typeface="微软雅黑" panose="020B0503020204020204" charset="-122"/>
                  <a:cs typeface="+mn-ea"/>
                  <a:sym typeface="+mn-lt"/>
                </a:rPr>
                <a:t>技术上的可行性</a:t>
              </a:r>
            </a:p>
          </p:txBody>
        </p:sp>
        <p:sp>
          <p:nvSpPr>
            <p:cNvPr id="37" name="矩形 36"/>
            <p:cNvSpPr/>
            <p:nvPr/>
          </p:nvSpPr>
          <p:spPr>
            <a:xfrm>
              <a:off x="1017253" y="3632619"/>
              <a:ext cx="2538730" cy="1384935"/>
            </a:xfrm>
            <a:prstGeom prst="rect">
              <a:avLst/>
            </a:prstGeom>
            <a:noFill/>
          </p:spPr>
          <p:txBody>
            <a:bodyPr wrap="square" lIns="0" tIns="0" rIns="0" bIns="0" rtlCol="0">
              <a:spAutoFit/>
            </a:bodyPr>
            <a:lstStyle/>
            <a:p>
              <a:pPr algn="just" hangingPunct="0">
                <a:lnSpc>
                  <a:spcPct val="150000"/>
                </a:lnSpc>
              </a:pPr>
              <a:r>
                <a:rPr lang="zh-CN" altLang="en-US" sz="2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项目完成所需的所有技术都能使用</a:t>
              </a:r>
              <a:r>
                <a:rPr lang="en-US" altLang="zh-CN" sz="2000" dirty="0" err="1">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html+css+js</a:t>
              </a:r>
              <a:r>
                <a:rPr lang="zh-CN" altLang="en-US" sz="2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完成</a:t>
              </a:r>
            </a:p>
          </p:txBody>
        </p:sp>
      </p:grpSp>
      <p:grpSp>
        <p:nvGrpSpPr>
          <p:cNvPr id="38" name="组合 37"/>
          <p:cNvGrpSpPr/>
          <p:nvPr/>
        </p:nvGrpSpPr>
        <p:grpSpPr>
          <a:xfrm>
            <a:off x="4966248" y="3109531"/>
            <a:ext cx="2395855" cy="1944370"/>
            <a:chOff x="1516558" y="2977146"/>
            <a:chExt cx="2371479" cy="1944370"/>
          </a:xfrm>
        </p:grpSpPr>
        <p:sp>
          <p:nvSpPr>
            <p:cNvPr id="39" name="矩形 38"/>
            <p:cNvSpPr/>
            <p:nvPr/>
          </p:nvSpPr>
          <p:spPr>
            <a:xfrm>
              <a:off x="1556156" y="2977146"/>
              <a:ext cx="2331881" cy="553720"/>
            </a:xfrm>
            <a:prstGeom prst="rect">
              <a:avLst/>
            </a:prstGeom>
            <a:noFill/>
          </p:spPr>
          <p:txBody>
            <a:bodyPr wrap="square" lIns="0" tIns="0" rIns="0" bIns="0" rtlCol="0">
              <a:spAutoFit/>
            </a:bodyPr>
            <a:lstStyle/>
            <a:p>
              <a:pPr algn="just" hangingPunct="0">
                <a:lnSpc>
                  <a:spcPct val="150000"/>
                </a:lnSpc>
              </a:pPr>
              <a:r>
                <a:rPr lang="zh-CN" altLang="en-US" sz="2400" b="1" dirty="0">
                  <a:solidFill>
                    <a:srgbClr val="4C678E"/>
                  </a:solidFill>
                  <a:latin typeface="微软雅黑" panose="020B0503020204020204" charset="-122"/>
                  <a:ea typeface="微软雅黑" panose="020B0503020204020204" charset="-122"/>
                  <a:cs typeface="+mn-ea"/>
                  <a:sym typeface="+mn-lt"/>
                </a:rPr>
                <a:t>经济上的可行性</a:t>
              </a:r>
            </a:p>
          </p:txBody>
        </p:sp>
        <p:sp>
          <p:nvSpPr>
            <p:cNvPr id="40" name="矩形 39"/>
            <p:cNvSpPr/>
            <p:nvPr/>
          </p:nvSpPr>
          <p:spPr>
            <a:xfrm>
              <a:off x="1516558" y="3536581"/>
              <a:ext cx="2140805" cy="1384935"/>
            </a:xfrm>
            <a:prstGeom prst="rect">
              <a:avLst/>
            </a:prstGeom>
            <a:noFill/>
          </p:spPr>
          <p:txBody>
            <a:bodyPr wrap="square" lIns="0" tIns="0" rIns="0" bIns="0" rtlCol="0">
              <a:spAutoFit/>
            </a:bodyPr>
            <a:lstStyle/>
            <a:p>
              <a:pPr algn="just" hangingPunct="0">
                <a:lnSpc>
                  <a:spcPct val="150000"/>
                </a:lnSpc>
              </a:pPr>
              <a:r>
                <a:rPr lang="zh-CN" altLang="en-US" sz="2000" dirty="0">
                  <a:solidFill>
                    <a:schemeClr val="tx1">
                      <a:lumMod val="75000"/>
                      <a:lumOff val="25000"/>
                    </a:schemeClr>
                  </a:solidFill>
                  <a:latin typeface="微软雅黑" panose="020B0503020204020204" charset="-122"/>
                  <a:ea typeface="微软雅黑" panose="020B0503020204020204" charset="-122"/>
                  <a:cs typeface="+mn-ea"/>
                  <a:sym typeface="+mn-lt"/>
                </a:rPr>
                <a:t>项目全程在本地搭建、调试和运行，无需经济支持。</a:t>
              </a:r>
            </a:p>
          </p:txBody>
        </p:sp>
      </p:grpSp>
      <p:grpSp>
        <p:nvGrpSpPr>
          <p:cNvPr id="41" name="组合 40"/>
          <p:cNvGrpSpPr/>
          <p:nvPr/>
        </p:nvGrpSpPr>
        <p:grpSpPr>
          <a:xfrm>
            <a:off x="8557351" y="3100180"/>
            <a:ext cx="2292350" cy="2033905"/>
            <a:chOff x="1635804" y="2984065"/>
            <a:chExt cx="2292350" cy="2033905"/>
          </a:xfrm>
        </p:grpSpPr>
        <p:sp>
          <p:nvSpPr>
            <p:cNvPr id="42" name="矩形 41"/>
            <p:cNvSpPr/>
            <p:nvPr/>
          </p:nvSpPr>
          <p:spPr>
            <a:xfrm>
              <a:off x="1718354" y="2984065"/>
              <a:ext cx="2159635" cy="553720"/>
            </a:xfrm>
            <a:prstGeom prst="rect">
              <a:avLst/>
            </a:prstGeom>
            <a:noFill/>
          </p:spPr>
          <p:txBody>
            <a:bodyPr wrap="square" lIns="0" tIns="0" rIns="0" bIns="0" rtlCol="0">
              <a:spAutoFit/>
            </a:bodyPr>
            <a:lstStyle/>
            <a:p>
              <a:pPr algn="just" hangingPunct="0">
                <a:lnSpc>
                  <a:spcPct val="150000"/>
                </a:lnSpc>
              </a:pPr>
              <a:r>
                <a:rPr lang="zh-CN" altLang="en-US" sz="2400" b="1" dirty="0">
                  <a:solidFill>
                    <a:srgbClr val="4C678E"/>
                  </a:solidFill>
                  <a:latin typeface="微软雅黑" panose="020B0503020204020204" charset="-122"/>
                  <a:ea typeface="微软雅黑" panose="020B0503020204020204" charset="-122"/>
                  <a:cs typeface="+mn-ea"/>
                  <a:sym typeface="+mn-lt"/>
                </a:rPr>
                <a:t>操作上的可行性</a:t>
              </a:r>
            </a:p>
          </p:txBody>
        </p:sp>
        <p:sp>
          <p:nvSpPr>
            <p:cNvPr id="43" name="矩形 42"/>
            <p:cNvSpPr/>
            <p:nvPr/>
          </p:nvSpPr>
          <p:spPr>
            <a:xfrm>
              <a:off x="1635804" y="3633035"/>
              <a:ext cx="2292350" cy="1384935"/>
            </a:xfrm>
            <a:prstGeom prst="rect">
              <a:avLst/>
            </a:prstGeom>
            <a:noFill/>
          </p:spPr>
          <p:txBody>
            <a:bodyPr wrap="square" lIns="0" tIns="0" rIns="0" bIns="0" rtlCol="0">
              <a:spAutoFit/>
            </a:bodyPr>
            <a:lstStyle/>
            <a:p>
              <a:pPr algn="just" hangingPunct="0">
                <a:lnSpc>
                  <a:spcPct val="150000"/>
                </a:lnSpc>
              </a:pPr>
              <a:r>
                <a:rPr lang="zh-CN" altLang="en-US" sz="20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网页设计简单易操作，用户在浏览时容易找到自己的方向。</a:t>
              </a:r>
            </a:p>
          </p:txBody>
        </p:sp>
      </p:grpSp>
      <p:cxnSp>
        <p:nvCxnSpPr>
          <p:cNvPr id="48" name="直接连接符 47"/>
          <p:cNvCxnSpPr/>
          <p:nvPr/>
        </p:nvCxnSpPr>
        <p:spPr>
          <a:xfrm>
            <a:off x="4324140" y="2276989"/>
            <a:ext cx="0" cy="3134058"/>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51" name="直接连接符 50"/>
          <p:cNvCxnSpPr/>
          <p:nvPr/>
        </p:nvCxnSpPr>
        <p:spPr>
          <a:xfrm>
            <a:off x="8045811" y="2293259"/>
            <a:ext cx="0" cy="3134058"/>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fltVal val="0"/>
                                          </p:val>
                                        </p:tav>
                                        <p:tav tm="100000">
                                          <p:val>
                                            <p:strVal val="#ppt_h"/>
                                          </p:val>
                                        </p:tav>
                                      </p:tavLst>
                                    </p:anim>
                                    <p:animEffect transition="in" filter="fade">
                                      <p:cBhvr>
                                        <p:cTn id="14" dur="500"/>
                                        <p:tgtEl>
                                          <p:spTgt spid="33"/>
                                        </p:tgtEl>
                                      </p:cBhvr>
                                    </p:animEffect>
                                  </p:childTnLst>
                                </p:cTn>
                              </p:par>
                            </p:childTnLst>
                          </p:cTn>
                        </p:par>
                        <p:par>
                          <p:cTn id="15" fill="hold">
                            <p:stCondLst>
                              <p:cond delay="500"/>
                            </p:stCondLst>
                            <p:childTnLst>
                              <p:par>
                                <p:cTn id="16" presetID="53" presetClass="entr" presetSubtype="16" fill="hold" grpId="0" nodeType="afterEffect">
                                  <p:stCondLst>
                                    <p:cond delay="0"/>
                                  </p:stCondLst>
                                  <p:childTnLst>
                                    <p:set>
                                      <p:cBhvr>
                                        <p:cTn id="17" dur="1" fill="hold">
                                          <p:stCondLst>
                                            <p:cond delay="0"/>
                                          </p:stCondLst>
                                        </p:cTn>
                                        <p:tgtEl>
                                          <p:spTgt spid="31"/>
                                        </p:tgtEl>
                                        <p:attrNameLst>
                                          <p:attrName>style.visibility</p:attrName>
                                        </p:attrNameLst>
                                      </p:cBhvr>
                                      <p:to>
                                        <p:strVal val="visible"/>
                                      </p:to>
                                    </p:set>
                                    <p:anim calcmode="lin" valueType="num">
                                      <p:cBhvr>
                                        <p:cTn id="18" dur="500" fill="hold"/>
                                        <p:tgtEl>
                                          <p:spTgt spid="31"/>
                                        </p:tgtEl>
                                        <p:attrNameLst>
                                          <p:attrName>ppt_w</p:attrName>
                                        </p:attrNameLst>
                                      </p:cBhvr>
                                      <p:tavLst>
                                        <p:tav tm="0">
                                          <p:val>
                                            <p:fltVal val="0"/>
                                          </p:val>
                                        </p:tav>
                                        <p:tav tm="100000">
                                          <p:val>
                                            <p:strVal val="#ppt_w"/>
                                          </p:val>
                                        </p:tav>
                                      </p:tavLst>
                                    </p:anim>
                                    <p:anim calcmode="lin" valueType="num">
                                      <p:cBhvr>
                                        <p:cTn id="19" dur="500" fill="hold"/>
                                        <p:tgtEl>
                                          <p:spTgt spid="31"/>
                                        </p:tgtEl>
                                        <p:attrNameLst>
                                          <p:attrName>ppt_h</p:attrName>
                                        </p:attrNameLst>
                                      </p:cBhvr>
                                      <p:tavLst>
                                        <p:tav tm="0">
                                          <p:val>
                                            <p:fltVal val="0"/>
                                          </p:val>
                                        </p:tav>
                                        <p:tav tm="100000">
                                          <p:val>
                                            <p:strVal val="#ppt_h"/>
                                          </p:val>
                                        </p:tav>
                                      </p:tavLst>
                                    </p:anim>
                                    <p:animEffect transition="in" filter="fade">
                                      <p:cBhvr>
                                        <p:cTn id="20" dur="500"/>
                                        <p:tgtEl>
                                          <p:spTgt spid="31"/>
                                        </p:tgtEl>
                                      </p:cBhvr>
                                    </p:animEffect>
                                  </p:childTnLst>
                                </p:cTn>
                              </p:par>
                            </p:childTnLst>
                          </p:cTn>
                        </p:par>
                        <p:par>
                          <p:cTn id="21" fill="hold">
                            <p:stCondLst>
                              <p:cond delay="1000"/>
                            </p:stCondLst>
                            <p:childTnLst>
                              <p:par>
                                <p:cTn id="22" presetID="53" presetClass="entr" presetSubtype="16" fill="hold" grpId="0" nodeType="afterEffect">
                                  <p:stCondLst>
                                    <p:cond delay="0"/>
                                  </p:stCondLst>
                                  <p:childTnLst>
                                    <p:set>
                                      <p:cBhvr>
                                        <p:cTn id="23" dur="1" fill="hold">
                                          <p:stCondLst>
                                            <p:cond delay="0"/>
                                          </p:stCondLst>
                                        </p:cTn>
                                        <p:tgtEl>
                                          <p:spTgt spid="32"/>
                                        </p:tgtEl>
                                        <p:attrNameLst>
                                          <p:attrName>style.visibility</p:attrName>
                                        </p:attrNameLst>
                                      </p:cBhvr>
                                      <p:to>
                                        <p:strVal val="visible"/>
                                      </p:to>
                                    </p:set>
                                    <p:anim calcmode="lin" valueType="num">
                                      <p:cBhvr>
                                        <p:cTn id="24" dur="500" fill="hold"/>
                                        <p:tgtEl>
                                          <p:spTgt spid="32"/>
                                        </p:tgtEl>
                                        <p:attrNameLst>
                                          <p:attrName>ppt_w</p:attrName>
                                        </p:attrNameLst>
                                      </p:cBhvr>
                                      <p:tavLst>
                                        <p:tav tm="0">
                                          <p:val>
                                            <p:fltVal val="0"/>
                                          </p:val>
                                        </p:tav>
                                        <p:tav tm="100000">
                                          <p:val>
                                            <p:strVal val="#ppt_w"/>
                                          </p:val>
                                        </p:tav>
                                      </p:tavLst>
                                    </p:anim>
                                    <p:anim calcmode="lin" valueType="num">
                                      <p:cBhvr>
                                        <p:cTn id="25" dur="500" fill="hold"/>
                                        <p:tgtEl>
                                          <p:spTgt spid="32"/>
                                        </p:tgtEl>
                                        <p:attrNameLst>
                                          <p:attrName>ppt_h</p:attrName>
                                        </p:attrNameLst>
                                      </p:cBhvr>
                                      <p:tavLst>
                                        <p:tav tm="0">
                                          <p:val>
                                            <p:fltVal val="0"/>
                                          </p:val>
                                        </p:tav>
                                        <p:tav tm="100000">
                                          <p:val>
                                            <p:strVal val="#ppt_h"/>
                                          </p:val>
                                        </p:tav>
                                      </p:tavLst>
                                    </p:anim>
                                    <p:animEffect transition="in" filter="fade">
                                      <p:cBhvr>
                                        <p:cTn id="26" dur="500"/>
                                        <p:tgtEl>
                                          <p:spTgt spid="32"/>
                                        </p:tgtEl>
                                      </p:cBhvr>
                                    </p:animEffect>
                                  </p:childTnLst>
                                </p:cTn>
                              </p:par>
                            </p:childTnLst>
                          </p:cTn>
                        </p:par>
                        <p:par>
                          <p:cTn id="27" fill="hold">
                            <p:stCondLst>
                              <p:cond delay="1500"/>
                            </p:stCondLst>
                            <p:childTnLst>
                              <p:par>
                                <p:cTn id="28" presetID="53" presetClass="entr" presetSubtype="16"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anim calcmode="lin" valueType="num">
                                      <p:cBhvr>
                                        <p:cTn id="30" dur="500" fill="hold"/>
                                        <p:tgtEl>
                                          <p:spTgt spid="34"/>
                                        </p:tgtEl>
                                        <p:attrNameLst>
                                          <p:attrName>ppt_w</p:attrName>
                                        </p:attrNameLst>
                                      </p:cBhvr>
                                      <p:tavLst>
                                        <p:tav tm="0">
                                          <p:val>
                                            <p:fltVal val="0"/>
                                          </p:val>
                                        </p:tav>
                                        <p:tav tm="100000">
                                          <p:val>
                                            <p:strVal val="#ppt_w"/>
                                          </p:val>
                                        </p:tav>
                                      </p:tavLst>
                                    </p:anim>
                                    <p:anim calcmode="lin" valueType="num">
                                      <p:cBhvr>
                                        <p:cTn id="31" dur="500" fill="hold"/>
                                        <p:tgtEl>
                                          <p:spTgt spid="34"/>
                                        </p:tgtEl>
                                        <p:attrNameLst>
                                          <p:attrName>ppt_h</p:attrName>
                                        </p:attrNameLst>
                                      </p:cBhvr>
                                      <p:tavLst>
                                        <p:tav tm="0">
                                          <p:val>
                                            <p:fltVal val="0"/>
                                          </p:val>
                                        </p:tav>
                                        <p:tav tm="100000">
                                          <p:val>
                                            <p:strVal val="#ppt_h"/>
                                          </p:val>
                                        </p:tav>
                                      </p:tavLst>
                                    </p:anim>
                                    <p:animEffect transition="in" filter="fade">
                                      <p:cBhvr>
                                        <p:cTn id="32" dur="500"/>
                                        <p:tgtEl>
                                          <p:spTgt spid="34"/>
                                        </p:tgtEl>
                                      </p:cBhvr>
                                    </p:animEffect>
                                  </p:childTnLst>
                                </p:cTn>
                              </p:par>
                            </p:childTnLst>
                          </p:cTn>
                        </p:par>
                        <p:par>
                          <p:cTn id="33" fill="hold">
                            <p:stCondLst>
                              <p:cond delay="2000"/>
                            </p:stCondLst>
                            <p:childTnLst>
                              <p:par>
                                <p:cTn id="34" presetID="2" presetClass="entr" presetSubtype="4" fill="hold" nodeType="after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500" fill="hold"/>
                                        <p:tgtEl>
                                          <p:spTgt spid="12"/>
                                        </p:tgtEl>
                                        <p:attrNameLst>
                                          <p:attrName>ppt_x</p:attrName>
                                        </p:attrNameLst>
                                      </p:cBhvr>
                                      <p:tavLst>
                                        <p:tav tm="0">
                                          <p:val>
                                            <p:strVal val="#ppt_x"/>
                                          </p:val>
                                        </p:tav>
                                        <p:tav tm="100000">
                                          <p:val>
                                            <p:strVal val="#ppt_x"/>
                                          </p:val>
                                        </p:tav>
                                      </p:tavLst>
                                    </p:anim>
                                    <p:anim calcmode="lin" valueType="num">
                                      <p:cBhvr additive="base">
                                        <p:cTn id="37" dur="500" fill="hold"/>
                                        <p:tgtEl>
                                          <p:spTgt spid="12"/>
                                        </p:tgtEl>
                                        <p:attrNameLst>
                                          <p:attrName>ppt_y</p:attrName>
                                        </p:attrNameLst>
                                      </p:cBhvr>
                                      <p:tavLst>
                                        <p:tav tm="0">
                                          <p:val>
                                            <p:strVal val="1+#ppt_h/2"/>
                                          </p:val>
                                        </p:tav>
                                        <p:tav tm="100000">
                                          <p:val>
                                            <p:strVal val="#ppt_y"/>
                                          </p:val>
                                        </p:tav>
                                      </p:tavLst>
                                    </p:anim>
                                  </p:childTnLst>
                                </p:cTn>
                              </p:par>
                            </p:childTnLst>
                          </p:cTn>
                        </p:par>
                        <p:par>
                          <p:cTn id="38" fill="hold">
                            <p:stCondLst>
                              <p:cond delay="2500"/>
                            </p:stCondLst>
                            <p:childTnLst>
                              <p:par>
                                <p:cTn id="39" presetID="2" presetClass="entr" presetSubtype="4" fill="hold" nodeType="afterEffect">
                                  <p:stCondLst>
                                    <p:cond delay="0"/>
                                  </p:stCondLst>
                                  <p:childTnLst>
                                    <p:set>
                                      <p:cBhvr>
                                        <p:cTn id="40" dur="1" fill="hold">
                                          <p:stCondLst>
                                            <p:cond delay="0"/>
                                          </p:stCondLst>
                                        </p:cTn>
                                        <p:tgtEl>
                                          <p:spTgt spid="38"/>
                                        </p:tgtEl>
                                        <p:attrNameLst>
                                          <p:attrName>style.visibility</p:attrName>
                                        </p:attrNameLst>
                                      </p:cBhvr>
                                      <p:to>
                                        <p:strVal val="visible"/>
                                      </p:to>
                                    </p:set>
                                    <p:anim calcmode="lin" valueType="num">
                                      <p:cBhvr additive="base">
                                        <p:cTn id="41" dur="500" fill="hold"/>
                                        <p:tgtEl>
                                          <p:spTgt spid="38"/>
                                        </p:tgtEl>
                                        <p:attrNameLst>
                                          <p:attrName>ppt_x</p:attrName>
                                        </p:attrNameLst>
                                      </p:cBhvr>
                                      <p:tavLst>
                                        <p:tav tm="0">
                                          <p:val>
                                            <p:strVal val="#ppt_x"/>
                                          </p:val>
                                        </p:tav>
                                        <p:tav tm="100000">
                                          <p:val>
                                            <p:strVal val="#ppt_x"/>
                                          </p:val>
                                        </p:tav>
                                      </p:tavLst>
                                    </p:anim>
                                    <p:anim calcmode="lin" valueType="num">
                                      <p:cBhvr additive="base">
                                        <p:cTn id="42" dur="500" fill="hold"/>
                                        <p:tgtEl>
                                          <p:spTgt spid="38"/>
                                        </p:tgtEl>
                                        <p:attrNameLst>
                                          <p:attrName>ppt_y</p:attrName>
                                        </p:attrNameLst>
                                      </p:cBhvr>
                                      <p:tavLst>
                                        <p:tav tm="0">
                                          <p:val>
                                            <p:strVal val="1+#ppt_h/2"/>
                                          </p:val>
                                        </p:tav>
                                        <p:tav tm="100000">
                                          <p:val>
                                            <p:strVal val="#ppt_y"/>
                                          </p:val>
                                        </p:tav>
                                      </p:tavLst>
                                    </p:anim>
                                  </p:childTnLst>
                                </p:cTn>
                              </p:par>
                            </p:childTnLst>
                          </p:cTn>
                        </p:par>
                        <p:par>
                          <p:cTn id="43" fill="hold">
                            <p:stCondLst>
                              <p:cond delay="3000"/>
                            </p:stCondLst>
                            <p:childTnLst>
                              <p:par>
                                <p:cTn id="44" presetID="2" presetClass="entr" presetSubtype="4" fill="hold" nodeType="afterEffect">
                                  <p:stCondLst>
                                    <p:cond delay="0"/>
                                  </p:stCondLst>
                                  <p:childTnLst>
                                    <p:set>
                                      <p:cBhvr>
                                        <p:cTn id="45" dur="1" fill="hold">
                                          <p:stCondLst>
                                            <p:cond delay="0"/>
                                          </p:stCondLst>
                                        </p:cTn>
                                        <p:tgtEl>
                                          <p:spTgt spid="41"/>
                                        </p:tgtEl>
                                        <p:attrNameLst>
                                          <p:attrName>style.visibility</p:attrName>
                                        </p:attrNameLst>
                                      </p:cBhvr>
                                      <p:to>
                                        <p:strVal val="visible"/>
                                      </p:to>
                                    </p:set>
                                    <p:anim calcmode="lin" valueType="num">
                                      <p:cBhvr additive="base">
                                        <p:cTn id="46" dur="500" fill="hold"/>
                                        <p:tgtEl>
                                          <p:spTgt spid="41"/>
                                        </p:tgtEl>
                                        <p:attrNameLst>
                                          <p:attrName>ppt_x</p:attrName>
                                        </p:attrNameLst>
                                      </p:cBhvr>
                                      <p:tavLst>
                                        <p:tav tm="0">
                                          <p:val>
                                            <p:strVal val="#ppt_x"/>
                                          </p:val>
                                        </p:tav>
                                        <p:tav tm="100000">
                                          <p:val>
                                            <p:strVal val="#ppt_x"/>
                                          </p:val>
                                        </p:tav>
                                      </p:tavLst>
                                    </p:anim>
                                    <p:anim calcmode="lin" valueType="num">
                                      <p:cBhvr additive="base">
                                        <p:cTn id="47"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wipe(down)">
                                      <p:cBhvr>
                                        <p:cTn id="52" dur="500"/>
                                        <p:tgtEl>
                                          <p:spTgt spid="48"/>
                                        </p:tgtEl>
                                      </p:cBhvr>
                                    </p:animEffect>
                                  </p:childTnLst>
                                </p:cTn>
                              </p:par>
                              <p:par>
                                <p:cTn id="53" presetID="22" presetClass="entr" presetSubtype="4" fill="hold" nodeType="with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wipe(down)">
                                      <p:cBhvr>
                                        <p:cTn id="5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1" grpId="0" animBg="1"/>
      <p:bldP spid="32" grpId="0" animBg="1"/>
      <p:bldP spid="3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ec982411-c573-4548-be39-2698acb2fd7c"/>
  <p:tag name="COMMONDATA" val="eyJoZGlkIjoiMTQzZjQ5MzZjZTk0NDAxMGYwMzRiZjNiMmI0MjQ2ZWIifQ=="/>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672,&quot;width&quot;:10761}"/>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6816b503-efc2-40e0-9df6-07b9955a1b7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950</Words>
  <Application>Microsoft Office PowerPoint</Application>
  <PresentationFormat>宽屏</PresentationFormat>
  <Paragraphs>149</Paragraphs>
  <Slides>26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26</vt:i4>
      </vt:variant>
    </vt:vector>
  </HeadingPairs>
  <TitlesOfParts>
    <vt:vector size="38" baseType="lpstr">
      <vt:lpstr>等线</vt:lpstr>
      <vt:lpstr>等线 Light</vt:lpstr>
      <vt:lpstr>汉仪铁线黑-65简</vt:lpstr>
      <vt:lpstr>汉仪心海行楷W</vt:lpstr>
      <vt:lpstr>思源黑体 CN Bold</vt:lpstr>
      <vt:lpstr>思源黑体 CN Normal</vt:lpstr>
      <vt:lpstr>思源宋体 Heavy</vt:lpstr>
      <vt:lpstr>微软雅黑</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卫 东廷</cp:lastModifiedBy>
  <cp:revision>60</cp:revision>
  <dcterms:created xsi:type="dcterms:W3CDTF">2018-04-18T06:17:00Z</dcterms:created>
  <dcterms:modified xsi:type="dcterms:W3CDTF">2022-10-16T11:40:48Z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4D1B35A1B0A4460D8F87588C862ADCF0</vt:lpwstr>
  </property>
  <property fmtid="{D5CDD505-2E9C-101B-9397-08002B2CF9AE}" pid="3" name="KSOProductBuildVer">
    <vt:lpwstr>2052-11.1.0.12598</vt:lpwstr>
  </property>
</Properties>
</file>