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7" r:id="rId13"/>
    <p:sldId id="266" r:id="rId14"/>
    <p:sldId id="268" r:id="rId15"/>
    <p:sldId id="269" r:id="rId16"/>
    <p:sldId id="280" r:id="rId17"/>
    <p:sldId id="276" r:id="rId18"/>
    <p:sldId id="281" r:id="rId19"/>
    <p:sldId id="270" r:id="rId20"/>
    <p:sldId id="271" r:id="rId21"/>
    <p:sldId id="272" r:id="rId22"/>
    <p:sldId id="273" r:id="rId23"/>
    <p:sldId id="274" r:id="rId24"/>
    <p:sldId id="278" r:id="rId25"/>
    <p:sldId id="282" r:id="rId26"/>
    <p:sldId id="283" r:id="rId27"/>
    <p:sldId id="284" r:id="rId28"/>
    <p:sldId id="275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192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免登陆</a:t>
            </a:r>
            <a:r>
              <a:rPr lang="en-US" altLang="zh-CN" dirty="0" smtClean="0"/>
              <a:t>+</a:t>
            </a:r>
            <a:r>
              <a:rPr lang="zh-CN" altLang="en-US" dirty="0" smtClean="0"/>
              <a:t>自动翻墙的无线热点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探究、设计与实现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192" y="5445224"/>
            <a:ext cx="2592288" cy="12709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SY1506320 </a:t>
            </a:r>
            <a:r>
              <a:rPr lang="zh-CN" altLang="en-US" dirty="0"/>
              <a:t>余锋伟</a:t>
            </a:r>
          </a:p>
          <a:p>
            <a:r>
              <a:rPr lang="en-US" altLang="zh-CN" dirty="0"/>
              <a:t>SY1506335 </a:t>
            </a:r>
            <a:r>
              <a:rPr lang="zh-CN" altLang="en-US" dirty="0"/>
              <a:t>周彧聪</a:t>
            </a:r>
          </a:p>
          <a:p>
            <a:r>
              <a:rPr lang="en-US" altLang="zh-CN" dirty="0"/>
              <a:t>SY1506304 </a:t>
            </a:r>
            <a:r>
              <a:rPr lang="zh-CN" altLang="en-US" dirty="0"/>
              <a:t>勾媛洁</a:t>
            </a:r>
          </a:p>
          <a:p>
            <a:r>
              <a:rPr lang="en-US" altLang="zh-CN" dirty="0"/>
              <a:t>BY1506152 </a:t>
            </a:r>
            <a:r>
              <a:rPr lang="zh-CN" altLang="en-US" dirty="0"/>
              <a:t>李嘉然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608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免流量上网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POINT</a:t>
            </a:r>
            <a:r>
              <a:rPr lang="zh-CN" altLang="en-US" dirty="0" smtClean="0"/>
              <a:t>：实验室上网流量免费！</a:t>
            </a:r>
            <a:endParaRPr lang="en-US" altLang="zh-CN" dirty="0" smtClean="0"/>
          </a:p>
          <a:p>
            <a:r>
              <a:rPr lang="zh-CN" altLang="en-US" dirty="0" smtClean="0"/>
              <a:t>问题：实验室和宿舍处在不同</a:t>
            </a:r>
            <a:r>
              <a:rPr lang="en-US" altLang="zh-CN" dirty="0" smtClean="0"/>
              <a:t>NAT</a:t>
            </a:r>
            <a:r>
              <a:rPr lang="zh-CN" altLang="en-US" dirty="0" smtClean="0"/>
              <a:t>网段下</a:t>
            </a:r>
            <a:endParaRPr lang="en-US" altLang="zh-CN" dirty="0" smtClean="0"/>
          </a:p>
          <a:p>
            <a:r>
              <a:rPr lang="zh-CN" altLang="en-US" dirty="0" smtClean="0"/>
              <a:t>如何穿透内网？端口转发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48701"/>
            <a:ext cx="5585540" cy="350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2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常用网络代理技术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5909"/>
              </p:ext>
            </p:extLst>
          </p:nvPr>
        </p:nvGraphicFramePr>
        <p:xfrm>
          <a:off x="80640" y="2276872"/>
          <a:ext cx="9063359" cy="432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9795"/>
                <a:gridCol w="2179795"/>
                <a:gridCol w="1665960"/>
                <a:gridCol w="3037809"/>
              </a:tblGrid>
              <a:tr h="9668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名称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所在网络层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效率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应用面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980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HTTP Proxy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应用层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很高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仅适用基于</a:t>
                      </a:r>
                      <a:r>
                        <a:rPr lang="en-US" altLang="zh-CN" sz="2800" dirty="0" smtClean="0"/>
                        <a:t>HTTP/S</a:t>
                      </a:r>
                      <a:r>
                        <a:rPr lang="zh-CN" altLang="en-US" sz="2800" dirty="0" smtClean="0"/>
                        <a:t>的应用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13930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Socks4/5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传输层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高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支持</a:t>
                      </a:r>
                      <a:r>
                        <a:rPr lang="en-US" altLang="zh-CN" sz="2800" dirty="0" err="1" smtClean="0"/>
                        <a:t>tcp</a:t>
                      </a:r>
                      <a:r>
                        <a:rPr lang="en-US" altLang="zh-CN" sz="2800" dirty="0" smtClean="0"/>
                        <a:t>/</a:t>
                      </a:r>
                      <a:r>
                        <a:rPr lang="en-US" altLang="zh-CN" sz="2800" dirty="0" err="1" smtClean="0"/>
                        <a:t>udp</a:t>
                      </a:r>
                      <a:r>
                        <a:rPr lang="zh-CN" altLang="en-US" sz="2800" dirty="0" smtClean="0"/>
                        <a:t>转发，适合于大部分应用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980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VPN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网络层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较低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支持几乎所有应用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圆角矩形 4"/>
          <p:cNvSpPr/>
          <p:nvPr/>
        </p:nvSpPr>
        <p:spPr>
          <a:xfrm>
            <a:off x="0" y="4221088"/>
            <a:ext cx="9144000" cy="14401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15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ocks5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42" y="1632233"/>
            <a:ext cx="8229600" cy="452596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RFC </a:t>
            </a:r>
            <a:r>
              <a:rPr lang="en-US" altLang="zh-CN" dirty="0" smtClean="0">
                <a:hlinkClick r:id="rId2"/>
              </a:rPr>
              <a:t>1928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代理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流量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43320" y="2878403"/>
            <a:ext cx="8648283" cy="3833193"/>
            <a:chOff x="-48221" y="2857285"/>
            <a:chExt cx="8648283" cy="3833193"/>
          </a:xfrm>
        </p:grpSpPr>
        <p:sp>
          <p:nvSpPr>
            <p:cNvPr id="5" name="圆角矩形 4"/>
            <p:cNvSpPr/>
            <p:nvPr/>
          </p:nvSpPr>
          <p:spPr>
            <a:xfrm>
              <a:off x="654397" y="2924944"/>
              <a:ext cx="989758" cy="35283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/>
                <a:t>client</a:t>
              </a:r>
              <a:endParaRPr lang="zh-CN" altLang="en-US" sz="2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948324" y="2857285"/>
              <a:ext cx="952416" cy="2338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Server</a:t>
              </a:r>
            </a:p>
            <a:p>
              <a:pPr algn="ctr"/>
              <a:r>
                <a:rPr lang="en-US" altLang="zh-CN" sz="2000" dirty="0" smtClean="0"/>
                <a:t>:1080</a:t>
              </a:r>
              <a:endParaRPr lang="zh-CN" altLang="en-US" sz="2000" dirty="0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644155" y="4300062"/>
              <a:ext cx="4244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60712" y="3930730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Open OUTER:8111 for me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644155" y="4932455"/>
              <a:ext cx="42445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49518" y="4525282"/>
              <a:ext cx="3110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Ok! I opened it in Server:55555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644155" y="3407882"/>
              <a:ext cx="424452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843808" y="2903826"/>
              <a:ext cx="3288852" cy="3091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建立链接、协商加密方式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35025" y="2924944"/>
              <a:ext cx="0" cy="3765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5948273" y="5195991"/>
              <a:ext cx="952467" cy="12108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Server</a:t>
              </a:r>
              <a:endParaRPr lang="en-US" altLang="zh-CN" sz="2400" dirty="0" smtClean="0"/>
            </a:p>
            <a:p>
              <a:pPr algn="ctr"/>
              <a:r>
                <a:rPr lang="en-US" altLang="zh-CN" sz="2400" dirty="0" smtClean="0"/>
                <a:t>:</a:t>
              </a:r>
              <a:r>
                <a:rPr lang="en-US" altLang="zh-CN" dirty="0" smtClean="0"/>
                <a:t>55555</a:t>
              </a:r>
              <a:endParaRPr lang="zh-CN" altLang="en-US" sz="2400" dirty="0"/>
            </a:p>
          </p:txBody>
        </p:sp>
        <p:cxnSp>
          <p:nvCxnSpPr>
            <p:cNvPr id="33" name="直接箭头连接符 32"/>
            <p:cNvCxnSpPr>
              <a:stCxn id="30" idx="3"/>
              <a:endCxn id="22" idx="1"/>
            </p:cNvCxnSpPr>
            <p:nvPr/>
          </p:nvCxnSpPr>
          <p:spPr>
            <a:xfrm>
              <a:off x="6900740" y="5801393"/>
              <a:ext cx="74685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962862" y="5823946"/>
              <a:ext cx="3607116" cy="7922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向</a:t>
              </a:r>
              <a:r>
                <a:rPr lang="en-US" altLang="zh-CN" dirty="0" smtClean="0"/>
                <a:t>Server:55555</a:t>
              </a:r>
              <a:r>
                <a:rPr lang="zh-CN" altLang="en-US" dirty="0" smtClean="0"/>
                <a:t>发起链接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就</a:t>
              </a:r>
              <a:r>
                <a:rPr lang="zh-CN" altLang="en-US" dirty="0" smtClean="0"/>
                <a:t>像访问</a:t>
              </a:r>
              <a:r>
                <a:rPr lang="en-US" altLang="zh-CN" dirty="0" smtClean="0"/>
                <a:t>OUTER:8111</a:t>
              </a:r>
              <a:r>
                <a:rPr lang="zh-CN" altLang="en-US" dirty="0" smtClean="0"/>
                <a:t>一样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48221" y="4115396"/>
              <a:ext cx="615553" cy="128977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800" dirty="0" smtClean="0"/>
                <a:t>timeline</a:t>
              </a:r>
              <a:endParaRPr lang="zh-CN" altLang="en-US" sz="28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647595" y="5195991"/>
              <a:ext cx="952467" cy="12108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OUTER</a:t>
              </a:r>
            </a:p>
            <a:p>
              <a:pPr algn="ctr"/>
              <a:r>
                <a:rPr lang="en-US" altLang="zh-CN" sz="2400" dirty="0" smtClean="0"/>
                <a:t>:</a:t>
              </a:r>
              <a:r>
                <a:rPr lang="en-US" altLang="zh-CN" dirty="0" smtClean="0"/>
                <a:t>8111</a:t>
              </a:r>
              <a:endParaRPr lang="zh-CN" altLang="en-US" sz="2400" dirty="0"/>
            </a:p>
          </p:txBody>
        </p:sp>
        <p:cxnSp>
          <p:nvCxnSpPr>
            <p:cNvPr id="23" name="直接箭头连接符 22"/>
            <p:cNvCxnSpPr>
              <a:endCxn id="30" idx="1"/>
            </p:cNvCxnSpPr>
            <p:nvPr/>
          </p:nvCxnSpPr>
          <p:spPr>
            <a:xfrm>
              <a:off x="1644155" y="5801393"/>
              <a:ext cx="430411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02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ocks5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s</a:t>
            </a:r>
            <a:r>
              <a:rPr lang="en-US" altLang="zh-CN" dirty="0" smtClean="0"/>
              <a:t>ocks5</a:t>
            </a:r>
            <a:r>
              <a:rPr lang="zh-CN" altLang="en-US" dirty="0" smtClean="0"/>
              <a:t>服务，可以实现免流量上网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一般的应用不支持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如何把普通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upd</a:t>
            </a:r>
            <a:r>
              <a:rPr lang="zh-CN" altLang="en-US" dirty="0" smtClean="0"/>
              <a:t>流量转为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链接？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115616" y="4136504"/>
            <a:ext cx="6292117" cy="1776772"/>
            <a:chOff x="1115616" y="4136504"/>
            <a:chExt cx="6292117" cy="1776772"/>
          </a:xfrm>
        </p:grpSpPr>
        <p:sp>
          <p:nvSpPr>
            <p:cNvPr id="4" name="圆角矩形 3"/>
            <p:cNvSpPr/>
            <p:nvPr/>
          </p:nvSpPr>
          <p:spPr>
            <a:xfrm>
              <a:off x="1115616" y="4977172"/>
              <a:ext cx="1944216" cy="9361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实验室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服务器</a:t>
              </a:r>
              <a:r>
                <a:rPr lang="en-US" altLang="zh-CN" dirty="0" smtClean="0"/>
                <a:t>A</a:t>
              </a:r>
            </a:p>
            <a:p>
              <a:pPr algn="ctr"/>
              <a:r>
                <a:rPr lang="en-US" altLang="zh-CN" dirty="0" smtClean="0"/>
                <a:t>Sock5</a:t>
              </a:r>
              <a:r>
                <a:rPr lang="zh-CN" altLang="en-US" dirty="0" smtClean="0"/>
                <a:t>端口</a:t>
              </a:r>
              <a:r>
                <a:rPr lang="en-US" altLang="zh-CN" dirty="0" smtClean="0"/>
                <a:t>1080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823557" y="4977172"/>
              <a:ext cx="1584176" cy="9361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宿舍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中继路由器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4" idx="3"/>
              <a:endCxn id="5" idx="1"/>
            </p:cNvCxnSpPr>
            <p:nvPr/>
          </p:nvCxnSpPr>
          <p:spPr>
            <a:xfrm>
              <a:off x="3059832" y="5445224"/>
              <a:ext cx="27637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3279278" y="4136504"/>
              <a:ext cx="2556284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www.baidu.com:80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10" idx="1"/>
              <a:endCxn id="4" idx="0"/>
            </p:cNvCxnSpPr>
            <p:nvPr/>
          </p:nvCxnSpPr>
          <p:spPr>
            <a:xfrm flipH="1">
              <a:off x="2087724" y="4388532"/>
              <a:ext cx="1191554" cy="5886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215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应用透明化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redsocks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监听本机某个端口（如</a:t>
            </a:r>
            <a:r>
              <a:rPr lang="en-US" altLang="zh-CN" dirty="0" smtClean="0"/>
              <a:t>localhost:12345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把收到的普通的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转化为</a:t>
            </a:r>
            <a:r>
              <a:rPr lang="en-US" altLang="zh-CN" dirty="0" smtClean="0"/>
              <a:t>socks5</a:t>
            </a:r>
          </a:p>
          <a:p>
            <a:r>
              <a:rPr lang="zh-CN" altLang="en-US" dirty="0" smtClean="0"/>
              <a:t>如何接管所有网络流量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 err="1" smtClean="0"/>
              <a:t>Iptables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pPr lvl="2"/>
            <a:r>
              <a:rPr lang="en-US" altLang="zh-CN" b="1" dirty="0" smtClean="0"/>
              <a:t>#</a:t>
            </a:r>
            <a:r>
              <a:rPr lang="en-US" altLang="zh-CN" b="1" dirty="0" err="1" smtClean="0"/>
              <a:t>iptables</a:t>
            </a:r>
            <a:r>
              <a:rPr lang="en-US" altLang="zh-CN" b="1" dirty="0" smtClean="0"/>
              <a:t> –t </a:t>
            </a:r>
            <a:r>
              <a:rPr lang="en-US" altLang="zh-CN" b="1" dirty="0" err="1" smtClean="0"/>
              <a:t>nat</a:t>
            </a:r>
            <a:r>
              <a:rPr lang="en-US" altLang="zh-CN" b="1" dirty="0" smtClean="0"/>
              <a:t> –s ADDR –j REDIRECT –to-ports 12345</a:t>
            </a:r>
          </a:p>
          <a:p>
            <a:pPr lvl="1"/>
            <a:r>
              <a:rPr lang="en-US" altLang="zh-CN" dirty="0" smtClean="0"/>
              <a:t>OUTPUT </a:t>
            </a:r>
            <a:r>
              <a:rPr lang="zh-CN" altLang="en-US" dirty="0" smtClean="0"/>
              <a:t>链：本机发出的流量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PREROUTING</a:t>
            </a:r>
            <a:r>
              <a:rPr lang="zh-CN" altLang="en-US" dirty="0" smtClean="0"/>
              <a:t>链：接收到的流量（√）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因为所有流量都通过我们之前的中继路由器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786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个可用的免流量架构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728" y="1371277"/>
            <a:ext cx="8140945" cy="1540768"/>
          </a:xfrm>
        </p:spPr>
        <p:txBody>
          <a:bodyPr/>
          <a:lstStyle/>
          <a:p>
            <a:r>
              <a:rPr lang="zh-CN" altLang="en-US" dirty="0" smtClean="0"/>
              <a:t>使用一句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命令就可以开启</a:t>
            </a:r>
            <a:r>
              <a:rPr lang="en-US" altLang="zh-CN" dirty="0" smtClean="0"/>
              <a:t>socks5 server</a:t>
            </a:r>
            <a:endParaRPr lang="en-US" altLang="zh-CN" dirty="0"/>
          </a:p>
          <a:p>
            <a:pPr lvl="1"/>
            <a:r>
              <a:rPr lang="pt-BR" altLang="zh-CN" dirty="0"/>
              <a:t> </a:t>
            </a:r>
            <a:r>
              <a:rPr lang="pt-BR" altLang="zh-CN" dirty="0" smtClean="0"/>
              <a:t>ssh </a:t>
            </a:r>
            <a:r>
              <a:rPr lang="pt-BR" altLang="zh-CN" dirty="0"/>
              <a:t>-f -N -D 0.0.0.0:1080 </a:t>
            </a:r>
            <a:r>
              <a:rPr lang="en-US" altLang="zh-CN" dirty="0" smtClean="0"/>
              <a:t>user</a:t>
            </a:r>
            <a:r>
              <a:rPr lang="pt-BR" altLang="zh-CN" dirty="0" smtClean="0"/>
              <a:t>@</a:t>
            </a:r>
            <a:r>
              <a:rPr lang="en-US" altLang="zh-CN" dirty="0" err="1" smtClean="0"/>
              <a:t>localhost</a:t>
            </a:r>
            <a:endParaRPr lang="zh-CN" altLang="en-US" dirty="0"/>
          </a:p>
        </p:txBody>
      </p:sp>
      <p:grpSp>
        <p:nvGrpSpPr>
          <p:cNvPr id="7181" name="组合 7180"/>
          <p:cNvGrpSpPr/>
          <p:nvPr/>
        </p:nvGrpSpPr>
        <p:grpSpPr>
          <a:xfrm>
            <a:off x="700509" y="2464249"/>
            <a:ext cx="7897636" cy="4335904"/>
            <a:chOff x="728154" y="2382191"/>
            <a:chExt cx="7897636" cy="4335904"/>
          </a:xfrm>
        </p:grpSpPr>
        <p:sp>
          <p:nvSpPr>
            <p:cNvPr id="5" name="圆角矩形 4"/>
            <p:cNvSpPr/>
            <p:nvPr/>
          </p:nvSpPr>
          <p:spPr>
            <a:xfrm>
              <a:off x="728154" y="4983859"/>
              <a:ext cx="1944216" cy="9361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实验室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服务器</a:t>
              </a:r>
              <a:r>
                <a:rPr lang="en-US" altLang="zh-CN" dirty="0" smtClean="0"/>
                <a:t>A</a:t>
              </a:r>
            </a:p>
            <a:p>
              <a:pPr algn="ctr"/>
              <a:r>
                <a:rPr lang="en-US" altLang="zh-CN" dirty="0" smtClean="0"/>
                <a:t>Sock5</a:t>
              </a:r>
              <a:r>
                <a:rPr lang="zh-CN" altLang="en-US" dirty="0" smtClean="0"/>
                <a:t>端口</a:t>
              </a:r>
              <a:r>
                <a:rPr lang="en-US" altLang="zh-CN" dirty="0" smtClean="0"/>
                <a:t>1080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82801" y="3546341"/>
              <a:ext cx="3456384" cy="1497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5" idx="3"/>
              <a:endCxn id="19" idx="2"/>
            </p:cNvCxnSpPr>
            <p:nvPr/>
          </p:nvCxnSpPr>
          <p:spPr>
            <a:xfrm flipV="1">
              <a:off x="2672370" y="3893501"/>
              <a:ext cx="2022302" cy="15584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1127237" y="3559449"/>
              <a:ext cx="2556284" cy="50405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www.baidu.com:80</a:t>
              </a:r>
              <a:endParaRPr lang="zh-CN" altLang="en-US" dirty="0"/>
            </a:p>
          </p:txBody>
        </p:sp>
        <p:cxnSp>
          <p:nvCxnSpPr>
            <p:cNvPr id="9" name="直接箭头连接符 8"/>
            <p:cNvCxnSpPr>
              <a:stCxn id="8" idx="2"/>
              <a:endCxn id="5" idx="0"/>
            </p:cNvCxnSpPr>
            <p:nvPr/>
          </p:nvCxnSpPr>
          <p:spPr>
            <a:xfrm flipH="1">
              <a:off x="1700262" y="4063505"/>
              <a:ext cx="705117" cy="92035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286961" y="2952550"/>
              <a:ext cx="13388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宿舍</a:t>
              </a:r>
              <a:endParaRPr lang="en-US" altLang="zh-CN" dirty="0"/>
            </a:p>
            <a:p>
              <a:pPr algn="ctr"/>
              <a:r>
                <a:rPr lang="zh-CN" altLang="en-US" dirty="0"/>
                <a:t>中继路由器</a:t>
              </a:r>
            </a:p>
            <a:p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694672" y="3546341"/>
              <a:ext cx="2592289" cy="694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Redsocks</a:t>
              </a:r>
              <a:r>
                <a:rPr lang="zh-CN" altLang="en-US" dirty="0" smtClean="0"/>
                <a:t>进程</a:t>
              </a:r>
              <a:endParaRPr lang="en-US" altLang="zh-CN" dirty="0"/>
            </a:p>
            <a:p>
              <a:pPr algn="ctr"/>
              <a:r>
                <a:rPr lang="zh-CN" altLang="en-US" dirty="0" smtClean="0"/>
                <a:t>端口</a:t>
              </a:r>
              <a:r>
                <a:rPr lang="en-US" altLang="zh-CN" dirty="0" smtClean="0"/>
                <a:t>12345</a:t>
              </a:r>
              <a:endParaRPr lang="zh-CN" altLang="en-US" dirty="0"/>
            </a:p>
          </p:txBody>
        </p:sp>
        <p:cxnSp>
          <p:nvCxnSpPr>
            <p:cNvPr id="26" name="曲线连接符 25"/>
            <p:cNvCxnSpPr/>
            <p:nvPr/>
          </p:nvCxnSpPr>
          <p:spPr>
            <a:xfrm rot="10800000" flipV="1">
              <a:off x="4631213" y="5043677"/>
              <a:ext cx="1130784" cy="617571"/>
            </a:xfrm>
            <a:prstGeom prst="curved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601" y="5661248"/>
              <a:ext cx="939439" cy="939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243" y="2382191"/>
              <a:ext cx="1140718" cy="1140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243" y="5856199"/>
              <a:ext cx="861896" cy="861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曲线连接符 29"/>
            <p:cNvCxnSpPr/>
            <p:nvPr/>
          </p:nvCxnSpPr>
          <p:spPr>
            <a:xfrm rot="16200000" flipV="1">
              <a:off x="5877743" y="5156750"/>
              <a:ext cx="812522" cy="586375"/>
            </a:xfrm>
            <a:prstGeom prst="curved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3" name="直接箭头连接符 7172"/>
            <p:cNvCxnSpPr/>
            <p:nvPr/>
          </p:nvCxnSpPr>
          <p:spPr>
            <a:xfrm flipV="1">
              <a:off x="5990816" y="4295009"/>
              <a:ext cx="155427" cy="7486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684283" y="4274249"/>
              <a:ext cx="461960" cy="7486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5" name="TextBox 7174"/>
            <p:cNvSpPr txBox="1"/>
            <p:nvPr/>
          </p:nvSpPr>
          <p:spPr>
            <a:xfrm>
              <a:off x="6130299" y="4479803"/>
              <a:ext cx="1384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Iptables</a:t>
              </a:r>
              <a:r>
                <a:rPr lang="zh-CN" altLang="en-US" dirty="0" smtClean="0"/>
                <a:t>导流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741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shadowsocks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437813" cy="230425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\</a:t>
            </a:r>
            <a:r>
              <a:rPr lang="zh-CN" altLang="en-US" dirty="0" smtClean="0"/>
              <a:t>轻量级</a:t>
            </a:r>
            <a:endParaRPr lang="en-US" altLang="zh-CN" dirty="0" smtClean="0"/>
          </a:p>
          <a:p>
            <a:r>
              <a:rPr lang="zh-CN" altLang="en-US" dirty="0" smtClean="0"/>
              <a:t>多平台（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平均一个翻墙账号</a:t>
            </a:r>
            <a:r>
              <a:rPr lang="en-US" altLang="zh-CN" dirty="0" smtClean="0"/>
              <a:t>100</a:t>
            </a:r>
            <a:r>
              <a:rPr lang="en-US" altLang="zh-CN" dirty="0"/>
              <a:t>/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r>
              <a:rPr lang="zh-CN" altLang="en-US" dirty="0" smtClean="0"/>
              <a:t>流量混淆（加密）、可有效绕过</a:t>
            </a:r>
            <a:r>
              <a:rPr lang="en-US" altLang="zh-CN" dirty="0" smtClean="0"/>
              <a:t>GFW</a:t>
            </a:r>
            <a:r>
              <a:rPr lang="zh-CN" altLang="en-US" dirty="0" smtClean="0"/>
              <a:t>流量监测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16599" y="4012000"/>
            <a:ext cx="8463754" cy="2621928"/>
            <a:chOff x="-147339" y="3043669"/>
            <a:chExt cx="8463754" cy="2621928"/>
          </a:xfrm>
        </p:grpSpPr>
        <p:grpSp>
          <p:nvGrpSpPr>
            <p:cNvPr id="8" name="组合 7"/>
            <p:cNvGrpSpPr/>
            <p:nvPr/>
          </p:nvGrpSpPr>
          <p:grpSpPr>
            <a:xfrm>
              <a:off x="-52206" y="3043669"/>
              <a:ext cx="8368621" cy="2621928"/>
              <a:chOff x="-383939" y="3006553"/>
              <a:chExt cx="8368621" cy="262192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-383939" y="3006553"/>
                <a:ext cx="8368621" cy="2621928"/>
                <a:chOff x="-390826" y="3654989"/>
                <a:chExt cx="8368621" cy="2621928"/>
              </a:xfrm>
            </p:grpSpPr>
            <p:sp>
              <p:nvSpPr>
                <p:cNvPr id="15" name="圆角矩形 14"/>
                <p:cNvSpPr/>
                <p:nvPr/>
              </p:nvSpPr>
              <p:spPr>
                <a:xfrm>
                  <a:off x="4449404" y="4729042"/>
                  <a:ext cx="3528391" cy="154787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5782693" y="4724245"/>
                  <a:ext cx="2122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dirty="0" err="1" smtClean="0"/>
                    <a:t>Shadowsocks</a:t>
                  </a:r>
                  <a:r>
                    <a:rPr lang="zh-CN" altLang="en-US" dirty="0"/>
                    <a:t>客户端</a:t>
                  </a:r>
                  <a:endParaRPr lang="en-US" altLang="zh-CN" dirty="0"/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2940266" y="3654989"/>
                  <a:ext cx="2556284" cy="504056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www.baidu.com:80</a:t>
                  </a:r>
                  <a:endParaRPr lang="zh-CN" altLang="en-US" dirty="0"/>
                </a:p>
              </p:txBody>
            </p:sp>
            <p:sp>
              <p:nvSpPr>
                <p:cNvPr id="34" name="圆角矩形 33"/>
                <p:cNvSpPr/>
                <p:nvPr/>
              </p:nvSpPr>
              <p:spPr>
                <a:xfrm>
                  <a:off x="-390826" y="4212932"/>
                  <a:ext cx="3331092" cy="16884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33" name="直接箭头连接符 32"/>
                <p:cNvCxnSpPr>
                  <a:stCxn id="14" idx="6"/>
                  <a:endCxn id="12" idx="2"/>
                </p:cNvCxnSpPr>
                <p:nvPr/>
              </p:nvCxnSpPr>
              <p:spPr>
                <a:xfrm>
                  <a:off x="2797720" y="5386728"/>
                  <a:ext cx="2033433" cy="23629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椭圆 11"/>
              <p:cNvSpPr/>
              <p:nvPr/>
            </p:nvSpPr>
            <p:spPr>
              <a:xfrm>
                <a:off x="4838040" y="4469058"/>
                <a:ext cx="2764892" cy="101105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 smtClean="0"/>
                  <a:t>-local</a:t>
                </a:r>
              </a:p>
              <a:p>
                <a:pPr algn="ctr"/>
                <a:r>
                  <a:rPr lang="en-US" altLang="zh-CN" dirty="0"/>
                  <a:t>&amp;</a:t>
                </a:r>
                <a:r>
                  <a:rPr lang="en-US" altLang="zh-CN" dirty="0" smtClean="0"/>
                  <a:t>socks5 server</a:t>
                </a:r>
              </a:p>
              <a:p>
                <a:pPr algn="ctr"/>
                <a:r>
                  <a:rPr lang="en-US" altLang="zh-CN" dirty="0" smtClean="0"/>
                  <a:t>:1080</a:t>
                </a:r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-207064" y="4445141"/>
                <a:ext cx="3011671" cy="58630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 smtClean="0"/>
                  <a:t>-server</a:t>
                </a:r>
              </a:p>
              <a:p>
                <a:pPr algn="ctr"/>
                <a:r>
                  <a:rPr lang="en-US" altLang="zh-CN" dirty="0" smtClean="0"/>
                  <a:t>:8338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32" idx="1"/>
              <a:endCxn id="14" idx="0"/>
            </p:cNvCxnSpPr>
            <p:nvPr/>
          </p:nvCxnSpPr>
          <p:spPr>
            <a:xfrm flipH="1">
              <a:off x="1630505" y="3295697"/>
              <a:ext cx="1648381" cy="11865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147339" y="3754398"/>
              <a:ext cx="2354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 smtClean="0"/>
                <a:t>Shadowsocks</a:t>
              </a:r>
              <a:r>
                <a:rPr lang="zh-CN" altLang="en-US" dirty="0" smtClean="0"/>
                <a:t>服务器</a:t>
              </a:r>
              <a:endParaRPr lang="en-US" altLang="zh-CN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27075" y="4985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加密通信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9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历史架构</a:t>
            </a:r>
            <a:r>
              <a:rPr lang="en-US" altLang="zh-CN" dirty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shadowsocks</a:t>
            </a:r>
            <a:r>
              <a:rPr lang="zh-CN" altLang="en-US" dirty="0" smtClean="0"/>
              <a:t>嵌套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-185311" y="1189504"/>
            <a:ext cx="9321909" cy="5651329"/>
            <a:chOff x="-185311" y="1189504"/>
            <a:chExt cx="9321909" cy="5651329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97" y="1189504"/>
              <a:ext cx="9024401" cy="5651329"/>
              <a:chOff x="-219536" y="1152388"/>
              <a:chExt cx="9024401" cy="56513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-219536" y="1152388"/>
                <a:ext cx="9024401" cy="5651329"/>
                <a:chOff x="-226423" y="1800824"/>
                <a:chExt cx="9024401" cy="5651329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-177554" y="4324840"/>
                  <a:ext cx="3528391" cy="17325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4482800" y="2535821"/>
                  <a:ext cx="4142989" cy="37378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459149" y="6258622"/>
                  <a:ext cx="133882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宿舍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中继路由器</a:t>
                  </a:r>
                </a:p>
                <a:p>
                  <a:endParaRPr lang="zh-CN" altLang="en-US" dirty="0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4667383" y="4285215"/>
                  <a:ext cx="2592289" cy="69431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Shadowsocks</a:t>
                  </a:r>
                  <a:endParaRPr lang="en-US" altLang="zh-CN" dirty="0"/>
                </a:p>
                <a:p>
                  <a:pPr algn="ctr"/>
                  <a:r>
                    <a:rPr lang="en-US" altLang="zh-CN" dirty="0" smtClean="0"/>
                    <a:t>Client-A</a:t>
                  </a:r>
                  <a:endParaRPr lang="en-US" altLang="zh-CN" dirty="0"/>
                </a:p>
                <a:p>
                  <a:pPr algn="ctr"/>
                  <a:r>
                    <a:rPr lang="en-US" altLang="zh-CN" dirty="0" smtClean="0"/>
                    <a:t>:1081</a:t>
                  </a:r>
                  <a:endParaRPr lang="en-US" altLang="zh-CN" dirty="0"/>
                </a:p>
              </p:txBody>
            </p:sp>
            <p:pic>
              <p:nvPicPr>
                <p:cNvPr id="5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7370" y="6512714"/>
                  <a:ext cx="939439" cy="939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75395" y="1800824"/>
                  <a:ext cx="1140718" cy="11407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0379" y="6500058"/>
                  <a:ext cx="861896" cy="8618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54" name="曲线连接符 53"/>
                <p:cNvCxnSpPr>
                  <a:stCxn id="53" idx="0"/>
                  <a:endCxn id="44" idx="2"/>
                </p:cNvCxnSpPr>
                <p:nvPr/>
              </p:nvCxnSpPr>
              <p:spPr>
                <a:xfrm rot="16200000" flipV="1">
                  <a:off x="6664628" y="6163359"/>
                  <a:ext cx="226366" cy="447032"/>
                </a:xfrm>
                <a:prstGeom prst="curved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>
                  <a:stCxn id="44" idx="2"/>
                  <a:endCxn id="83" idx="4"/>
                </p:cNvCxnSpPr>
                <p:nvPr/>
              </p:nvCxnSpPr>
              <p:spPr>
                <a:xfrm flipH="1" flipV="1">
                  <a:off x="5963528" y="5872715"/>
                  <a:ext cx="590767" cy="4009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4533498" y="5904360"/>
                  <a:ext cx="138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err="1" smtClean="0"/>
                    <a:t>Iptables</a:t>
                  </a:r>
                  <a:r>
                    <a:rPr lang="zh-CN" altLang="en-US" dirty="0" smtClean="0"/>
                    <a:t>导流</a:t>
                  </a:r>
                  <a:endParaRPr lang="zh-CN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-109864" y="5364883"/>
                  <a:ext cx="10102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实验室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>
                  <a:off x="2997606" y="2031766"/>
                  <a:ext cx="2556284" cy="504056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www.google.com:80</a:t>
                  </a:r>
                  <a:endParaRPr lang="zh-CN" altLang="en-US" dirty="0"/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-226423" y="2205082"/>
                  <a:ext cx="3019643" cy="16884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5089273" y="5267378"/>
                  <a:ext cx="1748509" cy="60533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Redsocks</a:t>
                  </a:r>
                  <a:r>
                    <a:rPr lang="en-US" altLang="zh-CN" dirty="0" smtClean="0"/>
                    <a:t>-A:</a:t>
                  </a:r>
                </a:p>
                <a:p>
                  <a:pPr algn="ctr"/>
                  <a:r>
                    <a:rPr lang="en-US" altLang="zh-CN" dirty="0" smtClean="0"/>
                    <a:t>11081</a:t>
                  </a:r>
                  <a:endParaRPr lang="en-US" altLang="zh-CN" dirty="0"/>
                </a:p>
              </p:txBody>
            </p:sp>
            <p:cxnSp>
              <p:nvCxnSpPr>
                <p:cNvPr id="84" name="直接箭头连接符 83"/>
                <p:cNvCxnSpPr>
                  <a:stCxn id="83" idx="0"/>
                  <a:endCxn id="49" idx="4"/>
                </p:cNvCxnSpPr>
                <p:nvPr/>
              </p:nvCxnSpPr>
              <p:spPr>
                <a:xfrm flipV="1">
                  <a:off x="5963528" y="4979534"/>
                  <a:ext cx="0" cy="28784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曲线连接符 49"/>
                <p:cNvCxnSpPr>
                  <a:stCxn id="44" idx="2"/>
                  <a:endCxn id="51" idx="0"/>
                </p:cNvCxnSpPr>
                <p:nvPr/>
              </p:nvCxnSpPr>
              <p:spPr>
                <a:xfrm rot="5400000">
                  <a:off x="5851182" y="5809601"/>
                  <a:ext cx="239022" cy="1167205"/>
                </a:xfrm>
                <a:prstGeom prst="curved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椭圆 111"/>
                <p:cNvSpPr/>
                <p:nvPr/>
              </p:nvSpPr>
              <p:spPr>
                <a:xfrm>
                  <a:off x="6636118" y="3417397"/>
                  <a:ext cx="1748509" cy="60533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Redsocks</a:t>
                  </a:r>
                  <a:r>
                    <a:rPr lang="en-US" altLang="zh-CN" dirty="0" smtClean="0"/>
                    <a:t>-B:</a:t>
                  </a:r>
                </a:p>
                <a:p>
                  <a:pPr algn="ctr"/>
                  <a:r>
                    <a:rPr lang="en-US" altLang="zh-CN" dirty="0" smtClean="0"/>
                    <a:t>11080</a:t>
                  </a:r>
                  <a:endParaRPr lang="en-US" altLang="zh-CN" dirty="0"/>
                </a:p>
              </p:txBody>
            </p:sp>
            <p:cxnSp>
              <p:nvCxnSpPr>
                <p:cNvPr id="115" name="直接箭头连接符 114"/>
                <p:cNvCxnSpPr>
                  <a:stCxn id="49" idx="0"/>
                  <a:endCxn id="112" idx="4"/>
                </p:cNvCxnSpPr>
                <p:nvPr/>
              </p:nvCxnSpPr>
              <p:spPr>
                <a:xfrm flipV="1">
                  <a:off x="5963528" y="4022734"/>
                  <a:ext cx="1546845" cy="2624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>
                  <a:stCxn id="112" idx="0"/>
                  <a:endCxn id="78" idx="5"/>
                </p:cNvCxnSpPr>
                <p:nvPr/>
              </p:nvCxnSpPr>
              <p:spPr>
                <a:xfrm flipH="1" flipV="1">
                  <a:off x="6895709" y="3283378"/>
                  <a:ext cx="614664" cy="13401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5352276" y="3838068"/>
                  <a:ext cx="138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err="1" smtClean="0"/>
                    <a:t>Iptables</a:t>
                  </a:r>
                  <a:r>
                    <a:rPr lang="zh-CN" altLang="en-US" dirty="0" smtClean="0"/>
                    <a:t>导流</a:t>
                  </a:r>
                  <a:endParaRPr lang="zh-CN" altLang="en-US" dirty="0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515078" y="6730405"/>
                  <a:ext cx="2556284" cy="504056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www.baidu.com:80</a:t>
                  </a:r>
                  <a:endParaRPr lang="zh-CN" altLang="en-US" dirty="0"/>
                </a:p>
              </p:txBody>
            </p:sp>
            <p:cxnSp>
              <p:nvCxnSpPr>
                <p:cNvPr id="149" name="直接箭头连接符 148"/>
                <p:cNvCxnSpPr>
                  <a:stCxn id="44" idx="2"/>
                  <a:endCxn id="112" idx="5"/>
                </p:cNvCxnSpPr>
                <p:nvPr/>
              </p:nvCxnSpPr>
              <p:spPr>
                <a:xfrm flipV="1">
                  <a:off x="6554295" y="3934084"/>
                  <a:ext cx="1574269" cy="233960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椭圆 39"/>
              <p:cNvSpPr/>
              <p:nvPr/>
            </p:nvSpPr>
            <p:spPr>
              <a:xfrm>
                <a:off x="417012" y="4097994"/>
                <a:ext cx="2764892" cy="8236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 smtClean="0"/>
                  <a:t>-server-B</a:t>
                </a:r>
              </a:p>
              <a:p>
                <a:pPr algn="ctr"/>
                <a:r>
                  <a:rPr lang="en-US" altLang="zh-CN" dirty="0" smtClean="0"/>
                  <a:t>:8338</a:t>
                </a:r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-155834" y="2210551"/>
                <a:ext cx="2779725" cy="85005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server-A</a:t>
                </a:r>
              </a:p>
              <a:p>
                <a:pPr algn="ctr"/>
                <a:r>
                  <a:rPr lang="en-US" altLang="zh-CN" dirty="0" smtClean="0"/>
                  <a:t>:8338</a:t>
                </a:r>
                <a:endParaRPr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542613" y="1931942"/>
                <a:ext cx="2764892" cy="8236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 smtClean="0"/>
                  <a:t>-client-B</a:t>
                </a:r>
              </a:p>
              <a:p>
                <a:pPr algn="ctr"/>
                <a:r>
                  <a:rPr lang="en-US" altLang="zh-CN" dirty="0" smtClean="0"/>
                  <a:t>:1080</a:t>
                </a:r>
                <a:endParaRPr lang="zh-CN" altLang="en-US" dirty="0"/>
              </a:p>
            </p:txBody>
          </p:sp>
        </p:grpSp>
        <p:cxnSp>
          <p:nvCxnSpPr>
            <p:cNvPr id="34" name="直接箭头连接符 33"/>
            <p:cNvCxnSpPr>
              <a:stCxn id="60" idx="1"/>
              <a:endCxn id="42" idx="6"/>
            </p:cNvCxnSpPr>
            <p:nvPr/>
          </p:nvCxnSpPr>
          <p:spPr>
            <a:xfrm flipH="1">
              <a:off x="2955624" y="1672474"/>
              <a:ext cx="380602" cy="10002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-185311" y="1601337"/>
              <a:ext cx="284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墙</a:t>
              </a:r>
              <a:r>
                <a:rPr lang="zh-CN" altLang="en-US" dirty="0" smtClean="0"/>
                <a:t>外的</a:t>
              </a:r>
              <a:endParaRPr lang="en-US" altLang="zh-CN" dirty="0"/>
            </a:p>
            <a:p>
              <a:pPr algn="ctr"/>
              <a:r>
                <a:rPr lang="en-US" altLang="zh-CN" dirty="0" err="1" smtClean="0"/>
                <a:t>Shadowsocks</a:t>
              </a:r>
              <a:r>
                <a:rPr lang="zh-CN" altLang="en-US" dirty="0" smtClean="0"/>
                <a:t>服务器</a:t>
              </a:r>
              <a:endParaRPr lang="en-US" altLang="zh-CN" dirty="0"/>
            </a:p>
          </p:txBody>
        </p:sp>
        <p:cxnSp>
          <p:nvCxnSpPr>
            <p:cNvPr id="142" name="直接箭头连接符 141"/>
            <p:cNvCxnSpPr>
              <a:stCxn id="40" idx="4"/>
              <a:endCxn id="141" idx="0"/>
            </p:cNvCxnSpPr>
            <p:nvPr/>
          </p:nvCxnSpPr>
          <p:spPr>
            <a:xfrm>
              <a:off x="2131191" y="4958726"/>
              <a:ext cx="1000649" cy="11603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3" name="直接箭头连接符 132"/>
          <p:cNvCxnSpPr>
            <a:stCxn id="40" idx="6"/>
            <a:endCxn id="78" idx="2"/>
          </p:cNvCxnSpPr>
          <p:nvPr/>
        </p:nvCxnSpPr>
        <p:spPr>
          <a:xfrm flipV="1">
            <a:off x="3513637" y="2380866"/>
            <a:ext cx="1360709" cy="2166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40" idx="0"/>
            <a:endCxn id="42" idx="4"/>
          </p:cNvCxnSpPr>
          <p:nvPr/>
        </p:nvCxnSpPr>
        <p:spPr>
          <a:xfrm flipH="1" flipV="1">
            <a:off x="1565762" y="3097724"/>
            <a:ext cx="565429" cy="1037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01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历史架构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shadowsocks+socks5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-185311" y="1084357"/>
            <a:ext cx="9215460" cy="5756476"/>
            <a:chOff x="-185311" y="1084357"/>
            <a:chExt cx="9215460" cy="5756476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97" y="1084357"/>
              <a:ext cx="8917952" cy="5756476"/>
              <a:chOff x="-219536" y="1047241"/>
              <a:chExt cx="8917952" cy="5756476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-219536" y="1047241"/>
                <a:ext cx="8917952" cy="5756476"/>
                <a:chOff x="-226423" y="1695677"/>
                <a:chExt cx="8917952" cy="5756476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-177554" y="4324840"/>
                  <a:ext cx="3528391" cy="173254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4482800" y="2783905"/>
                  <a:ext cx="4142989" cy="348978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259672" y="2858988"/>
                  <a:ext cx="133882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宿舍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中继路由器</a:t>
                  </a:r>
                </a:p>
                <a:p>
                  <a:endParaRPr lang="zh-CN" altLang="en-US" dirty="0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938851" y="4181638"/>
                  <a:ext cx="2592289" cy="694319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Shadowsocks</a:t>
                  </a:r>
                  <a:endParaRPr lang="en-US" altLang="zh-CN" dirty="0"/>
                </a:p>
                <a:p>
                  <a:pPr algn="ctr"/>
                  <a:r>
                    <a:rPr lang="en-US" altLang="zh-CN" dirty="0" smtClean="0"/>
                    <a:t>Client-A</a:t>
                  </a:r>
                  <a:endParaRPr lang="en-US" altLang="zh-CN" dirty="0"/>
                </a:p>
                <a:p>
                  <a:pPr algn="ctr"/>
                  <a:r>
                    <a:rPr lang="en-US" altLang="zh-CN" dirty="0" smtClean="0"/>
                    <a:t>:1081</a:t>
                  </a:r>
                  <a:endParaRPr lang="en-US" altLang="zh-CN" dirty="0"/>
                </a:p>
              </p:txBody>
            </p:sp>
            <p:pic>
              <p:nvPicPr>
                <p:cNvPr id="5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7370" y="6512714"/>
                  <a:ext cx="939439" cy="939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2" name="Picture 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0811" y="1695677"/>
                  <a:ext cx="1140718" cy="11407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0379" y="6500058"/>
                  <a:ext cx="861896" cy="8618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54" name="曲线连接符 53"/>
                <p:cNvCxnSpPr>
                  <a:stCxn id="53" idx="0"/>
                  <a:endCxn id="44" idx="2"/>
                </p:cNvCxnSpPr>
                <p:nvPr/>
              </p:nvCxnSpPr>
              <p:spPr>
                <a:xfrm rot="16200000" flipV="1">
                  <a:off x="6664628" y="6163359"/>
                  <a:ext cx="226366" cy="447032"/>
                </a:xfrm>
                <a:prstGeom prst="curved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/>
                <p:cNvCxnSpPr>
                  <a:stCxn id="44" idx="2"/>
                  <a:endCxn id="83" idx="4"/>
                </p:cNvCxnSpPr>
                <p:nvPr/>
              </p:nvCxnSpPr>
              <p:spPr>
                <a:xfrm flipV="1">
                  <a:off x="6554295" y="5793072"/>
                  <a:ext cx="996516" cy="480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4917370" y="5641882"/>
                  <a:ext cx="138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err="1" smtClean="0"/>
                    <a:t>Iptables</a:t>
                  </a:r>
                  <a:r>
                    <a:rPr lang="zh-CN" altLang="en-US" dirty="0" smtClean="0"/>
                    <a:t>导流</a:t>
                  </a:r>
                  <a:endParaRPr lang="zh-CN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-109864" y="5364883"/>
                  <a:ext cx="10102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实验室</a:t>
                  </a:r>
                  <a:endParaRPr lang="en-US" altLang="zh-CN" dirty="0"/>
                </a:p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 smtClean="0"/>
                    <a:t>A</a:t>
                  </a:r>
                  <a:endParaRPr lang="en-US" altLang="zh-CN" dirty="0"/>
                </a:p>
              </p:txBody>
            </p:sp>
            <p:sp>
              <p:nvSpPr>
                <p:cNvPr id="60" name="圆角矩形 59"/>
                <p:cNvSpPr/>
                <p:nvPr/>
              </p:nvSpPr>
              <p:spPr>
                <a:xfrm>
                  <a:off x="2997606" y="2031766"/>
                  <a:ext cx="2556284" cy="504056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www.google.com:80</a:t>
                  </a:r>
                  <a:endParaRPr lang="zh-CN" altLang="en-US" dirty="0"/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-226423" y="2205082"/>
                  <a:ext cx="3019643" cy="16884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6676556" y="5187735"/>
                  <a:ext cx="1748509" cy="60533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Redsocks</a:t>
                  </a:r>
                  <a:r>
                    <a:rPr lang="en-US" altLang="zh-CN" dirty="0" smtClean="0"/>
                    <a:t>-A:</a:t>
                  </a:r>
                </a:p>
                <a:p>
                  <a:pPr algn="ctr"/>
                  <a:r>
                    <a:rPr lang="en-US" altLang="zh-CN" dirty="0" smtClean="0"/>
                    <a:t>11081</a:t>
                  </a:r>
                  <a:endParaRPr lang="en-US" altLang="zh-CN" dirty="0"/>
                </a:p>
              </p:txBody>
            </p:sp>
            <p:cxnSp>
              <p:nvCxnSpPr>
                <p:cNvPr id="84" name="直接箭头连接符 83"/>
                <p:cNvCxnSpPr>
                  <a:stCxn id="83" idx="0"/>
                  <a:endCxn id="49" idx="4"/>
                </p:cNvCxnSpPr>
                <p:nvPr/>
              </p:nvCxnSpPr>
              <p:spPr>
                <a:xfrm flipH="1" flipV="1">
                  <a:off x="7234996" y="4875957"/>
                  <a:ext cx="315815" cy="3117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曲线连接符 49"/>
                <p:cNvCxnSpPr>
                  <a:stCxn id="44" idx="2"/>
                  <a:endCxn id="51" idx="0"/>
                </p:cNvCxnSpPr>
                <p:nvPr/>
              </p:nvCxnSpPr>
              <p:spPr>
                <a:xfrm rot="5400000">
                  <a:off x="5851182" y="5809601"/>
                  <a:ext cx="239022" cy="1167205"/>
                </a:xfrm>
                <a:prstGeom prst="curvedConnector3">
                  <a:avLst>
                    <a:gd name="adj1" fmla="val 50000"/>
                  </a:avLst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椭圆 111"/>
                <p:cNvSpPr/>
                <p:nvPr/>
              </p:nvSpPr>
              <p:spPr>
                <a:xfrm>
                  <a:off x="4623511" y="3406375"/>
                  <a:ext cx="1748509" cy="60533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Redsocks</a:t>
                  </a:r>
                  <a:r>
                    <a:rPr lang="en-US" altLang="zh-CN" dirty="0" smtClean="0"/>
                    <a:t>-B:</a:t>
                  </a:r>
                </a:p>
                <a:p>
                  <a:pPr algn="ctr"/>
                  <a:r>
                    <a:rPr lang="en-US" altLang="zh-CN" dirty="0" smtClean="0"/>
                    <a:t>11080</a:t>
                  </a:r>
                  <a:endParaRPr lang="en-US" altLang="zh-CN" dirty="0"/>
                </a:p>
              </p:txBody>
            </p:sp>
            <p:cxnSp>
              <p:nvCxnSpPr>
                <p:cNvPr id="115" name="直接箭头连接符 114"/>
                <p:cNvCxnSpPr>
                  <a:stCxn id="49" idx="0"/>
                  <a:endCxn id="112" idx="6"/>
                </p:cNvCxnSpPr>
                <p:nvPr/>
              </p:nvCxnSpPr>
              <p:spPr>
                <a:xfrm flipH="1" flipV="1">
                  <a:off x="6372020" y="3709044"/>
                  <a:ext cx="862976" cy="47259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/>
                <p:cNvCxnSpPr>
                  <a:stCxn id="112" idx="2"/>
                  <a:endCxn id="40" idx="6"/>
                </p:cNvCxnSpPr>
                <p:nvPr/>
              </p:nvCxnSpPr>
              <p:spPr>
                <a:xfrm flipH="1">
                  <a:off x="2897524" y="3709044"/>
                  <a:ext cx="1725987" cy="14144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/>
                <p:cNvSpPr txBox="1"/>
                <p:nvPr/>
              </p:nvSpPr>
              <p:spPr>
                <a:xfrm>
                  <a:off x="6736496" y="3597652"/>
                  <a:ext cx="1384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err="1" smtClean="0"/>
                    <a:t>Iptables</a:t>
                  </a:r>
                  <a:r>
                    <a:rPr lang="zh-CN" altLang="en-US" dirty="0" smtClean="0"/>
                    <a:t>导流</a:t>
                  </a:r>
                  <a:endParaRPr lang="zh-CN" altLang="en-US" dirty="0"/>
                </a:p>
              </p:txBody>
            </p:sp>
            <p:sp>
              <p:nvSpPr>
                <p:cNvPr id="141" name="圆角矩形 140"/>
                <p:cNvSpPr/>
                <p:nvPr/>
              </p:nvSpPr>
              <p:spPr>
                <a:xfrm>
                  <a:off x="1515078" y="6730405"/>
                  <a:ext cx="2556284" cy="504056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www.baidu.com:80</a:t>
                  </a:r>
                  <a:endParaRPr lang="zh-CN" altLang="en-US" dirty="0"/>
                </a:p>
              </p:txBody>
            </p:sp>
            <p:cxnSp>
              <p:nvCxnSpPr>
                <p:cNvPr id="69" name="直接箭头连接符 68"/>
                <p:cNvCxnSpPr>
                  <a:stCxn id="44" idx="2"/>
                  <a:endCxn id="112" idx="4"/>
                </p:cNvCxnSpPr>
                <p:nvPr/>
              </p:nvCxnSpPr>
              <p:spPr>
                <a:xfrm flipH="1" flipV="1">
                  <a:off x="5497766" y="4011712"/>
                  <a:ext cx="1056529" cy="22619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椭圆 39"/>
              <p:cNvSpPr/>
              <p:nvPr/>
            </p:nvSpPr>
            <p:spPr>
              <a:xfrm>
                <a:off x="139519" y="4063212"/>
                <a:ext cx="2764892" cy="82361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普通</a:t>
                </a:r>
                <a:r>
                  <a:rPr lang="en-US" altLang="zh-CN" dirty="0" smtClean="0"/>
                  <a:t>socks5</a:t>
                </a:r>
                <a:r>
                  <a:rPr lang="zh-CN" altLang="en-US" dirty="0" smtClean="0"/>
                  <a:t>代理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:1080</a:t>
                </a:r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-155834" y="2210551"/>
                <a:ext cx="2779725" cy="85005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Shadowsocks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server-A</a:t>
                </a:r>
              </a:p>
              <a:p>
                <a:pPr algn="ctr"/>
                <a:r>
                  <a:rPr lang="en-US" altLang="zh-CN" dirty="0" smtClean="0"/>
                  <a:t>:8338</a:t>
                </a:r>
                <a:endParaRPr lang="zh-CN" altLang="en-US" dirty="0"/>
              </a:p>
            </p:txBody>
          </p:sp>
        </p:grpSp>
        <p:cxnSp>
          <p:nvCxnSpPr>
            <p:cNvPr id="34" name="直接箭头连接符 33"/>
            <p:cNvCxnSpPr>
              <a:stCxn id="60" idx="1"/>
              <a:endCxn id="42" idx="6"/>
            </p:cNvCxnSpPr>
            <p:nvPr/>
          </p:nvCxnSpPr>
          <p:spPr>
            <a:xfrm flipH="1">
              <a:off x="2955624" y="1672474"/>
              <a:ext cx="380602" cy="10002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-185311" y="1601337"/>
              <a:ext cx="284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墙</a:t>
              </a:r>
              <a:r>
                <a:rPr lang="zh-CN" altLang="en-US" dirty="0" smtClean="0"/>
                <a:t>外的</a:t>
              </a:r>
              <a:endParaRPr lang="en-US" altLang="zh-CN" dirty="0"/>
            </a:p>
            <a:p>
              <a:pPr algn="ctr"/>
              <a:r>
                <a:rPr lang="en-US" altLang="zh-CN" dirty="0" err="1" smtClean="0"/>
                <a:t>Shadowsocks</a:t>
              </a:r>
              <a:r>
                <a:rPr lang="zh-CN" altLang="en-US" dirty="0" smtClean="0"/>
                <a:t>服务器</a:t>
              </a:r>
              <a:endParaRPr lang="en-US" altLang="zh-CN" dirty="0"/>
            </a:p>
          </p:txBody>
        </p:sp>
        <p:cxnSp>
          <p:nvCxnSpPr>
            <p:cNvPr id="142" name="直接箭头连接符 141"/>
            <p:cNvCxnSpPr>
              <a:stCxn id="40" idx="4"/>
              <a:endCxn id="141" idx="0"/>
            </p:cNvCxnSpPr>
            <p:nvPr/>
          </p:nvCxnSpPr>
          <p:spPr>
            <a:xfrm>
              <a:off x="1853698" y="4923944"/>
              <a:ext cx="1278142" cy="11951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/>
          <p:cNvCxnSpPr>
            <a:stCxn id="40" idx="0"/>
            <a:endCxn id="42" idx="4"/>
          </p:cNvCxnSpPr>
          <p:nvPr/>
        </p:nvCxnSpPr>
        <p:spPr>
          <a:xfrm flipH="1" flipV="1">
            <a:off x="1565762" y="3097724"/>
            <a:ext cx="287936" cy="10026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140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</a:t>
            </a:r>
            <a:r>
              <a:rPr lang="zh-CN" altLang="en-US" dirty="0" smtClean="0"/>
              <a:t>架构：更轻量级的架构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-185311" y="1593763"/>
            <a:ext cx="9149721" cy="5141448"/>
            <a:chOff x="-185311" y="1593763"/>
            <a:chExt cx="9149721" cy="5141448"/>
          </a:xfrm>
        </p:grpSpPr>
        <p:grpSp>
          <p:nvGrpSpPr>
            <p:cNvPr id="71" name="组合 70"/>
            <p:cNvGrpSpPr/>
            <p:nvPr/>
          </p:nvGrpSpPr>
          <p:grpSpPr>
            <a:xfrm>
              <a:off x="112197" y="1593763"/>
              <a:ext cx="8852213" cy="5141448"/>
              <a:chOff x="31730" y="1838831"/>
              <a:chExt cx="8852213" cy="5141448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1730" y="1838831"/>
                <a:ext cx="8852213" cy="5141448"/>
                <a:chOff x="-219536" y="1556647"/>
                <a:chExt cx="8852213" cy="5141448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-219536" y="1556647"/>
                  <a:ext cx="8852213" cy="5141448"/>
                  <a:chOff x="-226423" y="2205083"/>
                  <a:chExt cx="8852213" cy="5141448"/>
                </a:xfrm>
              </p:grpSpPr>
              <p:sp>
                <p:nvSpPr>
                  <p:cNvPr id="5" name="圆角矩形 4"/>
                  <p:cNvSpPr/>
                  <p:nvPr/>
                </p:nvSpPr>
                <p:spPr>
                  <a:xfrm>
                    <a:off x="-177554" y="4324840"/>
                    <a:ext cx="3528391" cy="173254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" name="圆角矩形 5"/>
                  <p:cNvSpPr/>
                  <p:nvPr/>
                </p:nvSpPr>
                <p:spPr>
                  <a:xfrm>
                    <a:off x="4482800" y="3546341"/>
                    <a:ext cx="4142989" cy="2511040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7" name="直接箭头连接符 6"/>
                  <p:cNvCxnSpPr>
                    <a:stCxn id="32" idx="6"/>
                    <a:endCxn id="62" idx="2"/>
                  </p:cNvCxnSpPr>
                  <p:nvPr/>
                </p:nvCxnSpPr>
                <p:spPr>
                  <a:xfrm flipV="1">
                    <a:off x="3350837" y="5149021"/>
                    <a:ext cx="1078714" cy="439639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圆角矩形 7"/>
                  <p:cNvSpPr/>
                  <p:nvPr/>
                </p:nvSpPr>
                <p:spPr>
                  <a:xfrm>
                    <a:off x="794553" y="6411527"/>
                    <a:ext cx="2556284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www.baidu.com:80</a:t>
                    </a:r>
                    <a:endParaRPr lang="zh-CN" altLang="en-US" dirty="0"/>
                  </a:p>
                </p:txBody>
              </p:sp>
              <p:cxnSp>
                <p:nvCxnSpPr>
                  <p:cNvPr id="9" name="直接箭头连接符 8"/>
                  <p:cNvCxnSpPr>
                    <a:stCxn id="8" idx="0"/>
                    <a:endCxn id="32" idx="4"/>
                  </p:cNvCxnSpPr>
                  <p:nvPr/>
                </p:nvCxnSpPr>
                <p:spPr>
                  <a:xfrm flipV="1">
                    <a:off x="2072695" y="5881811"/>
                    <a:ext cx="0" cy="529716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286961" y="3709045"/>
                    <a:ext cx="1338829" cy="92333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宿舍</a:t>
                    </a:r>
                    <a:endParaRPr lang="en-US" altLang="zh-CN" dirty="0"/>
                  </a:p>
                  <a:p>
                    <a:pPr algn="ctr"/>
                    <a:r>
                      <a:rPr lang="zh-CN" altLang="en-US" dirty="0"/>
                      <a:t>中继路由器</a:t>
                    </a:r>
                  </a:p>
                  <a:p>
                    <a:endParaRPr lang="zh-CN" altLang="en-US" dirty="0"/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4692160" y="3709045"/>
                    <a:ext cx="2592289" cy="694319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Redsocks</a:t>
                    </a:r>
                    <a:r>
                      <a:rPr lang="zh-CN" altLang="en-US" dirty="0" smtClean="0"/>
                      <a:t>进程</a:t>
                    </a:r>
                    <a:r>
                      <a:rPr lang="en-US" altLang="zh-CN" dirty="0" smtClean="0"/>
                      <a:t>A</a:t>
                    </a:r>
                    <a:endParaRPr lang="en-US" altLang="zh-CN" dirty="0"/>
                  </a:p>
                  <a:p>
                    <a:pPr algn="ctr"/>
                    <a:r>
                      <a:rPr lang="zh-CN" altLang="en-US" dirty="0" smtClean="0"/>
                      <a:t>端口</a:t>
                    </a:r>
                    <a:r>
                      <a:rPr lang="en-US" altLang="zh-CN" dirty="0" smtClean="0"/>
                      <a:t>11080</a:t>
                    </a:r>
                    <a:endParaRPr lang="zh-CN" altLang="en-US" dirty="0"/>
                  </a:p>
                </p:txBody>
              </p:sp>
              <p:cxnSp>
                <p:nvCxnSpPr>
                  <p:cNvPr id="12" name="曲线连接符 11"/>
                  <p:cNvCxnSpPr>
                    <a:stCxn id="6" idx="2"/>
                    <a:endCxn id="13" idx="3"/>
                  </p:cNvCxnSpPr>
                  <p:nvPr/>
                </p:nvCxnSpPr>
                <p:spPr>
                  <a:xfrm rot="5400000">
                    <a:off x="5580291" y="5899405"/>
                    <a:ext cx="816029" cy="1131980"/>
                  </a:xfrm>
                  <a:prstGeom prst="curvedConnector2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82876" y="6403690"/>
                    <a:ext cx="939439" cy="9394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46243" y="2382191"/>
                    <a:ext cx="1140718" cy="11407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5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56013" y="6484635"/>
                    <a:ext cx="861896" cy="8618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cxnSp>
                <p:nvCxnSpPr>
                  <p:cNvPr id="16" name="曲线连接符 15"/>
                  <p:cNvCxnSpPr>
                    <a:stCxn id="15" idx="1"/>
                  </p:cNvCxnSpPr>
                  <p:nvPr/>
                </p:nvCxnSpPr>
                <p:spPr>
                  <a:xfrm rot="10800000">
                    <a:off x="6554297" y="6146669"/>
                    <a:ext cx="301717" cy="768914"/>
                  </a:xfrm>
                  <a:prstGeom prst="curvedConnector2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>
                    <a:endCxn id="62" idx="4"/>
                  </p:cNvCxnSpPr>
                  <p:nvPr/>
                </p:nvCxnSpPr>
                <p:spPr>
                  <a:xfrm flipH="1" flipV="1">
                    <a:off x="5725696" y="5496180"/>
                    <a:ext cx="750887" cy="46333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箭头连接符 17"/>
                  <p:cNvCxnSpPr>
                    <a:stCxn id="6" idx="2"/>
                    <a:endCxn id="11" idx="5"/>
                  </p:cNvCxnSpPr>
                  <p:nvPr/>
                </p:nvCxnSpPr>
                <p:spPr>
                  <a:xfrm flipV="1">
                    <a:off x="6554295" y="4301683"/>
                    <a:ext cx="350522" cy="175569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701211" y="5553407"/>
                    <a:ext cx="1384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err="1" smtClean="0"/>
                      <a:t>Iptables</a:t>
                    </a:r>
                    <a:r>
                      <a:rPr lang="zh-CN" altLang="en-US" dirty="0" smtClean="0"/>
                      <a:t>导流</a:t>
                    </a:r>
                    <a:endParaRPr lang="zh-CN" altLang="en-US" dirty="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-135808" y="5230242"/>
                    <a:ext cx="101021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实验室</a:t>
                    </a:r>
                    <a:endParaRPr lang="en-US" altLang="zh-CN" dirty="0"/>
                  </a:p>
                  <a:p>
                    <a:pPr algn="ctr"/>
                    <a:r>
                      <a:rPr lang="zh-CN" altLang="en-US" dirty="0"/>
                      <a:t>服务器</a:t>
                    </a:r>
                    <a:r>
                      <a:rPr lang="en-US" altLang="zh-CN" dirty="0" smtClean="0"/>
                      <a:t>A</a:t>
                    </a:r>
                    <a:endParaRPr lang="en-US" altLang="zh-CN" dirty="0"/>
                  </a:p>
                </p:txBody>
              </p:sp>
              <p:cxnSp>
                <p:nvCxnSpPr>
                  <p:cNvPr id="40" name="直接箭头连接符 39"/>
                  <p:cNvCxnSpPr>
                    <a:stCxn id="31" idx="6"/>
                    <a:endCxn id="11" idx="2"/>
                  </p:cNvCxnSpPr>
                  <p:nvPr/>
                </p:nvCxnSpPr>
                <p:spPr>
                  <a:xfrm flipV="1">
                    <a:off x="2602171" y="4056205"/>
                    <a:ext cx="2089989" cy="60444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2992472" y="2531202"/>
                    <a:ext cx="2556284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www.google.com:80</a:t>
                    </a:r>
                    <a:endParaRPr lang="zh-CN" altLang="en-US" dirty="0"/>
                  </a:p>
                </p:txBody>
              </p:sp>
              <p:cxnSp>
                <p:nvCxnSpPr>
                  <p:cNvPr id="49" name="直接箭头连接符 48"/>
                  <p:cNvCxnSpPr>
                    <a:stCxn id="50" idx="4"/>
                    <a:endCxn id="31" idx="0"/>
                  </p:cNvCxnSpPr>
                  <p:nvPr/>
                </p:nvCxnSpPr>
                <p:spPr>
                  <a:xfrm>
                    <a:off x="1219725" y="3709045"/>
                    <a:ext cx="0" cy="658449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圆角矩形 32"/>
                  <p:cNvSpPr/>
                  <p:nvPr/>
                </p:nvSpPr>
                <p:spPr>
                  <a:xfrm>
                    <a:off x="-226423" y="2205083"/>
                    <a:ext cx="2693127" cy="168841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4429551" y="4801861"/>
                    <a:ext cx="2592289" cy="694319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 smtClean="0"/>
                      <a:t>Redsocks</a:t>
                    </a:r>
                    <a:r>
                      <a:rPr lang="zh-CN" altLang="en-US" dirty="0" smtClean="0"/>
                      <a:t>进程</a:t>
                    </a:r>
                    <a:r>
                      <a:rPr lang="en-US" altLang="zh-CN" dirty="0" smtClean="0"/>
                      <a:t>B</a:t>
                    </a:r>
                    <a:endParaRPr lang="en-US" altLang="zh-CN" dirty="0"/>
                  </a:p>
                  <a:p>
                    <a:pPr algn="ctr"/>
                    <a:r>
                      <a:rPr lang="zh-CN" altLang="en-US" dirty="0" smtClean="0"/>
                      <a:t>端口</a:t>
                    </a:r>
                    <a:r>
                      <a:rPr lang="en-US" altLang="zh-CN" dirty="0" smtClean="0"/>
                      <a:t>11081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1" name="椭圆 30"/>
                <p:cNvSpPr/>
                <p:nvPr/>
              </p:nvSpPr>
              <p:spPr>
                <a:xfrm>
                  <a:off x="-155834" y="3719058"/>
                  <a:ext cx="2764892" cy="58630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Shadowsocks</a:t>
                  </a:r>
                  <a:r>
                    <a:rPr lang="en-US" altLang="zh-CN" dirty="0" smtClean="0"/>
                    <a:t>-local</a:t>
                  </a:r>
                </a:p>
                <a:p>
                  <a:pPr algn="ctr"/>
                  <a:r>
                    <a:rPr lang="en-US" altLang="zh-CN" dirty="0" smtClean="0"/>
                    <a:t>:1080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801440" y="4647073"/>
                  <a:ext cx="2556284" cy="58630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普通</a:t>
                  </a:r>
                  <a:r>
                    <a:rPr lang="en-US" altLang="zh-CN" dirty="0" smtClean="0"/>
                    <a:t>socks5</a:t>
                  </a:r>
                  <a:r>
                    <a:rPr lang="zh-CN" altLang="en-US" dirty="0" smtClean="0"/>
                    <a:t>代理</a:t>
                  </a:r>
                  <a:r>
                    <a:rPr lang="en-US" altLang="zh-CN" dirty="0" smtClean="0"/>
                    <a:t>:1081</a:t>
                  </a:r>
                  <a:endParaRPr lang="zh-CN" altLang="en-US" dirty="0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174544" y="2474307"/>
                  <a:ext cx="2104135" cy="58630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Shadowsocks-server:8338</a:t>
                  </a:r>
                  <a:endParaRPr lang="zh-CN" altLang="en-US" dirty="0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3229682" y="3620716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翻墙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免流量</a:t>
                </a:r>
                <a:endParaRPr lang="zh-CN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22308" y="448308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仅免流量</a:t>
                </a:r>
                <a:endParaRPr lang="zh-CN" altLang="en-US" dirty="0"/>
              </a:p>
            </p:txBody>
          </p:sp>
        </p:grpSp>
        <p:cxnSp>
          <p:nvCxnSpPr>
            <p:cNvPr id="34" name="直接箭头连接符 33"/>
            <p:cNvCxnSpPr>
              <a:stCxn id="48" idx="1"/>
              <a:endCxn id="50" idx="6"/>
            </p:cNvCxnSpPr>
            <p:nvPr/>
          </p:nvCxnSpPr>
          <p:spPr>
            <a:xfrm flipH="1">
              <a:off x="2610412" y="2171910"/>
              <a:ext cx="720680" cy="632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85311" y="1601337"/>
              <a:ext cx="284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墙</a:t>
              </a:r>
              <a:r>
                <a:rPr lang="zh-CN" altLang="en-US" dirty="0" smtClean="0"/>
                <a:t>外的</a:t>
              </a:r>
              <a:endParaRPr lang="en-US" altLang="zh-CN" dirty="0"/>
            </a:p>
            <a:p>
              <a:pPr algn="ctr"/>
              <a:r>
                <a:rPr lang="en-US" altLang="zh-CN" dirty="0" err="1" smtClean="0"/>
                <a:t>Shadowsocks</a:t>
              </a:r>
              <a:r>
                <a:rPr lang="zh-CN" altLang="en-US" dirty="0" smtClean="0"/>
                <a:t>服务器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45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en-US" altLang="zh-CN" dirty="0" smtClean="0"/>
              <a:t>BUAA-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信号弱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宿舍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个房间公用一个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某些位置信号极差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开启了</a:t>
            </a:r>
            <a:r>
              <a:rPr lang="en-US" altLang="zh-CN" dirty="0" smtClean="0"/>
              <a:t>AP</a:t>
            </a:r>
            <a:r>
              <a:rPr lang="zh-CN" altLang="en-US" dirty="0" smtClean="0"/>
              <a:t>隔离，需要分别登陆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如何共享？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429506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558" y="5395246"/>
            <a:ext cx="4752528" cy="98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161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不代理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免流量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免流量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翻墙</a:t>
            </a:r>
            <a:endParaRPr lang="en-US" altLang="zh-CN" dirty="0" smtClean="0"/>
          </a:p>
          <a:p>
            <a:r>
              <a:rPr lang="zh-CN" altLang="en-US" dirty="0" smtClean="0"/>
              <a:t>如何解决？</a:t>
            </a:r>
            <a:endParaRPr lang="en-US" altLang="zh-CN" dirty="0"/>
          </a:p>
          <a:p>
            <a:pPr lvl="1"/>
            <a:r>
              <a:rPr lang="zh-CN" altLang="en-US" dirty="0" smtClean="0"/>
              <a:t>用户自动选择是否走免流量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翻墙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根据不同的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写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r>
              <a:rPr lang="zh-CN" altLang="en-US" dirty="0" smtClean="0"/>
              <a:t>何不在路由器上写一个小网站</a:t>
            </a:r>
            <a:r>
              <a:rPr lang="en-US" altLang="zh-CN" dirty="0" smtClean="0"/>
              <a:t>XD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193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简单的登陆管理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python+webpy</a:t>
            </a:r>
            <a:endParaRPr lang="en-US" altLang="zh-CN" dirty="0" smtClean="0"/>
          </a:p>
          <a:p>
            <a:r>
              <a:rPr lang="zh-CN" altLang="en-US" dirty="0" smtClean="0"/>
              <a:t>用户选择是否加入翻墙</a:t>
            </a:r>
            <a:r>
              <a:rPr lang="en-US" altLang="zh-CN" dirty="0" smtClean="0"/>
              <a:t>or</a:t>
            </a:r>
            <a:r>
              <a:rPr lang="zh-CN" altLang="en-US" dirty="0" smtClean="0"/>
              <a:t>免流量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通过写不同的</a:t>
            </a:r>
            <a:r>
              <a:rPr lang="en-US" altLang="zh-CN" dirty="0" err="1" smtClean="0"/>
              <a:t>iptables</a:t>
            </a:r>
            <a:r>
              <a:rPr lang="zh-CN" altLang="en-US" dirty="0" smtClean="0"/>
              <a:t>解决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7" y="3888963"/>
            <a:ext cx="3664942" cy="23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31" y="3819278"/>
            <a:ext cx="3960440" cy="241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>
            <a:stCxn id="8194" idx="3"/>
            <a:endCxn id="8195" idx="1"/>
          </p:cNvCxnSpPr>
          <p:nvPr/>
        </p:nvCxnSpPr>
        <p:spPr>
          <a:xfrm flipV="1">
            <a:off x="3923929" y="5027655"/>
            <a:ext cx="1009202" cy="34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82453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注：以上</a:t>
            </a:r>
            <a:r>
              <a:rPr lang="zh-CN" altLang="en-US" dirty="0"/>
              <a:t>技术均适用于可以刷</a:t>
            </a:r>
            <a:r>
              <a:rPr lang="en-US" altLang="zh-CN" dirty="0" err="1"/>
              <a:t>OpenWRT</a:t>
            </a:r>
            <a:r>
              <a:rPr lang="zh-CN" altLang="en-US" dirty="0"/>
              <a:t>的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 smtClean="0"/>
              <a:t>测试设备使用性能</a:t>
            </a:r>
            <a:r>
              <a:rPr lang="zh-CN" altLang="en-US" dirty="0" smtClean="0"/>
              <a:t>强大的</a:t>
            </a:r>
            <a:r>
              <a:rPr lang="en-US" altLang="zh-CN" dirty="0" smtClean="0"/>
              <a:t>Raspberry Pi</a:t>
            </a:r>
            <a:r>
              <a:rPr lang="zh-CN" altLang="en-US" dirty="0" smtClean="0"/>
              <a:t>（树莓派）</a:t>
            </a:r>
            <a:r>
              <a:rPr lang="en-US" altLang="zh-CN" dirty="0" smtClean="0"/>
              <a:t> B</a:t>
            </a:r>
          </a:p>
          <a:p>
            <a:pPr lvl="1"/>
            <a:r>
              <a:rPr lang="en-US" altLang="zh-CN" dirty="0"/>
              <a:t>ARM1176JZF-S </a:t>
            </a:r>
            <a:r>
              <a:rPr lang="en-US" altLang="zh-CN" dirty="0" smtClean="0"/>
              <a:t>700MHz (</a:t>
            </a:r>
            <a:r>
              <a:rPr lang="zh-CN" altLang="en-US" dirty="0" smtClean="0"/>
              <a:t>可超频到</a:t>
            </a:r>
            <a:r>
              <a:rPr lang="en-US" altLang="zh-CN" dirty="0" smtClean="0"/>
              <a:t>1200MHz)</a:t>
            </a:r>
          </a:p>
          <a:p>
            <a:pPr lvl="1"/>
            <a:r>
              <a:rPr lang="en-US" altLang="zh-CN" dirty="0" smtClean="0"/>
              <a:t>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512MByte</a:t>
            </a:r>
          </a:p>
          <a:p>
            <a:pPr lvl="1"/>
            <a:r>
              <a:rPr lang="en-US" altLang="zh-CN" dirty="0" smtClean="0"/>
              <a:t>POWER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5V  micro </a:t>
            </a:r>
            <a:r>
              <a:rPr lang="en-US" altLang="zh-CN" dirty="0" err="1" smtClean="0"/>
              <a:t>usb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&lt;3w</a:t>
            </a:r>
          </a:p>
          <a:p>
            <a:r>
              <a:rPr lang="en-US" altLang="zh-CN" dirty="0" smtClean="0"/>
              <a:t>USB</a:t>
            </a:r>
            <a:r>
              <a:rPr lang="zh-CN" altLang="en-US" dirty="0" smtClean="0"/>
              <a:t>无线网卡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Ralink</a:t>
            </a:r>
            <a:r>
              <a:rPr lang="en-US" altLang="zh-CN" dirty="0" smtClean="0"/>
              <a:t> RT3070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OpenWRT</a:t>
            </a:r>
            <a:r>
              <a:rPr lang="zh-CN" altLang="en-US" dirty="0" smtClean="0"/>
              <a:t>驱动支持、</a:t>
            </a:r>
            <a:r>
              <a:rPr lang="en-US" altLang="zh-CN" dirty="0" smtClean="0"/>
              <a:t>Pi</a:t>
            </a:r>
            <a:r>
              <a:rPr lang="zh-CN" altLang="en-US" dirty="0" smtClean="0"/>
              <a:t>功耗带的动）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网卡可虚拟出多个虚拟网卡（无线中继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957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5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TP-LINK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WR720R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913" y="1499641"/>
            <a:ext cx="2312839" cy="4954240"/>
          </a:xfrm>
        </p:spPr>
        <p:txBody>
          <a:bodyPr/>
          <a:lstStyle/>
          <a:p>
            <a:r>
              <a:rPr lang="zh-CN" altLang="en-US" dirty="0" smtClean="0"/>
              <a:t>硬盘仅</a:t>
            </a:r>
            <a:r>
              <a:rPr lang="en-US" altLang="zh-CN" dirty="0" smtClean="0"/>
              <a:t>4M</a:t>
            </a:r>
          </a:p>
          <a:p>
            <a:r>
              <a:rPr lang="zh-CN" altLang="en-US" dirty="0" smtClean="0"/>
              <a:t>差点装不了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11" y="1485329"/>
            <a:ext cx="662473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0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以上方法基于中继路由器</a:t>
            </a:r>
            <a:endParaRPr lang="en-US" altLang="zh-CN" dirty="0" smtClean="0"/>
          </a:p>
          <a:p>
            <a:r>
              <a:rPr lang="zh-CN" altLang="en-US" dirty="0" smtClean="0"/>
              <a:t>路由器一般没法随身携带</a:t>
            </a:r>
            <a:endParaRPr lang="en-US" altLang="zh-CN" dirty="0" smtClean="0"/>
          </a:p>
          <a:p>
            <a:r>
              <a:rPr lang="zh-CN" altLang="en-US" dirty="0" smtClean="0"/>
              <a:t>如果：在自习室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路由器坏掉了 怎么办</a:t>
            </a:r>
            <a:endParaRPr lang="en-US" altLang="zh-CN" dirty="0" smtClean="0"/>
          </a:p>
          <a:p>
            <a:r>
              <a:rPr lang="zh-CN" altLang="en-US" dirty="0" smtClean="0"/>
              <a:t>手机端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全局代理？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的手机：</a:t>
            </a:r>
            <a:r>
              <a:rPr lang="en-US" altLang="zh-CN" dirty="0" err="1" smtClean="0"/>
              <a:t>iptables+redsocks</a:t>
            </a:r>
            <a:r>
              <a:rPr lang="en-US" altLang="zh-CN" dirty="0" smtClean="0"/>
              <a:t> =&gt; </a:t>
            </a:r>
            <a:r>
              <a:rPr lang="en-US" altLang="zh-CN" dirty="0" err="1" smtClean="0"/>
              <a:t>ProxyDroid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的手机：</a:t>
            </a:r>
            <a:r>
              <a:rPr lang="en-US" altLang="zh-CN" dirty="0" smtClean="0"/>
              <a:t>android4.0</a:t>
            </a:r>
            <a:r>
              <a:rPr lang="zh-CN" altLang="en-US" dirty="0" smtClean="0"/>
              <a:t>后支持</a:t>
            </a:r>
            <a:r>
              <a:rPr lang="en-US" altLang="zh-CN" dirty="0" err="1" smtClean="0"/>
              <a:t>vpnService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8046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Hacking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hadowsocks</a:t>
            </a:r>
            <a:r>
              <a:rPr lang="en-US" altLang="zh-CN" dirty="0" smtClean="0"/>
              <a:t>-android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之前的托管流量方式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Iptables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redsocks</a:t>
            </a:r>
            <a:r>
              <a:rPr lang="en-US" altLang="zh-CN" dirty="0" smtClean="0"/>
              <a:t>-&gt;socks5-server</a:t>
            </a:r>
          </a:p>
          <a:p>
            <a:r>
              <a:rPr lang="en-US" altLang="zh-CN" dirty="0" err="1" smtClean="0"/>
              <a:t>shadowsocks</a:t>
            </a:r>
            <a:r>
              <a:rPr lang="en-US" altLang="zh-CN" dirty="0" smtClean="0"/>
              <a:t>-android</a:t>
            </a:r>
            <a:endParaRPr lang="en-US" altLang="zh-CN" dirty="0"/>
          </a:p>
          <a:p>
            <a:pPr lvl="1"/>
            <a:r>
              <a:rPr lang="en-US" altLang="zh-CN" dirty="0" err="1" smtClean="0"/>
              <a:t>vpnService</a:t>
            </a:r>
            <a:r>
              <a:rPr lang="en-US" altLang="zh-CN" dirty="0" smtClean="0"/>
              <a:t>-</a:t>
            </a:r>
            <a:r>
              <a:rPr lang="en-US" altLang="zh-CN" dirty="0" smtClean="0"/>
              <a:t>&gt;tun2socks-&gt;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-client(s5-server)</a:t>
            </a:r>
          </a:p>
          <a:p>
            <a:r>
              <a:rPr lang="zh-CN" altLang="en-US" dirty="0" smtClean="0"/>
              <a:t>砍掉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-client</a:t>
            </a:r>
            <a:r>
              <a:rPr lang="zh-CN" altLang="en-US" dirty="0" smtClean="0"/>
              <a:t>，剩下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全局化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技术要点：</a:t>
            </a:r>
            <a:r>
              <a:rPr lang="en-US" altLang="zh-CN" dirty="0" err="1" smtClean="0"/>
              <a:t>vpnService</a:t>
            </a:r>
            <a:r>
              <a:rPr lang="zh-CN" altLang="en-US" dirty="0" smtClean="0"/>
              <a:t>旁路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72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无路由器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手机客户端架构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-185311" y="1593763"/>
            <a:ext cx="8796633" cy="4710500"/>
            <a:chOff x="-185311" y="1593763"/>
            <a:chExt cx="8796633" cy="4710500"/>
          </a:xfrm>
        </p:grpSpPr>
        <p:grpSp>
          <p:nvGrpSpPr>
            <p:cNvPr id="5" name="组合 4"/>
            <p:cNvGrpSpPr/>
            <p:nvPr/>
          </p:nvGrpSpPr>
          <p:grpSpPr>
            <a:xfrm>
              <a:off x="112197" y="1593763"/>
              <a:ext cx="8499125" cy="4710500"/>
              <a:chOff x="31730" y="1838831"/>
              <a:chExt cx="8499125" cy="471050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1730" y="1838831"/>
                <a:ext cx="8499125" cy="4710500"/>
                <a:chOff x="-219536" y="1556647"/>
                <a:chExt cx="8499125" cy="4710500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-219536" y="1556647"/>
                  <a:ext cx="8499125" cy="4710500"/>
                  <a:chOff x="-226423" y="2205083"/>
                  <a:chExt cx="8499125" cy="4710500"/>
                </a:xfrm>
              </p:grpSpPr>
              <p:sp>
                <p:nvSpPr>
                  <p:cNvPr id="15" name="圆角矩形 14"/>
                  <p:cNvSpPr/>
                  <p:nvPr/>
                </p:nvSpPr>
                <p:spPr>
                  <a:xfrm>
                    <a:off x="-177554" y="4324840"/>
                    <a:ext cx="3528391" cy="173254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" name="圆角矩形 15"/>
                  <p:cNvSpPr/>
                  <p:nvPr/>
                </p:nvSpPr>
                <p:spPr>
                  <a:xfrm>
                    <a:off x="5097477" y="4367494"/>
                    <a:ext cx="3168352" cy="204403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17" name="直接箭头连接符 16"/>
                  <p:cNvCxnSpPr>
                    <a:stCxn id="13" idx="6"/>
                    <a:endCxn id="41" idx="2"/>
                  </p:cNvCxnSpPr>
                  <p:nvPr/>
                </p:nvCxnSpPr>
                <p:spPr>
                  <a:xfrm flipV="1">
                    <a:off x="3350837" y="5178879"/>
                    <a:ext cx="2123483" cy="409781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圆角矩形 17"/>
                  <p:cNvSpPr/>
                  <p:nvPr/>
                </p:nvSpPr>
                <p:spPr>
                  <a:xfrm>
                    <a:off x="794553" y="6411527"/>
                    <a:ext cx="2556284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www.baidu.com:80</a:t>
                    </a:r>
                    <a:endParaRPr lang="zh-CN" altLang="en-US" dirty="0"/>
                  </a:p>
                </p:txBody>
              </p:sp>
              <p:cxnSp>
                <p:nvCxnSpPr>
                  <p:cNvPr id="19" name="直接箭头连接符 18"/>
                  <p:cNvCxnSpPr>
                    <a:stCxn id="18" idx="0"/>
                    <a:endCxn id="13" idx="4"/>
                  </p:cNvCxnSpPr>
                  <p:nvPr/>
                </p:nvCxnSpPr>
                <p:spPr>
                  <a:xfrm flipV="1">
                    <a:off x="2072695" y="5881811"/>
                    <a:ext cx="0" cy="529716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847584" y="3049755"/>
                    <a:ext cx="12055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BUAA-</a:t>
                    </a:r>
                    <a:r>
                      <a:rPr lang="en-US" altLang="zh-CN" dirty="0" err="1" smtClean="0"/>
                      <a:t>WiFi</a:t>
                    </a:r>
                    <a:endParaRPr lang="zh-CN" altLang="en-US" dirty="0"/>
                  </a:p>
                </p:txBody>
              </p:sp>
              <p:pic>
                <p:nvPicPr>
                  <p:cNvPr id="23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33263" y="4564279"/>
                    <a:ext cx="939439" cy="93943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68057" y="2967896"/>
                    <a:ext cx="1140718" cy="11407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-135808" y="5230242"/>
                    <a:ext cx="101021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实验室</a:t>
                    </a:r>
                    <a:endParaRPr lang="en-US" altLang="zh-CN" dirty="0"/>
                  </a:p>
                  <a:p>
                    <a:pPr algn="ctr"/>
                    <a:r>
                      <a:rPr lang="zh-CN" altLang="en-US" dirty="0"/>
                      <a:t>服务器</a:t>
                    </a:r>
                    <a:r>
                      <a:rPr lang="en-US" altLang="zh-CN" dirty="0" smtClean="0"/>
                      <a:t>A</a:t>
                    </a:r>
                    <a:endParaRPr lang="en-US" altLang="zh-CN" dirty="0"/>
                  </a:p>
                </p:txBody>
              </p:sp>
              <p:cxnSp>
                <p:nvCxnSpPr>
                  <p:cNvPr id="31" name="直接箭头连接符 30"/>
                  <p:cNvCxnSpPr>
                    <a:stCxn id="12" idx="6"/>
                    <a:endCxn id="41" idx="2"/>
                  </p:cNvCxnSpPr>
                  <p:nvPr/>
                </p:nvCxnSpPr>
                <p:spPr>
                  <a:xfrm>
                    <a:off x="2602171" y="4660645"/>
                    <a:ext cx="2872149" cy="518234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2992472" y="2531202"/>
                    <a:ext cx="2556284" cy="504056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www.google.com:80</a:t>
                    </a:r>
                    <a:endParaRPr lang="zh-CN" altLang="en-US" dirty="0"/>
                  </a:p>
                </p:txBody>
              </p:sp>
              <p:cxnSp>
                <p:nvCxnSpPr>
                  <p:cNvPr id="33" name="直接箭头连接符 32"/>
                  <p:cNvCxnSpPr>
                    <a:stCxn id="14" idx="4"/>
                    <a:endCxn id="12" idx="0"/>
                  </p:cNvCxnSpPr>
                  <p:nvPr/>
                </p:nvCxnSpPr>
                <p:spPr>
                  <a:xfrm>
                    <a:off x="1219725" y="3709045"/>
                    <a:ext cx="0" cy="658449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圆角矩形 33"/>
                  <p:cNvSpPr/>
                  <p:nvPr/>
                </p:nvSpPr>
                <p:spPr>
                  <a:xfrm>
                    <a:off x="-226423" y="2205083"/>
                    <a:ext cx="2693127" cy="1688418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2" name="椭圆 11"/>
                <p:cNvSpPr/>
                <p:nvPr/>
              </p:nvSpPr>
              <p:spPr>
                <a:xfrm>
                  <a:off x="-155834" y="3719058"/>
                  <a:ext cx="2764892" cy="58630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Shadowsocks</a:t>
                  </a:r>
                  <a:r>
                    <a:rPr lang="en-US" altLang="zh-CN" dirty="0" smtClean="0"/>
                    <a:t>-local</a:t>
                  </a:r>
                </a:p>
                <a:p>
                  <a:pPr algn="ctr"/>
                  <a:r>
                    <a:rPr lang="en-US" altLang="zh-CN" dirty="0" smtClean="0"/>
                    <a:t>:1080</a:t>
                  </a:r>
                  <a:endParaRPr lang="zh-CN" altLang="en-US" dirty="0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01440" y="4647073"/>
                  <a:ext cx="2556284" cy="586302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普通</a:t>
                  </a:r>
                  <a:r>
                    <a:rPr lang="en-US" altLang="zh-CN" dirty="0" smtClean="0"/>
                    <a:t>socks5</a:t>
                  </a:r>
                  <a:r>
                    <a:rPr lang="zh-CN" altLang="en-US" dirty="0" smtClean="0"/>
                    <a:t>代理</a:t>
                  </a:r>
                  <a:r>
                    <a:rPr lang="en-US" altLang="zh-CN" dirty="0" smtClean="0"/>
                    <a:t>:1081</a:t>
                  </a:r>
                  <a:endParaRPr lang="zh-CN" alt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174544" y="2474307"/>
                  <a:ext cx="2104135" cy="586302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Shadowsocks-server:8338</a:t>
                  </a:r>
                  <a:endParaRPr lang="zh-CN" altLang="en-US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623702" y="4109727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翻墙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免流量</a:t>
                </a:r>
                <a:endParaRPr lang="zh-CN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56233" y="516178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仅免流量</a:t>
                </a:r>
                <a:endParaRPr lang="zh-CN" altLang="en-US" dirty="0"/>
              </a:p>
            </p:txBody>
          </p:sp>
        </p:grpSp>
        <p:cxnSp>
          <p:nvCxnSpPr>
            <p:cNvPr id="6" name="直接箭头连接符 5"/>
            <p:cNvCxnSpPr>
              <a:stCxn id="32" idx="1"/>
              <a:endCxn id="14" idx="6"/>
            </p:cNvCxnSpPr>
            <p:nvPr/>
          </p:nvCxnSpPr>
          <p:spPr>
            <a:xfrm flipH="1">
              <a:off x="2610412" y="2171910"/>
              <a:ext cx="720680" cy="632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185311" y="1601337"/>
              <a:ext cx="284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墙</a:t>
              </a:r>
              <a:r>
                <a:rPr lang="zh-CN" altLang="en-US" dirty="0" smtClean="0"/>
                <a:t>外的</a:t>
              </a:r>
              <a:endParaRPr lang="en-US" altLang="zh-CN" dirty="0"/>
            </a:p>
            <a:p>
              <a:pPr algn="ctr"/>
              <a:r>
                <a:rPr lang="en-US" altLang="zh-CN" dirty="0" err="1" smtClean="0"/>
                <a:t>Shadowsocks</a:t>
              </a:r>
              <a:r>
                <a:rPr lang="zh-CN" altLang="en-US" dirty="0" smtClean="0"/>
                <a:t>服务器</a:t>
              </a:r>
              <a:endParaRPr lang="en-US" altLang="zh-CN" dirty="0"/>
            </a:p>
          </p:txBody>
        </p:sp>
      </p:grpSp>
      <p:sp>
        <p:nvSpPr>
          <p:cNvPr id="40" name="椭圆 39"/>
          <p:cNvSpPr/>
          <p:nvPr/>
        </p:nvSpPr>
        <p:spPr>
          <a:xfrm>
            <a:off x="5832105" y="5219983"/>
            <a:ext cx="1728193" cy="4501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vpnService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812940" y="4342476"/>
            <a:ext cx="1728193" cy="45016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tun2socks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0" idx="0"/>
            <a:endCxn id="41" idx="4"/>
          </p:cNvCxnSpPr>
          <p:nvPr/>
        </p:nvCxnSpPr>
        <p:spPr>
          <a:xfrm flipH="1" flipV="1">
            <a:off x="6677037" y="4792641"/>
            <a:ext cx="19165" cy="4273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942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余锋伟：硬件选型，适配</a:t>
            </a:r>
            <a:r>
              <a:rPr lang="en-US" altLang="zh-CN" dirty="0" err="1" smtClean="0"/>
              <a:t>OpenWRT</a:t>
            </a:r>
            <a:r>
              <a:rPr lang="zh-CN" altLang="en-US" dirty="0" smtClean="0"/>
              <a:t>，实现中继路由器版架构各类设计和实现</a:t>
            </a:r>
            <a:endParaRPr lang="en-US" altLang="zh-CN" dirty="0" smtClean="0"/>
          </a:p>
          <a:p>
            <a:r>
              <a:rPr lang="zh-CN" altLang="en-US" dirty="0" smtClean="0"/>
              <a:t>周彧聪：修改</a:t>
            </a:r>
            <a:r>
              <a:rPr lang="en-US" altLang="zh-CN" dirty="0" err="1" smtClean="0"/>
              <a:t>shadowsocks</a:t>
            </a:r>
            <a:r>
              <a:rPr lang="en-US" altLang="zh-CN" dirty="0" smtClean="0"/>
              <a:t> android</a:t>
            </a:r>
            <a:r>
              <a:rPr lang="zh-CN" altLang="en-US" dirty="0" smtClean="0"/>
              <a:t>客户端为全局</a:t>
            </a:r>
            <a:r>
              <a:rPr lang="en-US" altLang="zh-CN" dirty="0" smtClean="0"/>
              <a:t>socks5</a:t>
            </a:r>
            <a:r>
              <a:rPr lang="zh-CN" altLang="en-US" dirty="0" smtClean="0"/>
              <a:t>代理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zh-CN" altLang="en-US" dirty="0" smtClean="0"/>
              <a:t>勾媛洁：对比各种代理方式的优劣、实现小型的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r>
              <a:rPr lang="zh-CN" altLang="en-US" dirty="0" smtClean="0"/>
              <a:t>李嘉然</a:t>
            </a:r>
            <a:r>
              <a:rPr lang="zh-CN" altLang="en-US" dirty="0"/>
              <a:t>：解决内网穿透问题、使用实验室公网服务器</a:t>
            </a:r>
            <a:r>
              <a:rPr lang="zh-CN" altLang="en-US" dirty="0" smtClean="0"/>
              <a:t>作中转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9737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600" dirty="0" smtClean="0"/>
              <a:t>Q&amp;A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3467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校园网基于流量计费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在宿舍看高清电影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在宿舍看游戏直播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进行大数据分析，下载上</a:t>
            </a:r>
            <a:r>
              <a:rPr lang="en-US" altLang="zh-CN" dirty="0" smtClean="0"/>
              <a:t>TB</a:t>
            </a:r>
            <a:r>
              <a:rPr lang="zh-CN" altLang="en-US" dirty="0" smtClean="0"/>
              <a:t>数据集来训练几十层深度学习神经网络</a:t>
            </a:r>
            <a:r>
              <a:rPr lang="en-US" altLang="zh-CN" dirty="0" smtClean="0"/>
              <a:t>:D</a:t>
            </a:r>
          </a:p>
          <a:p>
            <a:pPr lvl="1"/>
            <a:r>
              <a:rPr lang="zh-CN" altLang="en-US" dirty="0" smtClean="0"/>
              <a:t>流量不够用、贵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3312946" cy="176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577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科研需要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 smtClean="0"/>
              <a:t>google</a:t>
            </a:r>
            <a:r>
              <a:rPr lang="en-US" altLang="zh-CN" dirty="0" smtClean="0"/>
              <a:t> scholar</a:t>
            </a:r>
            <a:r>
              <a:rPr lang="zh-CN" altLang="en-US" dirty="0" smtClean="0"/>
              <a:t>查论文，学术观点不再</a:t>
            </a:r>
            <a:r>
              <a:rPr lang="en-US" altLang="zh-CN" dirty="0" smtClean="0"/>
              <a:t>naive</a:t>
            </a:r>
          </a:p>
          <a:p>
            <a:pPr lvl="1"/>
            <a:r>
              <a:rPr lang="zh-CN" altLang="en-US" dirty="0" smtClean="0"/>
              <a:t>观看</a:t>
            </a:r>
            <a:r>
              <a:rPr lang="en-US" altLang="zh-CN" dirty="0" err="1" smtClean="0"/>
              <a:t>youtube</a:t>
            </a:r>
            <a:r>
              <a:rPr lang="zh-CN" altLang="en-US" dirty="0" smtClean="0"/>
              <a:t>视频，提高</a:t>
            </a:r>
            <a:r>
              <a:rPr lang="zh-CN" altLang="en-US" strike="sngStrike" dirty="0" smtClean="0"/>
              <a:t>姿势</a:t>
            </a:r>
            <a:r>
              <a:rPr lang="zh-CN" altLang="en-US" dirty="0" smtClean="0"/>
              <a:t>知识水平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ERR_CONNECTION_TIME_OUT</a:t>
            </a:r>
            <a:r>
              <a:rPr lang="zh-CN" altLang="en-US" dirty="0" smtClean="0"/>
              <a:t>怎么办？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7147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187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中继技术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WIFI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/>
              <a:t>探究合法的技术手段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免流量上网</a:t>
            </a:r>
            <a:endParaRPr lang="en-US" altLang="zh-CN" dirty="0" smtClean="0"/>
          </a:p>
          <a:p>
            <a:r>
              <a:rPr lang="zh-CN" altLang="en-US" dirty="0" smtClean="0"/>
              <a:t>如何更方便的访问受限网站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64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WIFI</a:t>
            </a:r>
            <a:r>
              <a:rPr lang="zh-CN" altLang="en-US" dirty="0" smtClean="0"/>
              <a:t>信号中继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WDS</a:t>
            </a:r>
          </a:p>
          <a:p>
            <a:pPr lvl="1"/>
            <a:r>
              <a:rPr lang="zh-CN" altLang="en-US" dirty="0"/>
              <a:t>无线网路桥接</a:t>
            </a:r>
            <a:endParaRPr lang="en-US" altLang="zh-CN" dirty="0"/>
          </a:p>
          <a:p>
            <a:pPr lvl="1"/>
            <a:r>
              <a:rPr lang="zh-CN" altLang="en-US" dirty="0"/>
              <a:t>需要加进入主副路由器设置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en-US" altLang="zh-CN" dirty="0" err="1" smtClean="0"/>
              <a:t>Client+AP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双网卡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与主网段相同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透明，中继路由器不可见（</a:t>
            </a:r>
            <a:r>
              <a:rPr lang="en-US" altLang="zh-CN" dirty="0"/>
              <a:t>×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WISP</a:t>
            </a:r>
            <a:r>
              <a:rPr lang="zh-CN" altLang="en-US" dirty="0" smtClean="0"/>
              <a:t>（万能路由）</a:t>
            </a:r>
            <a:endParaRPr lang="en-US" altLang="zh-CN" dirty="0"/>
          </a:p>
          <a:p>
            <a:pPr lvl="1"/>
            <a:r>
              <a:rPr lang="zh-CN" altLang="en-US" dirty="0" smtClean="0"/>
              <a:t>双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1"/>
            <a:r>
              <a:rPr lang="zh-CN" altLang="en-US" dirty="0" smtClean="0"/>
              <a:t>中继路由器先以自己的身份连接到主路由器，再广播出新的无线信号</a:t>
            </a:r>
            <a:endParaRPr lang="en-US" altLang="zh-CN" dirty="0"/>
          </a:p>
          <a:p>
            <a:pPr lvl="1"/>
            <a:r>
              <a:rPr lang="zh-CN" altLang="en-US" dirty="0" smtClean="0"/>
              <a:t>形成一个小局域网，流量首先经过中继路由器（√）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7804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OpenWRT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一个嵌入式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主流的路由器固件之一（</a:t>
            </a:r>
            <a:r>
              <a:rPr lang="en-US" altLang="zh-CN" dirty="0" err="1" smtClean="0"/>
              <a:t>dd-wrt</a:t>
            </a:r>
            <a:r>
              <a:rPr lang="en-US" altLang="zh-CN" dirty="0" smtClean="0"/>
              <a:t>/tomato)</a:t>
            </a:r>
          </a:p>
          <a:p>
            <a:pPr lvl="1"/>
            <a:r>
              <a:rPr lang="zh-CN" altLang="en-US" dirty="0"/>
              <a:t>支持市面上绝大部分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en-US" dirty="0"/>
              <a:t>可</a:t>
            </a:r>
            <a:r>
              <a:rPr lang="zh-CN" altLang="en-US" dirty="0" smtClean="0"/>
              <a:t>写的文件系统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更像一个小型的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计算机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所以可以做很多事情</a:t>
            </a:r>
            <a:r>
              <a:rPr lang="en-US" altLang="zh-CN" dirty="0" smtClean="0"/>
              <a:t>XD</a:t>
            </a:r>
          </a:p>
          <a:p>
            <a:pPr lvl="1"/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53939"/>
            <a:ext cx="30480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" y="4869160"/>
            <a:ext cx="915651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4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OpenWRT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中继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：使用一个网卡连接</a:t>
            </a:r>
            <a:r>
              <a:rPr lang="en-US" altLang="zh-CN" dirty="0" smtClean="0"/>
              <a:t>BUAA-</a:t>
            </a:r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pPr lvl="1"/>
            <a:r>
              <a:rPr lang="zh-CN" altLang="en-US" dirty="0"/>
              <a:t>无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自动获取</a:t>
            </a:r>
            <a:r>
              <a:rPr lang="en-US" altLang="zh-CN" dirty="0" smtClean="0"/>
              <a:t>IP</a:t>
            </a:r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：使用另一个网卡新建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热点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设置新的</a:t>
            </a:r>
            <a:r>
              <a:rPr lang="en-US" altLang="zh-CN" dirty="0" smtClean="0"/>
              <a:t>SSID</a:t>
            </a:r>
          </a:p>
          <a:p>
            <a:pPr lvl="1"/>
            <a:r>
              <a:rPr lang="zh-CN" altLang="en-US" dirty="0" smtClean="0"/>
              <a:t>设置与</a:t>
            </a:r>
            <a:r>
              <a:rPr lang="en-US" altLang="zh-CN" dirty="0" smtClean="0"/>
              <a:t>BUAA-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不同的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网段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Step3</a:t>
            </a:r>
            <a:r>
              <a:rPr lang="zh-CN" altLang="en-US" dirty="0" smtClean="0">
                <a:solidFill>
                  <a:prstClr val="black"/>
                </a:solidFill>
              </a:rPr>
              <a:t>：桥接两个子网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093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" y="1772816"/>
            <a:ext cx="868844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28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1097</Words>
  <Application>Microsoft Office PowerPoint</Application>
  <PresentationFormat>全屏显示(4:3)</PresentationFormat>
  <Paragraphs>266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免登陆+自动翻墙的无线热点 探究、设计与实现</vt:lpstr>
      <vt:lpstr>研究背景</vt:lpstr>
      <vt:lpstr>研究背景</vt:lpstr>
      <vt:lpstr>研究背景</vt:lpstr>
      <vt:lpstr>研究内容</vt:lpstr>
      <vt:lpstr>WIFI信号中继</vt:lpstr>
      <vt:lpstr>OpenWRT</vt:lpstr>
      <vt:lpstr>OpenWRT WiFi中继</vt:lpstr>
      <vt:lpstr>PowerPoint 演示文稿</vt:lpstr>
      <vt:lpstr>免流量上网</vt:lpstr>
      <vt:lpstr>网络代理</vt:lpstr>
      <vt:lpstr>socks5</vt:lpstr>
      <vt:lpstr>socks5架构</vt:lpstr>
      <vt:lpstr>应用透明化</vt:lpstr>
      <vt:lpstr>一个可用的免流量架构</vt:lpstr>
      <vt:lpstr>shadowsocks</vt:lpstr>
      <vt:lpstr>历史架构1：shadowsocks嵌套</vt:lpstr>
      <vt:lpstr>历史架构2：shadowsocks+socks5</vt:lpstr>
      <vt:lpstr>final架构：更轻量级的架构</vt:lpstr>
      <vt:lpstr>存在的问题</vt:lpstr>
      <vt:lpstr>简单的登陆管理</vt:lpstr>
      <vt:lpstr>硬件简介</vt:lpstr>
      <vt:lpstr>PowerPoint 演示文稿</vt:lpstr>
      <vt:lpstr>TP-LINK：WR720R</vt:lpstr>
      <vt:lpstr>更多的问题</vt:lpstr>
      <vt:lpstr>Hacking shadowsocks-android</vt:lpstr>
      <vt:lpstr>无路由器-手机客户端架构</vt:lpstr>
      <vt:lpstr>分工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BUAA-WIFI 免登陆+自动翻墙的无线热点设计与实现</dc:title>
  <dc:creator>forwil</dc:creator>
  <cp:lastModifiedBy>forwil</cp:lastModifiedBy>
  <cp:revision>435</cp:revision>
  <dcterms:created xsi:type="dcterms:W3CDTF">2015-12-20T07:35:05Z</dcterms:created>
  <dcterms:modified xsi:type="dcterms:W3CDTF">2015-12-22T14:15:30Z</dcterms:modified>
</cp:coreProperties>
</file>