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4" r:id="rId8"/>
    <p:sldId id="260" r:id="rId9"/>
    <p:sldId id="266" r:id="rId10"/>
    <p:sldId id="261" r:id="rId11"/>
    <p:sldId id="265" r:id="rId12"/>
  </p:sldIdLst>
  <p:sldSz cx="19799300" cy="11163300"/>
  <p:notesSz cx="19799300" cy="111633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34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65325" y="604469"/>
            <a:ext cx="5803900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2828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970847" y="6251448"/>
            <a:ext cx="13863955" cy="2790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2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828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2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828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90282" y="2567559"/>
            <a:ext cx="8615458" cy="73677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199909" y="2567559"/>
            <a:ext cx="8615458" cy="73677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2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200" b="0" i="0">
                <a:solidFill>
                  <a:srgbClr val="2828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2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2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9566" y="1491741"/>
            <a:ext cx="13236575" cy="817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200" b="0" i="0">
                <a:solidFill>
                  <a:srgbClr val="282828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72033" y="2604859"/>
            <a:ext cx="18255615" cy="38754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733921" y="10381869"/>
            <a:ext cx="6337808" cy="55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90282" y="10381869"/>
            <a:ext cx="4555299" cy="558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036284" y="10318016"/>
            <a:ext cx="219075" cy="3340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ts val="229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8788" y="355092"/>
            <a:ext cx="3898391" cy="152704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5007" y="4523689"/>
            <a:ext cx="15531643" cy="1119537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0"/>
              </a:spcBef>
            </a:pPr>
            <a:r>
              <a:rPr lang="ru-RU" sz="7200" b="1" spc="-90" dirty="0">
                <a:solidFill>
                  <a:srgbClr val="000000"/>
                </a:solidFill>
                <a:latin typeface="Trebuchet MS"/>
                <a:cs typeface="Trebuchet MS"/>
              </a:rPr>
              <a:t>Кейс для бизнес-аналитика</a:t>
            </a:r>
            <a:endParaRPr lang="ru-RU" sz="7200" dirty="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45007" y="9086850"/>
            <a:ext cx="4953559" cy="136896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lang="ru-RU" sz="4400" spc="-10" dirty="0" err="1">
                <a:latin typeface="Microsoft Sans Serif"/>
                <a:cs typeface="Microsoft Sans Serif"/>
              </a:rPr>
              <a:t>Жеребнев</a:t>
            </a:r>
            <a:r>
              <a:rPr lang="ru-RU" sz="4400" spc="-10" dirty="0">
                <a:latin typeface="Microsoft Sans Serif"/>
                <a:cs typeface="Microsoft Sans Serif"/>
              </a:rPr>
              <a:t> Семен Андреевич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99566" y="887984"/>
            <a:ext cx="983828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25" dirty="0">
                <a:solidFill>
                  <a:srgbClr val="282828"/>
                </a:solidFill>
                <a:latin typeface="Trebuchet MS"/>
                <a:cs typeface="Trebuchet MS"/>
              </a:rPr>
              <a:t>9</a:t>
            </a:r>
            <a:r>
              <a:rPr sz="4000" spc="-125" dirty="0">
                <a:solidFill>
                  <a:srgbClr val="282828"/>
                </a:solidFill>
                <a:latin typeface="Trebuchet MS"/>
                <a:cs typeface="Trebuchet MS"/>
              </a:rPr>
              <a:t>.</a:t>
            </a:r>
            <a:r>
              <a:rPr sz="4000" spc="-26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lang="ru-RU" sz="4800" b="1" spc="-260" dirty="0">
                <a:solidFill>
                  <a:srgbClr val="000000"/>
                </a:solidFill>
                <a:latin typeface="Trebuchet MS" panose="020B0603020202020204" pitchFamily="34" charset="0"/>
                <a:cs typeface="Trebuchet MS"/>
              </a:rPr>
              <a:t>Прототипирование интерфейса</a:t>
            </a:r>
            <a:endParaRPr sz="48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6DCF8A-E638-4FF9-B493-7553922A6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0514" y="2076450"/>
            <a:ext cx="7924800" cy="79248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01CBB48-4E8C-4988-8BAB-75B84AD55A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9650" y="2228052"/>
            <a:ext cx="5384800" cy="8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179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66" y="2381250"/>
            <a:ext cx="16848684" cy="12846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sz="3200" b="1" dirty="0"/>
              <a:t>Первая версия (MVP):</a:t>
            </a:r>
            <a:br>
              <a:rPr lang="ru-RU" sz="2400" b="1" dirty="0"/>
            </a:br>
            <a:br>
              <a:rPr lang="ru-RU" sz="2400" dirty="0"/>
            </a:br>
            <a:r>
              <a:rPr lang="ru-RU" sz="2400" dirty="0"/>
              <a:t>Создание/редактирование/удаление задачи.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Связка с партнёрскими сервисами.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Начисление </a:t>
            </a:r>
            <a:r>
              <a:rPr lang="ru-RU" sz="2400" dirty="0" err="1"/>
              <a:t>кэшбэка</a:t>
            </a:r>
            <a:r>
              <a:rPr lang="ru-RU" sz="2400" dirty="0"/>
              <a:t>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Список задач.</a:t>
            </a:r>
            <a:br>
              <a:rPr lang="ru-RU" sz="2400" dirty="0"/>
            </a:br>
            <a:br>
              <a:rPr lang="ru-RU" sz="3200" dirty="0"/>
            </a:br>
            <a:r>
              <a:rPr lang="ru-RU" sz="3200" b="1" dirty="0"/>
              <a:t>Следующие итерации:</a:t>
            </a:r>
            <a:br>
              <a:rPr lang="ru-RU" sz="2400" b="1" dirty="0"/>
            </a:br>
            <a:br>
              <a:rPr lang="ru-RU" sz="2400" dirty="0"/>
            </a:br>
            <a:r>
              <a:rPr lang="ru-RU" sz="2400" dirty="0"/>
              <a:t>Поддержка календаря.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Отправка задачи другому пользователю.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Избранные задачи.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Прикрепление документов.</a:t>
            </a:r>
            <a:br>
              <a:rPr lang="ru-RU" sz="2400" dirty="0"/>
            </a:br>
            <a:br>
              <a:rPr lang="ru-RU" sz="2400" dirty="0"/>
            </a:br>
            <a:r>
              <a:rPr lang="ru-RU" sz="2400" dirty="0"/>
              <a:t>Расширенные напоминания.</a:t>
            </a:r>
            <a:br>
              <a:rPr lang="ru-RU" sz="2400" dirty="0"/>
            </a:br>
            <a:br>
              <a:rPr lang="ru-RU" sz="2400" b="0" dirty="0">
                <a:effectLst/>
              </a:rPr>
            </a:br>
            <a:br>
              <a:rPr lang="ru-RU" sz="1200" dirty="0"/>
            </a:br>
            <a:br>
              <a:rPr lang="ru-RU" sz="4000" b="0" dirty="0">
                <a:effectLst/>
              </a:rPr>
            </a:br>
            <a:br>
              <a:rPr lang="ru-RU" sz="1200" dirty="0"/>
            </a:br>
            <a:br>
              <a:rPr lang="ru-RU" sz="4000" dirty="0"/>
            </a:br>
            <a:br>
              <a:rPr lang="ru-RU" sz="3200" b="0" dirty="0">
                <a:effectLst/>
                <a:latin typeface="Trebuchet MS" panose="020B0603020202020204" pitchFamily="34" charset="0"/>
              </a:rPr>
            </a:br>
            <a:br>
              <a:rPr lang="ru-RU" sz="1000" dirty="0"/>
            </a:br>
            <a:br>
              <a:rPr lang="ru-RU" sz="2800" dirty="0"/>
            </a:br>
            <a:br>
              <a:rPr lang="ru-RU" sz="2800" b="0" dirty="0">
                <a:effectLst/>
                <a:latin typeface="Trebuchet MS" panose="020B0603020202020204" pitchFamily="34" charset="0"/>
              </a:rPr>
            </a:br>
            <a:br>
              <a:rPr lang="ru-RU" sz="4000" dirty="0">
                <a:latin typeface="Trebuchet MS" panose="020B0603020202020204" pitchFamily="34" charset="0"/>
              </a:rPr>
            </a:br>
            <a:endParaRPr sz="4000" spc="-305" dirty="0">
              <a:latin typeface="Trebuchet MS" panose="020B0603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566" y="887984"/>
            <a:ext cx="1067648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4000" spc="-125" dirty="0">
                <a:solidFill>
                  <a:srgbClr val="282828"/>
                </a:solidFill>
                <a:latin typeface="Trebuchet MS"/>
                <a:cs typeface="Trebuchet MS"/>
              </a:rPr>
              <a:t>10</a:t>
            </a:r>
            <a:r>
              <a:rPr sz="4000" spc="-125" dirty="0">
                <a:solidFill>
                  <a:srgbClr val="282828"/>
                </a:solidFill>
                <a:latin typeface="Trebuchet MS"/>
                <a:cs typeface="Trebuchet MS"/>
              </a:rPr>
              <a:t>.</a:t>
            </a:r>
            <a:r>
              <a:rPr sz="4800" spc="-26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lang="ru-RU" sz="4800" b="1" dirty="0">
                <a:latin typeface="Trebuchet MS" panose="020B0603020202020204" pitchFamily="34" charset="0"/>
              </a:rPr>
              <a:t>Приоритеты (</a:t>
            </a:r>
            <a:r>
              <a:rPr lang="en-US" sz="4800" b="1" dirty="0">
                <a:latin typeface="Trebuchet MS" panose="020B0603020202020204" pitchFamily="34" charset="0"/>
              </a:rPr>
              <a:t>MVP</a:t>
            </a:r>
            <a:r>
              <a:rPr lang="en-US" sz="4000" b="1" dirty="0">
                <a:latin typeface="Trebuchet MS" panose="020B0603020202020204" pitchFamily="34" charset="0"/>
              </a:rPr>
              <a:t>)</a:t>
            </a:r>
            <a:endParaRPr sz="4000" b="1" dirty="0"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64066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66" y="2762250"/>
            <a:ext cx="16848684" cy="167417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36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Создать удобный планировщик задач, интегрированный с каталогом сервисов банка, чтобы улучшить клиентский опыт, увеличить использование сервисов и повысить лояльность.</a:t>
            </a:r>
            <a:endParaRPr sz="3600" spc="-305" dirty="0">
              <a:latin typeface="Trebuchet MS" panose="020B0603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566" y="887984"/>
            <a:ext cx="3894684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25" dirty="0">
                <a:solidFill>
                  <a:srgbClr val="282828"/>
                </a:solidFill>
                <a:latin typeface="Trebuchet MS"/>
                <a:cs typeface="Trebuchet MS"/>
              </a:rPr>
              <a:t>1.</a:t>
            </a:r>
            <a:r>
              <a:rPr sz="4000" b="1" spc="-26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lang="ru-RU" sz="4000" b="1" spc="-125" dirty="0">
                <a:solidFill>
                  <a:srgbClr val="282828"/>
                </a:solidFill>
                <a:latin typeface="Trebuchet MS"/>
                <a:cs typeface="Trebuchet MS"/>
              </a:rPr>
              <a:t>Цель проекта </a:t>
            </a:r>
            <a:endParaRPr sz="4000" b="1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66" y="2762250"/>
            <a:ext cx="16848684" cy="73988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rtl="0">
              <a:spcBef>
                <a:spcPts val="1400"/>
              </a:spcBef>
              <a:spcAft>
                <a:spcPts val="1400"/>
              </a:spcAft>
            </a:pPr>
            <a:r>
              <a:rPr lang="en-US" sz="3600" dirty="0">
                <a:solidFill>
                  <a:srgbClr val="000000"/>
                </a:solidFill>
                <a:latin typeface="Times New Roman" panose="02020603050405020304" pitchFamily="18" charset="0"/>
              </a:rPr>
              <a:t>- </a:t>
            </a:r>
            <a:r>
              <a:rPr lang="ru-RU" sz="4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Количество</a:t>
            </a: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sz="4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пользователей</a:t>
            </a: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использующих функциональность планировщика.</a:t>
            </a:r>
            <a:b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ru-RU" sz="4000" b="0" dirty="0">
                <a:effectLst/>
                <a:latin typeface="Trebuchet MS" panose="020B0603020202020204" pitchFamily="34" charset="0"/>
              </a:rPr>
            </a:br>
            <a:r>
              <a:rPr lang="en-US" sz="4000" b="0" dirty="0">
                <a:effectLst/>
                <a:latin typeface="Trebuchet MS" panose="020B0603020202020204" pitchFamily="34" charset="0"/>
              </a:rPr>
              <a:t>- </a:t>
            </a: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Рост </a:t>
            </a:r>
            <a:r>
              <a:rPr lang="ru-RU" sz="4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числа заказов</a:t>
            </a: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через интегрированные сервисы.</a:t>
            </a:r>
            <a:b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ru-RU" sz="4000" b="0" dirty="0">
                <a:effectLst/>
                <a:latin typeface="Trebuchet MS" panose="020B0603020202020204" pitchFamily="34" charset="0"/>
              </a:rPr>
            </a:br>
            <a:r>
              <a:rPr lang="en-US" sz="4000" b="0" dirty="0">
                <a:effectLst/>
                <a:latin typeface="Trebuchet MS" panose="020B0603020202020204" pitchFamily="34" charset="0"/>
              </a:rPr>
              <a:t>- </a:t>
            </a: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Увеличение </a:t>
            </a:r>
            <a:r>
              <a:rPr lang="ru-RU" sz="4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выручки</a:t>
            </a: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от использования сервисов.</a:t>
            </a:r>
            <a:b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ru-RU" sz="4000" b="0" dirty="0">
                <a:effectLst/>
                <a:latin typeface="Trebuchet MS" panose="020B0603020202020204" pitchFamily="34" charset="0"/>
              </a:rPr>
            </a:br>
            <a:r>
              <a:rPr lang="en-US" sz="4000" b="0" dirty="0">
                <a:effectLst/>
                <a:latin typeface="Trebuchet MS" panose="020B0603020202020204" pitchFamily="34" charset="0"/>
              </a:rPr>
              <a:t>- </a:t>
            </a:r>
            <a:r>
              <a:rPr lang="ru-RU" sz="4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Среднее время</a:t>
            </a: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выполнения задач в планировщике.</a:t>
            </a:r>
            <a:b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ru-RU" sz="4000" b="0" dirty="0">
                <a:effectLst/>
                <a:latin typeface="Trebuchet MS" panose="020B0603020202020204" pitchFamily="34" charset="0"/>
              </a:rPr>
            </a:br>
            <a:r>
              <a:rPr lang="en-US" sz="4000" b="0" dirty="0">
                <a:effectLst/>
                <a:latin typeface="Trebuchet MS" panose="020B0603020202020204" pitchFamily="34" charset="0"/>
              </a:rPr>
              <a:t>- </a:t>
            </a:r>
            <a:r>
              <a:rPr lang="ru-RU" sz="40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Уровень удовлетворенности</a:t>
            </a: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пользователей (через NPS).</a:t>
            </a:r>
            <a:br>
              <a:rPr lang="ru-RU" sz="4000" b="0" dirty="0">
                <a:effectLst/>
                <a:latin typeface="Trebuchet MS" panose="020B0603020202020204" pitchFamily="34" charset="0"/>
              </a:rPr>
            </a:br>
            <a:br>
              <a:rPr lang="ru-RU" sz="4000" dirty="0">
                <a:latin typeface="Trebuchet MS" panose="020B0603020202020204" pitchFamily="34" charset="0"/>
              </a:rPr>
            </a:br>
            <a:endParaRPr sz="4000" spc="-305" dirty="0">
              <a:latin typeface="Trebuchet MS" panose="020B0603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566" y="887984"/>
            <a:ext cx="755228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125" dirty="0">
                <a:solidFill>
                  <a:srgbClr val="282828"/>
                </a:solidFill>
                <a:latin typeface="Trebuchet MS"/>
                <a:cs typeface="Trebuchet MS"/>
              </a:rPr>
              <a:t>2</a:t>
            </a:r>
            <a:r>
              <a:rPr sz="4000" spc="-125" dirty="0">
                <a:solidFill>
                  <a:srgbClr val="282828"/>
                </a:solidFill>
                <a:latin typeface="Trebuchet MS"/>
                <a:cs typeface="Trebuchet MS"/>
              </a:rPr>
              <a:t>.</a:t>
            </a:r>
            <a:r>
              <a:rPr sz="4000" spc="-26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lang="ru-RU" sz="4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Ключевые метрики</a:t>
            </a:r>
            <a:endParaRPr sz="4800" dirty="0"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8179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66" y="2381250"/>
            <a:ext cx="16848684" cy="1004569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lang="ru-RU" sz="2800" b="1" dirty="0"/>
              <a:t>Персона 1: Анастасия, 31 год, маркетолог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(casual user)</a:t>
            </a:r>
            <a:br>
              <a:rPr lang="ru-RU" sz="4000" b="1" dirty="0">
                <a:latin typeface="Trebuchet MS" panose="020B0603020202020204" pitchFamily="34" charset="0"/>
              </a:rPr>
            </a:br>
            <a:br>
              <a:rPr lang="ru-RU" sz="2800" b="1" dirty="0"/>
            </a:br>
            <a:r>
              <a:rPr lang="ru-RU" sz="2800" b="1" dirty="0"/>
              <a:t>Загружена</a:t>
            </a:r>
            <a:r>
              <a:rPr lang="ru-RU" sz="2800" dirty="0"/>
              <a:t> на работе, </a:t>
            </a:r>
            <a:r>
              <a:rPr lang="ru-RU" sz="2800" b="1" dirty="0"/>
              <a:t>забывает</a:t>
            </a:r>
            <a:r>
              <a:rPr lang="ru-RU" sz="2800" dirty="0"/>
              <a:t> личные дела.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Хочет быстро заказывать услуги: доставка еды, заправка, покупка билетов.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Хочет видеть все задачи в одном месте, получать напоминания.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Интерес к </a:t>
            </a:r>
            <a:r>
              <a:rPr lang="ru-RU" sz="2800" dirty="0" err="1"/>
              <a:t>кэшбэку</a:t>
            </a:r>
            <a:r>
              <a:rPr lang="ru-RU" sz="2800" dirty="0"/>
              <a:t>.</a:t>
            </a:r>
            <a:br>
              <a:rPr lang="ru-RU" sz="2800" dirty="0"/>
            </a:br>
            <a:br>
              <a:rPr lang="ru-RU" sz="2800" dirty="0"/>
            </a:br>
            <a:r>
              <a:rPr lang="ru-RU" sz="2800" b="1" dirty="0"/>
              <a:t>Персона 2: Андрей, 45 лет, владелец малого бизнеса </a:t>
            </a: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(business user)</a:t>
            </a:r>
            <a:br>
              <a:rPr lang="ru-RU" sz="2800" b="1" dirty="0"/>
            </a:br>
            <a:br>
              <a:rPr lang="ru-RU" sz="2800" b="1" dirty="0"/>
            </a:br>
            <a:r>
              <a:rPr lang="ru-RU" sz="2800" dirty="0"/>
              <a:t>Делегирует задачи помощнику.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Хочет делиться задачами и контролировать выполнение.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Интересуют быстрые и выгодные сервисы: заправка, доставка, бронирование.</a:t>
            </a:r>
            <a:br>
              <a:rPr lang="ru-RU" sz="2800" dirty="0"/>
            </a:br>
            <a:br>
              <a:rPr lang="ru-RU" sz="2800" dirty="0"/>
            </a:br>
            <a:r>
              <a:rPr lang="ru-RU" sz="2800" dirty="0"/>
              <a:t>Ценит надёжность и интеграцию с другими сервисами.</a:t>
            </a:r>
            <a:br>
              <a:rPr lang="ru-RU" sz="2800" dirty="0"/>
            </a:br>
            <a:br>
              <a:rPr lang="ru-RU" sz="2800" b="0" dirty="0">
                <a:effectLst/>
                <a:latin typeface="Trebuchet MS" panose="020B0603020202020204" pitchFamily="34" charset="0"/>
              </a:rPr>
            </a:br>
            <a:br>
              <a:rPr lang="ru-RU" sz="4000" dirty="0">
                <a:latin typeface="Trebuchet MS" panose="020B0603020202020204" pitchFamily="34" charset="0"/>
              </a:rPr>
            </a:br>
            <a:endParaRPr sz="4000" spc="-305" dirty="0">
              <a:latin typeface="Trebuchet MS" panose="020B0603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566" y="887984"/>
            <a:ext cx="1166708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4000" spc="-125" dirty="0">
                <a:solidFill>
                  <a:srgbClr val="282828"/>
                </a:solidFill>
                <a:latin typeface="Trebuchet MS"/>
                <a:cs typeface="Trebuchet MS"/>
              </a:rPr>
              <a:t>3</a:t>
            </a:r>
            <a:r>
              <a:rPr sz="4000" spc="-125" dirty="0">
                <a:solidFill>
                  <a:srgbClr val="282828"/>
                </a:solidFill>
                <a:latin typeface="Trebuchet MS"/>
                <a:cs typeface="Trebuchet MS"/>
              </a:rPr>
              <a:t>.</a:t>
            </a:r>
            <a:r>
              <a:rPr sz="4000" spc="-26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lang="ru-RU" sz="4000" dirty="0"/>
              <a:t> </a:t>
            </a:r>
            <a:r>
              <a:rPr lang="ru-RU" sz="4800" b="1" dirty="0">
                <a:latin typeface="Trebuchet MS" panose="020B0603020202020204" pitchFamily="34" charset="0"/>
              </a:rPr>
              <a:t>Пользователи и их задачи</a:t>
            </a:r>
            <a:endParaRPr sz="4800" b="1" dirty="0"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763803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66" y="2381250"/>
            <a:ext cx="16848684" cy="96455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rtl="0">
              <a:spcBef>
                <a:spcPts val="1400"/>
              </a:spcBef>
              <a:spcAft>
                <a:spcPts val="1400"/>
              </a:spcAft>
            </a:pPr>
            <a:r>
              <a:rPr lang="ru-RU" sz="32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User </a:t>
            </a:r>
            <a:r>
              <a:rPr lang="ru-RU" sz="3200" b="1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Stories</a:t>
            </a:r>
            <a:r>
              <a:rPr lang="ru-RU" sz="32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:</a:t>
            </a:r>
            <a:br>
              <a:rPr lang="ru-RU" sz="3200" b="0" dirty="0">
                <a:effectLst/>
                <a:latin typeface="Trebuchet MS" panose="020B0603020202020204" pitchFamily="34" charset="0"/>
              </a:rPr>
            </a:b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Как </a:t>
            </a:r>
            <a:r>
              <a:rPr lang="ru-RU" sz="3200" b="0" i="0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пользователь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 я хочу добавить задачу в планировщик, чтобы не забыть выполнить ее вовремя.</a:t>
            </a:r>
            <a:br>
              <a:rPr lang="ru-RU" sz="32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ru-RU" sz="3200" b="0" dirty="0">
                <a:effectLst/>
                <a:latin typeface="Trebuchet MS" panose="020B0603020202020204" pitchFamily="34" charset="0"/>
              </a:rPr>
            </a:b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Как пользователь, я хочу видеть статусы задач (выполнено/в процессе), чтобы понимать, что уже сделано.</a:t>
            </a:r>
            <a:br>
              <a:rPr lang="ru-RU" sz="32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ru-RU" sz="3200" b="0" dirty="0">
                <a:effectLst/>
                <a:latin typeface="Trebuchet MS" panose="020B0603020202020204" pitchFamily="34" charset="0"/>
              </a:rPr>
            </a:b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Как пользователь, я хочу прикреплять документы к задачам, чтобы хранить важную информацию в одном месте.</a:t>
            </a:r>
            <a:br>
              <a:rPr lang="ru-RU" sz="32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ru-RU" sz="3200" b="0" dirty="0">
                <a:effectLst/>
                <a:latin typeface="Trebuchet MS" panose="020B0603020202020204" pitchFamily="34" charset="0"/>
              </a:rPr>
            </a:b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Как пользователь, я хочу получать </a:t>
            </a:r>
            <a:r>
              <a:rPr lang="ru-RU" sz="3200" b="0" i="0" u="none" strike="noStrike" dirty="0" err="1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кэшбэк</a:t>
            </a: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за использование сервисов, чтобы снизить затраты.</a:t>
            </a:r>
            <a:br>
              <a:rPr lang="ru-RU" sz="32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ru-RU" sz="3200" b="0" dirty="0">
                <a:effectLst/>
                <a:latin typeface="Trebuchet MS" panose="020B0603020202020204" pitchFamily="34" charset="0"/>
              </a:rPr>
            </a:br>
            <a:r>
              <a:rPr lang="ru-RU" sz="32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Как пользователь, я хочу делиться задачами с друзьями, чтобы вместе планировать события.</a:t>
            </a:r>
            <a:br>
              <a:rPr lang="ru-RU" sz="3200" b="0" dirty="0">
                <a:effectLst/>
                <a:latin typeface="Trebuchet MS" panose="020B0603020202020204" pitchFamily="34" charset="0"/>
              </a:rPr>
            </a:br>
            <a:br>
              <a:rPr lang="ru-RU" sz="1000" dirty="0"/>
            </a:br>
            <a:br>
              <a:rPr lang="ru-RU" sz="2800" dirty="0"/>
            </a:br>
            <a:br>
              <a:rPr lang="ru-RU" sz="2800" b="0" dirty="0">
                <a:effectLst/>
                <a:latin typeface="Trebuchet MS" panose="020B0603020202020204" pitchFamily="34" charset="0"/>
              </a:rPr>
            </a:br>
            <a:br>
              <a:rPr lang="ru-RU" sz="4000" dirty="0">
                <a:latin typeface="Trebuchet MS" panose="020B0603020202020204" pitchFamily="34" charset="0"/>
              </a:rPr>
            </a:br>
            <a:endParaRPr sz="4000" spc="-305" dirty="0">
              <a:latin typeface="Trebuchet MS" panose="020B0603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566" y="887984"/>
            <a:ext cx="1250528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4000" spc="-125" dirty="0">
                <a:solidFill>
                  <a:srgbClr val="282828"/>
                </a:solidFill>
                <a:latin typeface="Trebuchet MS"/>
                <a:cs typeface="Trebuchet MS"/>
              </a:rPr>
              <a:t>4</a:t>
            </a:r>
            <a:r>
              <a:rPr sz="4000" spc="-125" dirty="0">
                <a:solidFill>
                  <a:srgbClr val="282828"/>
                </a:solidFill>
                <a:latin typeface="Trebuchet MS"/>
                <a:cs typeface="Trebuchet MS"/>
              </a:rPr>
              <a:t>.</a:t>
            </a:r>
            <a:r>
              <a:rPr sz="4000" spc="-26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lang="ru-RU" sz="4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Функциональные требования</a:t>
            </a:r>
            <a:endParaRPr sz="4800" dirty="0"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57772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66" y="2381250"/>
            <a:ext cx="16848684" cy="115538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rtl="0">
              <a:spcBef>
                <a:spcPts val="1400"/>
              </a:spcBef>
              <a:spcAft>
                <a:spcPts val="1400"/>
              </a:spcAft>
            </a:pPr>
            <a:r>
              <a:rPr lang="ru-RU" sz="4000" dirty="0"/>
              <a:t>Высокая производительность: отклик интерфейса &lt; 300 </a:t>
            </a:r>
            <a:r>
              <a:rPr lang="ru-RU" sz="4000" dirty="0" err="1"/>
              <a:t>мс</a:t>
            </a:r>
            <a:r>
              <a:rPr lang="ru-RU" sz="4000" dirty="0"/>
              <a:t>.</a:t>
            </a:r>
            <a:br>
              <a:rPr lang="ru-RU" sz="4000" dirty="0"/>
            </a:br>
            <a:br>
              <a:rPr lang="ru-RU" sz="4000" dirty="0"/>
            </a:br>
            <a:r>
              <a:rPr lang="ru-RU" sz="4000" dirty="0"/>
              <a:t>Доступность: 99.9% </a:t>
            </a:r>
            <a:r>
              <a:rPr lang="ru-RU" sz="4000" dirty="0" err="1"/>
              <a:t>аптайма</a:t>
            </a:r>
            <a:r>
              <a:rPr lang="ru-RU" sz="4000" dirty="0"/>
              <a:t>.</a:t>
            </a:r>
            <a:br>
              <a:rPr lang="ru-RU" sz="4000" dirty="0"/>
            </a:br>
            <a:br>
              <a:rPr lang="ru-RU" sz="4000" dirty="0"/>
            </a:br>
            <a:r>
              <a:rPr lang="ru-RU" sz="4000" dirty="0"/>
              <a:t>Поддержка </a:t>
            </a:r>
            <a:r>
              <a:rPr lang="ru-RU" sz="4000" dirty="0" err="1"/>
              <a:t>Android</a:t>
            </a:r>
            <a:r>
              <a:rPr lang="ru-RU" sz="4000" dirty="0"/>
              <a:t>/</a:t>
            </a:r>
            <a:r>
              <a:rPr lang="ru-RU" sz="4000" dirty="0" err="1"/>
              <a:t>iOS</a:t>
            </a:r>
            <a:r>
              <a:rPr lang="ru-RU" sz="4000" dirty="0"/>
              <a:t>, встраивание в существующее приложение.</a:t>
            </a:r>
            <a:br>
              <a:rPr lang="ru-RU" sz="4000" dirty="0"/>
            </a:br>
            <a:br>
              <a:rPr lang="ru-RU" sz="4000" dirty="0"/>
            </a:br>
            <a:r>
              <a:rPr lang="ru-RU" sz="4000" dirty="0"/>
              <a:t>Удобство интерфейса: не более 3 шагов для создания задачи.</a:t>
            </a:r>
            <a:br>
              <a:rPr lang="ru-RU" sz="4000" dirty="0"/>
            </a:br>
            <a:br>
              <a:rPr lang="ru-RU" sz="4000" dirty="0"/>
            </a:br>
            <a:r>
              <a:rPr lang="ru-RU" sz="4000" dirty="0"/>
              <a:t>Интеграция с каталогом сервисов и системой начисления </a:t>
            </a:r>
            <a:r>
              <a:rPr lang="ru-RU" sz="4000" dirty="0" err="1"/>
              <a:t>кэшбэка</a:t>
            </a:r>
            <a:r>
              <a:rPr lang="ru-RU" sz="4000" dirty="0"/>
              <a:t>.</a:t>
            </a:r>
            <a:br>
              <a:rPr lang="ru-RU" sz="4000" dirty="0"/>
            </a:br>
            <a:br>
              <a:rPr lang="ru-RU" sz="4000" dirty="0"/>
            </a:br>
            <a:r>
              <a:rPr lang="ru-RU" sz="4000" dirty="0">
                <a:latin typeface="Trebuchet MS" panose="020B0603020202020204" pitchFamily="34" charset="0"/>
              </a:rPr>
              <a:t>Безопасность хранения пользовательских данных(</a:t>
            </a: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 защита персональных данных пользователей</a:t>
            </a:r>
            <a:r>
              <a:rPr lang="en-US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,</a:t>
            </a: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соответствие требованиям GDPR).</a:t>
            </a:r>
            <a:br>
              <a:rPr lang="ru-RU" sz="4000" b="0" dirty="0">
                <a:effectLst/>
              </a:rPr>
            </a:br>
            <a:br>
              <a:rPr lang="ru-RU" sz="1200" dirty="0"/>
            </a:br>
            <a:br>
              <a:rPr lang="ru-RU" sz="4000" dirty="0"/>
            </a:br>
            <a:br>
              <a:rPr lang="ru-RU" sz="3200" b="0" dirty="0">
                <a:effectLst/>
                <a:latin typeface="Trebuchet MS" panose="020B0603020202020204" pitchFamily="34" charset="0"/>
              </a:rPr>
            </a:br>
            <a:br>
              <a:rPr lang="ru-RU" sz="1000" dirty="0"/>
            </a:br>
            <a:br>
              <a:rPr lang="ru-RU" sz="2800" dirty="0"/>
            </a:br>
            <a:br>
              <a:rPr lang="ru-RU" sz="2800" b="0" dirty="0">
                <a:effectLst/>
                <a:latin typeface="Trebuchet MS" panose="020B0603020202020204" pitchFamily="34" charset="0"/>
              </a:rPr>
            </a:br>
            <a:br>
              <a:rPr lang="ru-RU" sz="4000" dirty="0">
                <a:latin typeface="Trebuchet MS" panose="020B0603020202020204" pitchFamily="34" charset="0"/>
              </a:rPr>
            </a:br>
            <a:endParaRPr sz="4000" spc="-305" dirty="0">
              <a:latin typeface="Trebuchet MS" panose="020B0603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566" y="887984"/>
            <a:ext cx="1448648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4000" spc="-125" dirty="0">
                <a:solidFill>
                  <a:srgbClr val="282828"/>
                </a:solidFill>
                <a:latin typeface="Trebuchet MS"/>
                <a:cs typeface="Trebuchet MS"/>
              </a:rPr>
              <a:t>5</a:t>
            </a:r>
            <a:r>
              <a:rPr sz="4000" spc="-125" dirty="0">
                <a:solidFill>
                  <a:srgbClr val="282828"/>
                </a:solidFill>
                <a:latin typeface="Trebuchet MS"/>
                <a:cs typeface="Trebuchet MS"/>
              </a:rPr>
              <a:t>.</a:t>
            </a:r>
            <a:r>
              <a:rPr sz="4000" spc="-26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lang="ru-RU" sz="4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Нефункциональные требования требования</a:t>
            </a:r>
            <a:endParaRPr sz="4800" dirty="0"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052868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99566" y="2381250"/>
            <a:ext cx="16848684" cy="88453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0" rtl="0">
              <a:spcBef>
                <a:spcPts val="1400"/>
              </a:spcBef>
              <a:spcAft>
                <a:spcPts val="1400"/>
              </a:spcAft>
            </a:pP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Пользователь создает задачу.</a:t>
            </a:r>
            <a:b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ru-RU" sz="4000" b="0" dirty="0">
                <a:effectLst/>
                <a:latin typeface="Trebuchet MS" panose="020B0603020202020204" pitchFamily="34" charset="0"/>
              </a:rPr>
            </a:b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Задача получает статус «Новая».</a:t>
            </a:r>
            <a:b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ru-RU" sz="4000" b="0" dirty="0">
                <a:effectLst/>
                <a:latin typeface="Trebuchet MS" panose="020B0603020202020204" pitchFamily="34" charset="0"/>
              </a:rPr>
            </a:b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Задача может быть отредактирована или удалена.</a:t>
            </a:r>
            <a:b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ru-RU" sz="4000" b="0" dirty="0">
                <a:effectLst/>
                <a:latin typeface="Trebuchet MS" panose="020B0603020202020204" pitchFamily="34" charset="0"/>
              </a:rPr>
            </a:br>
            <a: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При выполнении задача переходит в статус «Завершена».</a:t>
            </a:r>
            <a:br>
              <a:rPr lang="ru-RU" sz="4000" b="0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</a:br>
            <a:br>
              <a:rPr lang="ru-RU" sz="1200" b="0" dirty="0">
                <a:effectLst/>
              </a:rPr>
            </a:br>
            <a:br>
              <a:rPr lang="ru-RU" sz="1200" dirty="0"/>
            </a:br>
            <a:br>
              <a:rPr lang="ru-RU" sz="4000" b="0" dirty="0">
                <a:effectLst/>
              </a:rPr>
            </a:br>
            <a:br>
              <a:rPr lang="ru-RU" sz="1200" dirty="0"/>
            </a:br>
            <a:br>
              <a:rPr lang="ru-RU" sz="4000" dirty="0"/>
            </a:br>
            <a:br>
              <a:rPr lang="ru-RU" sz="3200" b="0" dirty="0">
                <a:effectLst/>
                <a:latin typeface="Trebuchet MS" panose="020B0603020202020204" pitchFamily="34" charset="0"/>
              </a:rPr>
            </a:br>
            <a:br>
              <a:rPr lang="ru-RU" sz="1000" dirty="0"/>
            </a:br>
            <a:br>
              <a:rPr lang="ru-RU" sz="2800" dirty="0"/>
            </a:br>
            <a:br>
              <a:rPr lang="ru-RU" sz="2800" b="0" dirty="0">
                <a:effectLst/>
                <a:latin typeface="Trebuchet MS" panose="020B0603020202020204" pitchFamily="34" charset="0"/>
              </a:rPr>
            </a:br>
            <a:br>
              <a:rPr lang="ru-RU" sz="4000" dirty="0">
                <a:latin typeface="Trebuchet MS" panose="020B0603020202020204" pitchFamily="34" charset="0"/>
              </a:rPr>
            </a:br>
            <a:endParaRPr sz="4000" spc="-305" dirty="0">
              <a:latin typeface="Trebuchet MS" panose="020B0603020202020204" pitchFamily="34" charset="0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99566" y="887984"/>
            <a:ext cx="12581484" cy="75084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sz="4000" spc="-125" dirty="0">
                <a:solidFill>
                  <a:srgbClr val="282828"/>
                </a:solidFill>
                <a:latin typeface="Trebuchet MS"/>
                <a:cs typeface="Trebuchet MS"/>
              </a:rPr>
              <a:t>6</a:t>
            </a:r>
            <a:r>
              <a:rPr sz="4800" spc="-125" dirty="0">
                <a:solidFill>
                  <a:srgbClr val="282828"/>
                </a:solidFill>
                <a:latin typeface="Trebuchet MS"/>
                <a:cs typeface="Trebuchet MS"/>
              </a:rPr>
              <a:t>.</a:t>
            </a:r>
            <a:r>
              <a:rPr sz="4800" spc="-26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lang="ru-RU" sz="4800" b="1" i="0" u="none" strike="noStrike" dirty="0">
                <a:solidFill>
                  <a:srgbClr val="000000"/>
                </a:solidFill>
                <a:effectLst/>
                <a:latin typeface="Trebuchet MS" panose="020B0603020202020204" pitchFamily="34" charset="0"/>
              </a:rPr>
              <a:t>Бизнес-процессы и статусная модель</a:t>
            </a:r>
            <a:endParaRPr sz="4800" dirty="0">
              <a:latin typeface="Trebuchet MS" panose="020B0603020202020204" pitchFamily="34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47536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99566" y="887984"/>
            <a:ext cx="16543884" cy="150233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spcBef>
                <a:spcPts val="95"/>
              </a:spcBef>
            </a:pPr>
            <a:r>
              <a:rPr lang="ru-RU" sz="4000" spc="-125" dirty="0">
                <a:solidFill>
                  <a:srgbClr val="282828"/>
                </a:solidFill>
                <a:latin typeface="Trebuchet MS"/>
                <a:cs typeface="Trebuchet MS"/>
              </a:rPr>
              <a:t>7</a:t>
            </a:r>
            <a:r>
              <a:rPr sz="4000" spc="-125" dirty="0">
                <a:solidFill>
                  <a:srgbClr val="282828"/>
                </a:solidFill>
                <a:latin typeface="Trebuchet MS"/>
                <a:cs typeface="Trebuchet MS"/>
              </a:rPr>
              <a:t>.</a:t>
            </a:r>
            <a:r>
              <a:rPr sz="4000" spc="-26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lang="en-US" sz="4800" b="1" spc="-260" dirty="0">
                <a:solidFill>
                  <a:srgbClr val="282828"/>
                </a:solidFill>
                <a:latin typeface="Trebuchet MS" panose="020B0603020202020204" pitchFamily="34" charset="0"/>
                <a:cs typeface="Trebuchet MS"/>
              </a:rPr>
              <a:t>S</a:t>
            </a:r>
            <a:r>
              <a:rPr lang="ru-RU" sz="4800" b="1" i="0" dirty="0" err="1">
                <a:effectLst/>
                <a:latin typeface="Trebuchet MS" panose="020B0603020202020204" pitchFamily="34" charset="0"/>
              </a:rPr>
              <a:t>equence</a:t>
            </a:r>
            <a:r>
              <a:rPr lang="ru-RU" sz="4800" b="1" i="0" dirty="0">
                <a:effectLst/>
                <a:latin typeface="Trebuchet MS" panose="020B0603020202020204" pitchFamily="34" charset="0"/>
              </a:rPr>
              <a:t>-диаграмма</a:t>
            </a:r>
            <a:r>
              <a:rPr lang="en-US" sz="4800" b="1" i="0" dirty="0">
                <a:effectLst/>
                <a:latin typeface="Trebuchet MS" panose="020B0603020202020204" pitchFamily="34" charset="0"/>
              </a:rPr>
              <a:t> </a:t>
            </a:r>
            <a:r>
              <a:rPr lang="ru-RU" sz="4800" b="1" dirty="0">
                <a:latin typeface="Trebuchet MS" panose="020B0603020202020204" pitchFamily="34" charset="0"/>
              </a:rPr>
              <a:t>Добавление задачи вручную</a:t>
            </a:r>
            <a:endParaRPr lang="ru-RU" sz="4800" b="1" i="0" dirty="0">
              <a:effectLst/>
              <a:latin typeface="Trebuchet MS" panose="020B0603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8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E0B0348-7617-4257-9E89-3F27A970B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50" y="3042290"/>
            <a:ext cx="18356398" cy="6196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01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899566" y="887984"/>
            <a:ext cx="17382084" cy="224099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l">
              <a:spcBef>
                <a:spcPts val="95"/>
              </a:spcBef>
            </a:pPr>
            <a:r>
              <a:rPr lang="en-US" sz="4000" spc="-125" dirty="0">
                <a:solidFill>
                  <a:srgbClr val="282828"/>
                </a:solidFill>
                <a:latin typeface="Trebuchet MS"/>
                <a:cs typeface="Trebuchet MS"/>
              </a:rPr>
              <a:t>8</a:t>
            </a:r>
            <a:r>
              <a:rPr sz="4000" spc="-125" dirty="0">
                <a:solidFill>
                  <a:srgbClr val="282828"/>
                </a:solidFill>
                <a:latin typeface="Trebuchet MS"/>
                <a:cs typeface="Trebuchet MS"/>
              </a:rPr>
              <a:t>.</a:t>
            </a:r>
            <a:r>
              <a:rPr sz="4000" spc="-260" dirty="0">
                <a:solidFill>
                  <a:srgbClr val="282828"/>
                </a:solidFill>
                <a:latin typeface="Trebuchet MS"/>
                <a:cs typeface="Trebuchet MS"/>
              </a:rPr>
              <a:t> </a:t>
            </a:r>
            <a:r>
              <a:rPr lang="en-US" sz="4800" b="1" spc="-260" dirty="0">
                <a:solidFill>
                  <a:srgbClr val="282828"/>
                </a:solidFill>
                <a:latin typeface="Trebuchet MS" panose="020B0603020202020204" pitchFamily="34" charset="0"/>
                <a:cs typeface="Trebuchet MS"/>
              </a:rPr>
              <a:t>S</a:t>
            </a:r>
            <a:r>
              <a:rPr lang="ru-RU" sz="4800" b="1" i="0" dirty="0" err="1">
                <a:effectLst/>
                <a:latin typeface="Trebuchet MS" panose="020B0603020202020204" pitchFamily="34" charset="0"/>
              </a:rPr>
              <a:t>equence</a:t>
            </a:r>
            <a:r>
              <a:rPr lang="ru-RU" sz="4800" b="1" i="0" dirty="0">
                <a:effectLst/>
                <a:latin typeface="Trebuchet MS" panose="020B0603020202020204" pitchFamily="34" charset="0"/>
              </a:rPr>
              <a:t>-диаграмма</a:t>
            </a:r>
            <a:r>
              <a:rPr lang="ru-RU" sz="4800" b="1" dirty="0">
                <a:latin typeface="Trebuchet MS" panose="020B0603020202020204" pitchFamily="34" charset="0"/>
              </a:rPr>
              <a:t>:</a:t>
            </a:r>
            <a:r>
              <a:rPr lang="en-US" sz="4800" b="1" i="0" dirty="0">
                <a:effectLst/>
                <a:latin typeface="Trebuchet MS" panose="020B0603020202020204" pitchFamily="34" charset="0"/>
              </a:rPr>
              <a:t> </a:t>
            </a:r>
            <a:r>
              <a:rPr lang="ru-RU" sz="4800" b="1" i="0" dirty="0">
                <a:effectLst/>
                <a:latin typeface="Trebuchet MS" panose="020B0603020202020204" pitchFamily="34" charset="0"/>
              </a:rPr>
              <a:t>д</a:t>
            </a:r>
            <a:r>
              <a:rPr lang="ru-RU" sz="4800" b="1" dirty="0">
                <a:latin typeface="Trebuchet MS" panose="020B0603020202020204" pitchFamily="34" charset="0"/>
              </a:rPr>
              <a:t>обавление задачи через интеграцию с событиями</a:t>
            </a:r>
            <a:endParaRPr lang="ru-RU" sz="4800" b="1" i="0" dirty="0">
              <a:effectLst/>
              <a:latin typeface="Trebuchet MS" panose="020B0603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4800" dirty="0">
              <a:latin typeface="Trebuchet MS" panose="020B0603020202020204" pitchFamily="34" charset="0"/>
              <a:cs typeface="Trebuchet M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0723433-EEA7-4293-982D-A86D0C36B2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55" y="2609850"/>
            <a:ext cx="17702390" cy="6696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31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Words>548</Words>
  <Application>Microsoft Office PowerPoint</Application>
  <PresentationFormat>Произвольный</PresentationFormat>
  <Paragraphs>19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Microsoft Sans Serif</vt:lpstr>
      <vt:lpstr>Times New Roman</vt:lpstr>
      <vt:lpstr>Trebuchet MS</vt:lpstr>
      <vt:lpstr>Office Theme</vt:lpstr>
      <vt:lpstr>Кейс для бизнес-аналитика</vt:lpstr>
      <vt:lpstr>Создать удобный планировщик задач, интегрированный с каталогом сервисов банка, чтобы улучшить клиентский опыт, увеличить использование сервисов и повысить лояльность.</vt:lpstr>
      <vt:lpstr>- Количество пользователей, использующих функциональность планировщика.  - Рост числа заказов через интегрированные сервисы.  - Увеличение выручки от использования сервисов.  - Среднее время выполнения задач в планировщике.  - Уровень удовлетворенности пользователей (через NPS).  </vt:lpstr>
      <vt:lpstr>Персона 1: Анастасия, 31 год, маркетолог (casual user)  Загружена на работе, забывает личные дела.  Хочет быстро заказывать услуги: доставка еды, заправка, покупка билетов.  Хочет видеть все задачи в одном месте, получать напоминания.  Интерес к кэшбэку.  Персона 2: Андрей, 45 лет, владелец малого бизнеса (business user)  Делегирует задачи помощнику.  Хочет делиться задачами и контролировать выполнение.  Интересуют быстрые и выгодные сервисы: заправка, доставка, бронирование.  Ценит надёжность и интеграцию с другими сервисами.   </vt:lpstr>
      <vt:lpstr>User Stories: Как пользователь, я хочу добавить задачу в планировщик, чтобы не забыть выполнить ее вовремя.  Как пользователь, я хочу видеть статусы задач (выполнено/в процессе), чтобы понимать, что уже сделано.  Как пользователь, я хочу прикреплять документы к задачам, чтобы хранить важную информацию в одном месте.  Как пользователь, я хочу получать кэшбэк за использование сервисов, чтобы снизить затраты.  Как пользователь, я хочу делиться задачами с друзьями, чтобы вместе планировать события.     </vt:lpstr>
      <vt:lpstr>Высокая производительность: отклик интерфейса &lt; 300 мс.  Доступность: 99.9% аптайма.  Поддержка Android/iOS, встраивание в существующее приложение.  Удобство интерфейса: не более 3 шагов для создания задачи.  Интеграция с каталогом сервисов и системой начисления кэшбэка.  Безопасность хранения пользовательских данных( защита персональных данных пользователей,соответствие требованиям GDPR).        </vt:lpstr>
      <vt:lpstr>Пользователь создает задачу.  Задача получает статус «Новая».  Задача может быть отредактирована или удалена.  При выполнении задача переходит в статус «Завершена».           </vt:lpstr>
      <vt:lpstr>Презентация PowerPoint</vt:lpstr>
      <vt:lpstr>Презентация PowerPoint</vt:lpstr>
      <vt:lpstr>Презентация PowerPoint</vt:lpstr>
      <vt:lpstr>Первая версия (MVP):  Создание/редактирование/удаление задачи.  Связка с партнёрскими сервисами.  Начисление кэшбэка.  Список задач.  Следующие итерации:  Поддержка календаря.  Отправка задачи другому пользователю.  Избранные задачи.  Прикрепление документов.  Расширенные напоминания.      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Aleksey Beloborodov</dc:creator>
  <cp:lastModifiedBy>semen</cp:lastModifiedBy>
  <cp:revision>4</cp:revision>
  <dcterms:created xsi:type="dcterms:W3CDTF">2025-03-26T10:43:14Z</dcterms:created>
  <dcterms:modified xsi:type="dcterms:W3CDTF">2025-03-26T11:10:25Z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2024-06-17T00:00:00Z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2025-03-26T00:00:00Z</vt:filetime>
  </property>
  <property fmtid="{D5CDD505-2E9C-101B-9397-08002B2CF9AE}" pid="5" name="Producer">
    <vt:lpwstr>Microsoft® PowerPoint® 2019</vt:lpwstr>
  </property>
</Properties>
</file>