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5"/>
  </p:notesMasterIdLst>
  <p:sldIdLst>
    <p:sldId id="350" r:id="rId2"/>
    <p:sldId id="267" r:id="rId3"/>
    <p:sldId id="264" r:id="rId4"/>
    <p:sldId id="257" r:id="rId5"/>
    <p:sldId id="261" r:id="rId6"/>
    <p:sldId id="262" r:id="rId7"/>
    <p:sldId id="263" r:id="rId8"/>
    <p:sldId id="266" r:id="rId9"/>
    <p:sldId id="258" r:id="rId10"/>
    <p:sldId id="298" r:id="rId11"/>
    <p:sldId id="299" r:id="rId12"/>
    <p:sldId id="337" r:id="rId13"/>
    <p:sldId id="305" r:id="rId14"/>
    <p:sldId id="307" r:id="rId15"/>
    <p:sldId id="301" r:id="rId16"/>
    <p:sldId id="308" r:id="rId17"/>
    <p:sldId id="309" r:id="rId18"/>
    <p:sldId id="312" r:id="rId19"/>
    <p:sldId id="313" r:id="rId20"/>
    <p:sldId id="314" r:id="rId21"/>
    <p:sldId id="315" r:id="rId22"/>
    <p:sldId id="302" r:id="rId23"/>
    <p:sldId id="300" r:id="rId24"/>
    <p:sldId id="304" r:id="rId25"/>
    <p:sldId id="317" r:id="rId26"/>
    <p:sldId id="326" r:id="rId27"/>
    <p:sldId id="327" r:id="rId28"/>
    <p:sldId id="328" r:id="rId29"/>
    <p:sldId id="331" r:id="rId30"/>
    <p:sldId id="332" r:id="rId31"/>
    <p:sldId id="333" r:id="rId32"/>
    <p:sldId id="334" r:id="rId33"/>
    <p:sldId id="335" r:id="rId34"/>
    <p:sldId id="346" r:id="rId35"/>
    <p:sldId id="340" r:id="rId36"/>
    <p:sldId id="341" r:id="rId37"/>
    <p:sldId id="342" r:id="rId38"/>
    <p:sldId id="345" r:id="rId39"/>
    <p:sldId id="343" r:id="rId40"/>
    <p:sldId id="344" r:id="rId41"/>
    <p:sldId id="347" r:id="rId42"/>
    <p:sldId id="274" r:id="rId43"/>
    <p:sldId id="30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Petar Kovačević" initials="PK [5]" lastIdx="1" clrIdx="0"/>
  <p:cmAuthor id="11" name="Petar Kovačević" initials="PK [3] [2] [2] [2] [2]" lastIdx="1" clrIdx="2"/>
  <p:cmAuthor id="5" name="Petar Kovačević" initials="PK [3] [2] [2]" lastIdx="1" clrIdx="1"/>
  <p:cmAuthor id="12" name="Petar Kovačević" initials="PK" lastIdx="12" clrIdx="3">
    <p:extLst>
      <p:ext uri="{19B8F6BF-5375-455C-9EA6-DF929625EA0E}">
        <p15:presenceInfo xmlns:p15="http://schemas.microsoft.com/office/powerpoint/2012/main" userId="4edd3b4e977435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DF"/>
    <a:srgbClr val="003894"/>
    <a:srgbClr val="004AB8"/>
    <a:srgbClr val="006DFF"/>
    <a:srgbClr val="991202"/>
    <a:srgbClr val="5105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135" autoAdjust="0"/>
  </p:normalViewPr>
  <p:slideViewPr>
    <p:cSldViewPr snapToObjects="1">
      <p:cViewPr varScale="1">
        <p:scale>
          <a:sx n="72" d="100"/>
          <a:sy n="72" d="100"/>
        </p:scale>
        <p:origin x="1056" y="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ACF24-585B-984E-B894-8CC390143C6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F3197-047C-E34D-B031-12C8A79A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8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html -&gt; ja bi spomenuo -&gt; to je xml, pitanje zna li netko sta je to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3197-047C-E34D-B031-12C8A79A13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13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objasni im zasto zelimo da dom bude ucitan prije nego sto krenemo izvrsavati 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3197-047C-E34D-B031-12C8A79A136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28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Check out in dev tools what has happened with paragraphs.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3197-047C-E34D-B031-12C8A79A136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78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3197-047C-E34D-B031-12C8A79A136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3197-047C-E34D-B031-12C8A79A13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70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with</a:t>
            </a:r>
            <a:r>
              <a:rPr lang="en-US" baseline="0" dirty="0"/>
              <a:t> jQuery</a:t>
            </a:r>
          </a:p>
          <a:p>
            <a:r>
              <a:rPr lang="fi-FI" dirty="0"/>
              <a:t>to nije vanilla javascript, al vanillu niko ni ne koristi.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3197-047C-E34D-B031-12C8A79A13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58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zbog</a:t>
            </a:r>
            <a:r>
              <a:rPr lang="en-US" dirty="0"/>
              <a:t> </a:t>
            </a:r>
            <a:r>
              <a:rPr lang="en-US" dirty="0" err="1"/>
              <a:t>cega</a:t>
            </a:r>
            <a:r>
              <a:rPr lang="en-US" dirty="0"/>
              <a:t> je</a:t>
            </a:r>
            <a:r>
              <a:rPr lang="en-US" baseline="0" dirty="0"/>
              <a:t> script tag </a:t>
            </a:r>
            <a:r>
              <a:rPr lang="en-US" baseline="0" dirty="0" err="1"/>
              <a:t>na</a:t>
            </a:r>
            <a:r>
              <a:rPr lang="en-US" baseline="0" dirty="0"/>
              <a:t> </a:t>
            </a:r>
            <a:r>
              <a:rPr lang="en-US" baseline="0" dirty="0" err="1"/>
              <a:t>kraju</a:t>
            </a:r>
            <a:r>
              <a:rPr lang="en-US" baseline="0" dirty="0"/>
              <a:t>, a ne </a:t>
            </a:r>
            <a:r>
              <a:rPr lang="en-US" baseline="0" dirty="0" err="1"/>
              <a:t>na</a:t>
            </a:r>
            <a:r>
              <a:rPr lang="en-US" baseline="0" dirty="0"/>
              <a:t> </a:t>
            </a:r>
            <a:r>
              <a:rPr lang="en-US" baseline="0" dirty="0" err="1"/>
              <a:t>pocetku</a:t>
            </a:r>
            <a:r>
              <a:rPr lang="en-US" baseline="0" dirty="0"/>
              <a:t>?</a:t>
            </a:r>
            <a:endParaRPr lang="en-US" dirty="0"/>
          </a:p>
          <a:p>
            <a:r>
              <a:rPr lang="en-US" dirty="0"/>
              <a:t>browser </a:t>
            </a:r>
            <a:r>
              <a:rPr lang="en-US" dirty="0" err="1"/>
              <a:t>cim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leti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script tag </a:t>
            </a:r>
            <a:r>
              <a:rPr lang="en-US" dirty="0" err="1"/>
              <a:t>izvrsava</a:t>
            </a:r>
            <a:r>
              <a:rPr lang="en-US" dirty="0"/>
              <a:t> </a:t>
            </a:r>
            <a:r>
              <a:rPr lang="en-US" dirty="0" err="1"/>
              <a:t>ga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button id was introduced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3197-047C-E34D-B031-12C8A79A13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58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script</a:t>
            </a:r>
            <a:r>
              <a:rPr lang="en-US" baseline="0" dirty="0"/>
              <a:t> tag content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3197-047C-E34D-B031-12C8A79A13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93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functions</a:t>
            </a:r>
            <a:r>
              <a:rPr lang="en-US" baseline="0" dirty="0"/>
              <a:t> that should do the work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3197-047C-E34D-B031-12C8A79A13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05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</a:t>
            </a:r>
            <a:r>
              <a:rPr lang="en-US" baseline="0" dirty="0"/>
              <a:t> DOM for specific button</a:t>
            </a:r>
          </a:p>
          <a:p>
            <a:r>
              <a:rPr lang="en-US" baseline="0" dirty="0"/>
              <a:t>attach click event handler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3197-047C-E34D-B031-12C8A79A13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74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</a:t>
            </a:r>
            <a:r>
              <a:rPr lang="en-US" baseline="0" dirty="0"/>
              <a:t> DOM for specific button</a:t>
            </a:r>
          </a:p>
          <a:p>
            <a:r>
              <a:rPr lang="en-US" baseline="0" dirty="0"/>
              <a:t>attach click event handler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3197-047C-E34D-B031-12C8A79A13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28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onload</a:t>
            </a:r>
            <a:r>
              <a:rPr lang="en-US" baseline="0" dirty="0"/>
              <a:t> handled by main function</a:t>
            </a:r>
          </a:p>
          <a:p>
            <a:endParaRPr lang="en-US" baseline="0" dirty="0"/>
          </a:p>
          <a:p>
            <a:r>
              <a:rPr lang="en-US" baseline="0" dirty="0"/>
              <a:t>debug it for a bit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3197-047C-E34D-B031-12C8A79A13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81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53600"/>
            <a:ext cx="9144000" cy="475034"/>
          </a:xfrm>
          <a:noFill/>
          <a:ln>
            <a:noFill/>
          </a:ln>
        </p:spPr>
        <p:txBody>
          <a:bodyPr>
            <a:noAutofit/>
          </a:bodyPr>
          <a:lstStyle>
            <a:lvl1pPr marL="0" indent="0" algn="ctr">
              <a:buNone/>
              <a:defRPr sz="3600" b="1" u="none" baseline="0">
                <a:solidFill>
                  <a:schemeClr val="tx1">
                    <a:lumMod val="95000"/>
                    <a:lumOff val="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Naslov</a:t>
            </a:r>
            <a:r>
              <a:rPr lang="en-US" dirty="0"/>
              <a:t> </a:t>
            </a:r>
            <a:r>
              <a:rPr lang="en-US" dirty="0" err="1"/>
              <a:t>predavanja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1524000" y="2852936"/>
            <a:ext cx="9144000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Predavanja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201</a:t>
            </a:r>
            <a:r>
              <a:rPr lang="hr-H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6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./201</a:t>
            </a:r>
            <a:r>
              <a:rPr lang="hr-H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7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.</a:t>
            </a:r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1530761" y="2276872"/>
            <a:ext cx="9144000" cy="475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u="non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Razvoj</a:t>
            </a:r>
            <a:r>
              <a:rPr lang="en-US" sz="3600" u="non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3600" u="none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aplikacija</a:t>
            </a:r>
            <a:r>
              <a:rPr lang="en-US" sz="3600" u="non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u </a:t>
            </a:r>
            <a:r>
              <a:rPr lang="en-US" sz="3600" u="none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programskom</a:t>
            </a:r>
            <a:r>
              <a:rPr lang="en-US" sz="3600" u="non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3600" u="none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jeziku</a:t>
            </a:r>
            <a:r>
              <a:rPr lang="en-US" sz="3600" u="non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C#</a:t>
            </a:r>
            <a:endParaRPr lang="en-US" sz="3600" u="none" dirty="0">
              <a:solidFill>
                <a:schemeClr val="tx1">
                  <a:lumMod val="95000"/>
                  <a:lumOff val="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3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5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91" y="105387"/>
            <a:ext cx="11954909" cy="57606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0" i="0"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771" y="980728"/>
            <a:ext cx="11668458" cy="5184576"/>
          </a:xfrm>
        </p:spPr>
        <p:txBody>
          <a:bodyPr/>
          <a:lstStyle>
            <a:lvl1pPr marL="228600" indent="-228600" algn="l">
              <a:buClr>
                <a:srgbClr val="2B67D5"/>
              </a:buClr>
              <a:buSzPct val="100000"/>
              <a:buFont typeface="Wingdings" charset="2"/>
              <a:buChar char="§"/>
              <a:defRPr sz="3000">
                <a:latin typeface="Arial Narrow" charset="0"/>
                <a:ea typeface="Arial Narrow" charset="0"/>
                <a:cs typeface="Arial Narrow" charset="0"/>
              </a:defRPr>
            </a:lvl1pPr>
            <a:lvl2pPr marL="685800" indent="-228600" algn="l">
              <a:buClr>
                <a:srgbClr val="FF0000"/>
              </a:buClr>
              <a:buSzPct val="100000"/>
              <a:buFont typeface="Wingdings" charset="2"/>
              <a:buChar char="§"/>
              <a:defRPr sz="2600">
                <a:latin typeface="Arial Narrow" charset="0"/>
                <a:ea typeface="Arial Narrow" charset="0"/>
                <a:cs typeface="Arial Narrow" charset="0"/>
              </a:defRPr>
            </a:lvl2pPr>
            <a:lvl3pPr marL="1143000" indent="-228600" algn="l">
              <a:buClr>
                <a:srgbClr val="FF0000"/>
              </a:buClr>
              <a:buSzPct val="100000"/>
              <a:buFont typeface="Wingdings" charset="2"/>
              <a:buChar char="§"/>
              <a:defRPr sz="2400">
                <a:latin typeface="Arial Narrow" charset="0"/>
                <a:ea typeface="Arial Narrow" charset="0"/>
                <a:cs typeface="Arial Narrow" charset="0"/>
              </a:defRPr>
            </a:lvl3pPr>
            <a:lvl4pPr marL="1600200" indent="-228600" algn="l">
              <a:buClr>
                <a:srgbClr val="FF0000"/>
              </a:buClr>
              <a:buSzPct val="100000"/>
              <a:buFont typeface="Wingdings" charset="2"/>
              <a:buChar char="§"/>
              <a:defRPr sz="2000">
                <a:latin typeface="Arial Narrow" charset="0"/>
                <a:ea typeface="Arial Narrow" charset="0"/>
                <a:cs typeface="Arial Narrow" charset="0"/>
              </a:defRPr>
            </a:lvl4pPr>
            <a:lvl5pPr marL="2057400" indent="-228600" algn="l">
              <a:buClr>
                <a:srgbClr val="FF0000"/>
              </a:buClr>
              <a:buSzPct val="100000"/>
              <a:buFont typeface="Wingdings" charset="2"/>
              <a:buChar char="§"/>
              <a:defRPr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37091" y="681452"/>
            <a:ext cx="11693138" cy="11241"/>
          </a:xfrm>
          <a:prstGeom prst="line">
            <a:avLst/>
          </a:prstGeom>
          <a:ln w="50800" cap="sq" cmpd="thickThin">
            <a:solidFill>
              <a:srgbClr val="003894"/>
            </a:solidFill>
            <a:prstDash val="solid"/>
            <a:bevel/>
            <a:headEnd type="none" w="lg" len="med"/>
            <a:tailEnd type="none"/>
          </a:ln>
          <a:effectLst>
            <a:innerShdw blurRad="63500" dist="50800" dir="8100000">
              <a:prstClr val="black">
                <a:alpha val="9000"/>
              </a:prstClr>
            </a:inn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3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3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3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3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4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88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0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5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771" y="1916112"/>
            <a:ext cx="116684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1771" y="6515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7029" y="65153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fld id="{B5A98DE5-0DC1-904E-9028-1B6A5FD2ED07}" type="slidenum">
              <a:rPr lang="en-US" smtClean="0"/>
              <a:pPr/>
              <a:t>‹#›</a:t>
            </a:fld>
            <a:r>
              <a:rPr lang="en-US" dirty="0"/>
              <a:t> / 12“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0" y="6453337"/>
            <a:ext cx="12192000" cy="1"/>
          </a:xfrm>
          <a:prstGeom prst="line">
            <a:avLst/>
          </a:prstGeom>
          <a:ln w="50800" cap="flat" cmpd="thickThin">
            <a:gradFill flip="none" rotWithShape="1">
              <a:gsLst>
                <a:gs pos="33000">
                  <a:srgbClr val="FD0102"/>
                </a:gs>
                <a:gs pos="0">
                  <a:srgbClr val="FF0000"/>
                </a:gs>
                <a:gs pos="71000">
                  <a:srgbClr val="2B3D99"/>
                </a:gs>
                <a:gs pos="100000">
                  <a:srgbClr val="004AB8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  <a:miter lim="800000"/>
            <a:headEnd w="lg" len="med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itle Placeholder 13"/>
          <p:cNvSpPr>
            <a:spLocks noGrp="1"/>
          </p:cNvSpPr>
          <p:nvPr>
            <p:ph type="title"/>
          </p:nvPr>
        </p:nvSpPr>
        <p:spPr>
          <a:xfrm>
            <a:off x="273785" y="365124"/>
            <a:ext cx="11656444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5636302" y="6145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04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h36GM9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tryit.asp?filename=tryjs_intro_lightbul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mistakes.asp" TargetMode="External"/><Relationship Id="rId2" Type="http://schemas.openxmlformats.org/officeDocument/2006/relationships/hyperlink" Target="http://www.w3schools.com/js/js_best_practice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query/tryit.asp?filename=tryjquery_hide_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Tutorials" TargetMode="External"/><Relationship Id="rId2" Type="http://schemas.openxmlformats.org/officeDocument/2006/relationships/hyperlink" Target="http://canius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dementor.io/learn-javascript-online" TargetMode="External"/><Relationship Id="rId4" Type="http://schemas.openxmlformats.org/officeDocument/2006/relationships/hyperlink" Target="http://devdocs.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j6FCa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716" r="54164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>
            <a:solidFill>
              <a:srgbClr val="374F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dirty="0" err="1"/>
              <a:t>Uvod</a:t>
            </a:r>
            <a:r>
              <a:rPr lang="en-US" sz="4400" dirty="0"/>
              <a:t> u </a:t>
            </a:r>
            <a:r>
              <a:rPr lang="en-US" sz="4400" dirty="0" err="1"/>
              <a:t>programiranje</a:t>
            </a:r>
            <a:r>
              <a:rPr lang="en-US" sz="4400" dirty="0"/>
              <a:t> </a:t>
            </a:r>
            <a:r>
              <a:rPr lang="en-US" sz="4400" dirty="0" err="1"/>
              <a:t>uz</a:t>
            </a:r>
            <a:r>
              <a:rPr lang="en-US" sz="4400" dirty="0"/>
              <a:t> JavaScript</a:t>
            </a:r>
            <a:endParaRPr lang="en-US" sz="4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@Carpe Diem</a:t>
            </a:r>
          </a:p>
          <a:p>
            <a:endParaRPr lang="en-US" sz="2000" dirty="0"/>
          </a:p>
          <a:p>
            <a:r>
              <a:rPr lang="en-US" sz="2000" dirty="0"/>
              <a:t>by </a:t>
            </a:r>
            <a:r>
              <a:rPr lang="en-US" sz="2000" dirty="0" err="1"/>
              <a:t>Fosna</a:t>
            </a: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04985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09.03.2017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Uvod u programiranje uz JavaScript, Carpe Diem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fld id="{B5A98DE5-0DC1-904E-9028-1B6A5FD2ED0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>
                <a:defRPr/>
              </a:pPr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4099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JavaScript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80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3314" name="Picture 2" descr="Image result for javascript is not jav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292225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832304" y="5949280"/>
            <a:ext cx="28745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Izvor</a:t>
            </a:r>
            <a:r>
              <a:rPr lang="en-US" dirty="0"/>
              <a:t>:</a:t>
            </a:r>
            <a:r>
              <a:rPr lang="hr-HR" dirty="0"/>
              <a:t> </a:t>
            </a:r>
            <a:r>
              <a:rPr lang="hr-HR" dirty="0">
                <a:hlinkClick r:id="rId3"/>
              </a:rPr>
              <a:t>http://bit.ly/2h36GM9</a:t>
            </a:r>
            <a:endParaRPr lang="hr-H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74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Ponovimo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Programski jezik za web</a:t>
            </a:r>
          </a:p>
          <a:p>
            <a:pPr lvl="1"/>
            <a:r>
              <a:rPr lang="hr-HR" dirty="0"/>
              <a:t>tradicionalno se izvršava u internet pregledniku</a:t>
            </a:r>
          </a:p>
          <a:p>
            <a:pPr lvl="2"/>
            <a:r>
              <a:rPr lang="hr-HR" dirty="0"/>
              <a:t>koristi se i za serverske aplikacije– Node.js</a:t>
            </a:r>
          </a:p>
          <a:p>
            <a:pPr lvl="2"/>
            <a:r>
              <a:rPr lang="hr-HR" dirty="0"/>
              <a:t>koristi se i za mobilne aplikacije </a:t>
            </a:r>
            <a:r>
              <a:rPr lang="en-US" dirty="0"/>
              <a:t>– React Native, Cordova/Phone gap</a:t>
            </a:r>
          </a:p>
          <a:p>
            <a:pPr lvl="2"/>
            <a:r>
              <a:rPr lang="en-US" dirty="0" err="1"/>
              <a:t>koristi</a:t>
            </a:r>
            <a:r>
              <a:rPr lang="en-US" dirty="0"/>
              <a:t> se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desktop </a:t>
            </a:r>
            <a:r>
              <a:rPr lang="en-US" dirty="0" err="1"/>
              <a:t>aplikacije</a:t>
            </a:r>
            <a:r>
              <a:rPr lang="en-US" dirty="0"/>
              <a:t> – Electron </a:t>
            </a:r>
          </a:p>
          <a:p>
            <a:pPr lvl="3"/>
            <a:r>
              <a:rPr lang="en-US" dirty="0"/>
              <a:t>desktop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primjerice</a:t>
            </a:r>
            <a:r>
              <a:rPr lang="en-US" dirty="0"/>
              <a:t>: Word, Excel, Internet </a:t>
            </a:r>
            <a:r>
              <a:rPr lang="en-US" dirty="0" err="1"/>
              <a:t>Preglednik</a:t>
            </a:r>
            <a:endParaRPr lang="hr-HR" dirty="0"/>
          </a:p>
          <a:p>
            <a:pPr lvl="1"/>
            <a:r>
              <a:rPr lang="hr-HR" dirty="0"/>
              <a:t>dinamički mijenja HTML, CSS</a:t>
            </a:r>
          </a:p>
          <a:p>
            <a:pPr lvl="2"/>
            <a:r>
              <a:rPr lang="hr-HR" dirty="0"/>
              <a:t>mijenja se struktura i izgled stranice</a:t>
            </a:r>
          </a:p>
          <a:p>
            <a:pPr lvl="1"/>
            <a:r>
              <a:rPr lang="hr-HR" dirty="0"/>
              <a:t>reagira na korisničke akcije mišem, tipkovnicom, dodirom – događaji (</a:t>
            </a:r>
            <a:r>
              <a:rPr lang="hr-HR" i="1" dirty="0"/>
              <a:t>eng. Events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komunicira sa serverom bez ponovnog učitavanja cijele stranice – AJAX</a:t>
            </a:r>
          </a:p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88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Početni JavaScript primjer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!DOCTYPE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h1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What Can JavaScript Do?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1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h1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JavaScript can change HTML attributes.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1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 this case JavaScript changes the src (source) attribute of an image.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1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onclick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document.getElementById(</a:t>
            </a:r>
            <a:r>
              <a:rPr lang="hr-HR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'myImage'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).src=</a:t>
            </a:r>
            <a:r>
              <a:rPr lang="hr-HR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'pic_bulbon.gif'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 on the light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img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="myImage"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src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="pic_bulboff.gif"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style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hr-HR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width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100px"&gt;</a:t>
            </a:r>
            <a:endParaRPr lang="hr-HR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onclick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document.getElementById(</a:t>
            </a:r>
            <a:r>
              <a:rPr lang="hr-HR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'myImage'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).src=</a:t>
            </a:r>
            <a:r>
              <a:rPr lang="hr-HR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'pic_bulboff.gif'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 off the light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1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1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hr-HR" sz="1600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16918" y="5948516"/>
            <a:ext cx="7413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Izvor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http://www.w3schools.com/js/tryit.asp?filename=tryjs_intro_lightbulb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73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65012"/>
            <a:ext cx="5181600" cy="3872564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65012"/>
            <a:ext cx="5181600" cy="431631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8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Uključivanje JavaScripta na stranicu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Korištenjem atributa</a:t>
            </a:r>
            <a:endParaRPr lang="en-US" dirty="0"/>
          </a:p>
          <a:p>
            <a:pPr lvl="1"/>
            <a:r>
              <a:rPr lang="en-US" dirty="0" err="1"/>
              <a:t>pogledajte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hr-HR" dirty="0"/>
              <a:t>četni JavaScript primjer</a:t>
            </a:r>
          </a:p>
          <a:p>
            <a:r>
              <a:rPr lang="hr-HR" dirty="0"/>
              <a:t>Korištenjem sadržaja &lt;script&gt; elementa</a:t>
            </a:r>
          </a:p>
          <a:p>
            <a:r>
              <a:rPr lang="hr-HR" dirty="0"/>
              <a:t>Iz vanjske JS datoteke</a:t>
            </a:r>
          </a:p>
          <a:p>
            <a:pPr lvl="1"/>
            <a:r>
              <a:rPr lang="hr-HR" dirty="0"/>
              <a:t>PREPORUČENO!!!</a:t>
            </a:r>
          </a:p>
          <a:p>
            <a:pPr lvl="1"/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u &lt;script&gt; </a:t>
            </a:r>
            <a:r>
              <a:rPr lang="en-US" dirty="0" err="1"/>
              <a:t>elementu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25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!DOCTYPE</a:t>
            </a:r>
            <a:r>
              <a:rPr lang="hr-HR" sz="2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25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2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25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2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25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2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25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h1</a:t>
            </a: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2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What Can JavaScript Do?</a:t>
            </a: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25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h1</a:t>
            </a: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2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25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2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JavaScript can change HTML attributes.</a:t>
            </a: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25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2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25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2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 this case JavaScript changes the src (source) attribute of an image.</a:t>
            </a: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25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2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3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3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3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3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35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3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3500" u="sng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hr-HR" sz="3500" u="sng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="turnOn"</a:t>
            </a:r>
            <a:r>
              <a:rPr lang="hr-HR" sz="3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3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 on the light</a:t>
            </a:r>
            <a:r>
              <a:rPr lang="hr-HR" sz="3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35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3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3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3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3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3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3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35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img</a:t>
            </a:r>
            <a:r>
              <a:rPr lang="hr-HR" sz="3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35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hr-HR" sz="3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="myImage"</a:t>
            </a:r>
            <a:r>
              <a:rPr lang="hr-HR" sz="3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35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src</a:t>
            </a:r>
            <a:r>
              <a:rPr lang="hr-HR" sz="3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="pic_bulboff.gif"</a:t>
            </a:r>
            <a:r>
              <a:rPr lang="hr-HR" sz="3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35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style</a:t>
            </a:r>
            <a:r>
              <a:rPr lang="hr-HR" sz="3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hr-HR" sz="35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width</a:t>
            </a:r>
            <a:r>
              <a:rPr lang="hr-HR" sz="3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hr-HR" sz="3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100px"&gt;</a:t>
            </a:r>
            <a:endParaRPr lang="hr-HR" sz="3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3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3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3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3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35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3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3500" u="sng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hr-HR" sz="3500" u="sng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="turnOff"</a:t>
            </a:r>
            <a:r>
              <a:rPr lang="hr-HR" sz="3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3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 off the light</a:t>
            </a:r>
            <a:r>
              <a:rPr lang="hr-HR" sz="3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35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3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3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2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turnOn() {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document.getElementById(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'myImage'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).src=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'pic_bulbon.gif'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turnOff() {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document.getElementById(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'myImage'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).src=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'pic_bulboff.gif'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btnTurnOn = document.getElementById(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'turnOn'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btnTurnOn.onclick = turnOn;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btnTurnOff = document.getElementById(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'turnOff'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btnTurnOff.onclick = turnOff;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2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2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2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18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u &lt;script&gt; </a:t>
            </a:r>
            <a:r>
              <a:rPr lang="en-US" dirty="0" err="1"/>
              <a:t>elementu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...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2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turnOn() {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document.getElementById(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'myImage'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).src=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'pic_bulbon.gif'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turnOff() {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document.getElementById(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'myImage'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).src=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'pic_bulboff.gif'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btnTurnOn = document.getElementById(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'turnOn'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btnTurnOn.onclick = turnOn;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btnTurnOff = document.getElementById(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'turnOff'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btnTurnOff.onclick = turnOff;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2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...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12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u &lt;script&gt; </a:t>
            </a:r>
            <a:r>
              <a:rPr lang="en-US" dirty="0" err="1"/>
              <a:t>elementu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...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turnOn() {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document.getElementById(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'myImage'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).src=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'pic_bulbon.gif'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turnOff() {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document.getElementById(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'myImage'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).src=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'pic_bulboff.gif'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btnTurnOn = document.getElementById(</a:t>
            </a:r>
            <a:r>
              <a:rPr lang="hr-HR" sz="9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'turnOn'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btnTurnOn.onclick = turnOn;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btnTurnOff = document.getElementById(</a:t>
            </a:r>
            <a:r>
              <a:rPr lang="hr-HR" sz="9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'turnOff'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btnTurnOff.onclick = turnOff;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...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8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u &lt;script&gt; </a:t>
            </a:r>
            <a:r>
              <a:rPr lang="en-US" dirty="0" err="1"/>
              <a:t>elementu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...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turnOn() {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document.getElementById(</a:t>
            </a:r>
            <a:r>
              <a:rPr lang="hr-HR" sz="9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'myImage'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).src=</a:t>
            </a:r>
            <a:r>
              <a:rPr lang="hr-HR" sz="9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'pic_bulbon.gif'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turnOff() {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document.getElementById(</a:t>
            </a:r>
            <a:r>
              <a:rPr lang="hr-HR" sz="9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'myImage'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).src=</a:t>
            </a:r>
            <a:r>
              <a:rPr lang="hr-HR" sz="9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'pic_bulboff.gif'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btnTurnOn = document.getElementById(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'turnOn'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btnTurnOn.onclick = turnOn;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btnTurnOff = document.getElementById(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'turnOff'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btnTurnOff.onclick = turnOff;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...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66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tehnologija za razvoj </a:t>
            </a:r>
            <a:r>
              <a:rPr lang="en-US" dirty="0"/>
              <a:t>web </a:t>
            </a:r>
            <a:r>
              <a:rPr lang="en-US" dirty="0" err="1"/>
              <a:t>klijenata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81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u JS </a:t>
            </a:r>
            <a:r>
              <a:rPr lang="en-US" dirty="0" err="1"/>
              <a:t>datoteci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3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!DOCTYPE</a:t>
            </a: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13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3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3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3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h1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What Can JavaScript Do?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13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h1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3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JavaScript can change HTML attributes.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13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3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 this case JavaScript changes the src (source) attribute of an image.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13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3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13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="turnOn"&gt;</a:t>
            </a: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 on the light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13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3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img</a:t>
            </a: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13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="myImage"</a:t>
            </a: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13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src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="pic_bulboff.gif"</a:t>
            </a: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13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style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hr-HR" sz="13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width</a:t>
            </a: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100px"&gt;</a:t>
            </a:r>
            <a:endParaRPr lang="hr-H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3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13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="turnOff"&gt;</a:t>
            </a: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 off the light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13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src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="js/bulb.js"&gt;&lt;/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22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bulb.js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turnOn() {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document.getElementById(</a:t>
            </a:r>
            <a:r>
              <a:rPr lang="hr-HR" sz="9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'myImage'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).src = </a:t>
            </a:r>
            <a:r>
              <a:rPr lang="hr-HR" sz="9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'pic_bulbon.gif'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turnOff() {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document.getElementById(</a:t>
            </a:r>
            <a:r>
              <a:rPr lang="hr-HR" sz="9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'myImage'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).src = </a:t>
            </a:r>
            <a:r>
              <a:rPr lang="hr-HR" sz="9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'pic_bulboff.gif'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 {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btnTurnOn = document.getElementById(</a:t>
            </a:r>
            <a:r>
              <a:rPr lang="hr-HR" sz="11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'turnOn'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hr-HR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btnTurnOn.onclick = turnOn;</a:t>
            </a:r>
            <a:endParaRPr lang="hr-HR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btnTurnOff = document.getElementById(</a:t>
            </a:r>
            <a:r>
              <a:rPr lang="hr-HR" sz="11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'turnOff'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hr-HR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btnTurnOff.onclick = turnOff;</a:t>
            </a:r>
            <a:endParaRPr lang="hr-HR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window.onload = main;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13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JavaScript je varljiv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61771" y="980728"/>
            <a:ext cx="11575522" cy="5184576"/>
          </a:xfrm>
        </p:spPr>
        <p:txBody>
          <a:bodyPr/>
          <a:lstStyle/>
          <a:p>
            <a:r>
              <a:rPr lang="hr-HR" dirty="0"/>
              <a:t>JavaScript oprašta ili prešućuje neke greške što nije osobito dobra osobina programskog jezika</a:t>
            </a:r>
          </a:p>
          <a:p>
            <a:pPr lvl="1"/>
            <a:r>
              <a:rPr lang="hr-HR" dirty="0"/>
              <a:t>greške koje je teško uočiti i ispraviti</a:t>
            </a:r>
          </a:p>
          <a:p>
            <a:r>
              <a:rPr lang="hr-HR" dirty="0"/>
              <a:t>Pogledati dobre navike: </a:t>
            </a:r>
            <a:r>
              <a:rPr lang="hr-HR" dirty="0">
                <a:hlinkClick r:id="rId2"/>
              </a:rPr>
              <a:t>http://www.w3schools.com/js/js_best_practices.asp</a:t>
            </a:r>
            <a:endParaRPr lang="hr-HR" dirty="0"/>
          </a:p>
          <a:p>
            <a:r>
              <a:rPr lang="hr-HR" dirty="0"/>
              <a:t>Pogledati najčešće greške: </a:t>
            </a:r>
            <a:r>
              <a:rPr lang="hr-HR" dirty="0">
                <a:hlinkClick r:id="rId3"/>
              </a:rPr>
              <a:t>http://www.w3schools.com/js/js_mistakes.asp</a:t>
            </a:r>
            <a:endParaRPr lang="hr-HR" dirty="0"/>
          </a:p>
          <a:p>
            <a:endParaRPr lang="hr-HR" dirty="0"/>
          </a:p>
        </p:txBody>
      </p:sp>
      <p:pic>
        <p:nvPicPr>
          <p:cNvPr id="17410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3501008"/>
            <a:ext cx="4248472" cy="230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725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Rectangle 6"/>
          <p:cNvSpPr/>
          <p:nvPr/>
        </p:nvSpPr>
        <p:spPr>
          <a:xfrm>
            <a:off x="2385983" y="2967335"/>
            <a:ext cx="74200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r-H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JavaScript je lako naučiti!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6" y="2060848"/>
            <a:ext cx="5188303" cy="232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2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Suvremeni JavaScript razvoj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4574" y="1196752"/>
            <a:ext cx="6502851" cy="339253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81209" y="5284405"/>
            <a:ext cx="8988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/>
              <a:t>Termini vezani za razvoj suvremenih web aplikacija koje pokreće velika količina JavaScript koda.</a:t>
            </a:r>
          </a:p>
        </p:txBody>
      </p:sp>
    </p:spTree>
    <p:extLst>
      <p:ext uri="{BB962C8B-B14F-4D97-AF65-F5344CB8AC3E}">
        <p14:creationId xmlns:p14="http://schemas.microsoft.com/office/powerpoint/2010/main" val="3015750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https://jquery.com/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64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jQuery je JavaScript bibliotka</a:t>
            </a:r>
          </a:p>
          <a:p>
            <a:r>
              <a:rPr lang="hr-HR" dirty="0"/>
              <a:t>pojednostavljuje JS programiranje</a:t>
            </a:r>
          </a:p>
          <a:p>
            <a:pPr lvl="1"/>
            <a:r>
              <a:rPr lang="hr-HR" dirty="0"/>
              <a:t>rješava nekonzistentnu implementaciju standarda između različitih internet preglednika što je u prošlosti bio velik problem</a:t>
            </a:r>
          </a:p>
          <a:p>
            <a:pPr lvl="1"/>
            <a:r>
              <a:rPr lang="hr-HR" dirty="0"/>
              <a:t>omogućava jednostavnije programsko pretraživanje HTML elemenata na web stranici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98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TODO: Razraditi žarulju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!DOCTYPE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src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="https://ajax.googleapis.com/ajax/libs/jquery/3.1.1/jquery.min.js"&gt;&lt;/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$(document).ready(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$(</a:t>
            </a:r>
            <a:r>
              <a:rPr lang="hr-HR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"button"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).click(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$(</a:t>
            </a:r>
            <a:r>
              <a:rPr lang="hr-HR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"p"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).hide();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});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});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h2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 heading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h2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 paragraph.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another paragraph.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Click me to hide paragraphs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16918" y="5948516"/>
            <a:ext cx="7579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Izvor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http://www.w3schools.com/jquery/tryit.asp?filename=tryjquery_hide_p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33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Početni primjer za 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!DOCTYPE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9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1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src</a:t>
            </a:r>
            <a:r>
              <a:rPr lang="hr-HR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="https://ajax.googleapis.com/ajax/libs/jquery/3.1.1/jquery.min.js"&gt;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&lt;/</a:t>
            </a:r>
            <a:r>
              <a:rPr lang="hr-HR" sz="1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$(document).ready(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$(</a:t>
            </a:r>
            <a:r>
              <a:rPr lang="hr-HR" sz="9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"button"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).click(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$(</a:t>
            </a:r>
            <a:r>
              <a:rPr lang="hr-HR" sz="9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"p"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).hide();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});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});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h2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 heading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h2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 paragraph.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another paragraph.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Click me to hide paragraphs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7090" y="5495586"/>
            <a:ext cx="11431367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67D5"/>
              </a:buClr>
              <a:buSzPct val="10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6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Referenciranje jQuery bilioteke</a:t>
            </a:r>
          </a:p>
        </p:txBody>
      </p:sp>
    </p:spTree>
    <p:extLst>
      <p:ext uri="{BB962C8B-B14F-4D97-AF65-F5344CB8AC3E}">
        <p14:creationId xmlns:p14="http://schemas.microsoft.com/office/powerpoint/2010/main" val="1284990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Početni primjer za 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!DOCTYPE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src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="https://ajax.googleapis.com/ajax/libs/jquery/3.1.1/jquery.min.js"&gt;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$(document)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.ready(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$(</a:t>
            </a:r>
            <a:r>
              <a:rPr lang="hr-HR" sz="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"button"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).click(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$(</a:t>
            </a:r>
            <a:r>
              <a:rPr lang="hr-HR" sz="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"p"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).hide();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});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});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1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h2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 heading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h2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 paragraph.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another paragraph.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Click me to hide paragraphs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1134" y="4941168"/>
            <a:ext cx="11431367" cy="1224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67D5"/>
              </a:buClr>
              <a:buSzPct val="10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6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$ je globalna varijabla koja sadrži jQuery objekt</a:t>
            </a:r>
          </a:p>
          <a:p>
            <a:r>
              <a:rPr lang="hr-HR" dirty="0"/>
              <a:t>u JS je moguće da je objekt istovremeno i funkcija</a:t>
            </a:r>
          </a:p>
          <a:p>
            <a:r>
              <a:rPr lang="hr-HR" dirty="0"/>
              <a:t>jQuery objekt je funkcija koja prima globalni JS objekt document i vraća opet jQuery objekt</a:t>
            </a:r>
          </a:p>
        </p:txBody>
      </p:sp>
    </p:spTree>
    <p:extLst>
      <p:ext uri="{BB962C8B-B14F-4D97-AF65-F5344CB8AC3E}">
        <p14:creationId xmlns:p14="http://schemas.microsoft.com/office/powerpoint/2010/main" val="228306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Što je </a:t>
            </a:r>
            <a:r>
              <a:rPr lang="hr-HR" i="1" dirty="0"/>
              <a:t>forntend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863" y="1920875"/>
            <a:ext cx="5248275" cy="33051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1041207"/>
            <a:ext cx="1503633" cy="846088"/>
          </a:xfrm>
          <a:prstGeom prst="rect">
            <a:avLst/>
          </a:prstGeom>
        </p:spPr>
      </p:pic>
      <p:pic>
        <p:nvPicPr>
          <p:cNvPr id="2052" name="Picture 4" descr="https://3.bp.blogspot.com/-qNenQ9fVjLY/V4F4Huhet8I/AAAAAAAAAJI/IJawnf0wh0UuKPQcjI_3lFsKxQ-wQ-ERQCKgB/s1600/vs%2Blogo%2Bkepsizadam.c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381412" y="4077072"/>
            <a:ext cx="828080" cy="82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1902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Početni primjer za 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!DOCTYPE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src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="https://ajax.googleapis.com/ajax/libs/jquery/3.1.1/jquery.min.js"&gt;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$(document).</a:t>
            </a:r>
            <a:r>
              <a:rPr lang="hr-HR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ready(</a:t>
            </a:r>
            <a:r>
              <a:rPr lang="hr-HR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hr-HR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$(</a:t>
            </a:r>
            <a:r>
              <a:rPr lang="hr-HR" sz="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"button"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).click(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$(</a:t>
            </a:r>
            <a:r>
              <a:rPr lang="hr-HR" sz="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"p"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).hide();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});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});</a:t>
            </a:r>
            <a:endParaRPr lang="hr-HR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h2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 heading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h2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 paragraph.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another paragraph.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Click me to hide paragraphs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1134" y="4941168"/>
            <a:ext cx="11431367" cy="1224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67D5"/>
              </a:buClr>
              <a:buSzPct val="10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6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ready je funkcija na jQuery objektu koja prima anonimnu funkciju kao parametar</a:t>
            </a:r>
          </a:p>
          <a:p>
            <a:r>
              <a:rPr lang="hr-HR" dirty="0"/>
              <a:t>funkcija koja je predana kao parametar se izvršava nakon što je preglednik učitao sve HTML elemente</a:t>
            </a:r>
          </a:p>
        </p:txBody>
      </p:sp>
    </p:spTree>
    <p:extLst>
      <p:ext uri="{BB962C8B-B14F-4D97-AF65-F5344CB8AC3E}">
        <p14:creationId xmlns:p14="http://schemas.microsoft.com/office/powerpoint/2010/main" val="514462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Početni primjer za 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!DOCTYPE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src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="https://ajax.googleapis.com/ajax/libs/jquery/3.1.1/jquery.min.js"&gt;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$(document).ready(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$(</a:t>
            </a:r>
            <a:r>
              <a:rPr lang="hr-HR" sz="1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"button"</a:t>
            </a:r>
            <a:r>
              <a:rPr lang="hr-HR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.click(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$(</a:t>
            </a:r>
            <a:r>
              <a:rPr lang="hr-HR" sz="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"p"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).hide();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});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});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h2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 heading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h2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 paragraph.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another paragraph.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Click me to hide paragraphs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1134" y="4941168"/>
            <a:ext cx="11431367" cy="1224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67D5"/>
              </a:buClr>
              <a:buSzPct val="10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6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jQuery funkcija za odabir HTML elemenata</a:t>
            </a:r>
          </a:p>
          <a:p>
            <a:r>
              <a:rPr lang="hr-HR" dirty="0"/>
              <a:t>Prima jQuery selector string; slično kao CSS selektor</a:t>
            </a:r>
          </a:p>
          <a:p>
            <a:r>
              <a:rPr lang="hr-HR" dirty="0"/>
              <a:t>Odabire sve button HTML elemente</a:t>
            </a:r>
          </a:p>
        </p:txBody>
      </p:sp>
    </p:spTree>
    <p:extLst>
      <p:ext uri="{BB962C8B-B14F-4D97-AF65-F5344CB8AC3E}">
        <p14:creationId xmlns:p14="http://schemas.microsoft.com/office/powerpoint/2010/main" val="1051916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Početni primjer za 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!DOCTYPE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src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="https://ajax.googleapis.com/ajax/libs/jquery/3.1.1/jquery.min.js"&gt;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$(document).ready(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$(</a:t>
            </a:r>
            <a:r>
              <a:rPr lang="hr-HR" sz="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"button"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hr-HR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.click(</a:t>
            </a:r>
            <a:r>
              <a:rPr lang="hr-HR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hr-HR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$(</a:t>
            </a:r>
            <a:r>
              <a:rPr lang="hr-HR" sz="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"p"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).hide();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});</a:t>
            </a:r>
            <a:endParaRPr lang="hr-HR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});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h2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 heading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h2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 paragraph.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another paragraph.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Click me to hide paragraphs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1134" y="4941168"/>
            <a:ext cx="11431367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67D5"/>
              </a:buClr>
              <a:buSzPct val="10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6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registriranje event handlera za klik na button HTML element</a:t>
            </a:r>
          </a:p>
        </p:txBody>
      </p:sp>
    </p:spTree>
    <p:extLst>
      <p:ext uri="{BB962C8B-B14F-4D97-AF65-F5344CB8AC3E}">
        <p14:creationId xmlns:p14="http://schemas.microsoft.com/office/powerpoint/2010/main" val="1634116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Početni primjer za 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!DOCTYPE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src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="https://ajax.googleapis.com/ajax/libs/jquery/3.1.1/jquery.min.js"&gt;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$(document).ready(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$(</a:t>
            </a:r>
            <a:r>
              <a:rPr lang="hr-HR" sz="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"button"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).click(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$(</a:t>
            </a:r>
            <a:r>
              <a:rPr lang="hr-HR" sz="1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"p"</a:t>
            </a:r>
            <a:r>
              <a:rPr lang="hr-HR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).hide();</a:t>
            </a:r>
            <a:endParaRPr lang="hr-HR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});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});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h2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 heading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h2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 paragraph.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another paragraph.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Click me to hide paragraphs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1134" y="4941168"/>
            <a:ext cx="11431367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67D5"/>
              </a:buClr>
              <a:buSzPct val="10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6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Event handler </a:t>
            </a:r>
            <a:r>
              <a:rPr lang="en-US" dirty="0" err="1"/>
              <a:t>dohva</a:t>
            </a:r>
            <a:r>
              <a:rPr lang="hr-HR" dirty="0"/>
              <a:t>ća sve </a:t>
            </a:r>
            <a:r>
              <a:rPr lang="en-US" dirty="0"/>
              <a:t>&lt;p&gt; </a:t>
            </a:r>
            <a:r>
              <a:rPr lang="hr-HR" dirty="0"/>
              <a:t>HTML elemente i zatim ih sakriva</a:t>
            </a:r>
          </a:p>
        </p:txBody>
      </p:sp>
    </p:spTree>
    <p:extLst>
      <p:ext uri="{BB962C8B-B14F-4D97-AF65-F5344CB8AC3E}">
        <p14:creationId xmlns:p14="http://schemas.microsoft.com/office/powerpoint/2010/main" val="18900755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9" name="Picture 2" descr="Image result for images: github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5" r="-1" b="2301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4672" y="2600324"/>
            <a:ext cx="5058370" cy="33209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 sz="5400" dirty="0">
                <a:latin typeface="+mj-lt"/>
                <a:ea typeface="+mj-ea"/>
                <a:cs typeface="+mj-cs"/>
              </a:rPr>
              <a:t>GitHub nam može pomoći</a:t>
            </a:r>
            <a:endParaRPr lang="en-US" sz="5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01176" y="6356350"/>
            <a:ext cx="13144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defRPr/>
            </a:pPr>
            <a:r>
              <a:rPr lang="sr-Latn-RS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09.03.2017</a:t>
            </a:r>
            <a:endParaRPr lang="en-US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356350"/>
            <a:ext cx="65200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defRPr/>
            </a:pPr>
            <a:r>
              <a:rPr lang="en-US">
                <a:latin typeface="Calibri" panose="020F0502020204030204"/>
                <a:ea typeface="+mn-ea"/>
                <a:cs typeface="+mn-cs"/>
              </a:rPr>
              <a:t>Uvod u programiranje uz JavaScript, Carpe Diem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96600" y="6356350"/>
            <a:ext cx="457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fld id="{B5A98DE5-0DC1-904E-9028-1B6A5FD2ED07}" type="slidenum">
              <a:rPr lang="en-US" smtClean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pPr>
                <a:defRPr/>
              </a:pPr>
              <a:t>34</a:t>
            </a:fld>
            <a:endParaRPr lang="en-US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588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hr-HR" dirty="0"/>
              <a:t>Kod aplikacije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hr-HR" dirty="0"/>
              <a:t>dostupan je na GitHubu</a:t>
            </a:r>
          </a:p>
          <a:p>
            <a:pPr lvl="1"/>
            <a:r>
              <a:rPr lang="en-US" dirty="0"/>
              <a:t>http://bit.ly/csharp-fer-course-work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B5A98DE5-0DC1-904E-9028-1B6A5FD2ED07}" type="slidenum">
              <a:rPr lang="en-US" smtClean="0"/>
              <a:t>35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743997"/>
            <a:ext cx="5506460" cy="561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319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6"/>
          <p:cNvPicPr>
            <a:picLocks noChangeAspect="1"/>
          </p:cNvPicPr>
          <p:nvPr/>
        </p:nvPicPr>
        <p:blipFill rotWithShape="1">
          <a:blip r:embed="rId2"/>
          <a:srcRect r="26842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dirty="0"/>
              <a:t>Readme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B5A98DE5-0DC1-904E-9028-1B6A5FD2ED0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hr-HR" sz="1800" dirty="0"/>
              <a:t>Korak po korak do aplikacije</a:t>
            </a:r>
            <a:endParaRPr lang="en-US" sz="1800" dirty="0"/>
          </a:p>
        </p:txBody>
      </p:sp>
      <p:sp>
        <p:nvSpPr>
          <p:cNvPr id="7" name="Down Arrow 6"/>
          <p:cNvSpPr/>
          <p:nvPr/>
        </p:nvSpPr>
        <p:spPr>
          <a:xfrm rot="18936651">
            <a:off x="3442205" y="1413326"/>
            <a:ext cx="1296144" cy="2668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221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Povijest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36" y="980728"/>
            <a:ext cx="11668125" cy="310094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261771" y="4149080"/>
            <a:ext cx="11668458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67D5"/>
              </a:buClr>
              <a:buSzPct val="10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6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pogledati povijest razvoja</a:t>
            </a:r>
          </a:p>
        </p:txBody>
      </p:sp>
      <p:sp>
        <p:nvSpPr>
          <p:cNvPr id="13" name="Down Arrow 12"/>
          <p:cNvSpPr/>
          <p:nvPr/>
        </p:nvSpPr>
        <p:spPr>
          <a:xfrm rot="13174082">
            <a:off x="9677731" y="1306085"/>
            <a:ext cx="1296144" cy="2668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584517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18" y="1031507"/>
            <a:ext cx="11180564" cy="35433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rot="13174082">
            <a:off x="8669620" y="1333953"/>
            <a:ext cx="1296144" cy="2668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261771" y="4437112"/>
            <a:ext cx="11668458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67D5"/>
              </a:buClr>
              <a:buSzPct val="10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6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Moguće se vratiti u bilo koje stanje u razvoju projekta</a:t>
            </a:r>
          </a:p>
        </p:txBody>
      </p:sp>
    </p:spTree>
    <p:extLst>
      <p:ext uri="{BB962C8B-B14F-4D97-AF65-F5344CB8AC3E}">
        <p14:creationId xmlns:p14="http://schemas.microsoft.com/office/powerpoint/2010/main" val="4044818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18" y="1031507"/>
            <a:ext cx="11180564" cy="35433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rot="13174082">
            <a:off x="8669620" y="1333953"/>
            <a:ext cx="1296144" cy="2668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261771" y="4437112"/>
            <a:ext cx="11668458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67D5"/>
              </a:buClr>
              <a:buSzPct val="10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6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Moguće se vratiti u bilo koje stanje u razvoju projekta</a:t>
            </a:r>
          </a:p>
          <a:p>
            <a:r>
              <a:rPr lang="hr-HR" dirty="0"/>
              <a:t>Kako promijeniti osnovnu Bootstrap temu?</a:t>
            </a:r>
          </a:p>
          <a:p>
            <a:pPr lvl="1"/>
            <a:r>
              <a:rPr lang="hr-HR" dirty="0"/>
              <a:t>pogledati razlike u odnosu na prethodno stanje projekta</a:t>
            </a:r>
          </a:p>
        </p:txBody>
      </p:sp>
    </p:spTree>
    <p:extLst>
      <p:ext uri="{BB962C8B-B14F-4D97-AF65-F5344CB8AC3E}">
        <p14:creationId xmlns:p14="http://schemas.microsoft.com/office/powerpoint/2010/main" val="95329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Osnovne</a:t>
            </a:r>
            <a:r>
              <a:rPr lang="en-US" dirty="0"/>
              <a:t> </a:t>
            </a:r>
            <a:r>
              <a:rPr lang="hr-HR" i="1" dirty="0"/>
              <a:t>frontend </a:t>
            </a:r>
            <a:r>
              <a:rPr lang="en-US" dirty="0"/>
              <a:t>web </a:t>
            </a:r>
            <a:r>
              <a:rPr lang="en-US" dirty="0" err="1"/>
              <a:t>tehnologije</a:t>
            </a:r>
            <a:endParaRPr lang="hr-H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7525" y="1863725"/>
            <a:ext cx="6076950" cy="34194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918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91" y="704117"/>
            <a:ext cx="11341714" cy="3517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261771" y="4437112"/>
            <a:ext cx="11668458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67D5"/>
              </a:buClr>
              <a:buSzPct val="10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6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Razlike su lako vidljive</a:t>
            </a:r>
          </a:p>
        </p:txBody>
      </p:sp>
    </p:spTree>
    <p:extLst>
      <p:ext uri="{BB962C8B-B14F-4D97-AF65-F5344CB8AC3E}">
        <p14:creationId xmlns:p14="http://schemas.microsoft.com/office/powerpoint/2010/main" val="8983144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Image result for images: github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5" r="-1" b="2301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4672" y="2600324"/>
            <a:ext cx="5058370" cy="332097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5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r-HR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Dovoljno o GitHubu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01176" y="6356350"/>
            <a:ext cx="13144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defRPr/>
            </a:pPr>
            <a:r>
              <a:rPr lang="sr-Latn-RS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09.03.2017</a:t>
            </a:r>
            <a:endParaRPr lang="en-US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356350"/>
            <a:ext cx="65200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defRPr/>
            </a:pPr>
            <a:r>
              <a:rPr lang="en-US">
                <a:latin typeface="Calibri" panose="020F0502020204030204"/>
                <a:ea typeface="+mn-ea"/>
                <a:cs typeface="+mn-cs"/>
              </a:rPr>
              <a:t>Uvod u programiranje uz JavaScript, Carpe Diem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96600" y="6356350"/>
            <a:ext cx="457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fld id="{B5A98DE5-0DC1-904E-9028-1B6A5FD2ED07}" type="slidenum">
              <a:rPr lang="en-US" smtClean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pPr>
                <a:defRPr/>
              </a:pPr>
              <a:t>41</a:t>
            </a:fld>
            <a:endParaRPr lang="en-US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75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Osnovna</a:t>
            </a:r>
            <a:r>
              <a:rPr lang="en-US" dirty="0"/>
              <a:t> </a:t>
            </a:r>
            <a:r>
              <a:rPr lang="en-US" dirty="0" err="1"/>
              <a:t>inspiracija</a:t>
            </a:r>
            <a:r>
              <a:rPr lang="en-US" dirty="0"/>
              <a:t> je: </a:t>
            </a:r>
            <a:r>
              <a:rPr lang="en-US" dirty="0">
                <a:hlinkClick r:id="rId2"/>
              </a:rPr>
              <a:t>http://www.w3schools.com/</a:t>
            </a:r>
            <a:endParaRPr lang="en-US" dirty="0"/>
          </a:p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42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412" y="4475292"/>
            <a:ext cx="36957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653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Primjeri uz predavanja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Provjera kompatibilnosti s internet pretraživačima</a:t>
            </a:r>
          </a:p>
          <a:p>
            <a:pPr lvl="1"/>
            <a:r>
              <a:rPr lang="hr-HR" dirty="0">
                <a:hlinkClick r:id="rId2"/>
              </a:rPr>
              <a:t>http://caniuse.com/</a:t>
            </a:r>
            <a:endParaRPr lang="hr-HR" dirty="0"/>
          </a:p>
          <a:p>
            <a:r>
              <a:rPr lang="hr-HR" dirty="0"/>
              <a:t>Mozilla Development Netwrok – naprediniji web materijali od w3cshools</a:t>
            </a:r>
          </a:p>
          <a:p>
            <a:pPr lvl="1"/>
            <a:r>
              <a:rPr lang="hr-HR" dirty="0">
                <a:hlinkClick r:id="rId3"/>
              </a:rPr>
              <a:t>https://developer.mozilla.org/en-US/docs/Web/Tutorials</a:t>
            </a:r>
            <a:endParaRPr lang="hr-HR" dirty="0"/>
          </a:p>
          <a:p>
            <a:r>
              <a:rPr lang="hr-HR" dirty="0"/>
              <a:t>DevDocs documentation</a:t>
            </a:r>
          </a:p>
          <a:p>
            <a:pPr lvl="1"/>
            <a:r>
              <a:rPr lang="hr-HR" dirty="0">
                <a:hlinkClick r:id="rId4"/>
              </a:rPr>
              <a:t>http://devdocs.io/</a:t>
            </a:r>
            <a:endParaRPr lang="hr-HR" dirty="0"/>
          </a:p>
          <a:p>
            <a:r>
              <a:rPr lang="hr-HR" dirty="0"/>
              <a:t>Kad nakon tečaja odlučite izoštriti JavaScript vještine</a:t>
            </a:r>
          </a:p>
          <a:p>
            <a:pPr lvl="1"/>
            <a:r>
              <a:rPr lang="hr-HR" dirty="0">
                <a:hlinkClick r:id="rId5"/>
              </a:rPr>
              <a:t>https://www.codementor.io/learn-javascript-online</a:t>
            </a:r>
            <a:endParaRPr lang="hr-HR" dirty="0"/>
          </a:p>
          <a:p>
            <a:pPr marL="457200" lvl="1" indent="0">
              <a:buNone/>
            </a:pPr>
            <a:endParaRPr lang="hr-HR" dirty="0"/>
          </a:p>
          <a:p>
            <a:pPr lvl="1"/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 dirty="0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Uvod</a:t>
            </a:r>
            <a:r>
              <a:rPr lang="en-US" dirty="0"/>
              <a:t> u </a:t>
            </a:r>
            <a:r>
              <a:rPr lang="en-US" dirty="0" err="1"/>
              <a:t>programiranje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JavaScript, Carpe Diem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1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	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Definira</a:t>
            </a:r>
            <a:r>
              <a:rPr lang="en-US" dirty="0"/>
              <a:t> </a:t>
            </a:r>
            <a:r>
              <a:rPr lang="en-US" dirty="0" err="1"/>
              <a:t>strukturu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sadr</a:t>
            </a:r>
            <a:r>
              <a:rPr lang="hr-HR" dirty="0"/>
              <a:t>žaj stranice</a:t>
            </a:r>
          </a:p>
          <a:p>
            <a:pPr lvl="1"/>
            <a:r>
              <a:rPr lang="hr-HR" dirty="0"/>
              <a:t>što se vidi na stranici</a:t>
            </a:r>
          </a:p>
          <a:p>
            <a:pPr lvl="1"/>
            <a:r>
              <a:rPr lang="hr-HR" dirty="0"/>
              <a:t>što piše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84269" y="1444054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67D5"/>
              </a:buClr>
              <a:buSzPct val="10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6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charset="2"/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!DOCTYPE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charset="2"/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charset="2"/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charset="2"/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Page Title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charset="2"/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charset="2"/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charset="2"/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charset="2"/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h1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 Heading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h1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charset="2"/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 paragraph.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charset="2"/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charset="2"/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charset="2"/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hr-H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2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Definira izgled stranice</a:t>
            </a:r>
          </a:p>
          <a:p>
            <a:pPr lvl="1"/>
            <a:r>
              <a:rPr lang="hr-HR" dirty="0"/>
              <a:t>čini stranicu ugodnu oku</a:t>
            </a:r>
          </a:p>
          <a:p>
            <a:pPr lvl="1"/>
            <a:endParaRPr lang="hr-HR" dirty="0"/>
          </a:p>
          <a:p>
            <a:pPr marL="457200" lvl="1" indent="0">
              <a:buNone/>
            </a:pP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16080" y="2276872"/>
            <a:ext cx="4608512" cy="2789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67D5"/>
              </a:buClr>
              <a:buSzPct val="10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6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buFont typeface="Wingdings" charset="2"/>
              <a:buNone/>
            </a:pPr>
            <a:r>
              <a:rPr lang="hr-HR" sz="2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hr-H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Font typeface="Wingdings" charset="2"/>
              <a:buNone/>
            </a:pP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hr-HR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Font typeface="Wingdings" charset="2"/>
              <a:buNone/>
            </a:pP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text-align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hr-HR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Wingdings" charset="2"/>
              <a:buNone/>
            </a:pP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hr-H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89052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/>
              <a:t>Programski jezik za web</a:t>
            </a:r>
          </a:p>
          <a:p>
            <a:pPr lvl="1"/>
            <a:r>
              <a:rPr lang="hr-HR" dirty="0"/>
              <a:t>tradicionalno se izvršava u internet pregledniku</a:t>
            </a:r>
          </a:p>
          <a:p>
            <a:pPr lvl="2"/>
            <a:r>
              <a:rPr lang="hr-HR" dirty="0"/>
              <a:t>koristi se i za serverske aplikacije</a:t>
            </a:r>
            <a:r>
              <a:rPr lang="en-US" dirty="0"/>
              <a:t> </a:t>
            </a:r>
            <a:r>
              <a:rPr lang="hr-HR" dirty="0"/>
              <a:t>– Node.js</a:t>
            </a:r>
            <a:endParaRPr lang="en-US" dirty="0"/>
          </a:p>
          <a:p>
            <a:pPr lvl="3"/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ovog</a:t>
            </a:r>
            <a:r>
              <a:rPr lang="en-US" dirty="0"/>
              <a:t> </a:t>
            </a:r>
            <a:r>
              <a:rPr lang="en-US" dirty="0" err="1"/>
              <a:t>predavanja</a:t>
            </a:r>
            <a:r>
              <a:rPr lang="en-US" dirty="0"/>
              <a:t> </a:t>
            </a:r>
            <a:endParaRPr lang="hr-HR" dirty="0"/>
          </a:p>
          <a:p>
            <a:pPr lvl="1"/>
            <a:r>
              <a:rPr lang="hr-HR" dirty="0"/>
              <a:t>dinamički mijenja HTML, CSS</a:t>
            </a:r>
          </a:p>
          <a:p>
            <a:pPr lvl="2"/>
            <a:r>
              <a:rPr lang="hr-HR" dirty="0"/>
              <a:t>mijenja se struktura i izgled stranice</a:t>
            </a:r>
          </a:p>
          <a:p>
            <a:pPr lvl="1"/>
            <a:r>
              <a:rPr lang="hr-HR" dirty="0"/>
              <a:t>reagira na korisničke akcije mišem, tipkovnicom, dodirom – događaji (</a:t>
            </a:r>
            <a:r>
              <a:rPr lang="hr-HR" i="1" dirty="0"/>
              <a:t>eng. Events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komunicira sa serverom bez ponovnog učitavanja cijele stranice – AJAX</a:t>
            </a:r>
          </a:p>
          <a:p>
            <a:pPr lvl="1"/>
            <a:endParaRPr lang="hr-HR" dirty="0"/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$(document).ready(</a:t>
            </a:r>
            <a:r>
              <a:rPr lang="hr-HR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hr-H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$(</a:t>
            </a:r>
            <a:r>
              <a:rPr lang="hr-HR" sz="2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"button"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).click(</a:t>
            </a:r>
            <a:r>
              <a:rPr lang="hr-HR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hr-H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$(</a:t>
            </a:r>
            <a:r>
              <a:rPr lang="hr-HR" sz="2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"p"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).hide();</a:t>
            </a:r>
            <a:endParaRPr lang="hr-H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});</a:t>
            </a:r>
            <a:endParaRPr lang="hr-H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});</a:t>
            </a:r>
            <a:endParaRPr lang="hr-H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hr-HR" dirty="0"/>
          </a:p>
          <a:p>
            <a:pPr lvl="1"/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78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Preklapanje odgovornosti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r-HR" dirty="0"/>
              <a:t>U početku nije odmah jasno koju tehnologiju primjeniti za rješavanje nekog zadatka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2" descr="http://gatherworkshops.github.io/Building-the-Web/slides/workshop/webfoundations/images/html_css_js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096" y="2505075"/>
            <a:ext cx="3855396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792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048" y="188640"/>
            <a:ext cx="7993192" cy="331973"/>
          </a:xfrm>
        </p:spPr>
        <p:txBody>
          <a:bodyPr/>
          <a:lstStyle/>
          <a:p>
            <a:r>
              <a:rPr lang="hr-HR" dirty="0"/>
              <a:t>Područje je razgranato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528" y="908720"/>
            <a:ext cx="8874033" cy="448472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99269" y="5562587"/>
            <a:ext cx="275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Izvor</a:t>
            </a:r>
            <a:r>
              <a:rPr lang="en-US" dirty="0"/>
              <a:t>: </a:t>
            </a:r>
            <a:r>
              <a:rPr lang="hr-HR" dirty="0">
                <a:hlinkClick r:id="rId3"/>
              </a:rPr>
              <a:t>http://bit.ly/1j6FCam</a:t>
            </a:r>
            <a:endParaRPr lang="en-US" dirty="0"/>
          </a:p>
        </p:txBody>
      </p:sp>
      <p:pic>
        <p:nvPicPr>
          <p:cNvPr id="1026" name="Picture 2" descr="Image result for octopus clip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1052736"/>
            <a:ext cx="1597003" cy="143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18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 cap="flat" cmpd="thickThin">
          <a:gradFill flip="none" rotWithShape="1">
            <a:gsLst>
              <a:gs pos="33000">
                <a:srgbClr val="FD0102"/>
              </a:gs>
              <a:gs pos="0">
                <a:srgbClr val="FF0000"/>
              </a:gs>
              <a:gs pos="71000">
                <a:srgbClr val="2B3D99"/>
              </a:gs>
              <a:gs pos="100000">
                <a:srgbClr val="004AB8"/>
              </a:gs>
            </a:gsLst>
            <a:path path="shape">
              <a:fillToRect l="50000" t="50000" r="50000" b="50000"/>
            </a:path>
            <a:tileRect/>
          </a:gradFill>
          <a:prstDash val="solid"/>
          <a:miter lim="800000"/>
          <a:headEnd w="lg" len="med"/>
        </a:ln>
        <a:effectLst/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17533</TotalTime>
  <Words>1734</Words>
  <Application>Microsoft Office PowerPoint</Application>
  <PresentationFormat>Widescreen</PresentationFormat>
  <Paragraphs>612</Paragraphs>
  <Slides>43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Arial Narrow</vt:lpstr>
      <vt:lpstr>Calibri</vt:lpstr>
      <vt:lpstr>Consolas</vt:lpstr>
      <vt:lpstr>Times New Roman</vt:lpstr>
      <vt:lpstr>Wingdings</vt:lpstr>
      <vt:lpstr>Office Theme</vt:lpstr>
      <vt:lpstr>Uvod u programiranje uz JavaScript</vt:lpstr>
      <vt:lpstr>Pregled tehnologija za razvoj web klijenata</vt:lpstr>
      <vt:lpstr>Što je forntend</vt:lpstr>
      <vt:lpstr>Osnovne frontend web tehnologije</vt:lpstr>
      <vt:lpstr>HTML </vt:lpstr>
      <vt:lpstr>CSS</vt:lpstr>
      <vt:lpstr>JavaScript</vt:lpstr>
      <vt:lpstr>Preklapanje odgovornosti</vt:lpstr>
      <vt:lpstr>Područje je razgranato</vt:lpstr>
      <vt:lpstr>JavaScript</vt:lpstr>
      <vt:lpstr>PowerPoint Presentation</vt:lpstr>
      <vt:lpstr>Ponovimo</vt:lpstr>
      <vt:lpstr>Početni JavaScript primjer</vt:lpstr>
      <vt:lpstr>PowerPoint Presentation</vt:lpstr>
      <vt:lpstr>Uključivanje JavaScripta na stranicu</vt:lpstr>
      <vt:lpstr>JavaScript u &lt;script&gt; elementu</vt:lpstr>
      <vt:lpstr>JavaScript u &lt;script&gt; elementu</vt:lpstr>
      <vt:lpstr>JavaScript u &lt;script&gt; elementu</vt:lpstr>
      <vt:lpstr>JavaScript u &lt;script&gt; elementu</vt:lpstr>
      <vt:lpstr>JavaScript u JS datoteci</vt:lpstr>
      <vt:lpstr>bulb.js</vt:lpstr>
      <vt:lpstr>JavaScript je varljiv</vt:lpstr>
      <vt:lpstr>PowerPoint Presentation</vt:lpstr>
      <vt:lpstr>Suvremeni JavaScript razvoj</vt:lpstr>
      <vt:lpstr>jQuery</vt:lpstr>
      <vt:lpstr>PowerPoint Presentation</vt:lpstr>
      <vt:lpstr>TODO: Razraditi žarulju</vt:lpstr>
      <vt:lpstr>Početni primjer za jQuery</vt:lpstr>
      <vt:lpstr>Početni primjer za jQuery</vt:lpstr>
      <vt:lpstr>Početni primjer za jQuery</vt:lpstr>
      <vt:lpstr>Početni primjer za jQuery</vt:lpstr>
      <vt:lpstr>Početni primjer za jQuery</vt:lpstr>
      <vt:lpstr>Početni primjer za jQuery</vt:lpstr>
      <vt:lpstr>GitHub nam može pomoći</vt:lpstr>
      <vt:lpstr>Kod aplikacije</vt:lpstr>
      <vt:lpstr>Readme</vt:lpstr>
      <vt:lpstr>Povijest</vt:lpstr>
      <vt:lpstr>PowerPoint Presentation</vt:lpstr>
      <vt:lpstr>PowerPoint Presentation</vt:lpstr>
      <vt:lpstr>PowerPoint Presentation</vt:lpstr>
      <vt:lpstr>PowerPoint Presentation</vt:lpstr>
      <vt:lpstr>Reference</vt:lpstr>
      <vt:lpstr>Primjeri uz predavanja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Razvoj aplikacija u programskom jeziku C#</dc:title>
  <dc:creator>Petar Kovačević</dc:creator>
  <cp:lastModifiedBy>Vedran Marsic</cp:lastModifiedBy>
  <cp:revision>969</cp:revision>
  <dcterms:created xsi:type="dcterms:W3CDTF">2015-09-26T13:12:22Z</dcterms:created>
  <dcterms:modified xsi:type="dcterms:W3CDTF">2017-03-09T17:16:04Z</dcterms:modified>
</cp:coreProperties>
</file>