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350" r:id="rId2"/>
    <p:sldId id="267" r:id="rId3"/>
    <p:sldId id="264" r:id="rId4"/>
    <p:sldId id="257" r:id="rId5"/>
    <p:sldId id="261" r:id="rId6"/>
    <p:sldId id="262" r:id="rId7"/>
    <p:sldId id="263" r:id="rId8"/>
    <p:sldId id="266" r:id="rId9"/>
    <p:sldId id="258" r:id="rId10"/>
    <p:sldId id="298" r:id="rId11"/>
    <p:sldId id="299" r:id="rId12"/>
    <p:sldId id="305" r:id="rId13"/>
    <p:sldId id="307" r:id="rId14"/>
    <p:sldId id="302" r:id="rId15"/>
    <p:sldId id="300" r:id="rId16"/>
    <p:sldId id="304" r:id="rId17"/>
    <p:sldId id="274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etar Kovačević" initials="PK [5]" lastIdx="1" clrIdx="0"/>
  <p:cmAuthor id="11" name="Petar Kovačević" initials="PK [3] [2] [2] [2] [2]" lastIdx="1" clrIdx="2"/>
  <p:cmAuthor id="5" name="Petar Kovačević" initials="PK [3] [2] [2]" lastIdx="1" clrIdx="1"/>
  <p:cmAuthor id="12" name="Petar Kovačević" initials="PK" lastIdx="12" clrIdx="3">
    <p:extLst>
      <p:ext uri="{19B8F6BF-5375-455C-9EA6-DF929625EA0E}">
        <p15:presenceInfo xmlns:p15="http://schemas.microsoft.com/office/powerpoint/2012/main" userId="4edd3b4e977435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DF"/>
    <a:srgbClr val="003894"/>
    <a:srgbClr val="004AB8"/>
    <a:srgbClr val="006DFF"/>
    <a:srgbClr val="991202"/>
    <a:srgbClr val="510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135" autoAdjust="0"/>
  </p:normalViewPr>
  <p:slideViewPr>
    <p:cSldViewPr snapToObjects="1">
      <p:cViewPr varScale="1">
        <p:scale>
          <a:sx n="72" d="100"/>
          <a:sy n="72" d="100"/>
        </p:scale>
        <p:origin x="1056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ACF24-585B-984E-B894-8CC390143C6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F3197-047C-E34D-B031-12C8A79A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html -&gt; ja bi spomenuo -&gt; to je xml, pitanje zna li netko sta je to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0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with</a:t>
            </a:r>
            <a:r>
              <a:rPr lang="en-US" baseline="0" dirty="0"/>
              <a:t> jQuery</a:t>
            </a:r>
          </a:p>
          <a:p>
            <a:r>
              <a:rPr lang="fi-FI" dirty="0"/>
              <a:t>to nije vanilla javascript, al vanillu niko ni ne koristi.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F3197-047C-E34D-B031-12C8A79A1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53600"/>
            <a:ext cx="9144000" cy="475034"/>
          </a:xfrm>
          <a:noFill/>
          <a:ln>
            <a:noFill/>
          </a:ln>
        </p:spPr>
        <p:txBody>
          <a:bodyPr>
            <a:noAutofit/>
          </a:bodyPr>
          <a:lstStyle>
            <a:lvl1pPr marL="0" indent="0" algn="ctr">
              <a:buNone/>
              <a:defRPr sz="3600" b="1" u="none" baseline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Naslov</a:t>
            </a:r>
            <a:r>
              <a:rPr lang="en-US" dirty="0"/>
              <a:t> </a:t>
            </a:r>
            <a:r>
              <a:rPr lang="en-US" dirty="0" err="1"/>
              <a:t>predavanja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2852936"/>
            <a:ext cx="9144000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Predavanja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201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6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./201</a:t>
            </a:r>
            <a:r>
              <a:rPr lang="hr-H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7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.</a:t>
            </a: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1530761" y="2276872"/>
            <a:ext cx="9144000" cy="475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u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Razvoj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aplikacija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u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programskom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3600" u="none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jeziku</a:t>
            </a:r>
            <a:r>
              <a:rPr lang="en-US" sz="3600" u="non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 C#</a:t>
            </a:r>
            <a:endParaRPr lang="en-US" sz="3600" u="none" dirty="0">
              <a:solidFill>
                <a:schemeClr val="tx1">
                  <a:lumMod val="95000"/>
                  <a:lumOff val="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3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91" y="105387"/>
            <a:ext cx="11954909" cy="57606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0" i="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71" y="980728"/>
            <a:ext cx="11668458" cy="5184576"/>
          </a:xfrm>
        </p:spPr>
        <p:txBody>
          <a:bodyPr/>
          <a:lstStyle>
            <a:lvl1pPr marL="228600" indent="-228600" algn="l">
              <a:buClr>
                <a:srgbClr val="2B67D5"/>
              </a:buClr>
              <a:buSzPct val="100000"/>
              <a:buFont typeface="Wingdings" charset="2"/>
              <a:buChar char="§"/>
              <a:defRPr sz="3000"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600"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400"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 sz="2000"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>
              <a:buClr>
                <a:srgbClr val="FF0000"/>
              </a:buClr>
              <a:buSzPct val="100000"/>
              <a:buFont typeface="Wingdings" charset="2"/>
              <a:buChar char="§"/>
              <a:defRPr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37091" y="681452"/>
            <a:ext cx="11693138" cy="11241"/>
          </a:xfrm>
          <a:prstGeom prst="line">
            <a:avLst/>
          </a:prstGeom>
          <a:ln w="50800" cap="sq" cmpd="thickThin">
            <a:solidFill>
              <a:srgbClr val="003894"/>
            </a:solidFill>
            <a:prstDash val="solid"/>
            <a:bevel/>
            <a:headEnd type="none" w="lg" len="med"/>
            <a:tailEnd type="none"/>
          </a:ln>
          <a:effectLst>
            <a:innerShdw blurRad="63500" dist="50800" dir="8100000">
              <a:prstClr val="black">
                <a:alpha val="9000"/>
              </a:prstClr>
            </a:inn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3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3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88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771" y="1916112"/>
            <a:ext cx="11668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1771" y="6515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7029" y="6515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fld id="{B5A98DE5-0DC1-904E-9028-1B6A5FD2ED07}" type="slidenum">
              <a:rPr lang="en-US" smtClean="0"/>
              <a:pPr/>
              <a:t>‹#›</a:t>
            </a:fld>
            <a:r>
              <a:rPr lang="en-US" dirty="0"/>
              <a:t> / 12“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6453337"/>
            <a:ext cx="12192000" cy="1"/>
          </a:xfrm>
          <a:prstGeom prst="line">
            <a:avLst/>
          </a:prstGeom>
          <a:ln w="50800" cap="flat" cmpd="thickThin">
            <a:gradFill flip="none" rotWithShape="1">
              <a:gsLst>
                <a:gs pos="33000">
                  <a:srgbClr val="FD0102"/>
                </a:gs>
                <a:gs pos="0">
                  <a:srgbClr val="FF0000"/>
                </a:gs>
                <a:gs pos="71000">
                  <a:srgbClr val="2B3D99"/>
                </a:gs>
                <a:gs pos="100000">
                  <a:srgbClr val="004AB8"/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miter lim="800000"/>
            <a:headEnd w="lg" len="med"/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273785" y="365124"/>
            <a:ext cx="11656444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36302" y="614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h36GM9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tryit.asp?filename=tryjs_intro_lightbul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mistakes.asp" TargetMode="External"/><Relationship Id="rId2" Type="http://schemas.openxmlformats.org/officeDocument/2006/relationships/hyperlink" Target="http://www.w3schools.com/js/js_best_practic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Tutorials" TargetMode="External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mentor.io/learn-javascript-online" TargetMode="External"/><Relationship Id="rId4" Type="http://schemas.openxmlformats.org/officeDocument/2006/relationships/hyperlink" Target="http://devdocs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j6FCa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716" r="5416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374F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 err="1"/>
              <a:t>Uvod</a:t>
            </a:r>
            <a:r>
              <a:rPr lang="en-US" sz="4400" dirty="0"/>
              <a:t> u </a:t>
            </a:r>
            <a:r>
              <a:rPr lang="en-US" sz="4400" dirty="0" err="1"/>
              <a:t>programiranje</a:t>
            </a:r>
            <a:r>
              <a:rPr lang="en-US" sz="4400" dirty="0"/>
              <a:t> </a:t>
            </a:r>
            <a:r>
              <a:rPr lang="en-US" sz="4400" dirty="0" err="1"/>
              <a:t>uz</a:t>
            </a:r>
            <a:r>
              <a:rPr lang="en-US" sz="4400" dirty="0"/>
              <a:t> JavaScript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@Carpe Diem</a:t>
            </a:r>
          </a:p>
          <a:p>
            <a:endParaRPr lang="en-US" sz="2000" dirty="0"/>
          </a:p>
          <a:p>
            <a:r>
              <a:rPr lang="en-US" sz="2000" dirty="0"/>
              <a:t>by </a:t>
            </a:r>
            <a:r>
              <a:rPr lang="en-US" sz="2000" dirty="0" err="1"/>
              <a:t>Fosna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0498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27.04.2018.</a:t>
            </a:r>
            <a:endParaRPr lang="en-US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fld id="{B5A98DE5-0DC1-904E-9028-1B6A5FD2ED0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09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8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314" name="Picture 2" descr="Image result for javascript is not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292225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832304" y="5949280"/>
            <a:ext cx="2874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</a:t>
            </a:r>
            <a:r>
              <a:rPr lang="hr-HR" dirty="0"/>
              <a:t> </a:t>
            </a:r>
            <a:r>
              <a:rPr lang="hr-HR" dirty="0">
                <a:hlinkClick r:id="rId3"/>
              </a:rPr>
              <a:t>http://bit.ly/2h36GM9</a:t>
            </a:r>
            <a:endParaRPr lang="hr-H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Početni JavaScript primjer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0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What Can JavaScript Do?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JavaScript can change HTML attributes.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 this case JavaScript changes the src (source) attribute of an image.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onclick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'pic_bulbon.gif'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on the light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img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="myImage"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="pic_bulboff.gif"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style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100px"&gt;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onclick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document.getElementById(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'myImage'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).src=</a:t>
            </a:r>
            <a:r>
              <a:rPr lang="hr-HR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'pic_bulboff.gif'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Turn off the light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6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button</a:t>
            </a:r>
            <a:r>
              <a:rPr lang="hr-HR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sz="1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sz="1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hr-HR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16918" y="5948516"/>
            <a:ext cx="741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http://www.w3schools.com/js/tryit.asp?filename=tryjs_intro_lightbulb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7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65012"/>
            <a:ext cx="5181600" cy="3872564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65012"/>
            <a:ext cx="5181600" cy="43163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 je varljiv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1771" y="980728"/>
            <a:ext cx="11575522" cy="5184576"/>
          </a:xfrm>
        </p:spPr>
        <p:txBody>
          <a:bodyPr/>
          <a:lstStyle/>
          <a:p>
            <a:r>
              <a:rPr lang="hr-HR" dirty="0"/>
              <a:t>JavaScript oprašta ili prešućuje neke greške što nije osobito dobra osobina programskog jezika</a:t>
            </a:r>
          </a:p>
          <a:p>
            <a:pPr lvl="1"/>
            <a:r>
              <a:rPr lang="hr-HR" dirty="0"/>
              <a:t>greške koje je teško uočiti i ispraviti</a:t>
            </a:r>
          </a:p>
          <a:p>
            <a:r>
              <a:rPr lang="hr-HR" dirty="0"/>
              <a:t>Pogledati dobre navike: </a:t>
            </a:r>
            <a:r>
              <a:rPr lang="hr-HR" dirty="0">
                <a:hlinkClick r:id="rId2"/>
              </a:rPr>
              <a:t>http://www.w3schools.com/js/js_best_practices.asp</a:t>
            </a:r>
            <a:endParaRPr lang="hr-HR" dirty="0"/>
          </a:p>
          <a:p>
            <a:r>
              <a:rPr lang="hr-HR" dirty="0"/>
              <a:t>Pogledati najčešće greške: </a:t>
            </a:r>
            <a:r>
              <a:rPr lang="hr-HR" dirty="0">
                <a:hlinkClick r:id="rId3"/>
              </a:rPr>
              <a:t>http://www.w3schools.com/js/js_mistakes.asp</a:t>
            </a:r>
            <a:endParaRPr lang="hr-HR" dirty="0"/>
          </a:p>
          <a:p>
            <a:endParaRPr lang="hr-HR" dirty="0"/>
          </a:p>
        </p:txBody>
      </p:sp>
      <p:pic>
        <p:nvPicPr>
          <p:cNvPr id="1741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501008"/>
            <a:ext cx="4248472" cy="230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2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385983" y="2967335"/>
            <a:ext cx="7420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r-H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je lako naučiti!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060848"/>
            <a:ext cx="5188303" cy="23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2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Suvremeni JavaScript razvoj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574" y="1196752"/>
            <a:ext cx="6502851" cy="339253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81209" y="5284405"/>
            <a:ext cx="8988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dirty="0"/>
              <a:t>Termini vezani za razvoj suvremenih web aplikacija koje pokreće velika količina JavaScript koda.</a:t>
            </a:r>
          </a:p>
        </p:txBody>
      </p:sp>
    </p:spTree>
    <p:extLst>
      <p:ext uri="{BB962C8B-B14F-4D97-AF65-F5344CB8AC3E}">
        <p14:creationId xmlns:p14="http://schemas.microsoft.com/office/powerpoint/2010/main" val="301575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Osnovna</a:t>
            </a:r>
            <a:r>
              <a:rPr lang="en-US" dirty="0"/>
              <a:t> </a:t>
            </a:r>
            <a:r>
              <a:rPr lang="en-US" dirty="0" err="1"/>
              <a:t>inspiracija</a:t>
            </a:r>
            <a:r>
              <a:rPr lang="en-US" dirty="0"/>
              <a:t> je: </a:t>
            </a:r>
            <a:r>
              <a:rPr lang="en-US" dirty="0">
                <a:hlinkClick r:id="rId2"/>
              </a:rPr>
              <a:t>http://www.w3schools.com/</a:t>
            </a:r>
            <a:endParaRPr lang="en-US" dirty="0"/>
          </a:p>
          <a:p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412" y="4475292"/>
            <a:ext cx="3695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6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Primjeri uz predavanja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Provjera kompatibilnosti s internet pretraživačima</a:t>
            </a:r>
          </a:p>
          <a:p>
            <a:pPr lvl="1"/>
            <a:r>
              <a:rPr lang="hr-HR" dirty="0">
                <a:hlinkClick r:id="rId2"/>
              </a:rPr>
              <a:t>http://caniuse.com/</a:t>
            </a:r>
            <a:endParaRPr lang="hr-HR" dirty="0"/>
          </a:p>
          <a:p>
            <a:r>
              <a:rPr lang="hr-HR" dirty="0"/>
              <a:t>Mozilla Development Netwrok – naprediniji web materijali od w3cshools</a:t>
            </a:r>
          </a:p>
          <a:p>
            <a:pPr lvl="1"/>
            <a:r>
              <a:rPr lang="hr-HR" dirty="0">
                <a:hlinkClick r:id="rId3"/>
              </a:rPr>
              <a:t>https://developer.mozilla.org/en-US/docs/Web/Tutorials</a:t>
            </a:r>
            <a:endParaRPr lang="hr-HR" dirty="0"/>
          </a:p>
          <a:p>
            <a:r>
              <a:rPr lang="hr-HR" dirty="0"/>
              <a:t>DevDocs documentation</a:t>
            </a:r>
          </a:p>
          <a:p>
            <a:pPr lvl="1"/>
            <a:r>
              <a:rPr lang="hr-HR" dirty="0">
                <a:hlinkClick r:id="rId4"/>
              </a:rPr>
              <a:t>http://devdocs.io/</a:t>
            </a:r>
            <a:endParaRPr lang="hr-HR" dirty="0"/>
          </a:p>
          <a:p>
            <a:r>
              <a:rPr lang="hr-HR" dirty="0"/>
              <a:t>Kad nakon tečaja odlučite izoštriti JavaScript vještine</a:t>
            </a:r>
          </a:p>
          <a:p>
            <a:pPr lvl="1"/>
            <a:r>
              <a:rPr lang="hr-HR" dirty="0">
                <a:hlinkClick r:id="rId5"/>
              </a:rPr>
              <a:t>https://www.codementor.io/learn-javascript-online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programiranje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tehnologija za razvoj </a:t>
            </a:r>
            <a:r>
              <a:rPr lang="en-US" dirty="0"/>
              <a:t>web </a:t>
            </a:r>
            <a:r>
              <a:rPr lang="en-US" dirty="0" err="1"/>
              <a:t>klijenata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</a:t>
            </a:r>
            <a:r>
              <a:rPr lang="hr-HR" i="1" dirty="0"/>
              <a:t>forntend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63" y="1920875"/>
            <a:ext cx="5248275" cy="33051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800" y="1041207"/>
            <a:ext cx="1503633" cy="846088"/>
          </a:xfrm>
          <a:prstGeom prst="rect">
            <a:avLst/>
          </a:prstGeom>
        </p:spPr>
      </p:pic>
      <p:pic>
        <p:nvPicPr>
          <p:cNvPr id="2052" name="Picture 4" descr="https://3.bp.blogspot.com/-qNenQ9fVjLY/V4F4Huhet8I/AAAAAAAAAJI/IJawnf0wh0UuKPQcjI_3lFsKxQ-wQ-ERQCKgB/s1600/vs%2Blogo%2Bkepsizadam.c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81412" y="4077072"/>
            <a:ext cx="828080" cy="8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9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hr-HR" i="1" dirty="0"/>
              <a:t>frontend </a:t>
            </a:r>
            <a:r>
              <a:rPr lang="en-US" dirty="0"/>
              <a:t>web </a:t>
            </a:r>
            <a:r>
              <a:rPr lang="en-US" dirty="0" err="1"/>
              <a:t>tehnologije</a:t>
            </a:r>
            <a:endParaRPr lang="hr-H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25" y="1863725"/>
            <a:ext cx="6076950" cy="3419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9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	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Definira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hr-HR" dirty="0"/>
              <a:t>žaj stranice</a:t>
            </a:r>
          </a:p>
          <a:p>
            <a:pPr lvl="1"/>
            <a:r>
              <a:rPr lang="hr-HR" dirty="0"/>
              <a:t>što se vidi na stranici</a:t>
            </a:r>
          </a:p>
          <a:p>
            <a:pPr lvl="1"/>
            <a:r>
              <a:rPr lang="hr-HR" dirty="0"/>
              <a:t>što piše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84269" y="144405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!DOCTYPE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hr-HR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Page 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Heading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h1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 is a paragraph.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body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charset="2"/>
              <a:buNone/>
            </a:pP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&lt;/</a:t>
            </a:r>
            <a:r>
              <a:rPr lang="hr-HR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html</a:t>
            </a:r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hr-HR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hr-H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 izgled stranice</a:t>
            </a:r>
          </a:p>
          <a:p>
            <a:pPr lvl="1"/>
            <a:r>
              <a:rPr lang="hr-HR" dirty="0"/>
              <a:t>čini stranicu ugodnu oku</a:t>
            </a:r>
          </a:p>
          <a:p>
            <a:pPr lvl="1"/>
            <a:endParaRPr lang="hr-HR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16080" y="2276872"/>
            <a:ext cx="4608512" cy="2789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B67D5"/>
              </a:buClr>
              <a:buSzPct val="100000"/>
              <a:buFont typeface="Wingdings" charset="2"/>
              <a:buChar char="§"/>
              <a:defRPr sz="3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6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8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hr-HR" sz="2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text-align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Wingdings" charset="2"/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89052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Programski jezik za web</a:t>
            </a:r>
          </a:p>
          <a:p>
            <a:pPr lvl="1"/>
            <a:r>
              <a:rPr lang="hr-HR" dirty="0"/>
              <a:t>tradicionalno se izvršava u internet pregledniku</a:t>
            </a:r>
          </a:p>
          <a:p>
            <a:pPr lvl="2"/>
            <a:r>
              <a:rPr lang="hr-HR" dirty="0"/>
              <a:t>koristi se i za serverske aplikacije</a:t>
            </a:r>
            <a:r>
              <a:rPr lang="en-US" dirty="0"/>
              <a:t> </a:t>
            </a:r>
            <a:r>
              <a:rPr lang="hr-HR" dirty="0"/>
              <a:t>– Node.js</a:t>
            </a:r>
            <a:endParaRPr lang="en-US" dirty="0"/>
          </a:p>
          <a:p>
            <a:pPr lvl="2"/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mobilne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– React Native, Cordova/Phone gap</a:t>
            </a:r>
          </a:p>
          <a:p>
            <a:pPr lvl="2"/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i="1" dirty="0"/>
              <a:t>desktop </a:t>
            </a:r>
            <a:r>
              <a:rPr lang="en-US" dirty="0" err="1"/>
              <a:t>aplikacije</a:t>
            </a:r>
            <a:r>
              <a:rPr lang="en-US" dirty="0"/>
              <a:t> – Electron</a:t>
            </a:r>
            <a:endParaRPr lang="hr-HR" dirty="0"/>
          </a:p>
          <a:p>
            <a:pPr lvl="1"/>
            <a:r>
              <a:rPr lang="hr-HR" dirty="0"/>
              <a:t>dinamički mijenja HTML, CSS</a:t>
            </a:r>
          </a:p>
          <a:p>
            <a:pPr lvl="2"/>
            <a:r>
              <a:rPr lang="hr-HR" dirty="0"/>
              <a:t>mijenja se struktura i izgled stranice</a:t>
            </a:r>
          </a:p>
          <a:p>
            <a:pPr lvl="1"/>
            <a:r>
              <a:rPr lang="hr-HR" dirty="0"/>
              <a:t>reagira na korisničke akcije mišem, tipkovnicom, dodirom – događaji (</a:t>
            </a:r>
            <a:r>
              <a:rPr lang="hr-HR" i="1" dirty="0"/>
              <a:t>eng. Events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komunicira sa serverom bez ponovnog učitavanja cijele stranice – AJAX</a:t>
            </a:r>
          </a:p>
          <a:p>
            <a:pPr lvl="1"/>
            <a:endParaRPr lang="hr-HR" dirty="0"/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$(document).ready(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$(</a:t>
            </a:r>
            <a:r>
              <a:rPr lang="hr-HR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"button"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).click(</a:t>
            </a:r>
            <a:r>
              <a:rPr lang="hr-HR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(){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$(</a:t>
            </a:r>
            <a:r>
              <a:rPr lang="hr-HR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"p"</a:t>
            </a: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).hide();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hr-H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Preklapanje odgovornosti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U početku nije odmah jasno koju tehnologiju primjeniti za rješavanje nekog zadatka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2" descr="http://gatherworkshops.github.io/Building-the-Web/slides/workshop/webfoundations/images/html_css_js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96" y="2505075"/>
            <a:ext cx="3855396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9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48" y="188640"/>
            <a:ext cx="7993192" cy="331973"/>
          </a:xfrm>
        </p:spPr>
        <p:txBody>
          <a:bodyPr/>
          <a:lstStyle/>
          <a:p>
            <a:r>
              <a:rPr lang="hr-HR" dirty="0"/>
              <a:t>Područje je razgranato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528" y="908720"/>
            <a:ext cx="8874033" cy="44847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27.04.2018.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Uvod u programiranje uz JavaScript, Carpe Diem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8DE5-0DC1-904E-9028-1B6A5FD2ED0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99269" y="5562587"/>
            <a:ext cx="275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Izvor</a:t>
            </a:r>
            <a:r>
              <a:rPr lang="en-US" dirty="0"/>
              <a:t>: </a:t>
            </a:r>
            <a:r>
              <a:rPr lang="hr-HR" dirty="0">
                <a:hlinkClick r:id="rId3"/>
              </a:rPr>
              <a:t>http://bit.ly/1j6FCam</a:t>
            </a:r>
            <a:endParaRPr lang="en-US" dirty="0"/>
          </a:p>
        </p:txBody>
      </p:sp>
      <p:pic>
        <p:nvPicPr>
          <p:cNvPr id="1026" name="Picture 2" descr="Image result for octopus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1052736"/>
            <a:ext cx="1597003" cy="143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8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 cap="flat" cmpd="thickThin">
          <a:gradFill flip="none" rotWithShape="1">
            <a:gsLst>
              <a:gs pos="33000">
                <a:srgbClr val="FD0102"/>
              </a:gs>
              <a:gs pos="0">
                <a:srgbClr val="FF0000"/>
              </a:gs>
              <a:gs pos="71000">
                <a:srgbClr val="2B3D99"/>
              </a:gs>
              <a:gs pos="100000">
                <a:srgbClr val="004AB8"/>
              </a:gs>
            </a:gsLst>
            <a:path path="shape">
              <a:fillToRect l="50000" t="50000" r="50000" b="50000"/>
            </a:path>
            <a:tileRect/>
          </a:gradFill>
          <a:prstDash val="solid"/>
          <a:miter lim="800000"/>
          <a:headEnd w="lg" len="med"/>
        </a:ln>
        <a:effectLst/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17537</TotalTime>
  <Words>671</Words>
  <Application>Microsoft Office PowerPoint</Application>
  <PresentationFormat>Widescreen</PresentationFormat>
  <Paragraphs>156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Calibri</vt:lpstr>
      <vt:lpstr>Consolas</vt:lpstr>
      <vt:lpstr>Times New Roman</vt:lpstr>
      <vt:lpstr>Wingdings</vt:lpstr>
      <vt:lpstr>Office Theme</vt:lpstr>
      <vt:lpstr>Uvod u programiranje uz JavaScript</vt:lpstr>
      <vt:lpstr>Pregled tehnologija za razvoj web klijenata</vt:lpstr>
      <vt:lpstr>Što je forntend</vt:lpstr>
      <vt:lpstr>Osnovne frontend web tehnologije</vt:lpstr>
      <vt:lpstr>HTML </vt:lpstr>
      <vt:lpstr>CSS</vt:lpstr>
      <vt:lpstr>JavaScript</vt:lpstr>
      <vt:lpstr>Preklapanje odgovornosti</vt:lpstr>
      <vt:lpstr>Područje je razgranato</vt:lpstr>
      <vt:lpstr>JavaScript</vt:lpstr>
      <vt:lpstr>PowerPoint Presentation</vt:lpstr>
      <vt:lpstr>Početni JavaScript primjer</vt:lpstr>
      <vt:lpstr>PowerPoint Presentation</vt:lpstr>
      <vt:lpstr>JavaScript je varljiv</vt:lpstr>
      <vt:lpstr>PowerPoint Presentation</vt:lpstr>
      <vt:lpstr>Suvremeni JavaScript razvoj</vt:lpstr>
      <vt:lpstr>Reference</vt:lpstr>
      <vt:lpstr>Primjeri uz predavanja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aplikacija u programskom jeziku C#</dc:title>
  <dc:creator>Petar Kovačević</dc:creator>
  <cp:lastModifiedBy>Vedran Marsic</cp:lastModifiedBy>
  <cp:revision>973</cp:revision>
  <dcterms:created xsi:type="dcterms:W3CDTF">2015-09-26T13:12:22Z</dcterms:created>
  <dcterms:modified xsi:type="dcterms:W3CDTF">2018-04-29T07:30:27Z</dcterms:modified>
</cp:coreProperties>
</file>