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54"/>
  </p:notesMasterIdLst>
  <p:handoutMasterIdLst>
    <p:handoutMasterId r:id="rId55"/>
  </p:handoutMasterIdLst>
  <p:sldIdLst>
    <p:sldId id="256" r:id="rId2"/>
    <p:sldId id="257" r:id="rId3"/>
    <p:sldId id="290" r:id="rId4"/>
    <p:sldId id="331" r:id="rId5"/>
    <p:sldId id="334" r:id="rId6"/>
    <p:sldId id="367" r:id="rId7"/>
    <p:sldId id="335" r:id="rId8"/>
    <p:sldId id="291" r:id="rId9"/>
    <p:sldId id="300" r:id="rId10"/>
    <p:sldId id="297" r:id="rId11"/>
    <p:sldId id="296" r:id="rId12"/>
    <p:sldId id="301" r:id="rId13"/>
    <p:sldId id="302" r:id="rId14"/>
    <p:sldId id="306" r:id="rId15"/>
    <p:sldId id="312" r:id="rId16"/>
    <p:sldId id="313" r:id="rId17"/>
    <p:sldId id="314" r:id="rId18"/>
    <p:sldId id="380" r:id="rId19"/>
    <p:sldId id="280" r:id="rId20"/>
    <p:sldId id="278" r:id="rId21"/>
    <p:sldId id="287" r:id="rId22"/>
    <p:sldId id="307" r:id="rId23"/>
    <p:sldId id="279" r:id="rId24"/>
    <p:sldId id="285" r:id="rId25"/>
    <p:sldId id="305" r:id="rId26"/>
    <p:sldId id="281" r:id="rId27"/>
    <p:sldId id="379" r:id="rId28"/>
    <p:sldId id="310" r:id="rId29"/>
    <p:sldId id="311" r:id="rId30"/>
    <p:sldId id="316" r:id="rId31"/>
    <p:sldId id="366" r:id="rId32"/>
    <p:sldId id="284" r:id="rId33"/>
    <p:sldId id="369" r:id="rId34"/>
    <p:sldId id="308" r:id="rId35"/>
    <p:sldId id="368" r:id="rId36"/>
    <p:sldId id="370" r:id="rId37"/>
    <p:sldId id="387" r:id="rId38"/>
    <p:sldId id="292" r:id="rId39"/>
    <p:sldId id="386" r:id="rId40"/>
    <p:sldId id="339" r:id="rId41"/>
    <p:sldId id="385" r:id="rId42"/>
    <p:sldId id="377" r:id="rId43"/>
    <p:sldId id="378" r:id="rId44"/>
    <p:sldId id="383" r:id="rId45"/>
    <p:sldId id="363" r:id="rId46"/>
    <p:sldId id="371" r:id="rId47"/>
    <p:sldId id="376" r:id="rId48"/>
    <p:sldId id="372" r:id="rId49"/>
    <p:sldId id="373" r:id="rId50"/>
    <p:sldId id="374" r:id="rId51"/>
    <p:sldId id="277" r:id="rId52"/>
    <p:sldId id="375" r:id="rId53"/>
  </p:sldIdLst>
  <p:sldSz cx="10160000" cy="5715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11" userDrawn="1">
          <p15:clr>
            <a:srgbClr val="A4A3A4"/>
          </p15:clr>
        </p15:guide>
        <p15:guide id="2" pos="1386" userDrawn="1">
          <p15:clr>
            <a:srgbClr val="A4A3A4"/>
          </p15:clr>
        </p15:guide>
        <p15:guide id="3" pos="1703" userDrawn="1">
          <p15:clr>
            <a:srgbClr val="A4A3A4"/>
          </p15:clr>
        </p15:guide>
        <p15:guide id="5" pos="478" userDrawn="1">
          <p15:clr>
            <a:srgbClr val="A4A3A4"/>
          </p15:clr>
        </p15:guide>
        <p15:guide id="6" pos="3654" userDrawn="1">
          <p15:clr>
            <a:srgbClr val="A4A3A4"/>
          </p15:clr>
        </p15:guide>
        <p15:guide id="7" pos="5332" userDrawn="1">
          <p15:clr>
            <a:srgbClr val="A4A3A4"/>
          </p15:clr>
        </p15:guide>
        <p15:guide id="8" pos="3336" userDrawn="1">
          <p15:clr>
            <a:srgbClr val="A4A3A4"/>
          </p15:clr>
        </p15:guide>
        <p15:guide id="9" pos="25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547C"/>
    <a:srgbClr val="262626"/>
    <a:srgbClr val="FFFFFF"/>
    <a:srgbClr val="0094D9"/>
    <a:srgbClr val="898989"/>
    <a:srgbClr val="F2F2F2"/>
    <a:srgbClr val="6DC2E9"/>
    <a:srgbClr val="FFCC4C"/>
    <a:srgbClr val="37BEDE"/>
    <a:srgbClr val="E5594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190" autoAdjust="0"/>
    <p:restoredTop sz="74118" autoAdjust="0"/>
  </p:normalViewPr>
  <p:slideViewPr>
    <p:cSldViewPr>
      <p:cViewPr varScale="1">
        <p:scale>
          <a:sx n="97" d="100"/>
          <a:sy n="97" d="100"/>
        </p:scale>
        <p:origin x="1122" y="72"/>
      </p:cViewPr>
      <p:guideLst>
        <p:guide orient="horz" pos="711"/>
        <p:guide pos="1386"/>
        <p:guide pos="1703"/>
        <p:guide pos="478"/>
        <p:guide pos="3654"/>
        <p:guide pos="5332"/>
        <p:guide pos="3336"/>
        <p:guide pos="252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9FCD9CBD-3BC5-436C-A7DD-BFFD3A327BE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a:extLst>
              <a:ext uri="{FF2B5EF4-FFF2-40B4-BE49-F238E27FC236}">
                <a16:creationId xmlns:a16="http://schemas.microsoft.com/office/drawing/2014/main" id="{401A1AEB-6BA9-461D-95F8-9122950B17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836129E-6973-4980-9655-C32F121828C6}" type="datetimeFigureOut">
              <a:rPr lang="zh-TW" altLang="en-US" smtClean="0"/>
              <a:t>2024/11/26</a:t>
            </a:fld>
            <a:endParaRPr lang="zh-TW" altLang="en-US"/>
          </a:p>
        </p:txBody>
      </p:sp>
      <p:sp>
        <p:nvSpPr>
          <p:cNvPr id="4" name="頁尾版面配置區 3">
            <a:extLst>
              <a:ext uri="{FF2B5EF4-FFF2-40B4-BE49-F238E27FC236}">
                <a16:creationId xmlns:a16="http://schemas.microsoft.com/office/drawing/2014/main" id="{F337CDD8-B988-434A-BEED-33CE9BEAA3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5" name="投影片編號版面配置區 4">
            <a:extLst>
              <a:ext uri="{FF2B5EF4-FFF2-40B4-BE49-F238E27FC236}">
                <a16:creationId xmlns:a16="http://schemas.microsoft.com/office/drawing/2014/main" id="{AEC7EC70-0767-49E8-84AB-991E0D46647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81B6BC7-83D2-47B2-9A17-E8F04C32B9F1}" type="slidenum">
              <a:rPr lang="zh-TW" altLang="en-US" smtClean="0"/>
              <a:t>‹#›</a:t>
            </a:fld>
            <a:endParaRPr lang="zh-TW" altLang="en-US"/>
          </a:p>
        </p:txBody>
      </p:sp>
    </p:spTree>
    <p:extLst>
      <p:ext uri="{BB962C8B-B14F-4D97-AF65-F5344CB8AC3E}">
        <p14:creationId xmlns:p14="http://schemas.microsoft.com/office/powerpoint/2010/main" val="128756143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76EEE2A-E1DA-431F-81A2-EDD56C375C3D}" type="datetimeFigureOut">
              <a:rPr lang="zh-CN" altLang="en-US" smtClean="0"/>
              <a:t>2024/11/26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A40415-9386-408E-9CCF-54F7835AD1E7}" type="slidenum">
              <a:rPr lang="zh-CN" altLang="en-US" smtClean="0"/>
              <a:t>‹#›</a:t>
            </a:fld>
            <a:endParaRPr lang="zh-CN" altLang="en-US"/>
          </a:p>
        </p:txBody>
      </p:sp>
    </p:spTree>
    <p:extLst>
      <p:ext uri="{BB962C8B-B14F-4D97-AF65-F5344CB8AC3E}">
        <p14:creationId xmlns:p14="http://schemas.microsoft.com/office/powerpoint/2010/main" val="391001715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主管好，我是目前就讀臺灣科技大學電子所的陳泓宇</a:t>
            </a:r>
            <a:endParaRPr lang="zh-CN" altLang="en-US" dirty="0"/>
          </a:p>
        </p:txBody>
      </p:sp>
    </p:spTree>
    <p:extLst>
      <p:ext uri="{BB962C8B-B14F-4D97-AF65-F5344CB8AC3E}">
        <p14:creationId xmlns:p14="http://schemas.microsoft.com/office/powerpoint/2010/main" val="5491145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剛剛提到的是非對稱加密，而這邊是對稱加密，這個</a:t>
            </a:r>
            <a:r>
              <a:rPr lang="en-US" altLang="zh-TW" dirty="0"/>
              <a:t>(</a:t>
            </a:r>
            <a:r>
              <a:rPr lang="zh-TW" altLang="en-US" dirty="0"/>
              <a:t>紅色</a:t>
            </a:r>
            <a:r>
              <a:rPr lang="en-US" altLang="zh-TW" dirty="0"/>
              <a:t>)secure key-exchange channel</a:t>
            </a:r>
            <a:r>
              <a:rPr lang="zh-TW" altLang="en-US" dirty="0"/>
              <a:t>就可以使用</a:t>
            </a:r>
            <a:r>
              <a:rPr lang="en-US" altLang="zh-TW" dirty="0"/>
              <a:t>RSA</a:t>
            </a:r>
            <a:r>
              <a:rPr lang="zh-TW" altLang="en-US" dirty="0"/>
              <a:t>來建立，用來傳遞對稱加密的密鑰</a:t>
            </a:r>
            <a:r>
              <a:rPr lang="en-US" altLang="zh-TW" dirty="0"/>
              <a:t>(</a:t>
            </a:r>
            <a:r>
              <a:rPr lang="zh-TW" altLang="en-US" dirty="0"/>
              <a:t>綠色</a:t>
            </a:r>
            <a:r>
              <a:rPr lang="en-US" altLang="zh-TW" dirty="0"/>
              <a:t>)</a:t>
            </a:r>
            <a:r>
              <a:rPr lang="zh-TW" altLang="en-US" dirty="0"/>
              <a:t>，</a:t>
            </a:r>
            <a:endParaRPr lang="zh-CN" altLang="en-US" dirty="0"/>
          </a:p>
        </p:txBody>
      </p:sp>
    </p:spTree>
    <p:extLst>
      <p:ext uri="{BB962C8B-B14F-4D97-AF65-F5344CB8AC3E}">
        <p14:creationId xmlns:p14="http://schemas.microsoft.com/office/powerpoint/2010/main" val="2556846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TW" dirty="0"/>
              <a:t>1~5</a:t>
            </a:r>
            <a:r>
              <a:rPr lang="zh-TW" altLang="en-US" dirty="0"/>
              <a:t>步驟是在生成</a:t>
            </a:r>
            <a:r>
              <a:rPr lang="en-US" altLang="zh-TW" dirty="0"/>
              <a:t>key pair</a:t>
            </a:r>
            <a:r>
              <a:rPr lang="zh-TW" altLang="en-US" dirty="0"/>
              <a:t>，而第六點和第七點的</a:t>
            </a:r>
            <a:r>
              <a:rPr lang="en-US" altLang="zh-TW" dirty="0" err="1"/>
              <a:t>en</a:t>
            </a:r>
            <a:r>
              <a:rPr lang="zh-TW" altLang="en-US" dirty="0"/>
              <a:t>和</a:t>
            </a:r>
            <a:r>
              <a:rPr lang="en-US" altLang="zh-TW" dirty="0" err="1"/>
              <a:t>dn</a:t>
            </a:r>
            <a:r>
              <a:rPr lang="zh-TW" altLang="en-US" dirty="0"/>
              <a:t>分別就是</a:t>
            </a:r>
            <a:r>
              <a:rPr lang="zh-TW" altLang="en-US" sz="1200" dirty="0">
                <a:solidFill>
                  <a:srgbClr val="000000"/>
                </a:solidFill>
                <a:latin typeface="微軟正黑體" panose="020B0604030504040204" pitchFamily="34" charset="-120"/>
                <a:ea typeface="微軟正黑體" panose="020B0604030504040204" pitchFamily="34" charset="-120"/>
              </a:rPr>
              <a:t>公鑰對和私鑰對，最後我們使用公鑰和私鑰來對</a:t>
            </a:r>
            <a:r>
              <a:rPr lang="en-US" altLang="zh-TW" sz="1200" dirty="0">
                <a:solidFill>
                  <a:srgbClr val="000000"/>
                </a:solidFill>
                <a:latin typeface="微軟正黑體" panose="020B0604030504040204" pitchFamily="34" charset="-120"/>
                <a:ea typeface="微軟正黑體" panose="020B0604030504040204" pitchFamily="34" charset="-120"/>
              </a:rPr>
              <a:t>m</a:t>
            </a:r>
            <a:r>
              <a:rPr lang="zh-TW" altLang="en-US" sz="1200" dirty="0">
                <a:solidFill>
                  <a:srgbClr val="000000"/>
                </a:solidFill>
                <a:latin typeface="微軟正黑體" panose="020B0604030504040204" pitchFamily="34" charset="-120"/>
                <a:ea typeface="微軟正黑體" panose="020B0604030504040204" pitchFamily="34" charset="-120"/>
              </a:rPr>
              <a:t>也就是我們的訊息做加密得到</a:t>
            </a:r>
            <a:r>
              <a:rPr lang="en-US" altLang="zh-TW" sz="1200" dirty="0">
                <a:solidFill>
                  <a:srgbClr val="000000"/>
                </a:solidFill>
                <a:latin typeface="微軟正黑體" panose="020B0604030504040204" pitchFamily="34" charset="-120"/>
                <a:ea typeface="微軟正黑體" panose="020B0604030504040204" pitchFamily="34" charset="-120"/>
              </a:rPr>
              <a:t>c</a:t>
            </a:r>
            <a:r>
              <a:rPr lang="zh-TW" altLang="en-US" sz="1200" dirty="0">
                <a:solidFill>
                  <a:srgbClr val="000000"/>
                </a:solidFill>
                <a:latin typeface="微軟正黑體" panose="020B0604030504040204" pitchFamily="34" charset="-120"/>
                <a:ea typeface="微軟正黑體" panose="020B0604030504040204" pitchFamily="34" charset="-120"/>
              </a:rPr>
              <a:t>，</a:t>
            </a:r>
            <a:r>
              <a:rPr lang="en-US" altLang="zh-TW" sz="1200" dirty="0">
                <a:solidFill>
                  <a:srgbClr val="000000"/>
                </a:solidFill>
                <a:latin typeface="微軟正黑體" panose="020B0604030504040204" pitchFamily="34" charset="-120"/>
                <a:ea typeface="微軟正黑體" panose="020B0604030504040204" pitchFamily="34" charset="-120"/>
              </a:rPr>
              <a:t>c</a:t>
            </a:r>
            <a:r>
              <a:rPr lang="zh-TW" altLang="en-US" sz="1200" dirty="0">
                <a:solidFill>
                  <a:srgbClr val="000000"/>
                </a:solidFill>
                <a:latin typeface="微軟正黑體" panose="020B0604030504040204" pitchFamily="34" charset="-120"/>
                <a:ea typeface="微軟正黑體" panose="020B0604030504040204" pitchFamily="34" charset="-120"/>
              </a:rPr>
              <a:t>就是我們的</a:t>
            </a:r>
            <a:r>
              <a:rPr lang="en-US" altLang="zh-TW" sz="1200" dirty="0">
                <a:solidFill>
                  <a:srgbClr val="000000"/>
                </a:solidFill>
                <a:latin typeface="微軟正黑體" panose="020B0604030504040204" pitchFamily="34" charset="-120"/>
                <a:ea typeface="微軟正黑體" panose="020B0604030504040204" pitchFamily="34" charset="-120"/>
              </a:rPr>
              <a:t>ciphertext</a:t>
            </a:r>
            <a:r>
              <a:rPr lang="zh-TW" altLang="en-US" sz="1200" dirty="0">
                <a:solidFill>
                  <a:srgbClr val="000000"/>
                </a:solidFill>
                <a:latin typeface="微軟正黑體" panose="020B0604030504040204" pitchFamily="34" charset="-120"/>
                <a:ea typeface="微軟正黑體" panose="020B0604030504040204" pitchFamily="34" charset="-120"/>
              </a:rPr>
              <a:t>，也就是密文。</a:t>
            </a:r>
            <a:endParaRPr lang="en-US" altLang="zh-TW" sz="1200" dirty="0">
              <a:solidFill>
                <a:srgbClr val="000000"/>
              </a:solidFill>
              <a:latin typeface="微軟正黑體" panose="020B0604030504040204" pitchFamily="34" charset="-120"/>
              <a:ea typeface="微軟正黑體" panose="020B0604030504040204" pitchFamily="34" charset="-120"/>
            </a:endParaRPr>
          </a:p>
          <a:p>
            <a:endParaRPr lang="en-US" altLang="zh-TW" sz="1200" dirty="0">
              <a:solidFill>
                <a:srgbClr val="000000"/>
              </a:solidFill>
              <a:latin typeface="微軟正黑體" panose="020B0604030504040204" pitchFamily="34" charset="-120"/>
              <a:ea typeface="微軟正黑體" panose="020B0604030504040204" pitchFamily="34" charset="-120"/>
            </a:endParaRPr>
          </a:p>
          <a:p>
            <a:r>
              <a:rPr lang="zh-TW" altLang="en-US" sz="1200" dirty="0">
                <a:solidFill>
                  <a:srgbClr val="000000"/>
                </a:solidFill>
                <a:latin typeface="微軟正黑體" panose="020B0604030504040204" pitchFamily="34" charset="-120"/>
                <a:ea typeface="微軟正黑體" panose="020B0604030504040204" pitchFamily="34" charset="-120"/>
              </a:rPr>
              <a:t>最後對</a:t>
            </a:r>
            <a:r>
              <a:rPr lang="en-US" altLang="zh-TW" sz="1200" dirty="0">
                <a:solidFill>
                  <a:srgbClr val="000000"/>
                </a:solidFill>
                <a:latin typeface="微軟正黑體" panose="020B0604030504040204" pitchFamily="34" charset="-120"/>
                <a:ea typeface="微軟正黑體" panose="020B0604030504040204" pitchFamily="34" charset="-120"/>
              </a:rPr>
              <a:t>c</a:t>
            </a:r>
            <a:r>
              <a:rPr lang="zh-TW" altLang="en-US" sz="1200" dirty="0">
                <a:solidFill>
                  <a:srgbClr val="000000"/>
                </a:solidFill>
                <a:latin typeface="微軟正黑體" panose="020B0604030504040204" pitchFamily="34" charset="-120"/>
                <a:ea typeface="微軟正黑體" panose="020B0604030504040204" pitchFamily="34" charset="-120"/>
              </a:rPr>
              <a:t>做解密，讓</a:t>
            </a:r>
            <a:r>
              <a:rPr lang="en-US" altLang="zh-TW" sz="1200" dirty="0">
                <a:solidFill>
                  <a:srgbClr val="000000"/>
                </a:solidFill>
                <a:latin typeface="微軟正黑體" panose="020B0604030504040204" pitchFamily="34" charset="-120"/>
                <a:ea typeface="微軟正黑體" panose="020B0604030504040204" pitchFamily="34" charset="-120"/>
              </a:rPr>
              <a:t>c</a:t>
            </a:r>
            <a:r>
              <a:rPr lang="zh-TW" altLang="en-US" sz="1200" dirty="0">
                <a:solidFill>
                  <a:srgbClr val="000000"/>
                </a:solidFill>
                <a:latin typeface="微軟正黑體" panose="020B0604030504040204" pitchFamily="34" charset="-120"/>
                <a:ea typeface="微軟正黑體" panose="020B0604030504040204" pitchFamily="34" charset="-120"/>
              </a:rPr>
              <a:t>回到加密前的</a:t>
            </a:r>
            <a:r>
              <a:rPr lang="en-US" altLang="zh-TW" sz="1200" dirty="0">
                <a:solidFill>
                  <a:srgbClr val="000000"/>
                </a:solidFill>
                <a:latin typeface="微軟正黑體" panose="020B0604030504040204" pitchFamily="34" charset="-120"/>
                <a:ea typeface="微軟正黑體" panose="020B0604030504040204" pitchFamily="34" charset="-120"/>
              </a:rPr>
              <a:t>m</a:t>
            </a:r>
            <a:r>
              <a:rPr lang="zh-TW" altLang="en-US" sz="1200" dirty="0">
                <a:solidFill>
                  <a:srgbClr val="000000"/>
                </a:solidFill>
                <a:latin typeface="微軟正黑體" panose="020B0604030504040204" pitchFamily="34" charset="-120"/>
                <a:ea typeface="微軟正黑體" panose="020B0604030504040204" pitchFamily="34" charset="-120"/>
              </a:rPr>
              <a:t>的訊息</a:t>
            </a:r>
            <a:endParaRPr lang="en-US" altLang="zh-TW" sz="1200" dirty="0">
              <a:solidFill>
                <a:srgbClr val="000000"/>
              </a:solidFill>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6515633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latin typeface="Times New Roman" panose="02020603050405020304" pitchFamily="18" charset="0"/>
                <a:ea typeface="微軟正黑體" panose="020B0604030504040204" pitchFamily="34" charset="-120"/>
                <a:cs typeface="Times New Roman" panose="02020603050405020304" pitchFamily="18" charset="0"/>
              </a:rPr>
              <a:t>加密和解密就是這麼簡單兩個式子，也可以看出加密和解密基本上是一樣的操作。</a:t>
            </a:r>
            <a:endParaRPr lang="en-US" altLang="zh-TW" sz="1200" dirty="0">
              <a:latin typeface="Times New Roman" panose="02020603050405020304" pitchFamily="18" charset="0"/>
              <a:ea typeface="微軟正黑體" panose="020B0604030504040204" pitchFamily="34"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latin typeface="Times New Roman" panose="02020603050405020304" pitchFamily="18" charset="0"/>
                <a:ea typeface="微軟正黑體" panose="020B0604030504040204" pitchFamily="34" charset="-120"/>
                <a:cs typeface="Times New Roman" panose="02020603050405020304" pitchFamily="18" charset="0"/>
              </a:rPr>
              <a:t>那</a:t>
            </a:r>
            <a:r>
              <a:rPr lang="en-US" altLang="zh-TW" sz="1200" dirty="0">
                <a:latin typeface="Times New Roman" panose="02020603050405020304" pitchFamily="18" charset="0"/>
                <a:ea typeface="微軟正黑體" panose="020B0604030504040204" pitchFamily="34" charset="-120"/>
                <a:cs typeface="Times New Roman" panose="02020603050405020304" pitchFamily="18" charset="0"/>
              </a:rPr>
              <a:t>RSA</a:t>
            </a:r>
            <a:r>
              <a:rPr lang="zh-TW" altLang="en-US" sz="1200" dirty="0">
                <a:latin typeface="Times New Roman" panose="02020603050405020304" pitchFamily="18" charset="0"/>
                <a:ea typeface="微軟正黑體" panose="020B0604030504040204" pitchFamily="34" charset="-120"/>
                <a:cs typeface="Times New Roman" panose="02020603050405020304" pitchFamily="18" charset="0"/>
              </a:rPr>
              <a:t>麻煩的點在於要如何快速且正確的計算出如</a:t>
            </a:r>
            <a:r>
              <a:rPr lang="en-US" altLang="zh-TW" sz="1200" dirty="0">
                <a:latin typeface="Times New Roman" panose="02020603050405020304" pitchFamily="18" charset="0"/>
                <a:ea typeface="微軟正黑體" panose="020B0604030504040204" pitchFamily="34" charset="-120"/>
                <a:cs typeface="Times New Roman" panose="02020603050405020304" pitchFamily="18" charset="0"/>
              </a:rPr>
              <a:t>m</a:t>
            </a:r>
            <a:r>
              <a:rPr lang="zh-TW" altLang="en-US" sz="1200" dirty="0">
                <a:latin typeface="Times New Roman" panose="02020603050405020304" pitchFamily="18" charset="0"/>
                <a:ea typeface="微軟正黑體" panose="020B0604030504040204" pitchFamily="34" charset="-120"/>
                <a:cs typeface="Times New Roman" panose="02020603050405020304" pitchFamily="18" charset="0"/>
              </a:rPr>
              <a:t>的</a:t>
            </a:r>
            <a:r>
              <a:rPr lang="en-US" altLang="zh-TW" sz="1200" dirty="0">
                <a:latin typeface="Times New Roman" panose="02020603050405020304" pitchFamily="18" charset="0"/>
                <a:ea typeface="微軟正黑體" panose="020B0604030504040204" pitchFamily="34" charset="-120"/>
                <a:cs typeface="Times New Roman" panose="02020603050405020304" pitchFamily="18" charset="0"/>
              </a:rPr>
              <a:t>e</a:t>
            </a:r>
            <a:r>
              <a:rPr lang="zh-TW" altLang="en-US" sz="1200" dirty="0">
                <a:latin typeface="Times New Roman" panose="02020603050405020304" pitchFamily="18" charset="0"/>
                <a:ea typeface="微軟正黑體" panose="020B0604030504040204" pitchFamily="34" charset="-120"/>
                <a:cs typeface="Times New Roman" panose="02020603050405020304" pitchFamily="18" charset="0"/>
              </a:rPr>
              <a:t>次方的大數並取餘數。 </a:t>
            </a:r>
            <a:endParaRPr lang="en-US" altLang="zh-TW" sz="1200" dirty="0">
              <a:latin typeface="Times New Roman" panose="02020603050405020304" pitchFamily="18" charset="0"/>
              <a:ea typeface="微軟正黑體" panose="020B0604030504040204" pitchFamily="34"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latin typeface="Times New Roman" panose="02020603050405020304" pitchFamily="18" charset="0"/>
                <a:ea typeface="微軟正黑體" panose="020B0604030504040204" pitchFamily="34" charset="-120"/>
                <a:cs typeface="Times New Roman" panose="02020603050405020304" pitchFamily="18" charset="0"/>
              </a:rPr>
              <a:t>以下為其中一種方式，稱為</a:t>
            </a:r>
            <a:r>
              <a:rPr lang="zh-TW" altLang="en-US" sz="1200" dirty="0">
                <a:solidFill>
                  <a:srgbClr val="000000"/>
                </a:solidFill>
                <a:latin typeface="微軟正黑體" panose="020B0604030504040204" pitchFamily="34" charset="-120"/>
                <a:ea typeface="微軟正黑體" panose="020B0604030504040204" pitchFamily="34" charset="-120"/>
              </a:rPr>
              <a:t>重複平方演算法，那我的晶片會使用到重複平方演算法以及接下來要講的蒙哥馬利演算法的部分</a:t>
            </a:r>
            <a:endParaRPr lang="zh-TW" altLang="en-US" sz="1200" dirty="0">
              <a:latin typeface="Times New Roman" panose="02020603050405020304" pitchFamily="18" charset="0"/>
              <a:ea typeface="微軟正黑體" panose="020B0604030504040204" pitchFamily="34" charset="-12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32658277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蒙哥馬利演算法可分為三種運算：</a:t>
                </a:r>
                <a:r>
                  <a:rPr lang="zh-TW" altLang="en-US"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蒙哥馬利約簡</a:t>
                </a:r>
                <a:r>
                  <a:rPr lang="zh-TW" altLang="en-US" sz="12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蒙哥馬利模乘</a:t>
                </a:r>
                <a:r>
                  <a:rPr lang="zh-TW" altLang="en-US" sz="12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蒙哥馬利模冪</a:t>
                </a:r>
                <a:endPar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endParaRPr lang="en-US" altLang="zh-CN" dirty="0"/>
              </a:p>
              <a:p>
                <a:r>
                  <a:rPr lang="zh-TW" altLang="en-US" dirty="0"/>
                  <a:t>那他主要的功能是</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將</a:t>
                </a:r>
                <a:r>
                  <a:rPr lang="zh-TW" altLang="en-US"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除法操作轉換為位移操作，用以提高計算效率</a:t>
                </a:r>
                <a:endParaRPr lang="en-US" altLang="zh-TW"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endParaRPr lang="en-US" altLang="zh-TW"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適當的選定 </a:t>
                </a:r>
                <a14:m>
                  <m:oMath xmlns:m="http://schemas.openxmlformats.org/officeDocument/2006/math">
                    <m:r>
                      <a:rPr lang="en-US" altLang="zh-TW" sz="1200" i="1" dirty="0" smtClean="0">
                        <a:solidFill>
                          <a:srgbClr val="000000"/>
                        </a:solidFill>
                        <a:latin typeface="Cambria Math" panose="02040503050406030204" pitchFamily="18" charset="0"/>
                      </a:rPr>
                      <m:t>𝑅</m:t>
                    </m:r>
                  </m:oMath>
                </a14:m>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和 </a:t>
                </a:r>
                <a14:m>
                  <m:oMath xmlns:m="http://schemas.openxmlformats.org/officeDocument/2006/math">
                    <m:r>
                      <a:rPr lang="en-US" altLang="zh-TW" sz="1200" i="1" dirty="0" smtClean="0">
                        <a:solidFill>
                          <a:srgbClr val="000000"/>
                        </a:solidFill>
                        <a:latin typeface="Cambria Math" panose="02040503050406030204" pitchFamily="18" charset="0"/>
                      </a:rPr>
                      <m:t>𝑁</m:t>
                    </m:r>
                  </m:oMath>
                </a14:m>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使得 </a:t>
                </a:r>
                <a14:m>
                  <m:oMath xmlns:m="http://schemas.openxmlformats.org/officeDocument/2006/math">
                    <m:r>
                      <a:rPr lang="en-US" altLang="zh-TW" sz="1200" b="0" i="1" smtClean="0">
                        <a:solidFill>
                          <a:srgbClr val="000000"/>
                        </a:solidFill>
                        <a:latin typeface="Cambria Math" panose="02040503050406030204" pitchFamily="18" charset="0"/>
                      </a:rPr>
                      <m:t>𝑅</m:t>
                    </m:r>
                    <m:r>
                      <a:rPr lang="en-US" altLang="zh-TW" sz="1200" b="0" i="1" smtClean="0">
                        <a:solidFill>
                          <a:srgbClr val="000000"/>
                        </a:solidFill>
                        <a:latin typeface="Cambria Math" panose="02040503050406030204" pitchFamily="18" charset="0"/>
                      </a:rPr>
                      <m:t>=</m:t>
                    </m:r>
                    <m:sSup>
                      <m:sSupPr>
                        <m:ctrlPr>
                          <a:rPr lang="en-US" altLang="zh-TW" sz="1200" b="0" i="1" smtClean="0">
                            <a:solidFill>
                              <a:srgbClr val="000000"/>
                            </a:solidFill>
                            <a:latin typeface="Cambria Math" panose="02040503050406030204" pitchFamily="18" charset="0"/>
                          </a:rPr>
                        </m:ctrlPr>
                      </m:sSupPr>
                      <m:e>
                        <m:r>
                          <a:rPr lang="en-US" altLang="zh-TW" sz="1200" i="1" dirty="0">
                            <a:solidFill>
                              <a:srgbClr val="000000"/>
                            </a:solidFill>
                            <a:latin typeface="Cambria Math" panose="02040503050406030204" pitchFamily="18" charset="0"/>
                          </a:rPr>
                          <m:t>2</m:t>
                        </m:r>
                      </m:e>
                      <m:sup>
                        <m:r>
                          <a:rPr lang="en-US" altLang="zh-TW" sz="1200" i="1">
                            <a:solidFill>
                              <a:srgbClr val="000000"/>
                            </a:solidFill>
                            <a:latin typeface="Cambria Math" panose="02040503050406030204" pitchFamily="18" charset="0"/>
                          </a:rPr>
                          <m:t>𝑘</m:t>
                        </m:r>
                      </m:sup>
                    </m:sSup>
                    <m:r>
                      <a:rPr lang="en-US" altLang="zh-TW" sz="1200" b="0" i="1" smtClean="0">
                        <a:solidFill>
                          <a:srgbClr val="000000"/>
                        </a:solidFill>
                        <a:latin typeface="Cambria Math" panose="02040503050406030204" pitchFamily="18" charset="0"/>
                      </a:rPr>
                      <m:t>&gt;</m:t>
                    </m:r>
                    <m:r>
                      <a:rPr lang="en-US" altLang="zh-TW" sz="1200" b="0" i="1" smtClean="0">
                        <a:solidFill>
                          <a:srgbClr val="000000"/>
                        </a:solidFill>
                        <a:latin typeface="Cambria Math" panose="02040503050406030204" pitchFamily="18" charset="0"/>
                      </a:rPr>
                      <m:t>𝑁</m:t>
                    </m:r>
                  </m:oMath>
                </a14:m>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且 </a:t>
                </a:r>
                <a14:m>
                  <m:oMath xmlns:m="http://schemas.openxmlformats.org/officeDocument/2006/math">
                    <m:r>
                      <a:rPr lang="en-US" altLang="zh-TW" sz="1200" i="1" dirty="0" smtClean="0">
                        <a:solidFill>
                          <a:srgbClr val="000000"/>
                        </a:solidFill>
                        <a:latin typeface="Cambria Math" panose="02040503050406030204" pitchFamily="18" charset="0"/>
                      </a:rPr>
                      <m:t>𝑁</m:t>
                    </m:r>
                  </m:oMath>
                </a14:m>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為奇數</a:t>
                </a:r>
                <a:endParaRPr lang="en-US" altLang="zh-TW"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endParaRPr lang="en-US" altLang="zh-CN"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r>
                  <a:rPr lang="zh-TW" altLang="en-US"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下面這邊是三個運算的數學式</a:t>
                </a:r>
                <a:endParaRPr lang="en-US" altLang="zh-CN"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蒙哥馬利演算法可分為三種運算：</a:t>
                </a:r>
                <a:r>
                  <a:rPr lang="zh-TW" altLang="en-US"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蒙哥馬利約簡</a:t>
                </a:r>
                <a:r>
                  <a:rPr lang="zh-TW" altLang="en-US" sz="12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蒙哥馬利模乘</a:t>
                </a:r>
                <a:r>
                  <a:rPr lang="zh-TW" altLang="en-US" sz="12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蒙哥馬利模冪</a:t>
                </a:r>
                <a:endPar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endParaRPr lang="en-US" altLang="zh-CN" dirty="0"/>
              </a:p>
              <a:p>
                <a:r>
                  <a:rPr lang="zh-TW" altLang="en-US" dirty="0"/>
                  <a:t>那他主要的功能是</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將</a:t>
                </a:r>
                <a:r>
                  <a:rPr lang="zh-TW" altLang="en-US"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除法操作轉換為位移操作，用以提高計算效率</a:t>
                </a:r>
                <a:endParaRPr lang="en-US" altLang="zh-TW"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endParaRPr lang="en-US" altLang="zh-TW"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適當的選定 </a:t>
                </a:r>
                <a:r>
                  <a:rPr lang="en-US" altLang="zh-TW" sz="1200" i="0" dirty="0">
                    <a:solidFill>
                      <a:srgbClr val="000000"/>
                    </a:solidFill>
                    <a:latin typeface="Cambria Math" panose="02040503050406030204" pitchFamily="18" charset="0"/>
                  </a:rPr>
                  <a:t>𝑅</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和 </a:t>
                </a:r>
                <a:r>
                  <a:rPr lang="en-US" altLang="zh-TW" sz="1200" i="0" dirty="0">
                    <a:solidFill>
                      <a:srgbClr val="000000"/>
                    </a:solidFill>
                    <a:latin typeface="Cambria Math" panose="02040503050406030204" pitchFamily="18" charset="0"/>
                  </a:rPr>
                  <a:t>𝑁</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使得 </a:t>
                </a:r>
                <a:r>
                  <a:rPr lang="en-US" altLang="zh-TW" sz="1200" b="0" i="0">
                    <a:solidFill>
                      <a:srgbClr val="000000"/>
                    </a:solidFill>
                    <a:latin typeface="Cambria Math" panose="02040503050406030204" pitchFamily="18" charset="0"/>
                  </a:rPr>
                  <a:t>𝑅=</a:t>
                </a:r>
                <a:r>
                  <a:rPr lang="en-US" altLang="zh-TW" sz="1200" i="0" dirty="0">
                    <a:solidFill>
                      <a:srgbClr val="000000"/>
                    </a:solidFill>
                    <a:latin typeface="Cambria Math" panose="02040503050406030204" pitchFamily="18" charset="0"/>
                  </a:rPr>
                  <a:t>2</a:t>
                </a:r>
                <a:r>
                  <a:rPr lang="en-US" altLang="zh-TW" sz="1200" b="0" i="0">
                    <a:solidFill>
                      <a:srgbClr val="000000"/>
                    </a:solidFill>
                    <a:latin typeface="Cambria Math" panose="02040503050406030204" pitchFamily="18" charset="0"/>
                  </a:rPr>
                  <a:t>^</a:t>
                </a:r>
                <a:r>
                  <a:rPr lang="en-US" altLang="zh-TW" sz="1200" i="0">
                    <a:solidFill>
                      <a:srgbClr val="000000"/>
                    </a:solidFill>
                    <a:latin typeface="Cambria Math" panose="02040503050406030204" pitchFamily="18" charset="0"/>
                  </a:rPr>
                  <a:t>𝑘</a:t>
                </a:r>
                <a:r>
                  <a:rPr lang="en-US" altLang="zh-TW" sz="1200" b="0" i="0">
                    <a:solidFill>
                      <a:srgbClr val="000000"/>
                    </a:solidFill>
                    <a:latin typeface="Cambria Math" panose="02040503050406030204" pitchFamily="18" charset="0"/>
                  </a:rPr>
                  <a:t>&gt;𝑁</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且 </a:t>
                </a:r>
                <a:r>
                  <a:rPr lang="en-US" altLang="zh-TW" sz="1200" i="0" dirty="0">
                    <a:solidFill>
                      <a:srgbClr val="000000"/>
                    </a:solidFill>
                    <a:latin typeface="Cambria Math" panose="02040503050406030204" pitchFamily="18" charset="0"/>
                  </a:rPr>
                  <a:t>𝑁</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為奇數</a:t>
                </a:r>
                <a:endParaRPr lang="en-US" altLang="zh-TW"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endParaRPr lang="en-US" altLang="zh-CN"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r>
                  <a:rPr lang="zh-TW" altLang="en-US"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下面這邊是三個運算的數學式</a:t>
                </a:r>
                <a:endParaRPr lang="en-US" altLang="zh-CN"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p:txBody>
          </p:sp>
        </mc:Fallback>
      </mc:AlternateContent>
    </p:spTree>
    <p:extLst>
      <p:ext uri="{BB962C8B-B14F-4D97-AF65-F5344CB8AC3E}">
        <p14:creationId xmlns:p14="http://schemas.microsoft.com/office/powerpoint/2010/main" val="23065304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那第一個</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蒙哥馬利約簡，是在將原先實數域的值轉換到蒙哥馬利域，或是說將其轉換成蒙哥馬利形式</a:t>
            </a:r>
            <a:endPar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endParaRPr lang="en-US" altLang="zh-CN"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那在移位時會抹除掉低位有效位元，因此需要一些處理，就是下面這邊的演算法</a:t>
            </a:r>
            <a:endParaRPr lang="en-US" altLang="zh-TW" sz="12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endParaRPr lang="zh-CN" altLang="en-US" dirty="0"/>
          </a:p>
        </p:txBody>
      </p:sp>
    </p:spTree>
    <p:extLst>
      <p:ext uri="{BB962C8B-B14F-4D97-AF65-F5344CB8AC3E}">
        <p14:creationId xmlns:p14="http://schemas.microsoft.com/office/powerpoint/2010/main" val="12804742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zh-TW" altLang="en-US" dirty="0"/>
                  <a:t>這邊第一行是貝祖定理的定義，由於在後面會需要用到這個模反元素</a:t>
                </a:r>
                <a14:m>
                  <m:oMath xmlns:m="http://schemas.openxmlformats.org/officeDocument/2006/math">
                    <m:sSup>
                      <m:sSupPr>
                        <m:ctrlPr>
                          <a:rPr lang="en-US" altLang="zh-TW" sz="12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ctrlPr>
                      </m:sSupPr>
                      <m:e>
                        <m:r>
                          <a:rPr lang="en-US"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𝑁</m:t>
                        </m:r>
                      </m:e>
                      <m:sup>
                        <m:r>
                          <a:rPr lang="en-US"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sup>
                    </m:sSup>
                  </m:oMath>
                </a14:m>
                <a:r>
                  <a:rPr lang="zh-TW" altLang="en-US" dirty="0"/>
                  <a:t>，因此需要使用</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擴展歐基里德演算法來求得</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N’</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，下面這邊是演算法的部分，其中的</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s=x    y=t</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，我們需要求得的</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N’</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為</a:t>
                </a:r>
                <a:r>
                  <a:rPr lang="en-US" altLang="zh-TW" sz="1200" dirty="0" err="1">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ax+by</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的</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y</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的部分，因此我們可以不用求</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x</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的部分，也就是可以捨去</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s</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的計算</a:t>
                </a:r>
                <a:endPar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p:txBody>
          </p:sp>
        </mc:Choice>
        <mc:Fallback xmlns="">
          <p:sp>
            <p:nvSpPr>
              <p:cNvPr id="3" name="备注占位符 2"/>
              <p:cNvSpPr>
                <a:spLocks noGrp="1"/>
              </p:cNvSpPr>
              <p:nvPr>
                <p:ph type="body" idx="1"/>
              </p:nvPr>
            </p:nvSpPr>
            <p:spPr/>
            <p:txBody>
              <a:bodyPr/>
              <a:lstStyle/>
              <a:p>
                <a:r>
                  <a:rPr lang="zh-TW" altLang="en-US" dirty="0"/>
                  <a:t>這邊第一行是貝祖定理的定義，由於在後面會需要用到這個模反元素</a:t>
                </a:r>
                <a:r>
                  <a:rPr lang="en-US" altLang="zh-TW" sz="1200" i="0"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a:t>𝑁^’</a:t>
                </a:r>
                <a:r>
                  <a:rPr lang="zh-TW" altLang="en-US" dirty="0"/>
                  <a:t>，因此需要使用</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擴展歐基里德演算法來求得</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N’</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，下面這邊是演算法的部分，其中的</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s=x    y=t</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，我們需要求得的</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N’</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為</a:t>
                </a:r>
                <a:r>
                  <a:rPr lang="en-US" altLang="zh-TW" sz="1200" dirty="0" err="1">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ax+by</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的</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y</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的部分，因此我們可以不用求</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x</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的部分，也就是可以捨去</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s</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的計算</a:t>
                </a:r>
                <a:endPar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p:txBody>
          </p:sp>
        </mc:Fallback>
      </mc:AlternateContent>
    </p:spTree>
    <p:extLst>
      <p:ext uri="{BB962C8B-B14F-4D97-AF65-F5344CB8AC3E}">
        <p14:creationId xmlns:p14="http://schemas.microsoft.com/office/powerpoint/2010/main" val="6435788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接著是</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蒙哥馬利模乘的部分，那我們在計算蒙哥馬利模乘前須將要運算的值轉成蒙哥馬利形式，也就是會使用蒙哥馬利約簡，可以看到</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x’</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和</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y’</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的數學式就和前面提到的一樣，那蒙哥馬利模乘和蒙哥馬利約檢有同樣的低位元被抹除的問題，那解決的方式被描述在下面演算法中。</a:t>
            </a:r>
            <a:endPar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endParaRPr lang="en-US" altLang="zh-CN"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這邊比較重要的部分是，若我將某個輸入和 </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1</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做蒙哥馬利模乘，這個操作會等效為蒙哥馬利約簡，因此我在硬體實作上會以此方法來規避掉蒙哥馬利約簡，減少硬體的使用</a:t>
            </a:r>
          </a:p>
          <a:p>
            <a:endParaRPr lang="zh-CN" altLang="en-US" dirty="0"/>
          </a:p>
        </p:txBody>
      </p:sp>
    </p:spTree>
    <p:extLst>
      <p:ext uri="{BB962C8B-B14F-4D97-AF65-F5344CB8AC3E}">
        <p14:creationId xmlns:p14="http://schemas.microsoft.com/office/powerpoint/2010/main" val="11743595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最後是</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蒙哥馬利模冪，而</a:t>
            </a:r>
            <a:r>
              <a:rPr lang="zh-TW" altLang="en-US" dirty="0"/>
              <a:t>是</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蒙哥馬利模冪是將</a:t>
            </a:r>
            <a:r>
              <a:rPr lang="zh-TW" altLang="en-US" sz="1200" dirty="0">
                <a:solidFill>
                  <a:srgbClr val="000000"/>
                </a:solidFill>
                <a:latin typeface="微軟正黑體" panose="020B0604030504040204" pitchFamily="34" charset="-120"/>
                <a:ea typeface="微軟正黑體" panose="020B0604030504040204" pitchFamily="34" charset="-120"/>
              </a:rPr>
              <a:t>重複平方演算法中的乘法替換為蒙哥馬利模乘，那會用到蒙哥馬利模乘那就必須要將值轉換至</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蒙哥馬利形式</a:t>
            </a:r>
            <a:endPar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經過多次</a:t>
            </a:r>
            <a:r>
              <a:rPr lang="zh-TW" altLang="en-US" sz="1200" dirty="0">
                <a:solidFill>
                  <a:srgbClr val="000000"/>
                </a:solidFill>
                <a:latin typeface="微軟正黑體" panose="020B0604030504040204" pitchFamily="34" charset="-120"/>
                <a:ea typeface="微軟正黑體" panose="020B0604030504040204" pitchFamily="34" charset="-120"/>
              </a:rPr>
              <a:t>蒙哥馬利模乘最後得到的結果也需要</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透過蒙哥馬利約簡轉換回到實數域，同樣的我這邊使用</a:t>
            </a:r>
            <a:r>
              <a:rPr lang="zh-TW" altLang="en-US" sz="1200" dirty="0">
                <a:solidFill>
                  <a:srgbClr val="000000"/>
                </a:solidFill>
                <a:latin typeface="微軟正黑體" panose="020B0604030504040204" pitchFamily="34" charset="-120"/>
                <a:ea typeface="微軟正黑體" panose="020B0604030504040204" pitchFamily="34" charset="-120"/>
              </a:rPr>
              <a:t>蒙哥馬利模乘輸入和</a:t>
            </a:r>
            <a:r>
              <a:rPr lang="en-US" altLang="zh-TW" sz="1200" dirty="0">
                <a:solidFill>
                  <a:srgbClr val="000000"/>
                </a:solidFill>
                <a:latin typeface="微軟正黑體" panose="020B0604030504040204" pitchFamily="34" charset="-120"/>
                <a:ea typeface="微軟正黑體" panose="020B0604030504040204" pitchFamily="34" charset="-120"/>
              </a:rPr>
              <a:t>1</a:t>
            </a:r>
            <a:r>
              <a:rPr lang="zh-TW" altLang="en-US" sz="1200" dirty="0">
                <a:solidFill>
                  <a:srgbClr val="000000"/>
                </a:solidFill>
                <a:latin typeface="微軟正黑體" panose="020B0604030504040204" pitchFamily="34" charset="-120"/>
                <a:ea typeface="微軟正黑體" panose="020B0604030504040204" pitchFamily="34" charset="-120"/>
              </a:rPr>
              <a:t>相乘來完成這個動作</a:t>
            </a:r>
            <a:endParaRPr lang="zh-CN" altLang="en-US" dirty="0"/>
          </a:p>
        </p:txBody>
      </p:sp>
    </p:spTree>
    <p:extLst>
      <p:ext uri="{BB962C8B-B14F-4D97-AF65-F5344CB8AC3E}">
        <p14:creationId xmlns:p14="http://schemas.microsoft.com/office/powerpoint/2010/main" val="89201753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接下來要報告一下我的硬體架構，我的</a:t>
            </a:r>
            <a:r>
              <a:rPr lang="en-US" altLang="zh-TW" dirty="0"/>
              <a:t>RSA</a:t>
            </a:r>
            <a:r>
              <a:rPr lang="zh-TW" altLang="en-US" dirty="0"/>
              <a:t>加解密模組主要就是擴展歐積李德模組和蒙哥馬利模冪模組做為</a:t>
            </a:r>
            <a:r>
              <a:rPr lang="en-US" altLang="zh-TW" dirty="0" err="1"/>
              <a:t>datapath</a:t>
            </a:r>
            <a:r>
              <a:rPr lang="zh-TW" altLang="en-US" dirty="0"/>
              <a:t>，以及，然後再加上</a:t>
            </a:r>
            <a:r>
              <a:rPr lang="en-US" altLang="zh-TW" dirty="0"/>
              <a:t>controller</a:t>
            </a:r>
            <a:r>
              <a:rPr lang="zh-TW" altLang="en-US" dirty="0"/>
              <a:t>。</a:t>
            </a:r>
            <a:endParaRPr lang="en-US" altLang="zh-TW" dirty="0"/>
          </a:p>
        </p:txBody>
      </p:sp>
    </p:spTree>
    <p:extLst>
      <p:ext uri="{BB962C8B-B14F-4D97-AF65-F5344CB8AC3E}">
        <p14:creationId xmlns:p14="http://schemas.microsoft.com/office/powerpoint/2010/main" val="40930498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我先將演算法畫成</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Dependency graph</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，這樣畫可以很明顯的看出資料之間的依賴性，也可以讓我更好決定硬體的使用和排程。</a:t>
            </a:r>
            <a:endPar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endPar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捨去</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s0,s1</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計算的原因前面有提到，因為用不到這個值，且也沒有和其他資料有</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data dependency</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的問題，因此可以捨去</a:t>
            </a:r>
            <a:endPar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556309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我今天的報告分成四個部分，個人簡介、晶片下線的經驗、論文介紹、以及我有一些相關的專題</a:t>
            </a:r>
          </a:p>
        </p:txBody>
      </p:sp>
    </p:spTree>
    <p:extLst>
      <p:ext uri="{BB962C8B-B14F-4D97-AF65-F5344CB8AC3E}">
        <p14:creationId xmlns:p14="http://schemas.microsoft.com/office/powerpoint/2010/main" val="34688606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由於教育性晶片面積限制的關西，所以我選擇使用一個乘法器以及一個除法器，那根據我剛剛畫的</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Dependency graph</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，我可以將其分隔成這種情況，這樣可以很清楚的看出我每個時段只會有一個除法器或是乘法器正在被使用。</a:t>
            </a:r>
            <a:endPar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endParaRPr lang="en-US" altLang="zh-CN"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r>
              <a:rPr lang="zh-TW" altLang="en-US" dirty="0"/>
              <a:t>比起</a:t>
            </a:r>
            <a:r>
              <a:rPr lang="en-US" altLang="zh-TW" dirty="0"/>
              <a:t>r0r1</a:t>
            </a:r>
            <a:r>
              <a:rPr lang="zh-TW" altLang="en-US" dirty="0"/>
              <a:t>先做完再去做</a:t>
            </a:r>
            <a:r>
              <a:rPr lang="en-US" altLang="zh-TW" dirty="0"/>
              <a:t>t0t1</a:t>
            </a:r>
            <a:r>
              <a:rPr lang="zh-TW" altLang="en-US" dirty="0"/>
              <a:t>這樣子的方式，這樣畫的平行度更好。</a:t>
            </a:r>
            <a:endParaRPr lang="zh-CN" altLang="en-US" dirty="0"/>
          </a:p>
        </p:txBody>
      </p:sp>
    </p:spTree>
    <p:extLst>
      <p:ext uri="{BB962C8B-B14F-4D97-AF65-F5344CB8AC3E}">
        <p14:creationId xmlns:p14="http://schemas.microsoft.com/office/powerpoint/2010/main" val="34131386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那我的</a:t>
            </a:r>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擴展歐基里德模組的</a:t>
            </a:r>
            <a:r>
              <a:rPr lang="en-US" altLang="zh-TW" b="1" dirty="0" err="1">
                <a:latin typeface="Times New Roman" panose="02020603050405020304" pitchFamily="18" charset="0"/>
                <a:ea typeface="微軟正黑體" panose="020B0604030504040204" pitchFamily="34" charset="-120"/>
                <a:cs typeface="Times New Roman" panose="02020603050405020304" pitchFamily="18" charset="0"/>
              </a:rPr>
              <a:t>datapath</a:t>
            </a:r>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畫出來就是這樣，接下來是</a:t>
            </a:r>
            <a:r>
              <a:rPr lang="en-US" altLang="zh-TW" b="1" dirty="0">
                <a:latin typeface="Times New Roman" panose="02020603050405020304" pitchFamily="18" charset="0"/>
                <a:ea typeface="微軟正黑體" panose="020B0604030504040204" pitchFamily="34" charset="-120"/>
                <a:cs typeface="Times New Roman" panose="02020603050405020304" pitchFamily="18" charset="0"/>
              </a:rPr>
              <a:t>controller</a:t>
            </a:r>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設計的部分</a:t>
            </a:r>
            <a:endParaRPr lang="zh-CN" altLang="en-US" dirty="0"/>
          </a:p>
        </p:txBody>
      </p:sp>
    </p:spTree>
    <p:extLst>
      <p:ext uri="{BB962C8B-B14F-4D97-AF65-F5344CB8AC3E}">
        <p14:creationId xmlns:p14="http://schemas.microsoft.com/office/powerpoint/2010/main" val="126514050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我是使用</a:t>
            </a:r>
            <a:r>
              <a:rPr lang="en-US" altLang="zh-TW" dirty="0"/>
              <a:t>FSM</a:t>
            </a:r>
            <a:r>
              <a:rPr lang="zh-TW" altLang="en-US" dirty="0"/>
              <a:t>的方式設計，那以</a:t>
            </a:r>
            <a:r>
              <a:rPr lang="en-US" altLang="zh-TW" dirty="0"/>
              <a:t>ASM</a:t>
            </a:r>
            <a:r>
              <a:rPr lang="zh-TW" altLang="en-US" dirty="0"/>
              <a:t> </a:t>
            </a:r>
            <a:r>
              <a:rPr lang="en-US" altLang="zh-TW" dirty="0"/>
              <a:t>chart</a:t>
            </a:r>
            <a:r>
              <a:rPr lang="zh-TW" altLang="en-US" dirty="0"/>
              <a:t>的方式來表示，</a:t>
            </a:r>
            <a:endParaRPr lang="zh-CN" altLang="en-US" dirty="0"/>
          </a:p>
        </p:txBody>
      </p:sp>
    </p:spTree>
    <p:extLst>
      <p:ext uri="{BB962C8B-B14F-4D97-AF65-F5344CB8AC3E}">
        <p14:creationId xmlns:p14="http://schemas.microsoft.com/office/powerpoint/2010/main" val="16566938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這邊是我用</a:t>
            </a:r>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蒙哥馬利模乘</a:t>
            </a:r>
            <a:r>
              <a:rPr lang="zh-TW" altLang="en-US" dirty="0"/>
              <a:t>演算法推導出</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Dependency graph</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，而這邊的</a:t>
            </a:r>
            <a:r>
              <a:rPr lang="en-US" altLang="zh-TW" sz="1200" dirty="0" err="1">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modR</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其實是不需要除法器的，因為前面有提到</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R = 2</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的</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k</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次方，所以</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mod</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R</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其實就是保留後面的</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k</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個位元，不需要除法器，而這邊的除以</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R</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也是，除以</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R</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就是右移</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k</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次，這個部分就是</a:t>
            </a:r>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蒙哥馬利能夠提高運算效率的部分。</a:t>
            </a:r>
            <a:endParaRPr lang="zh-CN" altLang="en-US" dirty="0"/>
          </a:p>
        </p:txBody>
      </p:sp>
    </p:spTree>
    <p:extLst>
      <p:ext uri="{BB962C8B-B14F-4D97-AF65-F5344CB8AC3E}">
        <p14:creationId xmlns:p14="http://schemas.microsoft.com/office/powerpoint/2010/main" val="8828730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我的</a:t>
            </a:r>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蒙哥馬利模乘模組的</a:t>
            </a:r>
            <a:r>
              <a:rPr lang="en-US" altLang="zh-TW" b="1" dirty="0" err="1">
                <a:latin typeface="Times New Roman" panose="02020603050405020304" pitchFamily="18" charset="0"/>
                <a:ea typeface="微軟正黑體" panose="020B0604030504040204" pitchFamily="34" charset="-120"/>
                <a:cs typeface="Times New Roman" panose="02020603050405020304" pitchFamily="18" charset="0"/>
              </a:rPr>
              <a:t>datapath</a:t>
            </a:r>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畫出來長這樣</a:t>
            </a:r>
            <a:endParaRPr lang="zh-CN" altLang="en-US" dirty="0"/>
          </a:p>
        </p:txBody>
      </p:sp>
    </p:spTree>
    <p:extLst>
      <p:ext uri="{BB962C8B-B14F-4D97-AF65-F5344CB8AC3E}">
        <p14:creationId xmlns:p14="http://schemas.microsoft.com/office/powerpoint/2010/main" val="13795664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然後接下來是</a:t>
            </a:r>
            <a:r>
              <a:rPr lang="en-US" altLang="zh-TW" b="1" dirty="0">
                <a:latin typeface="Times New Roman" panose="02020603050405020304" pitchFamily="18" charset="0"/>
                <a:ea typeface="微軟正黑體" panose="020B0604030504040204" pitchFamily="34" charset="-120"/>
                <a:cs typeface="Times New Roman" panose="02020603050405020304" pitchFamily="18" charset="0"/>
              </a:rPr>
              <a:t>controller</a:t>
            </a:r>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設計的部分，</a:t>
            </a:r>
            <a:endParaRPr lang="zh-CN" altLang="en-US" dirty="0"/>
          </a:p>
        </p:txBody>
      </p:sp>
    </p:spTree>
    <p:extLst>
      <p:ext uri="{BB962C8B-B14F-4D97-AF65-F5344CB8AC3E}">
        <p14:creationId xmlns:p14="http://schemas.microsoft.com/office/powerpoint/2010/main" val="32149433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這邊是我的蒙哥馬利模幂模組的</a:t>
            </a:r>
            <a:r>
              <a:rPr lang="en-US" altLang="zh-TW" b="1" dirty="0" err="1">
                <a:latin typeface="Times New Roman" panose="02020603050405020304" pitchFamily="18" charset="0"/>
                <a:ea typeface="微軟正黑體" panose="020B0604030504040204" pitchFamily="34" charset="-120"/>
                <a:cs typeface="Times New Roman" panose="02020603050405020304" pitchFamily="18" charset="0"/>
              </a:rPr>
              <a:t>datapath</a:t>
            </a:r>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，因為這個模組比較簡單一點，所以我直接由演算法然後將硬體畫出來，</a:t>
            </a:r>
            <a:r>
              <a:rPr lang="zh-TW" altLang="en-US" dirty="0"/>
              <a:t>其中 </a:t>
            </a:r>
            <a:r>
              <a:rPr lang="en-US" altLang="zh-TW" dirty="0"/>
              <a:t>g = 2^k</a:t>
            </a:r>
            <a:r>
              <a:rPr lang="zh-TW" altLang="en-US" dirty="0"/>
              <a:t>次方，因此可以用左移的方式來替代乘法，</a:t>
            </a:r>
            <a:r>
              <a:rPr lang="en-US" altLang="zh-TW" dirty="0"/>
              <a:t>(</a:t>
            </a:r>
            <a:r>
              <a:rPr lang="zh-TW" altLang="en-US" dirty="0"/>
              <a:t>但這邊的</a:t>
            </a:r>
            <a:r>
              <a:rPr lang="en-US" altLang="zh-TW" dirty="0"/>
              <a:t>MOD N</a:t>
            </a:r>
            <a:r>
              <a:rPr lang="zh-TW" altLang="en-US" dirty="0"/>
              <a:t>就必須要用到除法器了</a:t>
            </a:r>
            <a:r>
              <a:rPr lang="en-US" altLang="zh-TW" dirty="0"/>
              <a:t>)</a:t>
            </a:r>
            <a:endParaRPr lang="zh-CN" altLang="en-US" dirty="0"/>
          </a:p>
        </p:txBody>
      </p:sp>
    </p:spTree>
    <p:extLst>
      <p:ext uri="{BB962C8B-B14F-4D97-AF65-F5344CB8AC3E}">
        <p14:creationId xmlns:p14="http://schemas.microsoft.com/office/powerpoint/2010/main" val="10145359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這邊是我</a:t>
            </a:r>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蒙哥馬利模幂的</a:t>
            </a:r>
            <a:r>
              <a:rPr lang="en-US" altLang="zh-TW" b="1" dirty="0">
                <a:latin typeface="Times New Roman" panose="02020603050405020304" pitchFamily="18" charset="0"/>
                <a:ea typeface="微軟正黑體" panose="020B0604030504040204" pitchFamily="34" charset="-120"/>
                <a:cs typeface="Times New Roman" panose="02020603050405020304" pitchFamily="18" charset="0"/>
              </a:rPr>
              <a:t>controller</a:t>
            </a:r>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a:t>
            </a:r>
            <a:endParaRPr lang="zh-CN" altLang="en-US" dirty="0"/>
          </a:p>
        </p:txBody>
      </p:sp>
    </p:spTree>
    <p:extLst>
      <p:ext uri="{BB962C8B-B14F-4D97-AF65-F5344CB8AC3E}">
        <p14:creationId xmlns:p14="http://schemas.microsoft.com/office/powerpoint/2010/main" val="32045330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這邊是我的</a:t>
            </a:r>
            <a:r>
              <a:rPr lang="en-US" altLang="zh-TW" dirty="0"/>
              <a:t>RSA</a:t>
            </a:r>
            <a:r>
              <a:rPr lang="zh-TW" altLang="en-US" dirty="0"/>
              <a:t>電路主要核心在運算的部分，架構長這樣</a:t>
            </a:r>
            <a:endParaRPr lang="zh-CN" altLang="en-US" dirty="0"/>
          </a:p>
        </p:txBody>
      </p:sp>
    </p:spTree>
    <p:extLst>
      <p:ext uri="{BB962C8B-B14F-4D97-AF65-F5344CB8AC3E}">
        <p14:creationId xmlns:p14="http://schemas.microsoft.com/office/powerpoint/2010/main" val="35383810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那他運作的流程就是收到</a:t>
            </a:r>
            <a:r>
              <a:rPr lang="en-US" altLang="zh-TW" dirty="0"/>
              <a:t>start</a:t>
            </a:r>
            <a:r>
              <a:rPr lang="zh-TW" altLang="en-US" dirty="0"/>
              <a:t>後開始動作，會先使用擴展歐積李德模組來做計算</a:t>
            </a:r>
            <a:r>
              <a:rPr lang="en-US" altLang="zh-TW" dirty="0"/>
              <a:t>n’</a:t>
            </a:r>
            <a:r>
              <a:rPr lang="zh-TW" altLang="en-US" dirty="0"/>
              <a:t>的動作，得到</a:t>
            </a:r>
            <a:r>
              <a:rPr lang="en-US" altLang="zh-TW" dirty="0"/>
              <a:t>n’</a:t>
            </a:r>
            <a:r>
              <a:rPr lang="zh-TW" altLang="en-US" dirty="0"/>
              <a:t>後丟入蒙哥馬利模冪模組中做運算，蒙哥馬利模冪模組中其實就是做多次蒙哥馬利模乘，完成後會輸出資料以及拉一個</a:t>
            </a:r>
            <a:r>
              <a:rPr lang="en-US" altLang="zh-TW" dirty="0" err="1"/>
              <a:t>vaild</a:t>
            </a:r>
            <a:r>
              <a:rPr lang="zh-TW" altLang="en-US" dirty="0"/>
              <a:t>訊號</a:t>
            </a:r>
            <a:endParaRPr lang="zh-CN" altLang="en-US" dirty="0"/>
          </a:p>
        </p:txBody>
      </p:sp>
    </p:spTree>
    <p:extLst>
      <p:ext uri="{BB962C8B-B14F-4D97-AF65-F5344CB8AC3E}">
        <p14:creationId xmlns:p14="http://schemas.microsoft.com/office/powerpoint/2010/main" val="8164199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35957862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由於擴展歐積李德以及蒙哥馬利模冪這兩個模組中都會使用到乘法器以及除法器，因此我將它們共用，以節省硬體資源。</a:t>
            </a:r>
            <a:endParaRPr lang="zh-CN" altLang="en-US" dirty="0"/>
          </a:p>
        </p:txBody>
      </p:sp>
    </p:spTree>
    <p:extLst>
      <p:ext uri="{BB962C8B-B14F-4D97-AF65-F5344CB8AC3E}">
        <p14:creationId xmlns:p14="http://schemas.microsoft.com/office/powerpoint/2010/main" val="67321033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所以我完整的</a:t>
            </a:r>
            <a:r>
              <a:rPr lang="en-US" altLang="zh-TW" dirty="0"/>
              <a:t>RSA</a:t>
            </a:r>
            <a:r>
              <a:rPr lang="zh-TW" altLang="en-US" dirty="0"/>
              <a:t>加解密的架構圖就長這樣，前後由</a:t>
            </a:r>
            <a:r>
              <a:rPr lang="en-US" altLang="zh-TW" dirty="0"/>
              <a:t>SIPO</a:t>
            </a:r>
            <a:r>
              <a:rPr lang="zh-TW" altLang="en-US" dirty="0"/>
              <a:t>和</a:t>
            </a:r>
            <a:r>
              <a:rPr lang="en-US" altLang="zh-TW" dirty="0"/>
              <a:t>PISO</a:t>
            </a:r>
            <a:r>
              <a:rPr lang="zh-TW" altLang="en-US" dirty="0"/>
              <a:t>來做輸入輸出的模組，主要是要減少</a:t>
            </a:r>
            <a:r>
              <a:rPr lang="en-US" altLang="zh-TW" dirty="0"/>
              <a:t>IO</a:t>
            </a:r>
            <a:r>
              <a:rPr lang="zh-TW" altLang="en-US" dirty="0"/>
              <a:t>腳位的數量已達到教育性晶片的限制</a:t>
            </a:r>
            <a:endParaRPr lang="zh-CN" altLang="en-US" dirty="0"/>
          </a:p>
        </p:txBody>
      </p:sp>
    </p:spTree>
    <p:extLst>
      <p:ext uri="{BB962C8B-B14F-4D97-AF65-F5344CB8AC3E}">
        <p14:creationId xmlns:p14="http://schemas.microsoft.com/office/powerpoint/2010/main" val="14974967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那除法器的話我是使用</a:t>
            </a:r>
            <a:r>
              <a:rPr lang="en-US" altLang="zh-TW" dirty="0" err="1"/>
              <a:t>synopsys</a:t>
            </a:r>
            <a:r>
              <a:rPr lang="zh-TW" altLang="en-US" dirty="0"/>
              <a:t>提供的</a:t>
            </a:r>
            <a:r>
              <a:rPr lang="en-US" altLang="zh-TW" dirty="0" err="1"/>
              <a:t>designware</a:t>
            </a:r>
            <a:r>
              <a:rPr lang="zh-TW" altLang="en-US" dirty="0"/>
              <a:t>中的除法器，一開始嘗試先使用純組合邏輯的除法器，合成以後發現面積太大，不符合下線規格，因此後來嘗試了</a:t>
            </a:r>
            <a:r>
              <a:rPr lang="en-US" altLang="zh-TW" dirty="0"/>
              <a:t>pipeline</a:t>
            </a:r>
            <a:r>
              <a:rPr lang="zh-TW" altLang="en-US" dirty="0"/>
              <a:t>的除法器，但由於我輸入並不是</a:t>
            </a:r>
            <a:r>
              <a:rPr lang="en-US" altLang="zh-TW" dirty="0"/>
              <a:t>stream</a:t>
            </a:r>
            <a:r>
              <a:rPr lang="zh-TW" altLang="en-US" dirty="0"/>
              <a:t>，大部分都是只有一筆執行完輸出，用</a:t>
            </a:r>
            <a:r>
              <a:rPr lang="en-US" altLang="zh-TW" dirty="0"/>
              <a:t>pipeline</a:t>
            </a:r>
            <a:r>
              <a:rPr lang="zh-TW" altLang="en-US" dirty="0"/>
              <a:t>有點大材小用，因此最後找到有</a:t>
            </a:r>
            <a:r>
              <a:rPr lang="en-US" altLang="zh-TW" dirty="0"/>
              <a:t>multi-cycle</a:t>
            </a:r>
            <a:r>
              <a:rPr lang="zh-TW" altLang="en-US" dirty="0"/>
              <a:t>的除法器，一方面面積小很多，另一方面在</a:t>
            </a:r>
            <a:r>
              <a:rPr lang="en-US" altLang="zh-TW" dirty="0"/>
              <a:t>timing</a:t>
            </a:r>
            <a:r>
              <a:rPr lang="zh-TW" altLang="en-US" dirty="0"/>
              <a:t>這邊的表現比純組合邏輯也好很多，所以最後使用</a:t>
            </a:r>
            <a:r>
              <a:rPr lang="en-US" altLang="zh-TW" dirty="0"/>
              <a:t>multi-cycle</a:t>
            </a:r>
            <a:r>
              <a:rPr lang="zh-TW" altLang="en-US" dirty="0"/>
              <a:t>的除法器</a:t>
            </a:r>
            <a:endParaRPr lang="zh-CN" altLang="en-US" dirty="0"/>
          </a:p>
        </p:txBody>
      </p:sp>
    </p:spTree>
    <p:extLst>
      <p:ext uri="{BB962C8B-B14F-4D97-AF65-F5344CB8AC3E}">
        <p14:creationId xmlns:p14="http://schemas.microsoft.com/office/powerpoint/2010/main" val="226604034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這邊就可以看到比起剛剛的組合邏輯電路，</a:t>
            </a:r>
            <a:r>
              <a:rPr lang="en-US" altLang="zh-TW" dirty="0"/>
              <a:t>multi-cycle</a:t>
            </a:r>
            <a:r>
              <a:rPr lang="zh-TW" altLang="en-US" dirty="0"/>
              <a:t>的除法器面積明顯小很多，原本是百萬級別的面積單位，現在變成</a:t>
            </a:r>
            <a:r>
              <a:rPr lang="en-US" altLang="zh-TW" dirty="0"/>
              <a:t>3</a:t>
            </a:r>
            <a:r>
              <a:rPr lang="zh-TW" altLang="en-US" dirty="0"/>
              <a:t>萬出頭這樣。</a:t>
            </a:r>
            <a:endParaRPr lang="zh-CN" altLang="en-US" dirty="0"/>
          </a:p>
        </p:txBody>
      </p:sp>
    </p:spTree>
    <p:extLst>
      <p:ext uri="{BB962C8B-B14F-4D97-AF65-F5344CB8AC3E}">
        <p14:creationId xmlns:p14="http://schemas.microsoft.com/office/powerpoint/2010/main" val="15632161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那乘法器的優話也是和除法器的作法差不多，那這兩項硬體我都有做優化，也就是去調整他們總共需要多少</a:t>
            </a:r>
            <a:r>
              <a:rPr lang="en-US" altLang="zh-TW" dirty="0"/>
              <a:t>cycle</a:t>
            </a:r>
            <a:r>
              <a:rPr lang="zh-TW" altLang="en-US" dirty="0"/>
              <a:t>，再去看他們有沒有滿足面積，以及</a:t>
            </a:r>
            <a:r>
              <a:rPr lang="en-US" altLang="zh-TW" dirty="0"/>
              <a:t>timing</a:t>
            </a:r>
            <a:r>
              <a:rPr lang="zh-TW" altLang="en-US" dirty="0"/>
              <a:t>的要求</a:t>
            </a:r>
            <a:endParaRPr lang="zh-CN" altLang="en-US" dirty="0"/>
          </a:p>
        </p:txBody>
      </p:sp>
    </p:spTree>
    <p:extLst>
      <p:ext uri="{BB962C8B-B14F-4D97-AF65-F5344CB8AC3E}">
        <p14:creationId xmlns:p14="http://schemas.microsoft.com/office/powerpoint/2010/main" val="372087711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indent="0">
              <a:lnSpc>
                <a:spcPct val="200000"/>
              </a:lnSpc>
              <a:buFont typeface="Arial" panose="020B0604020202020204" pitchFamily="34" charset="0"/>
              <a:buNone/>
            </a:pPr>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那我的電路的</a:t>
            </a:r>
            <a:r>
              <a:rPr lang="en-US" altLang="zh-TW" b="1" dirty="0">
                <a:latin typeface="Times New Roman" panose="02020603050405020304" pitchFamily="18" charset="0"/>
                <a:ea typeface="微軟正黑體" panose="020B0604030504040204" pitchFamily="34" charset="-120"/>
                <a:cs typeface="Times New Roman" panose="02020603050405020304" pitchFamily="18" charset="0"/>
              </a:rPr>
              <a:t>cycle time</a:t>
            </a:r>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最後是有壓到</a:t>
            </a:r>
            <a:r>
              <a:rPr lang="en-US" altLang="zh-CN" b="1" dirty="0">
                <a:latin typeface="Times New Roman" panose="02020603050405020304" pitchFamily="18" charset="0"/>
                <a:ea typeface="微軟正黑體" panose="020B0604030504040204" pitchFamily="34" charset="-120"/>
                <a:cs typeface="Times New Roman" panose="02020603050405020304" pitchFamily="18" charset="0"/>
              </a:rPr>
              <a:t>Critical path</a:t>
            </a:r>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是在</a:t>
            </a:r>
            <a:r>
              <a:rPr lang="en-US" altLang="zh-TW" b="1" dirty="0">
                <a:latin typeface="Times New Roman" panose="02020603050405020304" pitchFamily="18" charset="0"/>
                <a:ea typeface="微軟正黑體" panose="020B0604030504040204" pitchFamily="34" charset="-120"/>
                <a:cs typeface="Times New Roman" panose="02020603050405020304" pitchFamily="18" charset="0"/>
              </a:rPr>
              <a:t>output pad</a:t>
            </a:r>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的中，那我的步驟大概是這樣，我</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將</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cycle time</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縮短至</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critical path</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出現在</a:t>
            </a:r>
            <a:r>
              <a:rPr lang="en-US" altLang="zh-TW" sz="1200" dirty="0" err="1">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DesignWare</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除法器</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中，用</a:t>
            </a:r>
            <a:r>
              <a:rPr lang="en-US" altLang="zh-TW" sz="1200" dirty="0" err="1">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compile_ultra</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來將除法器拆開來合成使</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delay</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更短，將</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period time</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縮短到</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timing violation</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，最後的</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critical path</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是在</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output pad</a:t>
            </a:r>
            <a:r>
              <a:rPr lang="zh-TW" altLang="en-US"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這邊這樣。</a:t>
            </a:r>
            <a:endParaRPr lang="en-US" altLang="zh-TW"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0" indent="0">
              <a:lnSpc>
                <a:spcPct val="200000"/>
              </a:lnSpc>
              <a:buFont typeface="Arial" panose="020B0604020202020204" pitchFamily="34" charset="0"/>
              <a:buNone/>
            </a:pPr>
            <a:endParaRPr lang="en-US" altLang="zh-TW"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0" indent="0">
              <a:lnSpc>
                <a:spcPct val="200000"/>
              </a:lnSpc>
              <a:buFont typeface="Arial" panose="020B0604020202020204" pitchFamily="34" charset="0"/>
              <a:buNone/>
            </a:pPr>
            <a:r>
              <a:rPr lang="en-US" altLang="zh-TW"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若非在</a:t>
            </a:r>
            <a:r>
              <a:rPr lang="en-US" altLang="zh-TW"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output pad</a:t>
            </a:r>
            <a:r>
              <a:rPr lang="zh-TW" altLang="en-US"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在哪</a:t>
            </a:r>
            <a:r>
              <a:rPr lang="en-US" altLang="zh-TW"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p>
          <a:p>
            <a:pPr marL="0" indent="0">
              <a:lnSpc>
                <a:spcPct val="200000"/>
              </a:lnSpc>
              <a:buFont typeface="Arial" panose="020B0604020202020204" pitchFamily="34" charset="0"/>
              <a:buNone/>
            </a:pPr>
            <a:endParaRPr lang="en-US" altLang="zh-TW"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0" indent="0" algn="l">
              <a:lnSpc>
                <a:spcPct val="200000"/>
              </a:lnSpc>
              <a:buFont typeface="Arial" panose="020B0604020202020204" pitchFamily="34" charset="0"/>
              <a:buNone/>
            </a:pPr>
            <a:r>
              <a:rPr lang="en-US" altLang="zh-TW"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我這邊是使用</a:t>
            </a:r>
            <a:r>
              <a:rPr lang="en-US" altLang="zh-TW"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12mA PAD</a:t>
            </a:r>
            <a:r>
              <a:rPr lang="zh-TW" altLang="en-US"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，中間還有嘗試使用</a:t>
            </a:r>
            <a:r>
              <a:rPr lang="en-US" altLang="zh-TW" sz="12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16mA)</a:t>
            </a:r>
            <a:endPar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312256099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左邊這張表是整個晶片的規格，使用</a:t>
            </a:r>
            <a:r>
              <a:rPr lang="en-US" altLang="zh-TW" dirty="0"/>
              <a:t>T18</a:t>
            </a:r>
            <a:r>
              <a:rPr lang="zh-TW" altLang="en-US" dirty="0"/>
              <a:t>製成，以及使用</a:t>
            </a:r>
            <a:r>
              <a:rPr lang="en-US" altLang="zh-TW" dirty="0"/>
              <a:t>SB40</a:t>
            </a:r>
            <a:r>
              <a:rPr lang="zh-TW" altLang="en-US" dirty="0"/>
              <a:t>這個</a:t>
            </a:r>
            <a:r>
              <a:rPr lang="en-US" altLang="zh-TW" dirty="0"/>
              <a:t>40</a:t>
            </a:r>
            <a:r>
              <a:rPr lang="zh-TW" altLang="en-US" dirty="0"/>
              <a:t>根</a:t>
            </a:r>
            <a:r>
              <a:rPr lang="en-US" altLang="zh-TW" dirty="0"/>
              <a:t>IO</a:t>
            </a:r>
            <a:r>
              <a:rPr lang="zh-TW" altLang="en-US" dirty="0"/>
              <a:t>的包裝，然後電壓就是</a:t>
            </a:r>
            <a:r>
              <a:rPr lang="en-US" altLang="zh-TW" dirty="0"/>
              <a:t>T18</a:t>
            </a:r>
            <a:r>
              <a:rPr lang="zh-TW" altLang="en-US" dirty="0"/>
              <a:t>標準電壓</a:t>
            </a:r>
            <a:r>
              <a:rPr lang="en-US" altLang="zh-TW" dirty="0"/>
              <a:t>1.8v</a:t>
            </a:r>
            <a:r>
              <a:rPr lang="zh-TW" altLang="en-US" dirty="0"/>
              <a:t>，而工作頻率的話有達到</a:t>
            </a:r>
            <a:r>
              <a:rPr lang="en-US" altLang="zh-TW" dirty="0"/>
              <a:t>138MHz</a:t>
            </a:r>
            <a:r>
              <a:rPr lang="zh-TW" altLang="en-US" dirty="0"/>
              <a:t>，而功率消耗約為</a:t>
            </a:r>
            <a:r>
              <a:rPr lang="en-US" altLang="zh-TW" dirty="0"/>
              <a:t>10</a:t>
            </a:r>
            <a:r>
              <a:rPr lang="zh-TW" altLang="en-US" dirty="0"/>
              <a:t>毫瓦</a:t>
            </a:r>
            <a:endParaRPr lang="zh-CN" altLang="en-US" dirty="0"/>
          </a:p>
        </p:txBody>
      </p:sp>
    </p:spTree>
    <p:extLst>
      <p:ext uri="{BB962C8B-B14F-4D97-AF65-F5344CB8AC3E}">
        <p14:creationId xmlns:p14="http://schemas.microsoft.com/office/powerpoint/2010/main" val="160942521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這邊是我</a:t>
            </a:r>
            <a:r>
              <a:rPr lang="en-US" altLang="zh-TW" dirty="0"/>
              <a:t>RSA</a:t>
            </a:r>
            <a:r>
              <a:rPr lang="zh-TW" altLang="en-US" dirty="0"/>
              <a:t>最後下線，然後到</a:t>
            </a:r>
            <a:r>
              <a:rPr lang="en-US" altLang="zh-TW" dirty="0"/>
              <a:t>TSRI</a:t>
            </a:r>
            <a:r>
              <a:rPr lang="zh-TW" altLang="en-US" dirty="0"/>
              <a:t>用</a:t>
            </a:r>
            <a:r>
              <a:rPr lang="en-US" altLang="zh-TW" dirty="0"/>
              <a:t>V93000</a:t>
            </a:r>
            <a:r>
              <a:rPr lang="zh-TW" altLang="en-US" dirty="0"/>
              <a:t>測出來的</a:t>
            </a:r>
            <a:r>
              <a:rPr lang="en-US" altLang="zh-TW" dirty="0"/>
              <a:t>shmoo</a:t>
            </a:r>
            <a:r>
              <a:rPr lang="zh-TW" altLang="en-US" dirty="0"/>
              <a:t>圖</a:t>
            </a:r>
            <a:endParaRPr lang="zh-CN" altLang="en-US" dirty="0"/>
          </a:p>
        </p:txBody>
      </p:sp>
    </p:spTree>
    <p:extLst>
      <p:ext uri="{BB962C8B-B14F-4D97-AF65-F5344CB8AC3E}">
        <p14:creationId xmlns:p14="http://schemas.microsoft.com/office/powerpoint/2010/main" val="13580728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這邊要來介紹一下我的碩士論文</a:t>
            </a:r>
          </a:p>
        </p:txBody>
      </p:sp>
    </p:spTree>
    <p:extLst>
      <p:ext uri="{BB962C8B-B14F-4D97-AF65-F5344CB8AC3E}">
        <p14:creationId xmlns:p14="http://schemas.microsoft.com/office/powerpoint/2010/main" val="257986568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b="0" i="0" dirty="0">
                <a:solidFill>
                  <a:srgbClr val="000000"/>
                </a:solidFill>
                <a:effectLst/>
                <a:latin typeface="微軟正黑體" panose="020B0604030504040204" pitchFamily="34" charset="-120"/>
                <a:ea typeface="微軟正黑體" panose="020B0604030504040204" pitchFamily="34" charset="-120"/>
              </a:rPr>
              <a:t>這份標準是由美國國家標準與技術研究院（</a:t>
            </a:r>
            <a:r>
              <a:rPr lang="en-US" altLang="zh-TW" sz="1200" b="0" i="0" dirty="0">
                <a:solidFill>
                  <a:srgbClr val="000000"/>
                </a:solidFill>
                <a:effectLst/>
                <a:latin typeface="微軟正黑體" panose="020B0604030504040204" pitchFamily="34" charset="-120"/>
                <a:ea typeface="微軟正黑體" panose="020B0604030504040204" pitchFamily="34" charset="-120"/>
              </a:rPr>
              <a:t>NIST</a:t>
            </a:r>
            <a:r>
              <a:rPr lang="zh-TW" altLang="en-US" sz="1200" b="0" i="0" dirty="0">
                <a:solidFill>
                  <a:srgbClr val="000000"/>
                </a:solidFill>
                <a:effectLst/>
                <a:latin typeface="微軟正黑體" panose="020B0604030504040204" pitchFamily="34" charset="-120"/>
                <a:ea typeface="微軟正黑體" panose="020B0604030504040204" pitchFamily="34" charset="-120"/>
              </a:rPr>
              <a:t>）發布的聯邦資訊處理標準（</a:t>
            </a:r>
            <a:r>
              <a:rPr lang="en-US" altLang="zh-TW" sz="1200" b="0" i="0" dirty="0">
                <a:solidFill>
                  <a:srgbClr val="000000"/>
                </a:solidFill>
                <a:effectLst/>
                <a:latin typeface="微軟正黑體" panose="020B0604030504040204" pitchFamily="34" charset="-120"/>
                <a:ea typeface="微軟正黑體" panose="020B0604030504040204" pitchFamily="34" charset="-120"/>
              </a:rPr>
              <a:t>FIPS</a:t>
            </a:r>
            <a:r>
              <a:rPr lang="zh-TW" altLang="en-US" sz="1200" b="0" i="0" dirty="0">
                <a:solidFill>
                  <a:srgbClr val="000000"/>
                </a:solidFill>
                <a:effectLst/>
                <a:latin typeface="微軟正黑體" panose="020B0604030504040204" pitchFamily="34" charset="-120"/>
                <a:ea typeface="微軟正黑體" panose="020B0604030504040204" pitchFamily="34" charset="-120"/>
              </a:rPr>
              <a:t>）</a:t>
            </a:r>
            <a:r>
              <a:rPr lang="en-US" altLang="zh-TW" sz="1200" b="0" i="0" dirty="0">
                <a:solidFill>
                  <a:srgbClr val="000000"/>
                </a:solidFill>
                <a:effectLst/>
                <a:latin typeface="微軟正黑體" panose="020B0604030504040204" pitchFamily="34" charset="-120"/>
                <a:ea typeface="微軟正黑體" panose="020B0604030504040204" pitchFamily="34" charset="-120"/>
              </a:rPr>
              <a:t>203</a:t>
            </a:r>
            <a:r>
              <a:rPr lang="zh-TW" altLang="en-US" sz="1200" b="0" i="0" dirty="0">
                <a:solidFill>
                  <a:srgbClr val="000000"/>
                </a:solidFill>
                <a:effectLst/>
                <a:latin typeface="微軟正黑體" panose="020B0604030504040204" pitchFamily="34" charset="-120"/>
                <a:ea typeface="微軟正黑體" panose="020B0604030504040204" pitchFamily="34" charset="-120"/>
              </a:rPr>
              <a:t>草案，名為「模塊格子基密鑰封裝機制標準」（</a:t>
            </a:r>
            <a:r>
              <a:rPr lang="en-US" altLang="zh-TW" sz="1200" b="0" i="0" dirty="0">
                <a:solidFill>
                  <a:srgbClr val="000000"/>
                </a:solidFill>
                <a:effectLst/>
                <a:latin typeface="微軟正黑體" panose="020B0604030504040204" pitchFamily="34" charset="-120"/>
                <a:ea typeface="微軟正黑體" panose="020B0604030504040204" pitchFamily="34" charset="-120"/>
              </a:rPr>
              <a:t>Module-Lattice-based Key-Encapsulation Mechanism Standard</a:t>
            </a:r>
            <a:r>
              <a:rPr lang="zh-TW" altLang="en-US" sz="1200" b="0" i="0" dirty="0">
                <a:solidFill>
                  <a:srgbClr val="000000"/>
                </a:solidFill>
                <a:effectLst/>
                <a:latin typeface="微軟正黑體" panose="020B0604030504040204" pitchFamily="34" charset="-120"/>
                <a:ea typeface="微軟正黑體" panose="020B0604030504040204" pitchFamily="34" charset="-120"/>
              </a:rPr>
              <a:t>）。文件的發佈日期為</a:t>
            </a:r>
            <a:r>
              <a:rPr lang="en-US" altLang="zh-TW" sz="1200" b="0" i="0" dirty="0">
                <a:solidFill>
                  <a:srgbClr val="000000"/>
                </a:solidFill>
                <a:effectLst/>
                <a:latin typeface="微軟正黑體" panose="020B0604030504040204" pitchFamily="34" charset="-120"/>
                <a:ea typeface="微軟正黑體" panose="020B0604030504040204" pitchFamily="34" charset="-120"/>
              </a:rPr>
              <a:t>2023</a:t>
            </a:r>
            <a:r>
              <a:rPr lang="zh-TW" altLang="en-US" sz="1200" b="0" i="0" dirty="0">
                <a:solidFill>
                  <a:srgbClr val="000000"/>
                </a:solidFill>
                <a:effectLst/>
                <a:latin typeface="微軟正黑體" panose="020B0604030504040204" pitchFamily="34" charset="-120"/>
                <a:ea typeface="微軟正黑體" panose="020B0604030504040204" pitchFamily="34" charset="-120"/>
              </a:rPr>
              <a:t>年</a:t>
            </a:r>
            <a:r>
              <a:rPr lang="en-US" altLang="zh-TW" sz="1200" b="0" i="0" dirty="0">
                <a:solidFill>
                  <a:srgbClr val="000000"/>
                </a:solidFill>
                <a:effectLst/>
                <a:latin typeface="微軟正黑體" panose="020B0604030504040204" pitchFamily="34" charset="-120"/>
                <a:ea typeface="微軟正黑體" panose="020B0604030504040204" pitchFamily="34" charset="-120"/>
              </a:rPr>
              <a:t>8</a:t>
            </a:r>
            <a:r>
              <a:rPr lang="zh-TW" altLang="en-US" sz="1200" b="0" i="0" dirty="0">
                <a:solidFill>
                  <a:srgbClr val="000000"/>
                </a:solidFill>
                <a:effectLst/>
                <a:latin typeface="微軟正黑體" panose="020B0604030504040204" pitchFamily="34" charset="-120"/>
                <a:ea typeface="微軟正黑體" panose="020B0604030504040204" pitchFamily="34" charset="-120"/>
              </a:rPr>
              <a:t>月</a:t>
            </a:r>
            <a:r>
              <a:rPr lang="en-US" altLang="zh-TW" sz="1200" b="0" i="0" dirty="0">
                <a:solidFill>
                  <a:srgbClr val="000000"/>
                </a:solidFill>
                <a:effectLst/>
                <a:latin typeface="微軟正黑體" panose="020B0604030504040204" pitchFamily="34" charset="-120"/>
                <a:ea typeface="微軟正黑體" panose="020B0604030504040204" pitchFamily="34" charset="-120"/>
              </a:rPr>
              <a:t>24</a:t>
            </a:r>
            <a:r>
              <a:rPr lang="zh-TW" altLang="en-US" sz="1200" b="0" i="0" dirty="0">
                <a:solidFill>
                  <a:srgbClr val="000000"/>
                </a:solidFill>
                <a:effectLst/>
                <a:latin typeface="微軟正黑體" panose="020B0604030504040204" pitchFamily="34" charset="-120"/>
                <a:ea typeface="微軟正黑體" panose="020B0604030504040204" pitchFamily="34" charset="-120"/>
              </a:rPr>
              <a:t>日。</a:t>
            </a:r>
            <a:endParaRPr lang="en-US" altLang="zh-TW" sz="1200" b="1" dirty="0">
              <a:solidFill>
                <a:srgbClr val="000000"/>
              </a:solidFill>
              <a:latin typeface="微軟正黑體" panose="020B0604030504040204" pitchFamily="34" charset="-120"/>
              <a:ea typeface="微軟正黑體" panose="020B0604030504040204" pitchFamily="34" charset="-120"/>
            </a:endParaRPr>
          </a:p>
          <a:p>
            <a:endParaRPr lang="en-US" altLang="zh-CN" dirty="0"/>
          </a:p>
          <a:p>
            <a:r>
              <a:rPr lang="zh-TW" altLang="en-US" b="1" dirty="0"/>
              <a:t>背景：</a:t>
            </a:r>
            <a:endParaRPr lang="zh-TW" altLang="en-US" dirty="0"/>
          </a:p>
          <a:p>
            <a:pPr>
              <a:buFont typeface="Arial" panose="020B0604020202020204" pitchFamily="34" charset="0"/>
              <a:buChar char="•"/>
            </a:pPr>
            <a:r>
              <a:rPr lang="zh-TW" altLang="en-US" dirty="0"/>
              <a:t>在過去幾年中，量子計算機的發展迅速，許多現有的公鑰密碼系統（例如，基於整數分解和離散對數的密碼系統）在量子計算機的攻擊下可能會變得不安全。</a:t>
            </a:r>
          </a:p>
          <a:p>
            <a:pPr>
              <a:buFont typeface="Arial" panose="020B0604020202020204" pitchFamily="34" charset="0"/>
              <a:buChar char="•"/>
            </a:pPr>
            <a:r>
              <a:rPr lang="en-US" altLang="zh-TW" dirty="0"/>
              <a:t>NIST</a:t>
            </a:r>
            <a:r>
              <a:rPr lang="zh-TW" altLang="en-US" dirty="0"/>
              <a:t>於</a:t>
            </a:r>
            <a:r>
              <a:rPr lang="en-US" altLang="zh-TW" dirty="0"/>
              <a:t>2016</a:t>
            </a:r>
            <a:r>
              <a:rPr lang="zh-TW" altLang="en-US" dirty="0"/>
              <a:t>年啟動了一項公共過程，以選擇抗量子攻擊的公鑰加密算法進行標準化。</a:t>
            </a:r>
            <a:endParaRPr lang="en-US" altLang="zh-TW" dirty="0"/>
          </a:p>
          <a:p>
            <a:pPr>
              <a:buFont typeface="Arial" panose="020B0604020202020204" pitchFamily="34" charset="0"/>
              <a:buChar char="•"/>
            </a:pPr>
            <a:endParaRPr lang="en-US" altLang="zh-TW" dirty="0"/>
          </a:p>
          <a:p>
            <a:r>
              <a:rPr lang="zh-TW" altLang="en-US" b="1" dirty="0"/>
              <a:t>目的：</a:t>
            </a:r>
            <a:endParaRPr lang="zh-TW" altLang="en-US" dirty="0"/>
          </a:p>
          <a:p>
            <a:pPr>
              <a:buFont typeface="Arial" panose="020B0604020202020204" pitchFamily="34" charset="0"/>
              <a:buChar char="•"/>
            </a:pPr>
            <a:r>
              <a:rPr lang="en-US" altLang="zh-TW" dirty="0"/>
              <a:t>NIST</a:t>
            </a:r>
            <a:r>
              <a:rPr lang="zh-TW" altLang="en-US" dirty="0"/>
              <a:t> </a:t>
            </a:r>
            <a:r>
              <a:rPr lang="en-US" altLang="zh-TW" dirty="0"/>
              <a:t>FIPS</a:t>
            </a:r>
            <a:r>
              <a:rPr lang="zh-TW" altLang="en-US" dirty="0"/>
              <a:t> </a:t>
            </a:r>
            <a:r>
              <a:rPr lang="en-US" altLang="zh-TW" dirty="0"/>
              <a:t>203</a:t>
            </a:r>
            <a:r>
              <a:rPr lang="zh-TW" altLang="en-US" dirty="0"/>
              <a:t>標準規範了使用模塊學習誤差（</a:t>
            </a:r>
            <a:r>
              <a:rPr lang="en-US" altLang="zh-TW" dirty="0"/>
              <a:t>Module Learning with Errors, MLWE</a:t>
            </a:r>
            <a:r>
              <a:rPr lang="zh-TW" altLang="en-US" dirty="0"/>
              <a:t>）問題來當作其密鑰封裝的機制（</a:t>
            </a:r>
            <a:r>
              <a:rPr lang="en-US" altLang="zh-TW" dirty="0"/>
              <a:t>KEM</a:t>
            </a:r>
            <a:r>
              <a:rPr lang="zh-TW" altLang="en-US" dirty="0"/>
              <a:t>），為了提供一種在公開通道上建立共享密鑰的方法。</a:t>
            </a:r>
          </a:p>
          <a:p>
            <a:pPr>
              <a:buFont typeface="Arial" panose="020B0604020202020204" pitchFamily="34" charset="0"/>
              <a:buChar char="•"/>
            </a:pPr>
            <a:r>
              <a:rPr lang="en-US" altLang="zh-TW" dirty="0"/>
              <a:t>ML-KEM</a:t>
            </a:r>
            <a:r>
              <a:rPr lang="zh-TW" altLang="en-US" dirty="0"/>
              <a:t>是從</a:t>
            </a:r>
            <a:r>
              <a:rPr lang="en-US" altLang="zh-TW" dirty="0"/>
              <a:t>CRYSTALS-KYBER</a:t>
            </a:r>
            <a:r>
              <a:rPr lang="zh-TW" altLang="en-US" dirty="0"/>
              <a:t>衍生而來的，這個演算法是</a:t>
            </a:r>
            <a:r>
              <a:rPr lang="en-US" altLang="zh-TW" dirty="0"/>
              <a:t>NIST</a:t>
            </a:r>
            <a:r>
              <a:rPr lang="zh-TW" altLang="en-US" dirty="0"/>
              <a:t>後量子密碼標準化項目的一部分。</a:t>
            </a:r>
          </a:p>
          <a:p>
            <a:r>
              <a:rPr lang="zh-TW" altLang="en-US" b="1" dirty="0"/>
              <a:t>文件內容：</a:t>
            </a:r>
            <a:endParaRPr lang="zh-TW" altLang="en-US" dirty="0"/>
          </a:p>
          <a:p>
            <a:pPr>
              <a:buFont typeface="Arial" panose="020B0604020202020204" pitchFamily="34" charset="0"/>
              <a:buChar char="•"/>
            </a:pPr>
            <a:r>
              <a:rPr lang="zh-TW" altLang="en-US" dirty="0"/>
              <a:t>本標準包括</a:t>
            </a:r>
            <a:r>
              <a:rPr lang="en-US" altLang="zh-TW" dirty="0"/>
              <a:t>ML-KEM</a:t>
            </a:r>
            <a:r>
              <a:rPr lang="zh-TW" altLang="en-US" dirty="0"/>
              <a:t>算法的詳細規範及其參數集，它介紹了使用</a:t>
            </a:r>
            <a:r>
              <a:rPr lang="en-US" altLang="zh-TW" dirty="0"/>
              <a:t>MLWE</a:t>
            </a:r>
            <a:r>
              <a:rPr lang="zh-TW" altLang="en-US" dirty="0"/>
              <a:t>問題的高效和安全的密碼學操作，並提供了三種不同安全等級的參數集：</a:t>
            </a:r>
            <a:r>
              <a:rPr lang="en-US" altLang="zh-TW" dirty="0"/>
              <a:t>ML-KEM-512</a:t>
            </a:r>
            <a:r>
              <a:rPr lang="zh-TW" altLang="en-US" dirty="0"/>
              <a:t>、</a:t>
            </a:r>
            <a:r>
              <a:rPr lang="en-US" altLang="zh-TW" dirty="0"/>
              <a:t>ML-KEM-768</a:t>
            </a:r>
            <a:r>
              <a:rPr lang="zh-TW" altLang="en-US" dirty="0"/>
              <a:t>、和</a:t>
            </a:r>
            <a:r>
              <a:rPr lang="en-US" altLang="zh-TW" dirty="0"/>
              <a:t>ML-KEM-1024</a:t>
            </a:r>
            <a:r>
              <a:rPr lang="zh-TW" altLang="en-US" dirty="0"/>
              <a:t>。</a:t>
            </a:r>
          </a:p>
          <a:p>
            <a:pPr>
              <a:buFont typeface="Arial" panose="020B0604020202020204" pitchFamily="34" charset="0"/>
              <a:buChar char="•"/>
            </a:pPr>
            <a:endParaRPr lang="zh-TW" altLang="en-US" dirty="0"/>
          </a:p>
        </p:txBody>
      </p:sp>
      <p:sp>
        <p:nvSpPr>
          <p:cNvPr id="4" name="灯片编号占位符 3"/>
          <p:cNvSpPr>
            <a:spLocks noGrp="1"/>
          </p:cNvSpPr>
          <p:nvPr>
            <p:ph type="sldNum" sz="quarter" idx="10"/>
          </p:nvPr>
        </p:nvSpPr>
        <p:spPr/>
        <p:txBody>
          <a:bodyPr/>
          <a:lstStyle/>
          <a:p>
            <a:fld id="{69A40415-9386-408E-9CCF-54F7835AD1E7}" type="slidenum">
              <a:rPr lang="zh-CN" altLang="en-US" smtClean="0"/>
              <a:t>38</a:t>
            </a:fld>
            <a:endParaRPr lang="zh-CN" altLang="en-US"/>
          </a:p>
        </p:txBody>
      </p:sp>
    </p:spTree>
    <p:extLst>
      <p:ext uri="{BB962C8B-B14F-4D97-AF65-F5344CB8AC3E}">
        <p14:creationId xmlns:p14="http://schemas.microsoft.com/office/powerpoint/2010/main" val="495176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我大學時期就讀臺灣科技大學，專題的部份是在林銘波教授的指導下完成，後來研究所直升原校，正式進入林銘波教授的實驗室，在碩士期間有得到我們</a:t>
            </a:r>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電子所的碩士優秀獎學金</a:t>
            </a:r>
            <a:endParaRPr lang="zh-TW" altLang="en-US" dirty="0"/>
          </a:p>
        </p:txBody>
      </p:sp>
    </p:spTree>
    <p:extLst>
      <p:ext uri="{BB962C8B-B14F-4D97-AF65-F5344CB8AC3E}">
        <p14:creationId xmlns:p14="http://schemas.microsoft.com/office/powerpoint/2010/main" val="49517664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en-US" altLang="zh-TW" b="1" dirty="0"/>
              <a:t>KEM</a:t>
            </a:r>
            <a:r>
              <a:rPr lang="zh-TW" altLang="en-US" b="1" dirty="0"/>
              <a:t>的用途：</a:t>
            </a:r>
            <a:endParaRPr lang="zh-TW" altLang="en-US" dirty="0"/>
          </a:p>
          <a:p>
            <a:pPr>
              <a:buFont typeface="Arial" panose="020B0604020202020204" pitchFamily="34" charset="0"/>
              <a:buChar char="•"/>
            </a:pPr>
            <a:r>
              <a:rPr lang="en-US" altLang="zh-TW" dirty="0"/>
              <a:t>KEM</a:t>
            </a:r>
            <a:r>
              <a:rPr lang="zh-TW" altLang="en-US" dirty="0"/>
              <a:t>是一種加密方案，用於在兩個通信方之間建立共享的秘密密鑰。這個共享的密鑰可以用於後續的對稱密鑰加密操作，從而保護通信的機密性。</a:t>
            </a:r>
            <a:endParaRPr lang="en-US" altLang="zh-TW" dirty="0"/>
          </a:p>
          <a:p>
            <a:pPr>
              <a:buFont typeface="Arial" panose="020B0604020202020204" pitchFamily="34" charset="0"/>
              <a:buChar char="•"/>
            </a:pPr>
            <a:r>
              <a:rPr lang="zh-TW" altLang="en-US" dirty="0"/>
              <a:t>其中對稱加密的部分可以使用如</a:t>
            </a:r>
            <a:r>
              <a:rPr lang="en-US" altLang="zh-TW" dirty="0"/>
              <a:t>AES</a:t>
            </a:r>
          </a:p>
          <a:p>
            <a:pPr>
              <a:buFont typeface="Arial" panose="020B0604020202020204" pitchFamily="34" charset="0"/>
              <a:buChar char="•"/>
            </a:pPr>
            <a:r>
              <a:rPr lang="zh-TW" altLang="en-US" dirty="0"/>
              <a:t>這邊的</a:t>
            </a:r>
            <a:r>
              <a:rPr lang="en-US" altLang="zh-TW" dirty="0"/>
              <a:t>KEM</a:t>
            </a:r>
            <a:r>
              <a:rPr lang="zh-TW" altLang="en-US" dirty="0"/>
              <a:t>是一個廣泛的概念，不只是這邊的</a:t>
            </a:r>
            <a:r>
              <a:rPr lang="en-US" altLang="zh-TW" dirty="0" err="1"/>
              <a:t>kyber</a:t>
            </a:r>
            <a:r>
              <a:rPr lang="zh-TW" altLang="en-US" dirty="0"/>
              <a:t>算法，</a:t>
            </a:r>
            <a:r>
              <a:rPr lang="en-US" altLang="zh-TW" dirty="0"/>
              <a:t>RSA</a:t>
            </a:r>
            <a:r>
              <a:rPr lang="zh-TW" altLang="en-US" dirty="0"/>
              <a:t>也可以被套用</a:t>
            </a:r>
          </a:p>
          <a:p>
            <a:r>
              <a:rPr lang="en-US" altLang="zh-TW" b="1" dirty="0"/>
              <a:t>KEM</a:t>
            </a:r>
            <a:r>
              <a:rPr lang="zh-TW" altLang="en-US" b="1" dirty="0"/>
              <a:t>的三個核心算法：</a:t>
            </a:r>
          </a:p>
          <a:p>
            <a:r>
              <a:rPr lang="en-US" altLang="zh-TW" b="1" dirty="0" err="1"/>
              <a:t>KeyGen</a:t>
            </a:r>
            <a:r>
              <a:rPr lang="zh-TW" altLang="en-US" b="1" dirty="0"/>
              <a:t>： 用於生成一對密鑰</a:t>
            </a:r>
            <a:r>
              <a:rPr lang="en-US" altLang="zh-TW" b="1" dirty="0"/>
              <a:t>(</a:t>
            </a:r>
            <a:r>
              <a:rPr lang="zh-TW" altLang="en-US" b="1" dirty="0"/>
              <a:t>公鑰和私鑰</a:t>
            </a:r>
            <a:r>
              <a:rPr lang="en-US" altLang="zh-TW" b="1" dirty="0"/>
              <a:t>)</a:t>
            </a:r>
          </a:p>
          <a:p>
            <a:r>
              <a:rPr lang="en-US" altLang="zh-TW" b="1" dirty="0" err="1"/>
              <a:t>Encaps</a:t>
            </a:r>
            <a:r>
              <a:rPr lang="zh-TW" altLang="en-US" b="1" dirty="0"/>
              <a:t>： 使用公鑰將加密明文。</a:t>
            </a:r>
          </a:p>
          <a:p>
            <a:r>
              <a:rPr lang="en-US" altLang="zh-TW" b="1" dirty="0" err="1"/>
              <a:t>Decaps</a:t>
            </a:r>
            <a:r>
              <a:rPr lang="zh-TW" altLang="en-US" b="1" dirty="0"/>
              <a:t>： 使用密鑰來解碼密文</a:t>
            </a:r>
            <a:endParaRPr lang="en-US" altLang="zh-TW" b="1" dirty="0"/>
          </a:p>
          <a:p>
            <a:endParaRPr lang="en-US" altLang="zh-TW" b="1" dirty="0"/>
          </a:p>
          <a:p>
            <a:r>
              <a:rPr lang="zh-TW" altLang="en-US" dirty="0"/>
              <a:t>使用「</a:t>
            </a:r>
            <a:r>
              <a:rPr lang="en-US" altLang="zh-TW" dirty="0"/>
              <a:t>probabilistic</a:t>
            </a:r>
            <a:r>
              <a:rPr lang="zh-TW" altLang="en-US" dirty="0"/>
              <a:t>（概率性）」這個字，是因為密鑰封裝機制（</a:t>
            </a:r>
            <a:r>
              <a:rPr lang="en-US" altLang="zh-TW" dirty="0"/>
              <a:t>KEM</a:t>
            </a:r>
            <a:r>
              <a:rPr lang="zh-TW" altLang="en-US" dirty="0"/>
              <a:t>）中的某些算法，如</a:t>
            </a:r>
            <a:r>
              <a:rPr lang="en-US" altLang="zh-TW" dirty="0" err="1"/>
              <a:t>KeyGen</a:t>
            </a:r>
            <a:r>
              <a:rPr lang="zh-TW" altLang="en-US" dirty="0"/>
              <a:t>和</a:t>
            </a:r>
            <a:r>
              <a:rPr lang="en-US" altLang="zh-TW" dirty="0" err="1"/>
              <a:t>Encaps</a:t>
            </a:r>
            <a:r>
              <a:rPr lang="zh-TW" altLang="en-US" dirty="0"/>
              <a:t>。即使在相同的輸入條件下，這些算法在每次運行時會生成不同的結果，。</a:t>
            </a:r>
          </a:p>
          <a:p>
            <a:r>
              <a:rPr lang="zh-TW" altLang="en-US" b="1" dirty="0"/>
              <a:t>具體原因如下：</a:t>
            </a:r>
          </a:p>
          <a:p>
            <a:pPr>
              <a:buFont typeface="+mj-lt"/>
              <a:buAutoNum type="arabicPeriod"/>
            </a:pPr>
            <a:r>
              <a:rPr lang="zh-TW" altLang="en-US" b="1" dirty="0"/>
              <a:t>安全性增強：</a:t>
            </a:r>
            <a:endParaRPr lang="zh-TW" altLang="en-US" dirty="0"/>
          </a:p>
          <a:p>
            <a:pPr marL="742950" lvl="1" indent="-285750">
              <a:buFont typeface="+mj-lt"/>
              <a:buAutoNum type="arabicPeriod"/>
            </a:pPr>
            <a:r>
              <a:rPr lang="zh-TW" altLang="en-US" dirty="0"/>
              <a:t>在加密算法中，引入隨機性可以防止攻擊者通過重複觀察相同的輸入和輸出來推測出密鑰或破壞加密系統。概率性使得每次加密操作生成的密文或密鑰不同，增加了攻擊的難度。</a:t>
            </a:r>
          </a:p>
          <a:p>
            <a:pPr>
              <a:buFont typeface="+mj-lt"/>
              <a:buAutoNum type="arabicPeriod"/>
            </a:pPr>
            <a:r>
              <a:rPr lang="zh-TW" altLang="en-US" b="1" dirty="0"/>
              <a:t>密鑰和密文的唯一性：</a:t>
            </a:r>
            <a:endParaRPr lang="zh-TW" altLang="en-US" dirty="0"/>
          </a:p>
          <a:p>
            <a:pPr marL="742950" lvl="1" indent="-285750">
              <a:buFont typeface="+mj-lt"/>
              <a:buAutoNum type="arabicPeriod"/>
            </a:pPr>
            <a:r>
              <a:rPr lang="zh-TW" altLang="en-US" dirty="0"/>
              <a:t>通過使用概率性算法，即使對同一消息或輸入，生成的密文也是不同的。這保證了加密系統的「語義安全性」，即即使攻擊者觀察到多個密文，也無法推斷出任何有關原始消息的信息。</a:t>
            </a:r>
          </a:p>
          <a:p>
            <a:pPr>
              <a:buFont typeface="+mj-lt"/>
              <a:buAutoNum type="arabicPeriod"/>
            </a:pPr>
            <a:r>
              <a:rPr lang="zh-TW" altLang="en-US" b="1" dirty="0"/>
              <a:t>防止重放攻擊：</a:t>
            </a:r>
            <a:endParaRPr lang="zh-TW" altLang="en-US" dirty="0"/>
          </a:p>
          <a:p>
            <a:pPr marL="742950" lvl="1" indent="-285750">
              <a:buFont typeface="+mj-lt"/>
              <a:buAutoNum type="arabicPeriod"/>
            </a:pPr>
            <a:r>
              <a:rPr lang="zh-TW" altLang="en-US" dirty="0"/>
              <a:t>概率性算法生成的密文是唯一的，這有助於防止重放攻擊，因為即使攻擊者截獲了密文並重複發送，它也無法通過相同的密文推斷出密鑰或原始消息。</a:t>
            </a:r>
          </a:p>
          <a:p>
            <a:endParaRPr lang="zh-TW" altLang="en-US" dirty="0"/>
          </a:p>
        </p:txBody>
      </p:sp>
    </p:spTree>
    <p:extLst>
      <p:ext uri="{BB962C8B-B14F-4D97-AF65-F5344CB8AC3E}">
        <p14:creationId xmlns:p14="http://schemas.microsoft.com/office/powerpoint/2010/main" val="70081332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這是我的設計流程，那我目前已經完成</a:t>
            </a:r>
            <a:r>
              <a:rPr lang="en-US" altLang="zh-TW" dirty="0" err="1"/>
              <a:t>phyhon</a:t>
            </a:r>
            <a:r>
              <a:rPr lang="zh-TW" altLang="en-US" dirty="0"/>
              <a:t>的部分，現在進到</a:t>
            </a:r>
            <a:r>
              <a:rPr lang="en-US" altLang="zh-TW" dirty="0"/>
              <a:t>architecture design</a:t>
            </a:r>
            <a:r>
              <a:rPr lang="zh-TW" altLang="en-US" dirty="0"/>
              <a:t>，接下來會去寫</a:t>
            </a:r>
            <a:r>
              <a:rPr lang="en-US" altLang="zh-TW" dirty="0" err="1"/>
              <a:t>verilog</a:t>
            </a:r>
            <a:r>
              <a:rPr lang="zh-TW" altLang="en-US" dirty="0"/>
              <a:t>然後完成</a:t>
            </a:r>
            <a:r>
              <a:rPr lang="en-US" altLang="zh-TW" dirty="0"/>
              <a:t>RTL</a:t>
            </a:r>
            <a:r>
              <a:rPr lang="zh-TW" altLang="en-US" dirty="0"/>
              <a:t>模擬，透過</a:t>
            </a:r>
            <a:r>
              <a:rPr lang="en-US" altLang="zh-TW" dirty="0"/>
              <a:t>DC</a:t>
            </a:r>
            <a:r>
              <a:rPr lang="zh-TW" altLang="en-US" dirty="0"/>
              <a:t>和成後得到</a:t>
            </a:r>
            <a:r>
              <a:rPr lang="en-US" altLang="zh-TW" dirty="0"/>
              <a:t>netlist</a:t>
            </a:r>
            <a:r>
              <a:rPr lang="zh-TW" altLang="en-US" dirty="0"/>
              <a:t>，然後做</a:t>
            </a:r>
            <a:r>
              <a:rPr lang="en-US" altLang="zh-TW" dirty="0"/>
              <a:t>pre-sim</a:t>
            </a:r>
            <a:r>
              <a:rPr lang="zh-TW" altLang="en-US" dirty="0"/>
              <a:t>完用</a:t>
            </a:r>
            <a:r>
              <a:rPr lang="en-US" altLang="zh-TW" dirty="0"/>
              <a:t>ICC</a:t>
            </a:r>
            <a:r>
              <a:rPr lang="zh-TW" altLang="en-US" dirty="0"/>
              <a:t>做</a:t>
            </a:r>
            <a:r>
              <a:rPr lang="en-US" altLang="zh-TW" dirty="0"/>
              <a:t>layout</a:t>
            </a:r>
            <a:r>
              <a:rPr lang="zh-TW" altLang="en-US" dirty="0"/>
              <a:t>，最後在做</a:t>
            </a:r>
            <a:r>
              <a:rPr lang="en-US" altLang="zh-TW" dirty="0"/>
              <a:t>post-sim</a:t>
            </a:r>
            <a:r>
              <a:rPr lang="zh-TW" altLang="en-US" dirty="0"/>
              <a:t>，最後會做</a:t>
            </a:r>
            <a:r>
              <a:rPr lang="en-US" altLang="zh-TW" dirty="0"/>
              <a:t>DRC</a:t>
            </a:r>
            <a:r>
              <a:rPr lang="zh-TW" altLang="en-US" dirty="0"/>
              <a:t>和</a:t>
            </a:r>
            <a:r>
              <a:rPr lang="en-US" altLang="zh-TW" dirty="0"/>
              <a:t>LVS</a:t>
            </a:r>
            <a:r>
              <a:rPr lang="zh-TW" altLang="en-US" dirty="0"/>
              <a:t>的驗證</a:t>
            </a:r>
          </a:p>
        </p:txBody>
      </p:sp>
    </p:spTree>
    <p:extLst>
      <p:ext uri="{BB962C8B-B14F-4D97-AF65-F5344CB8AC3E}">
        <p14:creationId xmlns:p14="http://schemas.microsoft.com/office/powerpoint/2010/main" val="11718201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這邊是我生成金鑰的模組的架構圖，內部會用到的有</a:t>
            </a:r>
            <a:r>
              <a:rPr lang="en-US" altLang="zh-TW" dirty="0"/>
              <a:t>memory</a:t>
            </a:r>
            <a:r>
              <a:rPr lang="zh-TW" altLang="en-US" dirty="0"/>
              <a:t>、</a:t>
            </a:r>
            <a:r>
              <a:rPr lang="en-US" altLang="zh-TW" dirty="0"/>
              <a:t>SHA</a:t>
            </a:r>
            <a:r>
              <a:rPr lang="zh-TW" altLang="en-US" dirty="0"/>
              <a:t>，而這個</a:t>
            </a:r>
            <a:r>
              <a:rPr lang="en-US" altLang="zh-TW" dirty="0"/>
              <a:t>SHA</a:t>
            </a:r>
            <a:r>
              <a:rPr lang="zh-TW" altLang="en-US" dirty="0"/>
              <a:t>會包含</a:t>
            </a:r>
            <a:r>
              <a:rPr lang="en-US" altLang="zh-TW" b="0" dirty="0">
                <a:solidFill>
                  <a:srgbClr val="9CDCFE"/>
                </a:solidFill>
                <a:effectLst/>
                <a:latin typeface="Consolas" panose="020B0609020204030204" pitchFamily="49" charset="0"/>
              </a:rPr>
              <a:t>sha3_256</a:t>
            </a:r>
            <a:r>
              <a:rPr lang="en-US" altLang="zh-TW" b="0" dirty="0">
                <a:solidFill>
                  <a:srgbClr val="CCCCCC"/>
                </a:solidFill>
                <a:effectLst/>
                <a:latin typeface="Consolas" panose="020B0609020204030204" pitchFamily="49" charset="0"/>
              </a:rPr>
              <a:t>, </a:t>
            </a:r>
            <a:r>
              <a:rPr lang="en-US" altLang="zh-TW" b="0" dirty="0">
                <a:solidFill>
                  <a:srgbClr val="9CDCFE"/>
                </a:solidFill>
                <a:effectLst/>
                <a:latin typeface="Consolas" panose="020B0609020204030204" pitchFamily="49" charset="0"/>
              </a:rPr>
              <a:t>sha3_512</a:t>
            </a:r>
            <a:r>
              <a:rPr lang="en-US" altLang="zh-TW" b="0" dirty="0">
                <a:solidFill>
                  <a:srgbClr val="CCCCCC"/>
                </a:solidFill>
                <a:effectLst/>
                <a:latin typeface="Consolas" panose="020B0609020204030204" pitchFamily="49" charset="0"/>
              </a:rPr>
              <a:t>, </a:t>
            </a:r>
            <a:r>
              <a:rPr lang="en-US" altLang="zh-TW" b="0" dirty="0">
                <a:solidFill>
                  <a:srgbClr val="9CDCFE"/>
                </a:solidFill>
                <a:effectLst/>
                <a:latin typeface="Consolas" panose="020B0609020204030204" pitchFamily="49" charset="0"/>
              </a:rPr>
              <a:t>shake_256</a:t>
            </a:r>
            <a:r>
              <a:rPr lang="en-US" altLang="zh-TW" b="0" dirty="0">
                <a:solidFill>
                  <a:srgbClr val="CCCCCC"/>
                </a:solidFill>
                <a:effectLst/>
                <a:latin typeface="Consolas" panose="020B0609020204030204" pitchFamily="49" charset="0"/>
              </a:rPr>
              <a:t> , </a:t>
            </a:r>
            <a:r>
              <a:rPr lang="en-US" altLang="zh-TW" b="0" dirty="0">
                <a:solidFill>
                  <a:srgbClr val="9CDCFE"/>
                </a:solidFill>
                <a:effectLst/>
                <a:latin typeface="Consolas" panose="020B0609020204030204" pitchFamily="49" charset="0"/>
              </a:rPr>
              <a:t>shake_128</a:t>
            </a:r>
            <a:r>
              <a:rPr lang="zh-TW" altLang="en-US" b="0" dirty="0">
                <a:solidFill>
                  <a:srgbClr val="9CDCFE"/>
                </a:solidFill>
                <a:effectLst/>
                <a:latin typeface="Consolas" panose="020B0609020204030204" pitchFamily="49" charset="0"/>
              </a:rPr>
              <a:t>四種</a:t>
            </a:r>
            <a:r>
              <a:rPr lang="en-US" altLang="zh-TW" b="0" dirty="0">
                <a:solidFill>
                  <a:srgbClr val="9CDCFE"/>
                </a:solidFill>
                <a:effectLst/>
                <a:latin typeface="Consolas" panose="020B0609020204030204" pitchFamily="49" charset="0"/>
              </a:rPr>
              <a:t>hash function</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dirty="0">
                <a:solidFill>
                  <a:srgbClr val="9CDCFE"/>
                </a:solidFill>
                <a:effectLst/>
                <a:latin typeface="Consolas" panose="020B0609020204030204" pitchFamily="49" charset="0"/>
              </a:rPr>
              <a:t>接著是</a:t>
            </a:r>
            <a:r>
              <a:rPr lang="en-US" altLang="zh-TW" b="0" dirty="0" err="1">
                <a:solidFill>
                  <a:srgbClr val="9CDCFE"/>
                </a:solidFill>
                <a:effectLst/>
                <a:latin typeface="Consolas" panose="020B0609020204030204" pitchFamily="49" charset="0"/>
              </a:rPr>
              <a:t>SampleNTT</a:t>
            </a:r>
            <a:r>
              <a:rPr lang="zh-TW" altLang="en-US" b="0" dirty="0">
                <a:solidFill>
                  <a:srgbClr val="9CDCFE"/>
                </a:solidFill>
                <a:effectLst/>
                <a:latin typeface="Consolas" panose="020B0609020204030204" pitchFamily="49" charset="0"/>
              </a:rPr>
              <a:t>和</a:t>
            </a:r>
            <a:r>
              <a:rPr lang="en-US" altLang="zh-TW" b="0" dirty="0" err="1">
                <a:solidFill>
                  <a:srgbClr val="9CDCFE"/>
                </a:solidFill>
                <a:effectLst/>
                <a:latin typeface="Consolas" panose="020B0609020204030204" pitchFamily="49" charset="0"/>
              </a:rPr>
              <a:t>SamplePolyCBD</a:t>
            </a:r>
            <a:r>
              <a:rPr lang="zh-TW" altLang="en-US" b="0" dirty="0">
                <a:solidFill>
                  <a:srgbClr val="9CDCFE"/>
                </a:solidFill>
                <a:effectLst/>
                <a:latin typeface="Consolas" panose="020B0609020204030204" pitchFamily="49" charset="0"/>
              </a:rPr>
              <a:t>兩個產生特殊亂數的模組</a:t>
            </a:r>
            <a:endParaRPr lang="en-US" altLang="zh-TW" b="0" dirty="0">
              <a:solidFill>
                <a:srgbClr val="9CDCFE"/>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dirty="0">
                <a:solidFill>
                  <a:srgbClr val="CCCCCC"/>
                </a:solidFill>
                <a:effectLst/>
                <a:latin typeface="Consolas" panose="020B0609020204030204" pitchFamily="49" charset="0"/>
              </a:rPr>
              <a:t>而</a:t>
            </a:r>
            <a:r>
              <a:rPr lang="en-US" altLang="zh-TW" b="0" dirty="0">
                <a:solidFill>
                  <a:srgbClr val="CCCCCC"/>
                </a:solidFill>
                <a:effectLst/>
                <a:latin typeface="Consolas" panose="020B0609020204030204" pitchFamily="49" charset="0"/>
              </a:rPr>
              <a:t>NTT</a:t>
            </a:r>
            <a:r>
              <a:rPr lang="zh-TW" altLang="en-US" b="0" dirty="0">
                <a:solidFill>
                  <a:srgbClr val="CCCCCC"/>
                </a:solidFill>
                <a:effectLst/>
                <a:latin typeface="Consolas" panose="020B0609020204030204" pitchFamily="49" charset="0"/>
              </a:rPr>
              <a:t>是將數值從整數域轉到</a:t>
            </a:r>
            <a:r>
              <a:rPr lang="en-US" altLang="zh-TW" b="0" dirty="0">
                <a:solidFill>
                  <a:srgbClr val="CCCCCC"/>
                </a:solidFill>
                <a:effectLst/>
                <a:latin typeface="Consolas" panose="020B0609020204030204" pitchFamily="49" charset="0"/>
              </a:rPr>
              <a:t>NTT</a:t>
            </a:r>
            <a:r>
              <a:rPr lang="zh-TW" altLang="en-US" b="0" dirty="0">
                <a:solidFill>
                  <a:srgbClr val="CCCCCC"/>
                </a:solidFill>
                <a:effectLst/>
                <a:latin typeface="Consolas" panose="020B0609020204030204" pitchFamily="49" charset="0"/>
              </a:rPr>
              <a:t>域的模組</a:t>
            </a:r>
            <a:r>
              <a:rPr lang="en-US" altLang="zh-TW" b="0" dirty="0">
                <a:solidFill>
                  <a:srgbClr val="CCCCCC"/>
                </a:solidFill>
                <a:effectLst/>
                <a:latin typeface="Consolas" panose="020B0609020204030204" pitchFamily="49" charset="0"/>
              </a:rPr>
              <a:t>NTT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dirty="0">
              <a:solidFill>
                <a:srgbClr val="CCCCCC"/>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b="0" dirty="0">
                <a:solidFill>
                  <a:srgbClr val="CCCCCC"/>
                </a:solidFill>
                <a:effectLst/>
                <a:latin typeface="Consolas" panose="020B0609020204030204" pitchFamily="49" charset="0"/>
              </a:rPr>
              <a:t>後面兩個向量相加和矩陣相乘與一般的理解差不多，只是內部的乘法和加法會是使用到在</a:t>
            </a:r>
            <a:r>
              <a:rPr lang="en-US" altLang="zh-TW" b="0" dirty="0">
                <a:solidFill>
                  <a:srgbClr val="CCCCCC"/>
                </a:solidFill>
                <a:effectLst/>
                <a:latin typeface="Consolas" panose="020B0609020204030204" pitchFamily="49" charset="0"/>
              </a:rPr>
              <a:t>NTT</a:t>
            </a:r>
            <a:r>
              <a:rPr lang="zh-TW" altLang="en-US" b="0" dirty="0">
                <a:solidFill>
                  <a:srgbClr val="CCCCCC"/>
                </a:solidFill>
                <a:effectLst/>
                <a:latin typeface="Consolas" panose="020B0609020204030204" pitchFamily="49" charset="0"/>
              </a:rPr>
              <a:t>域中的乘法和加法</a:t>
            </a:r>
            <a:endParaRPr lang="en-US" altLang="zh-TW" b="0" dirty="0">
              <a:solidFill>
                <a:srgbClr val="CCCCCC"/>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Tree>
    <p:extLst>
      <p:ext uri="{BB962C8B-B14F-4D97-AF65-F5344CB8AC3E}">
        <p14:creationId xmlns:p14="http://schemas.microsoft.com/office/powerpoint/2010/main" val="374152501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而加密</a:t>
            </a:r>
            <a:r>
              <a:rPr lang="en-US" altLang="zh-TW" dirty="0" err="1"/>
              <a:t>datapath</a:t>
            </a:r>
            <a:r>
              <a:rPr lang="zh-TW" altLang="en-US" dirty="0"/>
              <a:t>基本上是包含解密的，因此這個模組可以完成加密以及解密功能，而</a:t>
            </a:r>
            <a:r>
              <a:rPr lang="en-US" altLang="zh-TW" dirty="0"/>
              <a:t>controller</a:t>
            </a:r>
            <a:r>
              <a:rPr lang="zh-TW" altLang="en-US" dirty="0"/>
              <a:t>則會設計成能夠同時包含這兩項功能</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相較於</a:t>
            </a:r>
            <a:r>
              <a:rPr lang="en-US" altLang="zh-TW" dirty="0" err="1"/>
              <a:t>KeyGen</a:t>
            </a:r>
            <a:r>
              <a:rPr lang="en-US" altLang="zh-TW" dirty="0"/>
              <a:t> </a:t>
            </a:r>
            <a:r>
              <a:rPr lang="zh-TW" altLang="en-US" dirty="0"/>
              <a:t>模組，這個加解密模組多了</a:t>
            </a:r>
            <a:r>
              <a:rPr lang="en-US" altLang="zh-TW" dirty="0"/>
              <a:t>compress</a:t>
            </a:r>
            <a:r>
              <a:rPr lang="zh-TW" altLang="en-US" dirty="0"/>
              <a:t>模組，這兩個模組主要是將資料壓縮，讓資料變小，而</a:t>
            </a:r>
            <a:r>
              <a:rPr lang="en-US" altLang="zh-TW" dirty="0"/>
              <a:t>Decompress</a:t>
            </a:r>
            <a:r>
              <a:rPr lang="zh-TW" altLang="en-US" dirty="0"/>
              <a:t>則是反向的操作</a:t>
            </a: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dirty="0"/>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還有就是多了</a:t>
            </a:r>
            <a:r>
              <a:rPr lang="en-US" altLang="zh-TW" b="0" dirty="0">
                <a:solidFill>
                  <a:srgbClr val="CCCCCC"/>
                </a:solidFill>
                <a:effectLst/>
                <a:latin typeface="Consolas" panose="020B0609020204030204" pitchFamily="49" charset="0"/>
              </a:rPr>
              <a:t>NTT_INV</a:t>
            </a:r>
            <a:r>
              <a:rPr lang="zh-TW" altLang="en-US" b="0" dirty="0">
                <a:solidFill>
                  <a:srgbClr val="CCCCCC"/>
                </a:solidFill>
                <a:effectLst/>
                <a:latin typeface="Consolas" panose="020B0609020204030204" pitchFamily="49" charset="0"/>
              </a:rPr>
              <a:t>這個模組，他是</a:t>
            </a:r>
            <a:r>
              <a:rPr lang="en-US" altLang="zh-TW" b="0" dirty="0" err="1">
                <a:solidFill>
                  <a:srgbClr val="CCCCCC"/>
                </a:solidFill>
                <a:effectLst/>
                <a:latin typeface="Consolas" panose="020B0609020204030204" pitchFamily="49" charset="0"/>
              </a:rPr>
              <a:t>ntt</a:t>
            </a:r>
            <a:r>
              <a:rPr lang="zh-TW" altLang="en-US" b="0" dirty="0">
                <a:solidFill>
                  <a:srgbClr val="CCCCCC"/>
                </a:solidFill>
                <a:effectLst/>
                <a:latin typeface="Consolas" panose="020B0609020204030204" pitchFamily="49" charset="0"/>
              </a:rPr>
              <a:t>的反向操作</a:t>
            </a:r>
            <a:endParaRPr lang="en-US" altLang="zh-TW" b="0" dirty="0">
              <a:solidFill>
                <a:srgbClr val="CCCCCC"/>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b="0" dirty="0">
              <a:solidFill>
                <a:srgbClr val="CCCCCC"/>
              </a:solidFill>
              <a:effectLst/>
              <a:latin typeface="Consolas" panose="020B0609020204030204" pitchFamily="49"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而向量乘法也是，使用</a:t>
            </a:r>
            <a:r>
              <a:rPr lang="en-US" altLang="zh-TW" dirty="0" err="1"/>
              <a:t>ntt</a:t>
            </a:r>
            <a:r>
              <a:rPr lang="zh-TW" altLang="en-US" dirty="0"/>
              <a:t>域的乘法</a:t>
            </a:r>
          </a:p>
        </p:txBody>
      </p:sp>
    </p:spTree>
    <p:extLst>
      <p:ext uri="{BB962C8B-B14F-4D97-AF65-F5344CB8AC3E}">
        <p14:creationId xmlns:p14="http://schemas.microsoft.com/office/powerpoint/2010/main" val="163815869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那我論文的預期成果的話，會使用</a:t>
            </a:r>
            <a:r>
              <a:rPr lang="en-US" altLang="zh-TW" dirty="0"/>
              <a:t>FPGA</a:t>
            </a:r>
            <a:r>
              <a:rPr lang="zh-TW" altLang="en-US" dirty="0"/>
              <a:t>以及</a:t>
            </a:r>
            <a:r>
              <a:rPr lang="en-US" altLang="zh-TW" dirty="0"/>
              <a:t>ASIC</a:t>
            </a:r>
            <a:r>
              <a:rPr lang="zh-TW" altLang="en-US" dirty="0"/>
              <a:t>實現以及驗證，而硬體驗證所使用的</a:t>
            </a:r>
            <a:r>
              <a:rPr lang="en-US" altLang="zh-TW" dirty="0"/>
              <a:t>Pattern</a:t>
            </a:r>
            <a:r>
              <a:rPr lang="zh-TW" altLang="en-US" dirty="0"/>
              <a:t>會是由</a:t>
            </a:r>
            <a:r>
              <a:rPr lang="en-US" altLang="zh-TW" dirty="0"/>
              <a:t>python</a:t>
            </a:r>
            <a:r>
              <a:rPr lang="zh-TW" altLang="en-US" dirty="0"/>
              <a:t>那邊得到的</a:t>
            </a:r>
            <a:r>
              <a:rPr lang="en-US" altLang="zh-TW" dirty="0"/>
              <a:t>golden data</a:t>
            </a:r>
          </a:p>
          <a:p>
            <a:endParaRPr lang="en-US" altLang="zh-CN" dirty="0"/>
          </a:p>
          <a:p>
            <a:r>
              <a:rPr lang="zh-TW" altLang="en-US" dirty="0"/>
              <a:t>那晶片的主要考倆也會是以面積做為最優先考量</a:t>
            </a:r>
            <a:r>
              <a:rPr lang="en-US" altLang="zh-TW" dirty="0"/>
              <a:t>(</a:t>
            </a:r>
            <a:r>
              <a:rPr lang="zh-TW" altLang="en-US" dirty="0"/>
              <a:t>主要瞄準嵌入式系統的應用場景</a:t>
            </a:r>
            <a:r>
              <a:rPr lang="en-US" altLang="zh-TW" dirty="0"/>
              <a:t>)</a:t>
            </a:r>
            <a:r>
              <a:rPr lang="zh-TW" altLang="en-US" dirty="0"/>
              <a:t>，所以我會使用記憶體來做實現</a:t>
            </a:r>
            <a:endParaRPr lang="en-US" altLang="zh-TW" dirty="0"/>
          </a:p>
          <a:p>
            <a:endParaRPr lang="en-US" altLang="zh-CN" dirty="0"/>
          </a:p>
          <a:p>
            <a:r>
              <a:rPr lang="zh-TW" altLang="en-US" dirty="0"/>
              <a:t>那電路的平行度和硬體共用也是會去做比較深入的規畫以及實驗來達到更好的效能，最後會和</a:t>
            </a:r>
            <a:r>
              <a:rPr lang="en-US" altLang="zh-TW" dirty="0"/>
              <a:t>CRYSTALS-KYBER</a:t>
            </a:r>
            <a:r>
              <a:rPr lang="zh-TW" altLang="en-US" dirty="0"/>
              <a:t>相關論文做結果比較</a:t>
            </a:r>
            <a:endParaRPr lang="zh-CN" altLang="en-US" dirty="0"/>
          </a:p>
        </p:txBody>
      </p:sp>
    </p:spTree>
    <p:extLst>
      <p:ext uri="{BB962C8B-B14F-4D97-AF65-F5344CB8AC3E}">
        <p14:creationId xmlns:p14="http://schemas.microsoft.com/office/powerpoint/2010/main" val="82654355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zh-TW" altLang="en-US" dirty="0"/>
          </a:p>
        </p:txBody>
      </p:sp>
    </p:spTree>
    <p:extLst>
      <p:ext uri="{BB962C8B-B14F-4D97-AF65-F5344CB8AC3E}">
        <p14:creationId xmlns:p14="http://schemas.microsoft.com/office/powerpoint/2010/main" val="30224304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800" b="1" kern="100" dirty="0">
                <a:effectLst/>
                <a:latin typeface="Times New Roman" panose="02020603050405020304" pitchFamily="18" charset="0"/>
                <a:ea typeface="標楷體" panose="03000509000000000000" pitchFamily="65" charset="-120"/>
                <a:cs typeface="Times New Roman" panose="02020603050405020304" pitchFamily="18" charset="0"/>
              </a:rPr>
              <a:t>這是我們碩一上學期到台大修的一堂</a:t>
            </a:r>
            <a:r>
              <a:rPr lang="en-US" altLang="zh-TW" sz="1800" b="1" kern="100" dirty="0">
                <a:effectLst/>
                <a:latin typeface="Times New Roman" panose="02020603050405020304" pitchFamily="18" charset="0"/>
                <a:ea typeface="標楷體" panose="03000509000000000000" pitchFamily="65" charset="-120"/>
                <a:cs typeface="Times New Roman" panose="02020603050405020304" pitchFamily="18" charset="0"/>
              </a:rPr>
              <a:t>SOC</a:t>
            </a:r>
            <a:r>
              <a:rPr lang="zh-TW" altLang="en-US" sz="1800" b="1" kern="100" dirty="0">
                <a:effectLst/>
                <a:latin typeface="Times New Roman" panose="02020603050405020304" pitchFamily="18" charset="0"/>
                <a:ea typeface="標楷體" panose="03000509000000000000" pitchFamily="65" charset="-120"/>
                <a:cs typeface="Times New Roman" panose="02020603050405020304" pitchFamily="18" charset="0"/>
              </a:rPr>
              <a:t>課程的期末專題，</a:t>
            </a:r>
            <a:r>
              <a:rPr lang="zh-TW" altLang="en-US" sz="18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那我們的專題是模擬在一個</a:t>
            </a:r>
            <a:r>
              <a:rPr lang="en-US" altLang="zh-TW" sz="18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SOC</a:t>
            </a:r>
            <a:r>
              <a:rPr lang="zh-TW" altLang="en-US" sz="18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中去達到</a:t>
            </a:r>
            <a:r>
              <a:rPr lang="en-US" altLang="zh-TW" sz="18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FIR</a:t>
            </a:r>
            <a:r>
              <a:rPr lang="zh-TW" altLang="en-US" sz="18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、矩陣乘法以及</a:t>
            </a:r>
            <a:r>
              <a:rPr lang="en-US" altLang="zh-TW" sz="18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Quick Sort</a:t>
            </a:r>
            <a:r>
              <a:rPr lang="zh-TW" altLang="en-US" sz="18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的加速。</a:t>
            </a:r>
            <a:endParaRPr lang="en-US" altLang="zh-TW" sz="18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800" b="1" kern="100" dirty="0">
                <a:effectLst/>
                <a:latin typeface="Times New Roman" panose="02020603050405020304" pitchFamily="18" charset="0"/>
                <a:ea typeface="標楷體" panose="03000509000000000000" pitchFamily="65" charset="-120"/>
                <a:cs typeface="Times New Roman" panose="02020603050405020304" pitchFamily="18" charset="0"/>
              </a:rPr>
              <a:t>所以我們自行設計了這三個硬體加速器之後將其整合至圖中的紅色區塊，然後又寫了韌體的部分，讓</a:t>
            </a:r>
            <a:r>
              <a:rPr lang="en-US" altLang="zh-TW" sz="1800" b="1" kern="100" dirty="0">
                <a:effectLst/>
                <a:latin typeface="Times New Roman" panose="02020603050405020304" pitchFamily="18" charset="0"/>
                <a:ea typeface="標楷體" panose="03000509000000000000" pitchFamily="65" charset="-120"/>
                <a:cs typeface="Times New Roman" panose="02020603050405020304" pitchFamily="18" charset="0"/>
              </a:rPr>
              <a:t>CPU</a:t>
            </a:r>
            <a:r>
              <a:rPr lang="zh-TW" altLang="en-US" sz="1800" b="1" kern="100" dirty="0">
                <a:effectLst/>
                <a:latin typeface="Times New Roman" panose="02020603050405020304" pitchFamily="18" charset="0"/>
                <a:ea typeface="標楷體" panose="03000509000000000000" pitchFamily="65" charset="-120"/>
                <a:cs typeface="Times New Roman" panose="02020603050405020304" pitchFamily="18" charset="0"/>
              </a:rPr>
              <a:t>可以將資料送往加速器。</a:t>
            </a:r>
            <a:endParaRPr lang="en-US" altLang="zh-TW" sz="1800" b="1" kern="100" dirty="0">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800" b="1" kern="100" dirty="0">
                <a:effectLst/>
                <a:latin typeface="Times New Roman" panose="02020603050405020304" pitchFamily="18" charset="0"/>
                <a:ea typeface="標楷體" panose="03000509000000000000" pitchFamily="65" charset="-120"/>
                <a:cs typeface="Times New Roman" panose="02020603050405020304" pitchFamily="18" charset="0"/>
              </a:rPr>
              <a:t>那我們加速器的介面是使用</a:t>
            </a:r>
            <a:r>
              <a:rPr lang="en-US" altLang="zh-TW" sz="1800" b="1" kern="100" dirty="0">
                <a:effectLst/>
                <a:latin typeface="Times New Roman" panose="02020603050405020304" pitchFamily="18" charset="0"/>
                <a:ea typeface="標楷體" panose="03000509000000000000" pitchFamily="65" charset="-120"/>
                <a:cs typeface="Times New Roman" panose="02020603050405020304" pitchFamily="18" charset="0"/>
              </a:rPr>
              <a:t>AXI-4</a:t>
            </a:r>
            <a:r>
              <a:rPr lang="zh-TW" altLang="en-US" sz="1800" b="1" kern="100" dirty="0">
                <a:effectLst/>
                <a:latin typeface="Times New Roman" panose="02020603050405020304" pitchFamily="18" charset="0"/>
                <a:ea typeface="標楷體" panose="03000509000000000000" pitchFamily="65" charset="-120"/>
                <a:cs typeface="Times New Roman" panose="02020603050405020304" pitchFamily="18" charset="0"/>
              </a:rPr>
              <a:t>介面，我們用到的有</a:t>
            </a:r>
            <a:r>
              <a:rPr lang="en-US" altLang="zh-TW" sz="1800" b="1" kern="100" dirty="0">
                <a:effectLst/>
                <a:latin typeface="Times New Roman" panose="02020603050405020304" pitchFamily="18" charset="0"/>
                <a:ea typeface="標楷體" panose="03000509000000000000" pitchFamily="65" charset="-120"/>
                <a:cs typeface="Times New Roman" panose="02020603050405020304" pitchFamily="18" charset="0"/>
              </a:rPr>
              <a:t>AXI-Lite</a:t>
            </a:r>
            <a:r>
              <a:rPr lang="zh-TW" altLang="en-US" sz="1800" b="1" kern="100" dirty="0">
                <a:effectLst/>
                <a:latin typeface="Times New Roman" panose="02020603050405020304" pitchFamily="18" charset="0"/>
                <a:ea typeface="標楷體" panose="03000509000000000000" pitchFamily="65" charset="-120"/>
                <a:cs typeface="Times New Roman" panose="02020603050405020304" pitchFamily="18" charset="0"/>
              </a:rPr>
              <a:t>以及</a:t>
            </a:r>
            <a:r>
              <a:rPr lang="en-US" altLang="zh-TW" sz="1800" b="1" kern="100" dirty="0">
                <a:effectLst/>
                <a:latin typeface="Times New Roman" panose="02020603050405020304" pitchFamily="18" charset="0"/>
                <a:ea typeface="標楷體" panose="03000509000000000000" pitchFamily="65" charset="-120"/>
                <a:cs typeface="Times New Roman" panose="02020603050405020304" pitchFamily="18" charset="0"/>
              </a:rPr>
              <a:t>AXI-stream</a:t>
            </a:r>
            <a:r>
              <a:rPr lang="zh-TW" altLang="en-US" sz="1800" b="1" kern="100" dirty="0">
                <a:effectLst/>
                <a:latin typeface="Times New Roman" panose="02020603050405020304" pitchFamily="18" charset="0"/>
                <a:ea typeface="標楷體" panose="03000509000000000000" pitchFamily="65" charset="-120"/>
                <a:cs typeface="Times New Roman" panose="02020603050405020304" pitchFamily="18" charset="0"/>
              </a:rPr>
              <a:t>，</a:t>
            </a:r>
            <a:r>
              <a:rPr lang="en-US" altLang="zh-TW" sz="1800" b="1" kern="100" dirty="0">
                <a:effectLst/>
                <a:latin typeface="Times New Roman" panose="02020603050405020304" pitchFamily="18" charset="0"/>
                <a:ea typeface="標楷體" panose="03000509000000000000" pitchFamily="65" charset="-120"/>
                <a:cs typeface="Times New Roman" panose="02020603050405020304" pitchFamily="18" charset="0"/>
              </a:rPr>
              <a:t>AXI-LITE</a:t>
            </a:r>
            <a:r>
              <a:rPr lang="zh-TW" altLang="en-US" sz="1800" b="1" kern="100" dirty="0">
                <a:effectLst/>
                <a:latin typeface="Times New Roman" panose="02020603050405020304" pitchFamily="18" charset="0"/>
                <a:ea typeface="標楷體" panose="03000509000000000000" pitchFamily="65" charset="-120"/>
                <a:cs typeface="Times New Roman" panose="02020603050405020304" pitchFamily="18" charset="0"/>
              </a:rPr>
              <a:t>用於硬體狀態的控制，</a:t>
            </a:r>
            <a:r>
              <a:rPr lang="en-US" altLang="zh-TW" sz="1800" b="1" kern="100" dirty="0">
                <a:effectLst/>
                <a:latin typeface="Times New Roman" panose="02020603050405020304" pitchFamily="18" charset="0"/>
                <a:ea typeface="標楷體" panose="03000509000000000000" pitchFamily="65" charset="-120"/>
                <a:cs typeface="Times New Roman" panose="02020603050405020304" pitchFamily="18" charset="0"/>
              </a:rPr>
              <a:t>AXI-stream</a:t>
            </a:r>
            <a:r>
              <a:rPr lang="zh-TW" altLang="en-US" sz="1800" b="1" kern="100" dirty="0">
                <a:effectLst/>
                <a:latin typeface="Times New Roman" panose="02020603050405020304" pitchFamily="18" charset="0"/>
                <a:ea typeface="標楷體" panose="03000509000000000000" pitchFamily="65" charset="-120"/>
                <a:cs typeface="Times New Roman" panose="02020603050405020304" pitchFamily="18" charset="0"/>
              </a:rPr>
              <a:t>則用於資料的傳遞。</a:t>
            </a:r>
            <a:endParaRPr lang="en-US" altLang="zh-TW" sz="1800" b="1" kern="100" dirty="0">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800" b="1" kern="100" dirty="0">
                <a:effectLst/>
                <a:latin typeface="Times New Roman" panose="02020603050405020304" pitchFamily="18" charset="0"/>
                <a:ea typeface="標楷體" panose="03000509000000000000" pitchFamily="65" charset="-120"/>
                <a:cs typeface="Times New Roman" panose="02020603050405020304" pitchFamily="18" charset="0"/>
              </a:rPr>
              <a:t>而由於</a:t>
            </a:r>
            <a:r>
              <a:rPr lang="en-US" altLang="zh-TW" sz="1800" b="1" kern="100" dirty="0">
                <a:effectLst/>
                <a:latin typeface="Times New Roman" panose="02020603050405020304" pitchFamily="18" charset="0"/>
                <a:ea typeface="標楷體" panose="03000509000000000000" pitchFamily="65" charset="-120"/>
                <a:cs typeface="Times New Roman" panose="02020603050405020304" pitchFamily="18" charset="0"/>
              </a:rPr>
              <a:t>CPU</a:t>
            </a:r>
            <a:r>
              <a:rPr lang="zh-TW" altLang="en-US" sz="1800" b="1" kern="100" dirty="0">
                <a:effectLst/>
                <a:latin typeface="Times New Roman" panose="02020603050405020304" pitchFamily="18" charset="0"/>
                <a:ea typeface="標楷體" panose="03000509000000000000" pitchFamily="65" charset="-120"/>
                <a:cs typeface="Times New Roman" panose="02020603050405020304" pitchFamily="18" charset="0"/>
              </a:rPr>
              <a:t>是使用</a:t>
            </a:r>
            <a:r>
              <a:rPr lang="en-US" altLang="zh-TW" sz="18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Wishbone Bus</a:t>
            </a:r>
            <a:r>
              <a:rPr lang="zh-TW" altLang="en-US" sz="18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來與其他硬體溝通，因此我們也設計了一個</a:t>
            </a:r>
            <a:r>
              <a:rPr lang="en-US" altLang="zh-TW" sz="18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wishbone BUS</a:t>
            </a:r>
            <a:r>
              <a:rPr lang="zh-TW" altLang="en-US" sz="18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與</a:t>
            </a:r>
            <a:r>
              <a:rPr lang="en-US" altLang="zh-TW" sz="18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AXI-4</a:t>
            </a:r>
            <a:r>
              <a:rPr lang="zh-TW" altLang="en-US" sz="18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轉換的</a:t>
            </a:r>
            <a:r>
              <a:rPr lang="en-US" altLang="zh-TW" sz="18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controller</a:t>
            </a:r>
            <a:r>
              <a:rPr lang="zh-TW" altLang="en-US" sz="18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endParaRPr lang="en-US" altLang="zh-TW" sz="18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8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8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TW" sz="1800" b="1" kern="100" dirty="0">
              <a:solidFill>
                <a:srgbClr val="000000"/>
              </a:solidFill>
              <a:effectLst/>
              <a:latin typeface="Times New Roman" panose="02020603050405020304" pitchFamily="18" charset="0"/>
              <a:ea typeface="微軟正黑體" panose="020B0604030504040204" pitchFamily="34"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800" b="1" kern="100" dirty="0">
                <a:solidFill>
                  <a:srgbClr val="000000"/>
                </a:solidFill>
                <a:effectLst/>
                <a:latin typeface="Times New Roman" panose="02020603050405020304" pitchFamily="18" charset="0"/>
                <a:ea typeface="微軟正黑體" panose="020B0604030504040204" pitchFamily="34" charset="-120"/>
                <a:cs typeface="Times New Roman" panose="02020603050405020304" pitchFamily="18" charset="0"/>
              </a:rPr>
              <a:t>由於最後結果會是效能的比較，因此我們除了有從硬體端去做加速，也有從韌體的部分下手來做加速</a:t>
            </a:r>
            <a:r>
              <a:rPr lang="en-US" altLang="zh-TW" sz="1800" b="1" kern="100" dirty="0">
                <a:solidFill>
                  <a:srgbClr val="000000"/>
                </a:solidFill>
                <a:effectLst/>
                <a:latin typeface="Times New Roman" panose="02020603050405020304" pitchFamily="18" charset="0"/>
                <a:ea typeface="微軟正黑體" panose="020B0604030504040204" pitchFamily="34" charset="-120"/>
                <a:cs typeface="Times New Roman" panose="02020603050405020304" pitchFamily="18" charset="0"/>
              </a:rPr>
              <a:t>(</a:t>
            </a:r>
            <a:r>
              <a:rPr lang="en-US" altLang="zh-TW" sz="2800" b="0" i="0" dirty="0">
                <a:solidFill>
                  <a:srgbClr val="303233"/>
                </a:solidFill>
                <a:effectLst/>
                <a:latin typeface="Lato" panose="020B0604020202020204" pitchFamily="34" charset="0"/>
              </a:rPr>
              <a:t>Load-Use Data Hazards</a:t>
            </a:r>
            <a:r>
              <a:rPr lang="zh-TW" altLang="en-US" sz="2800" b="0" i="0" dirty="0">
                <a:solidFill>
                  <a:srgbClr val="303233"/>
                </a:solidFill>
                <a:effectLst/>
                <a:latin typeface="Lato" panose="020B0604020202020204" pitchFamily="34" charset="0"/>
              </a:rPr>
              <a:t> ， 而解法就是</a:t>
            </a:r>
            <a:r>
              <a:rPr lang="en-US" altLang="zh-TW" sz="2800" b="0" i="0" dirty="0">
                <a:solidFill>
                  <a:srgbClr val="303233"/>
                </a:solidFill>
                <a:effectLst/>
                <a:latin typeface="Lato" panose="020F0502020204030203" pitchFamily="34" charset="0"/>
              </a:rPr>
              <a:t>Code Re-Ordering</a:t>
            </a:r>
            <a:r>
              <a:rPr lang="en-US" altLang="zh-TW" sz="1800" b="1" kern="100" dirty="0">
                <a:solidFill>
                  <a:srgbClr val="000000"/>
                </a:solidFill>
                <a:effectLst/>
                <a:latin typeface="Times New Roman" panose="02020603050405020304" pitchFamily="18" charset="0"/>
                <a:ea typeface="微軟正黑體" panose="020B0604030504040204" pitchFamily="34" charset="-120"/>
                <a:cs typeface="Times New Roman" panose="02020603050405020304" pitchFamily="18" charset="0"/>
              </a:rPr>
              <a:t>)</a:t>
            </a:r>
            <a:endParaRPr lang="en-US" altLang="zh-TW" sz="1800" b="1" kern="100" dirty="0">
              <a:effectLst/>
              <a:latin typeface="Times New Roman" panose="02020603050405020304" pitchFamily="18" charset="0"/>
              <a:ea typeface="標楷體" panose="03000509000000000000" pitchFamily="65" charset="-12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Tree>
    <p:extLst>
      <p:ext uri="{BB962C8B-B14F-4D97-AF65-F5344CB8AC3E}">
        <p14:creationId xmlns:p14="http://schemas.microsoft.com/office/powerpoint/2010/main" val="87808915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那這是我們</a:t>
            </a:r>
            <a:r>
              <a:rPr lang="en-US" altLang="zh-TW" dirty="0" err="1"/>
              <a:t>fpga</a:t>
            </a:r>
            <a:r>
              <a:rPr lang="zh-TW" altLang="en-US" dirty="0"/>
              <a:t>課程所做的</a:t>
            </a:r>
            <a:r>
              <a:rPr lang="en-US" altLang="zh-CN" b="1" dirty="0">
                <a:latin typeface="Times New Roman" panose="02020603050405020304" pitchFamily="18" charset="0"/>
                <a:ea typeface="微軟正黑體" panose="020B0604030504040204" pitchFamily="34" charset="-120"/>
                <a:cs typeface="Times New Roman" panose="02020603050405020304" pitchFamily="18" charset="0"/>
              </a:rPr>
              <a:t>16-bit RISC CPU</a:t>
            </a:r>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，我們使用了兩種實現方式，一個是</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Schematic</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，一個採用</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Verilog</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的方式實現，這邊的是</a:t>
            </a:r>
            <a:r>
              <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Schematic</a:t>
            </a:r>
            <a:r>
              <a:rPr lang="zh-TW" altLang="en-US"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的</a:t>
            </a:r>
            <a:endParaRPr lang="en-US" altLang="zh-CN"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248132965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這邊的是</a:t>
            </a:r>
            <a:r>
              <a:rPr lang="en-US" altLang="zh-TW" dirty="0" err="1"/>
              <a:t>verilog</a:t>
            </a:r>
            <a:r>
              <a:rPr lang="zh-TW" altLang="en-US" dirty="0"/>
              <a:t>的，那這個專題讓我學到的部分就是硬體描述語言以及電路之間的對應，寫什麼樣的</a:t>
            </a:r>
            <a:r>
              <a:rPr lang="en-US" altLang="zh-TW" dirty="0"/>
              <a:t>code</a:t>
            </a:r>
            <a:r>
              <a:rPr lang="zh-TW" altLang="en-US" dirty="0"/>
              <a:t>會對應出怎麼樣的硬體，因此要先有硬體，才會去寫</a:t>
            </a:r>
            <a:r>
              <a:rPr lang="en-US" altLang="zh-TW" dirty="0"/>
              <a:t>code</a:t>
            </a:r>
            <a:r>
              <a:rPr lang="zh-TW" altLang="en-US" dirty="0"/>
              <a:t>，才不會以軟體的思維來實現</a:t>
            </a:r>
          </a:p>
        </p:txBody>
      </p:sp>
    </p:spTree>
    <p:extLst>
      <p:ext uri="{BB962C8B-B14F-4D97-AF65-F5344CB8AC3E}">
        <p14:creationId xmlns:p14="http://schemas.microsoft.com/office/powerpoint/2010/main" val="260456856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這個是我大學時的專題，我是做一個植基於</a:t>
            </a:r>
            <a:r>
              <a:rPr lang="en-US" altLang="zh-TW" dirty="0"/>
              <a:t>CORDIC</a:t>
            </a:r>
            <a:r>
              <a:rPr lang="zh-TW" altLang="en-US" dirty="0"/>
              <a:t>的三角函數模組，其實就是以</a:t>
            </a:r>
            <a:r>
              <a:rPr lang="en-US" altLang="zh-TW" dirty="0"/>
              <a:t>CORDIC</a:t>
            </a:r>
            <a:r>
              <a:rPr lang="zh-TW" altLang="en-US" dirty="0"/>
              <a:t>演算法來達成三角函數的計算，那這個電路比較粗糙，大約是大二大三做的，而當時對於硬體的概念比較淺，因此選用了計算機組織課程教的</a:t>
            </a:r>
            <a:r>
              <a:rPr lang="en-US" altLang="zh-TW" dirty="0"/>
              <a:t>pipeline</a:t>
            </a:r>
            <a:r>
              <a:rPr lang="zh-TW" altLang="en-US" dirty="0"/>
              <a:t>的方式來實現，那右邊是我最後的功能敘述，這個電路可以算出</a:t>
            </a:r>
            <a:r>
              <a:rPr lang="en-US" altLang="zh-TW" dirty="0"/>
              <a:t>cos sin </a:t>
            </a:r>
            <a:r>
              <a:rPr lang="zh-TW" altLang="en-US" dirty="0"/>
              <a:t>畢氏定理 </a:t>
            </a:r>
            <a:r>
              <a:rPr lang="en-US" altLang="zh-TW" dirty="0" err="1"/>
              <a:t>ARCtan</a:t>
            </a:r>
            <a:r>
              <a:rPr lang="zh-TW" altLang="en-US" dirty="0"/>
              <a:t>以及</a:t>
            </a:r>
            <a:r>
              <a:rPr lang="en-US" altLang="zh-TW" dirty="0" err="1"/>
              <a:t>hypobolic</a:t>
            </a:r>
            <a:r>
              <a:rPr lang="en-US" altLang="zh-TW" dirty="0"/>
              <a:t> sin cos</a:t>
            </a:r>
            <a:r>
              <a:rPr lang="zh-TW" altLang="en-US" dirty="0"/>
              <a:t>這些</a:t>
            </a:r>
          </a:p>
        </p:txBody>
      </p:sp>
    </p:spTree>
    <p:extLst>
      <p:ext uri="{BB962C8B-B14F-4D97-AF65-F5344CB8AC3E}">
        <p14:creationId xmlns:p14="http://schemas.microsoft.com/office/powerpoint/2010/main" val="27167962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這邊是我在大學以及研究所修的相關課程，這學期的話還有再修一堂</a:t>
            </a:r>
            <a:r>
              <a:rPr lang="zh-TW" altLang="en-US" baseline="0" dirty="0">
                <a:ea typeface="微軟正黑體" panose="020B0604030504040204" pitchFamily="34" charset="-120"/>
              </a:rPr>
              <a:t>超大型積體電路測試，</a:t>
            </a:r>
            <a:r>
              <a:rPr lang="en-US" altLang="zh-TW" baseline="0" dirty="0">
                <a:ea typeface="微軟正黑體" panose="020B0604030504040204" pitchFamily="34" charset="-120"/>
              </a:rPr>
              <a:t>(NTU)</a:t>
            </a:r>
            <a:r>
              <a:rPr lang="zh-TW" altLang="en-US" baseline="0" dirty="0">
                <a:ea typeface="微軟正黑體" panose="020B0604030504040204" pitchFamily="34" charset="-120"/>
              </a:rPr>
              <a:t>這兩堂是去到台大修的課</a:t>
            </a:r>
          </a:p>
          <a:p>
            <a:endParaRPr lang="zh-CN" altLang="en-US" dirty="0"/>
          </a:p>
        </p:txBody>
      </p:sp>
    </p:spTree>
    <p:extLst>
      <p:ext uri="{BB962C8B-B14F-4D97-AF65-F5344CB8AC3E}">
        <p14:creationId xmlns:p14="http://schemas.microsoft.com/office/powerpoint/2010/main" val="23638826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dirty="0"/>
              <a:t>最後是有使用</a:t>
            </a:r>
            <a:r>
              <a:rPr lang="en-US" altLang="zh-TW" dirty="0"/>
              <a:t>T18</a:t>
            </a:r>
            <a:r>
              <a:rPr lang="zh-TW" altLang="en-US" dirty="0"/>
              <a:t>製成並完成教育性晶片下線</a:t>
            </a:r>
          </a:p>
        </p:txBody>
      </p:sp>
    </p:spTree>
    <p:extLst>
      <p:ext uri="{BB962C8B-B14F-4D97-AF65-F5344CB8AC3E}">
        <p14:creationId xmlns:p14="http://schemas.microsoft.com/office/powerpoint/2010/main" val="247051304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那我的報告到此結束，謝謝</a:t>
            </a:r>
            <a:r>
              <a:rPr lang="en-US" altLang="zh-TW" dirty="0"/>
              <a:t>(</a:t>
            </a:r>
            <a:r>
              <a:rPr lang="zh-TW" altLang="en-US" dirty="0"/>
              <a:t>各位</a:t>
            </a:r>
            <a:r>
              <a:rPr lang="en-US" altLang="zh-TW" dirty="0"/>
              <a:t>)</a:t>
            </a:r>
            <a:r>
              <a:rPr lang="zh-TW" altLang="en-US" dirty="0"/>
              <a:t>主管的聆聽</a:t>
            </a:r>
            <a:endParaRPr lang="zh-CN" altLang="en-US" dirty="0"/>
          </a:p>
        </p:txBody>
      </p:sp>
    </p:spTree>
    <p:extLst>
      <p:ext uri="{BB962C8B-B14F-4D97-AF65-F5344CB8AC3E}">
        <p14:creationId xmlns:p14="http://schemas.microsoft.com/office/powerpoint/2010/main" val="36774776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zh-TW" altLang="en-US" dirty="0"/>
          </a:p>
        </p:txBody>
      </p:sp>
    </p:spTree>
    <p:extLst>
      <p:ext uri="{BB962C8B-B14F-4D97-AF65-F5344CB8AC3E}">
        <p14:creationId xmlns:p14="http://schemas.microsoft.com/office/powerpoint/2010/main" val="40006885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這邊的話是我的相關專題，碩士論文是</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相容於</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AXI-4</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的後量子密碼標準</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FIPS 203</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之</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ML-KEM</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硬體加速器，以及我們實驗室讓我們下的一顆</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T18</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的晶片，還有到台大上課最後期末的一個專題，以及在上我們老師的</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FPGA</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時期末做了一個</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RSIC</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a:t>
            </a:r>
            <a:b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br>
            <a:b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b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大學的話我也有下一顆</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T18</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的晶片作為我的畢業專題</a:t>
            </a:r>
            <a:b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br>
            <a:b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b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而</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IC</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競賽的部分有練習了以下這些的題目，最後都有都有做到最高等級</a:t>
            </a:r>
            <a:endParaRPr lang="zh-CN" altLang="en-US" dirty="0"/>
          </a:p>
        </p:txBody>
      </p:sp>
    </p:spTree>
    <p:extLst>
      <p:ext uri="{BB962C8B-B14F-4D97-AF65-F5344CB8AC3E}">
        <p14:creationId xmlns:p14="http://schemas.microsoft.com/office/powerpoint/2010/main" val="2151074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TW" altLang="en-US" dirty="0"/>
              <a:t>這邊是我的一些技能以及使用工具，程式語言的話主要是以</a:t>
            </a:r>
            <a:r>
              <a:rPr lang="en-US" altLang="zh-TW" dirty="0"/>
              <a:t>Verilog</a:t>
            </a:r>
            <a:r>
              <a:rPr lang="zh-TW" altLang="en-US" dirty="0"/>
              <a:t>來做硬體描述語言，搭配</a:t>
            </a:r>
            <a:r>
              <a:rPr lang="en-US" altLang="zh-TW" dirty="0"/>
              <a:t>python</a:t>
            </a:r>
            <a:r>
              <a:rPr lang="zh-TW" altLang="en-US" dirty="0"/>
              <a:t>來做一些開發，開發工具的話以下這些</a:t>
            </a:r>
            <a:r>
              <a:rPr lang="en-US" altLang="zh-TW" dirty="0"/>
              <a:t>tool</a:t>
            </a:r>
            <a:r>
              <a:rPr lang="zh-TW" altLang="en-US" dirty="0"/>
              <a:t>都是有用過一段時間</a:t>
            </a:r>
            <a:endParaRPr lang="zh-CN" altLang="en-US" dirty="0"/>
          </a:p>
        </p:txBody>
      </p:sp>
    </p:spTree>
    <p:extLst>
      <p:ext uri="{BB962C8B-B14F-4D97-AF65-F5344CB8AC3E}">
        <p14:creationId xmlns:p14="http://schemas.microsoft.com/office/powerpoint/2010/main" val="2433122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zh-TW" altLang="en-US" dirty="0"/>
              <a:t>接下來是我碩一時下線的晶片，晶片主要功能是用於</a:t>
            </a:r>
            <a:r>
              <a:rPr lang="en-US" altLang="zh-TW" dirty="0"/>
              <a:t>RSA</a:t>
            </a:r>
            <a:r>
              <a:rPr lang="zh-TW" altLang="en-US" dirty="0"/>
              <a:t>的加解密，額外使用了蒙哥馬利演算法來做</a:t>
            </a:r>
            <a:r>
              <a:rPr lang="en-US" altLang="zh-TW" dirty="0"/>
              <a:t>RSA</a:t>
            </a:r>
            <a:r>
              <a:rPr lang="zh-TW" altLang="en-US" dirty="0"/>
              <a:t>演算法的優化</a:t>
            </a:r>
          </a:p>
        </p:txBody>
      </p:sp>
    </p:spTree>
    <p:extLst>
      <p:ext uri="{BB962C8B-B14F-4D97-AF65-F5344CB8AC3E}">
        <p14:creationId xmlns:p14="http://schemas.microsoft.com/office/powerpoint/2010/main" val="34463759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TW" sz="1200" b="0" i="0" dirty="0">
                <a:solidFill>
                  <a:srgbClr val="000000"/>
                </a:solidFill>
                <a:effectLst/>
                <a:latin typeface="微軟正黑體" panose="020B0604030504040204" pitchFamily="34" charset="-120"/>
                <a:ea typeface="微軟正黑體" panose="020B0604030504040204" pitchFamily="34" charset="-120"/>
              </a:rPr>
              <a:t>RSA</a:t>
            </a:r>
            <a:r>
              <a:rPr lang="zh-TW" altLang="en-US" sz="1200" b="0" i="0" dirty="0">
                <a:solidFill>
                  <a:srgbClr val="000000"/>
                </a:solidFill>
                <a:effectLst/>
                <a:latin typeface="微軟正黑體" panose="020B0604030504040204" pitchFamily="34" charset="-120"/>
                <a:ea typeface="微軟正黑體" panose="020B0604030504040204" pitchFamily="34" charset="-120"/>
              </a:rPr>
              <a:t>演算法為一種</a:t>
            </a:r>
            <a:r>
              <a:rPr lang="zh-TW" altLang="en-US" sz="1200" b="1" i="0" dirty="0">
                <a:solidFill>
                  <a:srgbClr val="000000"/>
                </a:solidFill>
                <a:effectLst/>
                <a:latin typeface="微軟正黑體" panose="020B0604030504040204" pitchFamily="34" charset="-120"/>
                <a:ea typeface="微軟正黑體" panose="020B0604030504040204" pitchFamily="34" charset="-120"/>
              </a:rPr>
              <a:t>非對稱加密演算法，由這三位學者所提出，那</a:t>
            </a:r>
            <a:r>
              <a:rPr lang="en-US" altLang="zh-TW" sz="1200" b="1" i="0" dirty="0">
                <a:solidFill>
                  <a:srgbClr val="000000"/>
                </a:solidFill>
                <a:effectLst/>
                <a:latin typeface="微軟正黑體" panose="020B0604030504040204" pitchFamily="34" charset="-120"/>
                <a:ea typeface="微軟正黑體" panose="020B0604030504040204" pitchFamily="34" charset="-120"/>
              </a:rPr>
              <a:t>RSA</a:t>
            </a:r>
            <a:r>
              <a:rPr lang="zh-TW" altLang="en-US" sz="1200" b="1" i="0" dirty="0">
                <a:solidFill>
                  <a:srgbClr val="000000"/>
                </a:solidFill>
                <a:effectLst/>
                <a:latin typeface="微軟正黑體" panose="020B0604030504040204" pitchFamily="34" charset="-120"/>
                <a:ea typeface="微軟正黑體" panose="020B0604030504040204" pitchFamily="34" charset="-120"/>
              </a:rPr>
              <a:t>最常使用在金鑰交換與數位簽章，而</a:t>
            </a:r>
            <a:r>
              <a:rPr lang="en-US" altLang="zh-TW" sz="1200" b="1" i="0" dirty="0">
                <a:solidFill>
                  <a:srgbClr val="000000"/>
                </a:solidFill>
                <a:effectLst/>
                <a:latin typeface="微軟正黑體" panose="020B0604030504040204" pitchFamily="34" charset="-120"/>
                <a:ea typeface="微軟正黑體" panose="020B0604030504040204" pitchFamily="34" charset="-120"/>
              </a:rPr>
              <a:t>RSA</a:t>
            </a:r>
            <a:r>
              <a:rPr lang="zh-TW" altLang="en-US" sz="1200" b="1" i="0" dirty="0">
                <a:solidFill>
                  <a:srgbClr val="000000"/>
                </a:solidFill>
                <a:effectLst/>
                <a:latin typeface="微軟正黑體" panose="020B0604030504040204" pitchFamily="34" charset="-120"/>
                <a:ea typeface="微軟正黑體" panose="020B0604030504040204" pitchFamily="34" charset="-120"/>
              </a:rPr>
              <a:t>的安全性基本上是基於目前對</a:t>
            </a:r>
            <a:r>
              <a:rPr lang="zh-TW" altLang="en-US" sz="1200" b="0" i="0" dirty="0">
                <a:solidFill>
                  <a:srgbClr val="000000"/>
                </a:solidFill>
                <a:effectLst/>
                <a:latin typeface="微軟正黑體" panose="020B0604030504040204" pitchFamily="34" charset="-120"/>
                <a:ea typeface="微軟正黑體" panose="020B0604030504040204" pitchFamily="34" charset="-120"/>
              </a:rPr>
              <a:t>極大整數做</a:t>
            </a:r>
            <a:r>
              <a:rPr lang="zh-TW" altLang="en-US" sz="1200" b="1" i="0" dirty="0">
                <a:solidFill>
                  <a:srgbClr val="000000"/>
                </a:solidFill>
                <a:effectLst/>
                <a:latin typeface="微軟正黑體" panose="020B0604030504040204" pitchFamily="34" charset="-120"/>
                <a:ea typeface="微軟正黑體" panose="020B0604030504040204" pitchFamily="34" charset="-120"/>
              </a:rPr>
              <a:t>因數分解這件事情。</a:t>
            </a:r>
            <a:endParaRPr lang="en-US" altLang="zh-TW" sz="1200" b="1" i="0" dirty="0">
              <a:solidFill>
                <a:srgbClr val="000000"/>
              </a:solidFill>
              <a:effectLst/>
              <a:latin typeface="微軟正黑體" panose="020B0604030504040204" pitchFamily="34" charset="-120"/>
              <a:ea typeface="微軟正黑體" panose="020B0604030504040204" pitchFamily="34" charset="-120"/>
            </a:endParaRPr>
          </a:p>
        </p:txBody>
      </p:sp>
    </p:spTree>
    <p:extLst>
      <p:ext uri="{BB962C8B-B14F-4D97-AF65-F5344CB8AC3E}">
        <p14:creationId xmlns:p14="http://schemas.microsoft.com/office/powerpoint/2010/main" val="13252246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62000" y="1775364"/>
            <a:ext cx="8636000" cy="1225021"/>
          </a:xfrm>
        </p:spPr>
        <p:txBody>
          <a:bodyPr/>
          <a:lstStyle/>
          <a:p>
            <a:r>
              <a:rPr lang="zh-CN" altLang="en-US"/>
              <a:t>单击此处编辑母版标题样式</a:t>
            </a:r>
          </a:p>
        </p:txBody>
      </p:sp>
      <p:sp>
        <p:nvSpPr>
          <p:cNvPr id="3" name="副标题 2"/>
          <p:cNvSpPr>
            <a:spLocks noGrp="1"/>
          </p:cNvSpPr>
          <p:nvPr>
            <p:ph type="subTitle" idx="1"/>
          </p:nvPr>
        </p:nvSpPr>
        <p:spPr>
          <a:xfrm>
            <a:off x="1524000" y="3238500"/>
            <a:ext cx="7112000" cy="1460500"/>
          </a:xfrm>
        </p:spPr>
        <p:txBody>
          <a:bodyPr/>
          <a:lstStyle>
            <a:lvl1pPr marL="0" indent="0" algn="ctr">
              <a:buNone/>
              <a:defRPr>
                <a:solidFill>
                  <a:schemeClr val="tx1">
                    <a:tint val="75000"/>
                  </a:schemeClr>
                </a:solidFill>
              </a:defRPr>
            </a:lvl1pPr>
            <a:lvl2pPr marL="457187" indent="0" algn="ctr">
              <a:buNone/>
              <a:defRPr>
                <a:solidFill>
                  <a:schemeClr val="tx1">
                    <a:tint val="75000"/>
                  </a:schemeClr>
                </a:solidFill>
              </a:defRPr>
            </a:lvl2pPr>
            <a:lvl3pPr marL="914373" indent="0" algn="ctr">
              <a:buNone/>
              <a:defRPr>
                <a:solidFill>
                  <a:schemeClr val="tx1">
                    <a:tint val="75000"/>
                  </a:schemeClr>
                </a:solidFill>
              </a:defRPr>
            </a:lvl3pPr>
            <a:lvl4pPr marL="1371560" indent="0" algn="ctr">
              <a:buNone/>
              <a:defRPr>
                <a:solidFill>
                  <a:schemeClr val="tx1">
                    <a:tint val="75000"/>
                  </a:schemeClr>
                </a:solidFill>
              </a:defRPr>
            </a:lvl4pPr>
            <a:lvl5pPr marL="1828746" indent="0" algn="ctr">
              <a:buNone/>
              <a:defRPr>
                <a:solidFill>
                  <a:schemeClr val="tx1">
                    <a:tint val="75000"/>
                  </a:schemeClr>
                </a:solidFill>
              </a:defRPr>
            </a:lvl5pPr>
            <a:lvl6pPr marL="2285933" indent="0" algn="ctr">
              <a:buNone/>
              <a:defRPr>
                <a:solidFill>
                  <a:schemeClr val="tx1">
                    <a:tint val="75000"/>
                  </a:schemeClr>
                </a:solidFill>
              </a:defRPr>
            </a:lvl6pPr>
            <a:lvl7pPr marL="2743119" indent="0" algn="ctr">
              <a:buNone/>
              <a:defRPr>
                <a:solidFill>
                  <a:schemeClr val="tx1">
                    <a:tint val="75000"/>
                  </a:schemeClr>
                </a:solidFill>
              </a:defRPr>
            </a:lvl7pPr>
            <a:lvl8pPr marL="3200304" indent="0" algn="ctr">
              <a:buNone/>
              <a:defRPr>
                <a:solidFill>
                  <a:schemeClr val="tx1">
                    <a:tint val="75000"/>
                  </a:schemeClr>
                </a:solidFill>
              </a:defRPr>
            </a:lvl8pPr>
            <a:lvl9pPr marL="3657489"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04F3740-E39D-46AF-AA10-71E9D9864A0C}" type="datetime1">
              <a:rPr lang="zh-CN" altLang="en-US" smtClean="0"/>
              <a:t>2024/11/26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CE74CF-356A-4169-9D6E-C5675D7456C1}" type="slidenum">
              <a:rPr lang="zh-CN" altLang="en-US" smtClean="0"/>
              <a:t>‹#›</a:t>
            </a:fld>
            <a:endParaRPr lang="zh-CN" altLang="en-US"/>
          </a:p>
        </p:txBody>
      </p:sp>
    </p:spTree>
    <p:extLst>
      <p:ext uri="{BB962C8B-B14F-4D97-AF65-F5344CB8AC3E}">
        <p14:creationId xmlns:p14="http://schemas.microsoft.com/office/powerpoint/2010/main" val="3095039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3CED9BC-C1EE-4263-BF8A-CC5095C52493}" type="datetime1">
              <a:rPr lang="zh-CN" altLang="en-US" smtClean="0"/>
              <a:t>2024/11/26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CE74CF-356A-4169-9D6E-C5675D7456C1}" type="slidenum">
              <a:rPr lang="zh-CN" altLang="en-US" smtClean="0"/>
              <a:t>‹#›</a:t>
            </a:fld>
            <a:endParaRPr lang="zh-CN" altLang="en-US"/>
          </a:p>
        </p:txBody>
      </p:sp>
    </p:spTree>
    <p:extLst>
      <p:ext uri="{BB962C8B-B14F-4D97-AF65-F5344CB8AC3E}">
        <p14:creationId xmlns:p14="http://schemas.microsoft.com/office/powerpoint/2010/main" val="4152189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366000" y="190500"/>
            <a:ext cx="2286000" cy="40640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08002" y="190500"/>
            <a:ext cx="6688667" cy="40640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9A45A1BF-1651-4965-ABD4-65F9E2265FAE}" type="datetime1">
              <a:rPr lang="zh-CN" altLang="en-US" smtClean="0"/>
              <a:t>2024/11/26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CE74CF-356A-4169-9D6E-C5675D7456C1}" type="slidenum">
              <a:rPr lang="zh-CN" altLang="en-US" smtClean="0"/>
              <a:t>‹#›</a:t>
            </a:fld>
            <a:endParaRPr lang="zh-CN" altLang="en-US"/>
          </a:p>
        </p:txBody>
      </p:sp>
    </p:spTree>
    <p:extLst>
      <p:ext uri="{BB962C8B-B14F-4D97-AF65-F5344CB8AC3E}">
        <p14:creationId xmlns:p14="http://schemas.microsoft.com/office/powerpoint/2010/main" val="3883571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003C19C-A2CE-4DBA-9332-15635CCB030B}" type="datetime1">
              <a:rPr lang="zh-CN" altLang="en-US" smtClean="0"/>
              <a:t>2024/11/26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7677885" y="5361541"/>
            <a:ext cx="2370667" cy="304271"/>
          </a:xfrm>
        </p:spPr>
        <p:txBody>
          <a:bodyPr/>
          <a:lstStyle>
            <a:lvl1pPr>
              <a:defRPr sz="1200">
                <a:solidFill>
                  <a:schemeClr val="tx1"/>
                </a:solidFill>
              </a:defRPr>
            </a:lvl1pPr>
          </a:lstStyle>
          <a:p>
            <a:fld id="{64CE74CF-356A-4169-9D6E-C5675D7456C1}" type="slidenum">
              <a:rPr lang="zh-CN" altLang="en-US" smtClean="0"/>
              <a:pPr/>
              <a:t>‹#›</a:t>
            </a:fld>
            <a:endParaRPr lang="zh-CN" altLang="en-US"/>
          </a:p>
        </p:txBody>
      </p:sp>
    </p:spTree>
    <p:extLst>
      <p:ext uri="{BB962C8B-B14F-4D97-AF65-F5344CB8AC3E}">
        <p14:creationId xmlns:p14="http://schemas.microsoft.com/office/powerpoint/2010/main" val="2536832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02570" y="3672426"/>
            <a:ext cx="8636000" cy="1135063"/>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802570" y="2422261"/>
            <a:ext cx="8636000" cy="1250156"/>
          </a:xfrm>
        </p:spPr>
        <p:txBody>
          <a:bodyPr anchor="b"/>
          <a:lstStyle>
            <a:lvl1pPr marL="0" indent="0">
              <a:buNone/>
              <a:defRPr sz="2000">
                <a:solidFill>
                  <a:schemeClr val="tx1">
                    <a:tint val="75000"/>
                  </a:schemeClr>
                </a:solidFill>
              </a:defRPr>
            </a:lvl1pPr>
            <a:lvl2pPr marL="457187" indent="0">
              <a:buNone/>
              <a:defRPr sz="1800">
                <a:solidFill>
                  <a:schemeClr val="tx1">
                    <a:tint val="75000"/>
                  </a:schemeClr>
                </a:solidFill>
              </a:defRPr>
            </a:lvl2pPr>
            <a:lvl3pPr marL="914373" indent="0">
              <a:buNone/>
              <a:defRPr sz="1600">
                <a:solidFill>
                  <a:schemeClr val="tx1">
                    <a:tint val="75000"/>
                  </a:schemeClr>
                </a:solidFill>
              </a:defRPr>
            </a:lvl3pPr>
            <a:lvl4pPr marL="1371560" indent="0">
              <a:buNone/>
              <a:defRPr sz="1400">
                <a:solidFill>
                  <a:schemeClr val="tx1">
                    <a:tint val="75000"/>
                  </a:schemeClr>
                </a:solidFill>
              </a:defRPr>
            </a:lvl4pPr>
            <a:lvl5pPr marL="1828746" indent="0">
              <a:buNone/>
              <a:defRPr sz="1400">
                <a:solidFill>
                  <a:schemeClr val="tx1">
                    <a:tint val="75000"/>
                  </a:schemeClr>
                </a:solidFill>
              </a:defRPr>
            </a:lvl5pPr>
            <a:lvl6pPr marL="2285933" indent="0">
              <a:buNone/>
              <a:defRPr sz="1400">
                <a:solidFill>
                  <a:schemeClr val="tx1">
                    <a:tint val="75000"/>
                  </a:schemeClr>
                </a:solidFill>
              </a:defRPr>
            </a:lvl6pPr>
            <a:lvl7pPr marL="2743119" indent="0">
              <a:buNone/>
              <a:defRPr sz="1400">
                <a:solidFill>
                  <a:schemeClr val="tx1">
                    <a:tint val="75000"/>
                  </a:schemeClr>
                </a:solidFill>
              </a:defRPr>
            </a:lvl7pPr>
            <a:lvl8pPr marL="3200304" indent="0">
              <a:buNone/>
              <a:defRPr sz="1400">
                <a:solidFill>
                  <a:schemeClr val="tx1">
                    <a:tint val="75000"/>
                  </a:schemeClr>
                </a:solidFill>
              </a:defRPr>
            </a:lvl8pPr>
            <a:lvl9pPr marL="3657489"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4BE5B8C-62E4-4AEA-B726-CC68AEAFCBD4}" type="datetime1">
              <a:rPr lang="zh-CN" altLang="en-US" smtClean="0"/>
              <a:t>2024/11/26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4CE74CF-356A-4169-9D6E-C5675D7456C1}" type="slidenum">
              <a:rPr lang="zh-CN" altLang="en-US" smtClean="0"/>
              <a:t>‹#›</a:t>
            </a:fld>
            <a:endParaRPr lang="zh-CN" altLang="en-US"/>
          </a:p>
        </p:txBody>
      </p:sp>
    </p:spTree>
    <p:extLst>
      <p:ext uri="{BB962C8B-B14F-4D97-AF65-F5344CB8AC3E}">
        <p14:creationId xmlns:p14="http://schemas.microsoft.com/office/powerpoint/2010/main" val="24488358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508000" y="1111250"/>
            <a:ext cx="4487333"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64669" y="1111250"/>
            <a:ext cx="4487333" cy="31432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76467F99-F25C-4DEB-8F8F-FED58642418E}" type="datetime1">
              <a:rPr lang="zh-CN" altLang="en-US" smtClean="0"/>
              <a:t>2024/11/26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4CE74CF-356A-4169-9D6E-C5675D7456C1}" type="slidenum">
              <a:rPr lang="zh-CN" altLang="en-US" smtClean="0"/>
              <a:t>‹#›</a:t>
            </a:fld>
            <a:endParaRPr lang="zh-CN" altLang="en-US"/>
          </a:p>
        </p:txBody>
      </p:sp>
    </p:spTree>
    <p:extLst>
      <p:ext uri="{BB962C8B-B14F-4D97-AF65-F5344CB8AC3E}">
        <p14:creationId xmlns:p14="http://schemas.microsoft.com/office/powerpoint/2010/main" val="20679656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508000" y="228865"/>
            <a:ext cx="9144000" cy="9525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508000" y="1279268"/>
            <a:ext cx="4489098" cy="533135"/>
          </a:xfrm>
        </p:spPr>
        <p:txBody>
          <a:bodyPr anchor="b"/>
          <a:lstStyle>
            <a:lvl1pPr marL="0" indent="0">
              <a:buNone/>
              <a:defRPr sz="2400" b="1"/>
            </a:lvl1pPr>
            <a:lvl2pPr marL="457187" indent="0">
              <a:buNone/>
              <a:defRPr sz="2000" b="1"/>
            </a:lvl2pPr>
            <a:lvl3pPr marL="914373" indent="0">
              <a:buNone/>
              <a:defRPr sz="1800" b="1"/>
            </a:lvl3pPr>
            <a:lvl4pPr marL="1371560" indent="0">
              <a:buNone/>
              <a:defRPr sz="1600" b="1"/>
            </a:lvl4pPr>
            <a:lvl5pPr marL="1828746" indent="0">
              <a:buNone/>
              <a:defRPr sz="1600" b="1"/>
            </a:lvl5pPr>
            <a:lvl6pPr marL="2285933" indent="0">
              <a:buNone/>
              <a:defRPr sz="1600" b="1"/>
            </a:lvl6pPr>
            <a:lvl7pPr marL="2743119" indent="0">
              <a:buNone/>
              <a:defRPr sz="1600" b="1"/>
            </a:lvl7pPr>
            <a:lvl8pPr marL="3200304" indent="0">
              <a:buNone/>
              <a:defRPr sz="1600" b="1"/>
            </a:lvl8pPr>
            <a:lvl9pPr marL="365748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508000" y="1812396"/>
            <a:ext cx="4489098"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5161145" y="1279268"/>
            <a:ext cx="4490861" cy="533135"/>
          </a:xfrm>
        </p:spPr>
        <p:txBody>
          <a:bodyPr anchor="b"/>
          <a:lstStyle>
            <a:lvl1pPr marL="0" indent="0">
              <a:buNone/>
              <a:defRPr sz="2400" b="1"/>
            </a:lvl1pPr>
            <a:lvl2pPr marL="457187" indent="0">
              <a:buNone/>
              <a:defRPr sz="2000" b="1"/>
            </a:lvl2pPr>
            <a:lvl3pPr marL="914373" indent="0">
              <a:buNone/>
              <a:defRPr sz="1800" b="1"/>
            </a:lvl3pPr>
            <a:lvl4pPr marL="1371560" indent="0">
              <a:buNone/>
              <a:defRPr sz="1600" b="1"/>
            </a:lvl4pPr>
            <a:lvl5pPr marL="1828746" indent="0">
              <a:buNone/>
              <a:defRPr sz="1600" b="1"/>
            </a:lvl5pPr>
            <a:lvl6pPr marL="2285933" indent="0">
              <a:buNone/>
              <a:defRPr sz="1600" b="1"/>
            </a:lvl6pPr>
            <a:lvl7pPr marL="2743119" indent="0">
              <a:buNone/>
              <a:defRPr sz="1600" b="1"/>
            </a:lvl7pPr>
            <a:lvl8pPr marL="3200304" indent="0">
              <a:buNone/>
              <a:defRPr sz="1600" b="1"/>
            </a:lvl8pPr>
            <a:lvl9pPr marL="365748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5161145" y="1812396"/>
            <a:ext cx="4490861" cy="32927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8FB405F-DF79-4FA2-955B-8C46B47DA203}" type="datetime1">
              <a:rPr lang="zh-CN" altLang="en-US" smtClean="0"/>
              <a:t>2024/11/26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4CE74CF-356A-4169-9D6E-C5675D7456C1}" type="slidenum">
              <a:rPr lang="zh-CN" altLang="en-US" smtClean="0"/>
              <a:t>‹#›</a:t>
            </a:fld>
            <a:endParaRPr lang="zh-CN" altLang="en-US"/>
          </a:p>
        </p:txBody>
      </p:sp>
    </p:spTree>
    <p:extLst>
      <p:ext uri="{BB962C8B-B14F-4D97-AF65-F5344CB8AC3E}">
        <p14:creationId xmlns:p14="http://schemas.microsoft.com/office/powerpoint/2010/main" val="31327768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119EC1F7-8EA1-49F9-8875-AFA93561416B}" type="datetime1">
              <a:rPr lang="zh-CN" altLang="en-US" smtClean="0"/>
              <a:t>2024/11/26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4CE74CF-356A-4169-9D6E-C5675D7456C1}" type="slidenum">
              <a:rPr lang="zh-CN" altLang="en-US" smtClean="0"/>
              <a:t>‹#›</a:t>
            </a:fld>
            <a:endParaRPr lang="zh-CN" altLang="en-US"/>
          </a:p>
        </p:txBody>
      </p:sp>
    </p:spTree>
    <p:extLst>
      <p:ext uri="{BB962C8B-B14F-4D97-AF65-F5344CB8AC3E}">
        <p14:creationId xmlns:p14="http://schemas.microsoft.com/office/powerpoint/2010/main" val="3854788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A5D6DB4-078F-41F5-982A-6A16149A1BBC}" type="datetime1">
              <a:rPr lang="zh-CN" altLang="en-US" smtClean="0"/>
              <a:t>2024/11/26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4CE74CF-356A-4169-9D6E-C5675D7456C1}" type="slidenum">
              <a:rPr lang="zh-CN" altLang="en-US" smtClean="0"/>
              <a:t>‹#›</a:t>
            </a:fld>
            <a:endParaRPr lang="zh-CN" altLang="en-US"/>
          </a:p>
        </p:txBody>
      </p:sp>
    </p:spTree>
    <p:extLst>
      <p:ext uri="{BB962C8B-B14F-4D97-AF65-F5344CB8AC3E}">
        <p14:creationId xmlns:p14="http://schemas.microsoft.com/office/powerpoint/2010/main" val="23637928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08006" y="227551"/>
            <a:ext cx="3342570" cy="968375"/>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972278" y="227542"/>
            <a:ext cx="5679722" cy="487759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508006" y="1195920"/>
            <a:ext cx="3342570" cy="3909219"/>
          </a:xfrm>
        </p:spPr>
        <p:txBody>
          <a:bodyPr/>
          <a:lstStyle>
            <a:lvl1pPr marL="0" indent="0">
              <a:buNone/>
              <a:defRPr sz="1400"/>
            </a:lvl1pPr>
            <a:lvl2pPr marL="457187" indent="0">
              <a:buNone/>
              <a:defRPr sz="1200"/>
            </a:lvl2pPr>
            <a:lvl3pPr marL="914373" indent="0">
              <a:buNone/>
              <a:defRPr sz="1000"/>
            </a:lvl3pPr>
            <a:lvl4pPr marL="1371560" indent="0">
              <a:buNone/>
              <a:defRPr sz="900"/>
            </a:lvl4pPr>
            <a:lvl5pPr marL="1828746" indent="0">
              <a:buNone/>
              <a:defRPr sz="900"/>
            </a:lvl5pPr>
            <a:lvl6pPr marL="2285933" indent="0">
              <a:buNone/>
              <a:defRPr sz="900"/>
            </a:lvl6pPr>
            <a:lvl7pPr marL="2743119" indent="0">
              <a:buNone/>
              <a:defRPr sz="900"/>
            </a:lvl7pPr>
            <a:lvl8pPr marL="3200304" indent="0">
              <a:buNone/>
              <a:defRPr sz="900"/>
            </a:lvl8pPr>
            <a:lvl9pPr marL="3657489"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7DFA810D-031B-47E0-BADE-7B615E398F1D}" type="datetime1">
              <a:rPr lang="zh-CN" altLang="en-US" smtClean="0"/>
              <a:t>2024/11/26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4CE74CF-356A-4169-9D6E-C5675D7456C1}" type="slidenum">
              <a:rPr lang="zh-CN" altLang="en-US" smtClean="0"/>
              <a:t>‹#›</a:t>
            </a:fld>
            <a:endParaRPr lang="zh-CN" altLang="en-US"/>
          </a:p>
        </p:txBody>
      </p:sp>
    </p:spTree>
    <p:extLst>
      <p:ext uri="{BB962C8B-B14F-4D97-AF65-F5344CB8AC3E}">
        <p14:creationId xmlns:p14="http://schemas.microsoft.com/office/powerpoint/2010/main" val="428567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91431" y="4000500"/>
            <a:ext cx="6096000" cy="472282"/>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991431" y="510646"/>
            <a:ext cx="6096000" cy="3429000"/>
          </a:xfrm>
        </p:spPr>
        <p:txBody>
          <a:bodyPr/>
          <a:lstStyle>
            <a:lvl1pPr marL="0" indent="0">
              <a:buNone/>
              <a:defRPr sz="3200"/>
            </a:lvl1pPr>
            <a:lvl2pPr marL="457187" indent="0">
              <a:buNone/>
              <a:defRPr sz="2800"/>
            </a:lvl2pPr>
            <a:lvl3pPr marL="914373" indent="0">
              <a:buNone/>
              <a:defRPr sz="2400"/>
            </a:lvl3pPr>
            <a:lvl4pPr marL="1371560" indent="0">
              <a:buNone/>
              <a:defRPr sz="2000"/>
            </a:lvl4pPr>
            <a:lvl5pPr marL="1828746" indent="0">
              <a:buNone/>
              <a:defRPr sz="2000"/>
            </a:lvl5pPr>
            <a:lvl6pPr marL="2285933" indent="0">
              <a:buNone/>
              <a:defRPr sz="2000"/>
            </a:lvl6pPr>
            <a:lvl7pPr marL="2743119" indent="0">
              <a:buNone/>
              <a:defRPr sz="2000"/>
            </a:lvl7pPr>
            <a:lvl8pPr marL="3200304" indent="0">
              <a:buNone/>
              <a:defRPr sz="2000"/>
            </a:lvl8pPr>
            <a:lvl9pPr marL="3657489" indent="0">
              <a:buNone/>
              <a:defRPr sz="2000"/>
            </a:lvl9pPr>
          </a:lstStyle>
          <a:p>
            <a:endParaRPr lang="zh-CN" altLang="en-US"/>
          </a:p>
        </p:txBody>
      </p:sp>
      <p:sp>
        <p:nvSpPr>
          <p:cNvPr id="4" name="文本占位符 3"/>
          <p:cNvSpPr>
            <a:spLocks noGrp="1"/>
          </p:cNvSpPr>
          <p:nvPr>
            <p:ph type="body" sz="half" idx="2"/>
          </p:nvPr>
        </p:nvSpPr>
        <p:spPr>
          <a:xfrm>
            <a:off x="1991431" y="4472782"/>
            <a:ext cx="6096000" cy="670718"/>
          </a:xfrm>
        </p:spPr>
        <p:txBody>
          <a:bodyPr/>
          <a:lstStyle>
            <a:lvl1pPr marL="0" indent="0">
              <a:buNone/>
              <a:defRPr sz="1400"/>
            </a:lvl1pPr>
            <a:lvl2pPr marL="457187" indent="0">
              <a:buNone/>
              <a:defRPr sz="1200"/>
            </a:lvl2pPr>
            <a:lvl3pPr marL="914373" indent="0">
              <a:buNone/>
              <a:defRPr sz="1000"/>
            </a:lvl3pPr>
            <a:lvl4pPr marL="1371560" indent="0">
              <a:buNone/>
              <a:defRPr sz="900"/>
            </a:lvl4pPr>
            <a:lvl5pPr marL="1828746" indent="0">
              <a:buNone/>
              <a:defRPr sz="900"/>
            </a:lvl5pPr>
            <a:lvl6pPr marL="2285933" indent="0">
              <a:buNone/>
              <a:defRPr sz="900"/>
            </a:lvl6pPr>
            <a:lvl7pPr marL="2743119" indent="0">
              <a:buNone/>
              <a:defRPr sz="900"/>
            </a:lvl7pPr>
            <a:lvl8pPr marL="3200304" indent="0">
              <a:buNone/>
              <a:defRPr sz="900"/>
            </a:lvl8pPr>
            <a:lvl9pPr marL="3657489"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13CFF6A-4AF0-4FEB-8864-C0CD9FA2BA84}" type="datetime1">
              <a:rPr lang="zh-CN" altLang="en-US" smtClean="0"/>
              <a:t>2024/11/26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4CE74CF-356A-4169-9D6E-C5675D7456C1}" type="slidenum">
              <a:rPr lang="zh-CN" altLang="en-US" smtClean="0"/>
              <a:t>‹#›</a:t>
            </a:fld>
            <a:endParaRPr lang="zh-CN" altLang="en-US"/>
          </a:p>
        </p:txBody>
      </p:sp>
    </p:spTree>
    <p:extLst>
      <p:ext uri="{BB962C8B-B14F-4D97-AF65-F5344CB8AC3E}">
        <p14:creationId xmlns:p14="http://schemas.microsoft.com/office/powerpoint/2010/main" val="3236615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508000" y="228865"/>
            <a:ext cx="9144000" cy="9525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508000" y="1333500"/>
            <a:ext cx="9144000" cy="3771636"/>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508002" y="5296968"/>
            <a:ext cx="2370667" cy="304271"/>
          </a:xfrm>
          <a:prstGeom prst="rect">
            <a:avLst/>
          </a:prstGeom>
        </p:spPr>
        <p:txBody>
          <a:bodyPr vert="horz" lIns="91440" tIns="45720" rIns="91440" bIns="45720" rtlCol="0" anchor="ctr"/>
          <a:lstStyle>
            <a:lvl1pPr algn="l">
              <a:defRPr sz="1200">
                <a:solidFill>
                  <a:schemeClr val="tx1">
                    <a:tint val="75000"/>
                  </a:schemeClr>
                </a:solidFill>
              </a:defRPr>
            </a:lvl1pPr>
          </a:lstStyle>
          <a:p>
            <a:fld id="{0D87B0ED-3A56-4ECF-89C3-42688819F4B6}" type="datetime1">
              <a:rPr lang="zh-CN" altLang="en-US" smtClean="0"/>
              <a:t>2024/11/26</a:t>
            </a:fld>
            <a:endParaRPr lang="zh-CN" altLang="en-US"/>
          </a:p>
        </p:txBody>
      </p:sp>
      <p:sp>
        <p:nvSpPr>
          <p:cNvPr id="5" name="页脚占位符 4"/>
          <p:cNvSpPr>
            <a:spLocks noGrp="1"/>
          </p:cNvSpPr>
          <p:nvPr>
            <p:ph type="ftr" sz="quarter" idx="3"/>
          </p:nvPr>
        </p:nvSpPr>
        <p:spPr>
          <a:xfrm>
            <a:off x="3471338" y="5296968"/>
            <a:ext cx="3217333" cy="304271"/>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281333" y="5296968"/>
            <a:ext cx="2370667" cy="304271"/>
          </a:xfrm>
          <a:prstGeom prst="rect">
            <a:avLst/>
          </a:prstGeom>
        </p:spPr>
        <p:txBody>
          <a:bodyPr vert="horz" lIns="91440" tIns="45720" rIns="91440" bIns="45720" rtlCol="0" anchor="ctr"/>
          <a:lstStyle>
            <a:lvl1pPr algn="r">
              <a:defRPr sz="1200">
                <a:solidFill>
                  <a:schemeClr val="tx1">
                    <a:tint val="75000"/>
                  </a:schemeClr>
                </a:solidFill>
              </a:defRPr>
            </a:lvl1pPr>
          </a:lstStyle>
          <a:p>
            <a:fld id="{64CE74CF-356A-4169-9D6E-C5675D7456C1}" type="slidenum">
              <a:rPr lang="zh-CN" altLang="en-US" smtClean="0"/>
              <a:t>‹#›</a:t>
            </a:fld>
            <a:endParaRPr lang="zh-CN" altLang="en-US" dirty="0"/>
          </a:p>
        </p:txBody>
      </p:sp>
    </p:spTree>
    <p:extLst>
      <p:ext uri="{BB962C8B-B14F-4D97-AF65-F5344CB8AC3E}">
        <p14:creationId xmlns:p14="http://schemas.microsoft.com/office/powerpoint/2010/main" val="1710182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373" rtl="0" eaLnBrk="1" latinLnBrk="0" hangingPunct="1">
        <a:spcBef>
          <a:spcPct val="0"/>
        </a:spcBef>
        <a:buNone/>
        <a:defRPr sz="4400" kern="1200">
          <a:solidFill>
            <a:schemeClr val="tx1"/>
          </a:solidFill>
          <a:latin typeface="+mj-lt"/>
          <a:ea typeface="+mj-ea"/>
          <a:cs typeface="+mj-cs"/>
        </a:defRPr>
      </a:lvl1pPr>
    </p:titleStyle>
    <p:bodyStyle>
      <a:lvl1pPr marL="342889" indent="-342889" algn="l" defTabSz="914373"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28" indent="-285741" algn="l" defTabSz="914373"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2966" indent="-228593" algn="l" defTabSz="914373"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152" indent="-228593" algn="l" defTabSz="91437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339" indent="-228593" algn="l" defTabSz="91437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525" indent="-228593" algn="l" defTabSz="91437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711" indent="-228593" algn="l" defTabSz="91437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897" indent="-228593" algn="l" defTabSz="91437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083" indent="-228593" algn="l" defTabSz="914373"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373" rtl="0" eaLnBrk="1" latinLnBrk="0" hangingPunct="1">
        <a:defRPr sz="1800" kern="1200">
          <a:solidFill>
            <a:schemeClr val="tx1"/>
          </a:solidFill>
          <a:latin typeface="+mn-lt"/>
          <a:ea typeface="+mn-ea"/>
          <a:cs typeface="+mn-cs"/>
        </a:defRPr>
      </a:lvl1pPr>
      <a:lvl2pPr marL="457187" algn="l" defTabSz="914373" rtl="0" eaLnBrk="1" latinLnBrk="0" hangingPunct="1">
        <a:defRPr sz="1800" kern="1200">
          <a:solidFill>
            <a:schemeClr val="tx1"/>
          </a:solidFill>
          <a:latin typeface="+mn-lt"/>
          <a:ea typeface="+mn-ea"/>
          <a:cs typeface="+mn-cs"/>
        </a:defRPr>
      </a:lvl2pPr>
      <a:lvl3pPr marL="914373" algn="l" defTabSz="914373" rtl="0" eaLnBrk="1" latinLnBrk="0" hangingPunct="1">
        <a:defRPr sz="1800" kern="1200">
          <a:solidFill>
            <a:schemeClr val="tx1"/>
          </a:solidFill>
          <a:latin typeface="+mn-lt"/>
          <a:ea typeface="+mn-ea"/>
          <a:cs typeface="+mn-cs"/>
        </a:defRPr>
      </a:lvl3pPr>
      <a:lvl4pPr marL="1371560" algn="l" defTabSz="914373" rtl="0" eaLnBrk="1" latinLnBrk="0" hangingPunct="1">
        <a:defRPr sz="1800" kern="1200">
          <a:solidFill>
            <a:schemeClr val="tx1"/>
          </a:solidFill>
          <a:latin typeface="+mn-lt"/>
          <a:ea typeface="+mn-ea"/>
          <a:cs typeface="+mn-cs"/>
        </a:defRPr>
      </a:lvl4pPr>
      <a:lvl5pPr marL="1828746" algn="l" defTabSz="914373" rtl="0" eaLnBrk="1" latinLnBrk="0" hangingPunct="1">
        <a:defRPr sz="1800" kern="1200">
          <a:solidFill>
            <a:schemeClr val="tx1"/>
          </a:solidFill>
          <a:latin typeface="+mn-lt"/>
          <a:ea typeface="+mn-ea"/>
          <a:cs typeface="+mn-cs"/>
        </a:defRPr>
      </a:lvl5pPr>
      <a:lvl6pPr marL="2285933" algn="l" defTabSz="914373" rtl="0" eaLnBrk="1" latinLnBrk="0" hangingPunct="1">
        <a:defRPr sz="1800" kern="1200">
          <a:solidFill>
            <a:schemeClr val="tx1"/>
          </a:solidFill>
          <a:latin typeface="+mn-lt"/>
          <a:ea typeface="+mn-ea"/>
          <a:cs typeface="+mn-cs"/>
        </a:defRPr>
      </a:lvl6pPr>
      <a:lvl7pPr marL="2743119" algn="l" defTabSz="914373" rtl="0" eaLnBrk="1" latinLnBrk="0" hangingPunct="1">
        <a:defRPr sz="1800" kern="1200">
          <a:solidFill>
            <a:schemeClr val="tx1"/>
          </a:solidFill>
          <a:latin typeface="+mn-lt"/>
          <a:ea typeface="+mn-ea"/>
          <a:cs typeface="+mn-cs"/>
        </a:defRPr>
      </a:lvl7pPr>
      <a:lvl8pPr marL="3200304" algn="l" defTabSz="914373" rtl="0" eaLnBrk="1" latinLnBrk="0" hangingPunct="1">
        <a:defRPr sz="1800" kern="1200">
          <a:solidFill>
            <a:schemeClr val="tx1"/>
          </a:solidFill>
          <a:latin typeface="+mn-lt"/>
          <a:ea typeface="+mn-ea"/>
          <a:cs typeface="+mn-cs"/>
        </a:defRPr>
      </a:lvl8pPr>
      <a:lvl9pPr marL="3657489" algn="l" defTabSz="91437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60.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9.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notesSlide" Target="../notesSlides/notesSlide50.xml"/><Relationship Id="rId1" Type="http://schemas.openxmlformats.org/officeDocument/2006/relationships/slideLayout" Target="../slideLayouts/slideLayout2.xml"/><Relationship Id="rId5" Type="http://schemas.openxmlformats.org/officeDocument/2006/relationships/image" Target="../media/image39.jpg"/><Relationship Id="rId4" Type="http://schemas.openxmlformats.org/officeDocument/2006/relationships/image" Target="../media/image38.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五边形 10"/>
          <p:cNvSpPr/>
          <p:nvPr/>
        </p:nvSpPr>
        <p:spPr>
          <a:xfrm>
            <a:off x="-2088" y="1466266"/>
            <a:ext cx="9150842" cy="2062971"/>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9" name="TextBox 8"/>
          <p:cNvSpPr txBox="1"/>
          <p:nvPr/>
        </p:nvSpPr>
        <p:spPr>
          <a:xfrm>
            <a:off x="399480" y="1805253"/>
            <a:ext cx="7848872" cy="1446550"/>
          </a:xfrm>
          <a:prstGeom prst="rect">
            <a:avLst/>
          </a:prstGeom>
          <a:noFill/>
        </p:spPr>
        <p:txBody>
          <a:bodyPr wrap="square" rtlCol="0">
            <a:spAutoFit/>
          </a:bodyPr>
          <a:lstStyle/>
          <a:p>
            <a:r>
              <a:rPr lang="zh-TW" altLang="en-US" sz="8800" b="1" dirty="0">
                <a:solidFill>
                  <a:schemeClr val="bg1"/>
                </a:solidFill>
                <a:latin typeface="Times New Roman" panose="02020603050405020304" pitchFamily="18" charset="0"/>
                <a:ea typeface="微軟正黑體" panose="020B0604030504040204" pitchFamily="34" charset="-120"/>
                <a:cs typeface="Times New Roman" panose="02020603050405020304" pitchFamily="18" charset="0"/>
              </a:rPr>
              <a:t>面試簡報</a:t>
            </a:r>
          </a:p>
        </p:txBody>
      </p:sp>
      <p:sp>
        <p:nvSpPr>
          <p:cNvPr id="12" name="五边形 11"/>
          <p:cNvSpPr/>
          <p:nvPr/>
        </p:nvSpPr>
        <p:spPr>
          <a:xfrm flipH="1">
            <a:off x="5726484" y="3137108"/>
            <a:ext cx="4427984" cy="863517"/>
          </a:xfrm>
          <a:prstGeom prst="homePlate">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3" name="TextBox 12"/>
          <p:cNvSpPr txBox="1"/>
          <p:nvPr/>
        </p:nvSpPr>
        <p:spPr>
          <a:xfrm>
            <a:off x="6770925" y="3298404"/>
            <a:ext cx="2339102" cy="461665"/>
          </a:xfrm>
          <a:prstGeom prst="rect">
            <a:avLst/>
          </a:prstGeom>
          <a:noFill/>
        </p:spPr>
        <p:txBody>
          <a:bodyPr wrap="none" rtlCol="0">
            <a:spAutoFit/>
          </a:bodyPr>
          <a:lstStyle/>
          <a:p>
            <a:r>
              <a:rPr lang="zh-TW" altLang="en-US" sz="24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報告者</a:t>
            </a:r>
            <a:r>
              <a:rPr lang="zh-CN" altLang="en-US" sz="24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a:t>
            </a:r>
            <a:r>
              <a:rPr lang="zh-TW" altLang="en-US" sz="24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rPr>
              <a:t>陳泓宇</a:t>
            </a:r>
            <a:endParaRPr lang="zh-CN" altLang="en-US" sz="2400" dirty="0">
              <a:solidFill>
                <a:schemeClr val="bg1"/>
              </a:solidFill>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13472069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pic>
        <p:nvPicPr>
          <p:cNvPr id="7" name="圖片 6">
            <a:extLst>
              <a:ext uri="{FF2B5EF4-FFF2-40B4-BE49-F238E27FC236}">
                <a16:creationId xmlns:a16="http://schemas.microsoft.com/office/drawing/2014/main" id="{97AFA63F-F1DE-4F27-91C3-82C3B9378E8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43" t="4292" r="43" b="7083"/>
          <a:stretch/>
        </p:blipFill>
        <p:spPr>
          <a:xfrm>
            <a:off x="442487" y="1571997"/>
            <a:ext cx="9275026" cy="3024336"/>
          </a:xfrm>
          <a:prstGeom prst="rect">
            <a:avLst/>
          </a:prstGeom>
        </p:spPr>
      </p:pic>
      <p:sp>
        <p:nvSpPr>
          <p:cNvPr id="4" name="五边形 3"/>
          <p:cNvSpPr/>
          <p:nvPr/>
        </p:nvSpPr>
        <p:spPr>
          <a:xfrm>
            <a:off x="0" y="0"/>
            <a:ext cx="1551608"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對稱加密</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6" name="矩形 5">
            <a:extLst>
              <a:ext uri="{FF2B5EF4-FFF2-40B4-BE49-F238E27FC236}">
                <a16:creationId xmlns:a16="http://schemas.microsoft.com/office/drawing/2014/main" id="{A1DE56CA-0D9E-4BE2-8384-09BFFFD25B4B}"/>
              </a:ext>
            </a:extLst>
          </p:cNvPr>
          <p:cNvSpPr/>
          <p:nvPr/>
        </p:nvSpPr>
        <p:spPr>
          <a:xfrm>
            <a:off x="3639840" y="2497459"/>
            <a:ext cx="2520280" cy="720081"/>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矩形 7">
            <a:extLst>
              <a:ext uri="{FF2B5EF4-FFF2-40B4-BE49-F238E27FC236}">
                <a16:creationId xmlns:a16="http://schemas.microsoft.com/office/drawing/2014/main" id="{96945433-3C8B-4E32-B18D-519501BD144D}"/>
              </a:ext>
            </a:extLst>
          </p:cNvPr>
          <p:cNvSpPr/>
          <p:nvPr/>
        </p:nvSpPr>
        <p:spPr>
          <a:xfrm>
            <a:off x="6664176" y="2749268"/>
            <a:ext cx="864096" cy="972328"/>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投影片編號版面配置區 1">
            <a:extLst>
              <a:ext uri="{FF2B5EF4-FFF2-40B4-BE49-F238E27FC236}">
                <a16:creationId xmlns:a16="http://schemas.microsoft.com/office/drawing/2014/main" id="{3E699F93-73D1-40EC-89A0-99FA7532D0C4}"/>
              </a:ext>
            </a:extLst>
          </p:cNvPr>
          <p:cNvSpPr>
            <a:spLocks noGrp="1"/>
          </p:cNvSpPr>
          <p:nvPr>
            <p:ph type="sldNum" sz="quarter" idx="12"/>
          </p:nvPr>
        </p:nvSpPr>
        <p:spPr/>
        <p:txBody>
          <a:bodyPr/>
          <a:lstStyle/>
          <a:p>
            <a:fld id="{64CE74CF-356A-4169-9D6E-C5675D7456C1}" type="slidenum">
              <a:rPr lang="zh-CN" altLang="en-US" smtClean="0"/>
              <a:t>9</a:t>
            </a:fld>
            <a:endParaRPr lang="zh-CN" altLang="en-US"/>
          </a:p>
        </p:txBody>
      </p:sp>
    </p:spTree>
    <p:extLst>
      <p:ext uri="{BB962C8B-B14F-4D97-AF65-F5344CB8AC3E}">
        <p14:creationId xmlns:p14="http://schemas.microsoft.com/office/powerpoint/2010/main" val="24818184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0" y="0"/>
            <a:ext cx="176763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b="1" dirty="0">
                <a:latin typeface="Times New Roman" panose="02020603050405020304" pitchFamily="18" charset="0"/>
                <a:ea typeface="微軟正黑體" panose="020B0604030504040204" pitchFamily="34" charset="-120"/>
                <a:cs typeface="Times New Roman" panose="02020603050405020304" pitchFamily="18" charset="0"/>
              </a:rPr>
              <a:t>RSA</a:t>
            </a:r>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金鑰產生</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文字方塊 2">
                <a:extLst>
                  <a:ext uri="{FF2B5EF4-FFF2-40B4-BE49-F238E27FC236}">
                    <a16:creationId xmlns:a16="http://schemas.microsoft.com/office/drawing/2014/main" id="{EB440773-265C-431F-BE20-4AFC06DD9A3E}"/>
                  </a:ext>
                </a:extLst>
              </p:cNvPr>
              <p:cNvSpPr txBox="1"/>
              <p:nvPr/>
            </p:nvSpPr>
            <p:spPr>
              <a:xfrm>
                <a:off x="423526" y="697260"/>
                <a:ext cx="9312947" cy="3904402"/>
              </a:xfrm>
              <a:prstGeom prst="rect">
                <a:avLst/>
              </a:prstGeom>
              <a:noFill/>
            </p:spPr>
            <p:txBody>
              <a:bodyPr wrap="square" rtlCol="0">
                <a:spAutoFit/>
              </a:bodyPr>
              <a:lstStyle/>
              <a:p>
                <a:pPr marL="342900" indent="-342900" algn="l">
                  <a:lnSpc>
                    <a:spcPct val="200000"/>
                  </a:lnSpc>
                  <a:buFont typeface="+mj-lt"/>
                  <a:buAutoNum type="arabicPeriod"/>
                </a:pPr>
                <a:r>
                  <a:rPr lang="zh-TW" altLang="en-US" sz="1400" dirty="0">
                    <a:solidFill>
                      <a:srgbClr val="000000"/>
                    </a:solidFill>
                    <a:latin typeface="微軟正黑體" panose="020B0604030504040204" pitchFamily="34" charset="-120"/>
                    <a:ea typeface="微軟正黑體" panose="020B0604030504040204" pitchFamily="34" charset="-120"/>
                  </a:rPr>
                  <a:t> 選擇兩個質數 </a:t>
                </a:r>
                <a14:m>
                  <m:oMath xmlns:m="http://schemas.openxmlformats.org/officeDocument/2006/math">
                    <m:r>
                      <a:rPr lang="en-US" altLang="zh-TW" sz="1400" dirty="0">
                        <a:solidFill>
                          <a:srgbClr val="000000"/>
                        </a:solidFill>
                        <a:latin typeface="Cambria Math" panose="02040503050406030204" pitchFamily="18" charset="0"/>
                        <a:ea typeface="微軟正黑體" panose="020B0604030504040204" pitchFamily="34" charset="-120"/>
                      </a:rPr>
                      <m:t>𝑝</m:t>
                    </m:r>
                    <m:r>
                      <a:rPr lang="en-US" altLang="zh-TW" sz="1400" dirty="0">
                        <a:solidFill>
                          <a:srgbClr val="000000"/>
                        </a:solidFill>
                        <a:latin typeface="Cambria Math" panose="02040503050406030204" pitchFamily="18" charset="0"/>
                        <a:ea typeface="微軟正黑體" panose="020B0604030504040204" pitchFamily="34" charset="-120"/>
                      </a:rPr>
                      <m:t> = 3</m:t>
                    </m:r>
                  </m:oMath>
                </a14:m>
                <a:r>
                  <a:rPr lang="zh-TW" altLang="en-US" sz="1400" dirty="0">
                    <a:solidFill>
                      <a:srgbClr val="000000"/>
                    </a:solidFill>
                    <a:latin typeface="微軟正黑體" panose="020B0604030504040204" pitchFamily="34" charset="-120"/>
                    <a:ea typeface="微軟正黑體" panose="020B0604030504040204" pitchFamily="34" charset="-120"/>
                  </a:rPr>
                  <a:t> 和 </a:t>
                </a:r>
                <a14:m>
                  <m:oMath xmlns:m="http://schemas.openxmlformats.org/officeDocument/2006/math">
                    <m:r>
                      <a:rPr lang="en-US" altLang="zh-TW" sz="1400" dirty="0">
                        <a:solidFill>
                          <a:srgbClr val="000000"/>
                        </a:solidFill>
                        <a:latin typeface="Cambria Math" panose="02040503050406030204" pitchFamily="18" charset="0"/>
                        <a:ea typeface="微軟正黑體" panose="020B0604030504040204" pitchFamily="34" charset="-120"/>
                      </a:rPr>
                      <m:t>𝑞</m:t>
                    </m:r>
                    <m:r>
                      <a:rPr lang="en-US" altLang="zh-TW" sz="1400" dirty="0">
                        <a:solidFill>
                          <a:srgbClr val="000000"/>
                        </a:solidFill>
                        <a:latin typeface="Cambria Math" panose="02040503050406030204" pitchFamily="18" charset="0"/>
                        <a:ea typeface="微軟正黑體" panose="020B0604030504040204" pitchFamily="34" charset="-120"/>
                      </a:rPr>
                      <m:t> = 11</m:t>
                    </m:r>
                  </m:oMath>
                </a14:m>
                <a:endParaRPr lang="en-US" altLang="zh-TW" sz="1400" dirty="0">
                  <a:solidFill>
                    <a:srgbClr val="000000"/>
                  </a:solidFill>
                  <a:latin typeface="微軟正黑體" panose="020B0604030504040204" pitchFamily="34" charset="-120"/>
                  <a:ea typeface="微軟正黑體" panose="020B0604030504040204" pitchFamily="34" charset="-120"/>
                </a:endParaRPr>
              </a:p>
              <a:p>
                <a:pPr marL="342900" indent="-342900" algn="l">
                  <a:lnSpc>
                    <a:spcPct val="200000"/>
                  </a:lnSpc>
                  <a:buFont typeface="+mj-lt"/>
                  <a:buAutoNum type="arabicPeriod"/>
                </a:pPr>
                <a:r>
                  <a:rPr lang="zh-TW" altLang="en-US" sz="1400" dirty="0">
                    <a:solidFill>
                      <a:srgbClr val="000000"/>
                    </a:solidFill>
                    <a:latin typeface="微軟正黑體" panose="020B0604030504040204" pitchFamily="34" charset="-120"/>
                    <a:ea typeface="微軟正黑體" panose="020B0604030504040204" pitchFamily="34" charset="-120"/>
                  </a:rPr>
                  <a:t> 計算</a:t>
                </a:r>
                <a:r>
                  <a:rPr lang="en-US" altLang="zh-TW" sz="1400" dirty="0">
                    <a:solidFill>
                      <a:srgbClr val="000000"/>
                    </a:solidFill>
                    <a:latin typeface="微軟正黑體" panose="020B0604030504040204" pitchFamily="34" charset="-120"/>
                    <a:ea typeface="微軟正黑體" panose="020B0604030504040204" pitchFamily="34" charset="-120"/>
                  </a:rPr>
                  <a:t> </a:t>
                </a:r>
                <a14:m>
                  <m:oMath xmlns:m="http://schemas.openxmlformats.org/officeDocument/2006/math">
                    <m:r>
                      <a:rPr lang="en-US" altLang="zh-TW" sz="1400" dirty="0">
                        <a:solidFill>
                          <a:srgbClr val="000000"/>
                        </a:solidFill>
                        <a:latin typeface="Cambria Math" panose="02040503050406030204" pitchFamily="18" charset="0"/>
                        <a:ea typeface="微軟正黑體" panose="020B0604030504040204" pitchFamily="34" charset="-120"/>
                      </a:rPr>
                      <m:t>𝑛</m:t>
                    </m:r>
                    <m:r>
                      <a:rPr lang="en-US" altLang="zh-TW" sz="1400" dirty="0">
                        <a:solidFill>
                          <a:srgbClr val="000000"/>
                        </a:solidFill>
                        <a:latin typeface="Cambria Math" panose="02040503050406030204" pitchFamily="18" charset="0"/>
                        <a:ea typeface="微軟正黑體" panose="020B0604030504040204" pitchFamily="34" charset="-120"/>
                      </a:rPr>
                      <m:t> = </m:t>
                    </m:r>
                    <m:r>
                      <a:rPr lang="en-US" altLang="zh-TW" sz="1400" dirty="0">
                        <a:solidFill>
                          <a:srgbClr val="000000"/>
                        </a:solidFill>
                        <a:latin typeface="Cambria Math" panose="02040503050406030204" pitchFamily="18" charset="0"/>
                        <a:ea typeface="微軟正黑體" panose="020B0604030504040204" pitchFamily="34" charset="-120"/>
                      </a:rPr>
                      <m:t>𝑝</m:t>
                    </m:r>
                    <m:r>
                      <a:rPr lang="en-US" altLang="zh-TW" sz="1400" dirty="0">
                        <a:solidFill>
                          <a:srgbClr val="000000"/>
                        </a:solidFill>
                        <a:latin typeface="Cambria Math" panose="02040503050406030204" pitchFamily="18" charset="0"/>
                        <a:ea typeface="微軟正黑體" panose="020B0604030504040204" pitchFamily="34" charset="-120"/>
                      </a:rPr>
                      <m:t> ∗ </m:t>
                    </m:r>
                    <m:r>
                      <a:rPr lang="en-US" altLang="zh-TW" sz="1400" dirty="0">
                        <a:solidFill>
                          <a:srgbClr val="000000"/>
                        </a:solidFill>
                        <a:latin typeface="Cambria Math" panose="02040503050406030204" pitchFamily="18" charset="0"/>
                        <a:ea typeface="微軟正黑體" panose="020B0604030504040204" pitchFamily="34" charset="-120"/>
                      </a:rPr>
                      <m:t>𝑞</m:t>
                    </m:r>
                    <m:r>
                      <a:rPr lang="en-US" altLang="zh-TW" sz="1400" dirty="0">
                        <a:solidFill>
                          <a:srgbClr val="000000"/>
                        </a:solidFill>
                        <a:latin typeface="Cambria Math" panose="02040503050406030204" pitchFamily="18" charset="0"/>
                        <a:ea typeface="微軟正黑體" panose="020B0604030504040204" pitchFamily="34" charset="-120"/>
                      </a:rPr>
                      <m:t> = 3 ∗ 11 = 33</m:t>
                    </m:r>
                  </m:oMath>
                </a14:m>
                <a:endParaRPr lang="en-US" altLang="zh-TW" sz="1400" dirty="0">
                  <a:solidFill>
                    <a:srgbClr val="000000"/>
                  </a:solidFill>
                  <a:latin typeface="微軟正黑體" panose="020B0604030504040204" pitchFamily="34" charset="-120"/>
                  <a:ea typeface="微軟正黑體" panose="020B0604030504040204" pitchFamily="34" charset="-120"/>
                </a:endParaRPr>
              </a:p>
              <a:p>
                <a:pPr marL="342900" indent="-342900" algn="l">
                  <a:lnSpc>
                    <a:spcPct val="200000"/>
                  </a:lnSpc>
                  <a:buFont typeface="+mj-lt"/>
                  <a:buAutoNum type="arabicPeriod"/>
                </a:pPr>
                <a:r>
                  <a:rPr lang="zh-TW" altLang="en-US" sz="1400" dirty="0">
                    <a:solidFill>
                      <a:srgbClr val="000000"/>
                    </a:solidFill>
                    <a:latin typeface="微軟正黑體" panose="020B0604030504040204" pitchFamily="34" charset="-120"/>
                    <a:ea typeface="微軟正黑體" panose="020B0604030504040204" pitchFamily="34" charset="-120"/>
                  </a:rPr>
                  <a:t> 計算</a:t>
                </a:r>
                <a:r>
                  <a:rPr lang="en-US" altLang="zh-TW" sz="1400" dirty="0">
                    <a:solidFill>
                      <a:srgbClr val="000000"/>
                    </a:solidFill>
                    <a:latin typeface="微軟正黑體" panose="020B0604030504040204" pitchFamily="34" charset="-120"/>
                    <a:ea typeface="微軟正黑體" panose="020B0604030504040204" pitchFamily="34" charset="-120"/>
                  </a:rPr>
                  <a:t> </a:t>
                </a:r>
                <a14:m>
                  <m:oMath xmlns:m="http://schemas.openxmlformats.org/officeDocument/2006/math">
                    <m:r>
                      <a:rPr lang="en-US" altLang="zh-TW" sz="1400" dirty="0">
                        <a:solidFill>
                          <a:srgbClr val="000000"/>
                        </a:solidFill>
                        <a:latin typeface="Cambria Math" panose="02040503050406030204" pitchFamily="18" charset="0"/>
                        <a:ea typeface="微軟正黑體" panose="020B0604030504040204" pitchFamily="34" charset="-120"/>
                      </a:rPr>
                      <m:t>𝜑</m:t>
                    </m:r>
                    <m:r>
                      <a:rPr lang="en-US" altLang="zh-TW" sz="1400" dirty="0">
                        <a:solidFill>
                          <a:srgbClr val="000000"/>
                        </a:solidFill>
                        <a:latin typeface="Cambria Math" panose="02040503050406030204" pitchFamily="18" charset="0"/>
                        <a:ea typeface="微軟正黑體" panose="020B0604030504040204" pitchFamily="34" charset="-120"/>
                      </a:rPr>
                      <m:t>(</m:t>
                    </m:r>
                    <m:r>
                      <a:rPr lang="en-US" altLang="zh-TW" sz="1400" dirty="0">
                        <a:solidFill>
                          <a:srgbClr val="000000"/>
                        </a:solidFill>
                        <a:latin typeface="Cambria Math" panose="02040503050406030204" pitchFamily="18" charset="0"/>
                        <a:ea typeface="微軟正黑體" panose="020B0604030504040204" pitchFamily="34" charset="-120"/>
                      </a:rPr>
                      <m:t>𝑛</m:t>
                    </m:r>
                    <m:r>
                      <a:rPr lang="en-US" altLang="zh-TW" sz="1400" dirty="0">
                        <a:solidFill>
                          <a:srgbClr val="000000"/>
                        </a:solidFill>
                        <a:latin typeface="Cambria Math" panose="02040503050406030204" pitchFamily="18" charset="0"/>
                        <a:ea typeface="微軟正黑體" panose="020B0604030504040204" pitchFamily="34" charset="-120"/>
                      </a:rPr>
                      <m:t>) = (</m:t>
                    </m:r>
                    <m:r>
                      <a:rPr lang="en-US" altLang="zh-TW" sz="1400" dirty="0">
                        <a:solidFill>
                          <a:srgbClr val="000000"/>
                        </a:solidFill>
                        <a:latin typeface="Cambria Math" panose="02040503050406030204" pitchFamily="18" charset="0"/>
                        <a:ea typeface="微軟正黑體" panose="020B0604030504040204" pitchFamily="34" charset="-120"/>
                      </a:rPr>
                      <m:t>𝑝</m:t>
                    </m:r>
                    <m:r>
                      <a:rPr lang="en-US" altLang="zh-TW" sz="1400" dirty="0">
                        <a:solidFill>
                          <a:srgbClr val="000000"/>
                        </a:solidFill>
                        <a:latin typeface="Cambria Math" panose="02040503050406030204" pitchFamily="18" charset="0"/>
                        <a:ea typeface="微軟正黑體" panose="020B0604030504040204" pitchFamily="34" charset="-120"/>
                      </a:rPr>
                      <m:t> − 1) ∗ (</m:t>
                    </m:r>
                    <m:r>
                      <a:rPr lang="en-US" altLang="zh-TW" sz="1400" dirty="0">
                        <a:solidFill>
                          <a:srgbClr val="000000"/>
                        </a:solidFill>
                        <a:latin typeface="Cambria Math" panose="02040503050406030204" pitchFamily="18" charset="0"/>
                        <a:ea typeface="微軟正黑體" panose="020B0604030504040204" pitchFamily="34" charset="-120"/>
                      </a:rPr>
                      <m:t>𝑞</m:t>
                    </m:r>
                    <m:r>
                      <a:rPr lang="en-US" altLang="zh-TW" sz="1400" dirty="0">
                        <a:solidFill>
                          <a:srgbClr val="000000"/>
                        </a:solidFill>
                        <a:latin typeface="Cambria Math" panose="02040503050406030204" pitchFamily="18" charset="0"/>
                        <a:ea typeface="微軟正黑體" panose="020B0604030504040204" pitchFamily="34" charset="-120"/>
                      </a:rPr>
                      <m:t> − 1) = 2 ∗ 10 = 20</m:t>
                    </m:r>
                  </m:oMath>
                </a14:m>
                <a:endParaRPr lang="en-US" altLang="zh-TW" sz="1400" dirty="0">
                  <a:solidFill>
                    <a:srgbClr val="000000"/>
                  </a:solidFill>
                  <a:latin typeface="微軟正黑體" panose="020B0604030504040204" pitchFamily="34" charset="-120"/>
                  <a:ea typeface="微軟正黑體" panose="020B0604030504040204" pitchFamily="34" charset="-120"/>
                </a:endParaRPr>
              </a:p>
              <a:p>
                <a:pPr marL="342900" indent="-342900" algn="l">
                  <a:lnSpc>
                    <a:spcPct val="200000"/>
                  </a:lnSpc>
                  <a:buFont typeface="+mj-lt"/>
                  <a:buAutoNum type="arabicPeriod"/>
                </a:pPr>
                <a:r>
                  <a:rPr lang="zh-TW" altLang="en-US" sz="1400" dirty="0">
                    <a:solidFill>
                      <a:srgbClr val="000000"/>
                    </a:solidFill>
                    <a:latin typeface="微軟正黑體" panose="020B0604030504040204" pitchFamily="34" charset="-120"/>
                    <a:ea typeface="微軟正黑體" panose="020B0604030504040204" pitchFamily="34" charset="-120"/>
                  </a:rPr>
                  <a:t> 選擇 </a:t>
                </a:r>
                <a14:m>
                  <m:oMath xmlns:m="http://schemas.openxmlformats.org/officeDocument/2006/math">
                    <m:r>
                      <a:rPr lang="en-US" altLang="zh-TW" sz="1400" dirty="0">
                        <a:solidFill>
                          <a:srgbClr val="000000"/>
                        </a:solidFill>
                        <a:latin typeface="Cambria Math" panose="02040503050406030204" pitchFamily="18" charset="0"/>
                        <a:ea typeface="微軟正黑體" panose="020B0604030504040204" pitchFamily="34" charset="-120"/>
                      </a:rPr>
                      <m:t>𝑒</m:t>
                    </m:r>
                    <m:r>
                      <a:rPr lang="en-US" altLang="zh-TW" sz="1400" dirty="0">
                        <a:solidFill>
                          <a:srgbClr val="000000"/>
                        </a:solidFill>
                        <a:latin typeface="Cambria Math" panose="02040503050406030204" pitchFamily="18" charset="0"/>
                        <a:ea typeface="微軟正黑體" panose="020B0604030504040204" pitchFamily="34" charset="-120"/>
                      </a:rPr>
                      <m:t> </m:t>
                    </m:r>
                  </m:oMath>
                </a14:m>
                <a:r>
                  <a:rPr lang="zh-TW" altLang="en-US" sz="1400" dirty="0">
                    <a:solidFill>
                      <a:srgbClr val="000000"/>
                    </a:solidFill>
                    <a:latin typeface="微軟正黑體" panose="020B0604030504040204" pitchFamily="34" charset="-120"/>
                    <a:ea typeface="微軟正黑體" panose="020B0604030504040204" pitchFamily="34" charset="-120"/>
                  </a:rPr>
                  <a:t>使得 </a:t>
                </a:r>
                <a14:m>
                  <m:oMath xmlns:m="http://schemas.openxmlformats.org/officeDocument/2006/math">
                    <m:r>
                      <a:rPr lang="en-US" altLang="zh-TW" sz="1400" dirty="0">
                        <a:solidFill>
                          <a:srgbClr val="000000"/>
                        </a:solidFill>
                        <a:latin typeface="Cambria Math" panose="02040503050406030204" pitchFamily="18" charset="0"/>
                        <a:ea typeface="微軟正黑體" panose="020B0604030504040204" pitchFamily="34" charset="-120"/>
                      </a:rPr>
                      <m:t>1 &lt; </m:t>
                    </m:r>
                    <m:r>
                      <a:rPr lang="en-US" altLang="zh-TW" sz="1400" dirty="0">
                        <a:solidFill>
                          <a:srgbClr val="000000"/>
                        </a:solidFill>
                        <a:latin typeface="Cambria Math" panose="02040503050406030204" pitchFamily="18" charset="0"/>
                        <a:ea typeface="微軟正黑體" panose="020B0604030504040204" pitchFamily="34" charset="-120"/>
                      </a:rPr>
                      <m:t>𝑒</m:t>
                    </m:r>
                    <m:r>
                      <a:rPr lang="en-US" altLang="zh-TW" sz="1400" dirty="0">
                        <a:solidFill>
                          <a:srgbClr val="000000"/>
                        </a:solidFill>
                        <a:latin typeface="Cambria Math" panose="02040503050406030204" pitchFamily="18" charset="0"/>
                        <a:ea typeface="微軟正黑體" panose="020B0604030504040204" pitchFamily="34" charset="-120"/>
                      </a:rPr>
                      <m:t> &lt; </m:t>
                    </m:r>
                    <m:r>
                      <a:rPr lang="en-US" altLang="zh-TW" sz="1400" dirty="0">
                        <a:solidFill>
                          <a:srgbClr val="000000"/>
                        </a:solidFill>
                        <a:latin typeface="Cambria Math" panose="02040503050406030204" pitchFamily="18" charset="0"/>
                        <a:ea typeface="微軟正黑體" panose="020B0604030504040204" pitchFamily="34" charset="-120"/>
                      </a:rPr>
                      <m:t>𝜑</m:t>
                    </m:r>
                    <m:r>
                      <a:rPr lang="en-US" altLang="zh-TW" sz="1400" dirty="0">
                        <a:solidFill>
                          <a:srgbClr val="000000"/>
                        </a:solidFill>
                        <a:latin typeface="Cambria Math" panose="02040503050406030204" pitchFamily="18" charset="0"/>
                        <a:ea typeface="微軟正黑體" panose="020B0604030504040204" pitchFamily="34" charset="-120"/>
                      </a:rPr>
                      <m:t>(</m:t>
                    </m:r>
                    <m:r>
                      <a:rPr lang="en-US" altLang="zh-TW" sz="1400" dirty="0">
                        <a:solidFill>
                          <a:srgbClr val="000000"/>
                        </a:solidFill>
                        <a:latin typeface="Cambria Math" panose="02040503050406030204" pitchFamily="18" charset="0"/>
                        <a:ea typeface="微軟正黑體" panose="020B0604030504040204" pitchFamily="34" charset="-120"/>
                      </a:rPr>
                      <m:t>𝑛</m:t>
                    </m:r>
                    <m:r>
                      <a:rPr lang="en-US" altLang="zh-TW" sz="1400" dirty="0">
                        <a:solidFill>
                          <a:srgbClr val="000000"/>
                        </a:solidFill>
                        <a:latin typeface="Cambria Math" panose="02040503050406030204" pitchFamily="18" charset="0"/>
                        <a:ea typeface="微軟正黑體" panose="020B0604030504040204" pitchFamily="34" charset="-120"/>
                      </a:rPr>
                      <m:t>)</m:t>
                    </m:r>
                  </m:oMath>
                </a14:m>
                <a:r>
                  <a:rPr lang="en-US" altLang="zh-TW" sz="1400" dirty="0">
                    <a:solidFill>
                      <a:srgbClr val="000000"/>
                    </a:solidFill>
                    <a:latin typeface="微軟正黑體" panose="020B0604030504040204" pitchFamily="34" charset="-120"/>
                    <a:ea typeface="微軟正黑體" panose="020B0604030504040204" pitchFamily="34" charset="-120"/>
                  </a:rPr>
                  <a:t> </a:t>
                </a:r>
                <a:r>
                  <a:rPr lang="zh-TW" altLang="en-US" sz="1400" dirty="0">
                    <a:solidFill>
                      <a:srgbClr val="000000"/>
                    </a:solidFill>
                    <a:latin typeface="微軟正黑體" panose="020B0604030504040204" pitchFamily="34" charset="-120"/>
                    <a:ea typeface="微軟正黑體" panose="020B0604030504040204" pitchFamily="34" charset="-120"/>
                  </a:rPr>
                  <a:t> 且</a:t>
                </a:r>
                <a:r>
                  <a:rPr lang="en-US" altLang="zh-TW" sz="1400" dirty="0">
                    <a:solidFill>
                      <a:srgbClr val="000000"/>
                    </a:solidFill>
                    <a:latin typeface="微軟正黑體" panose="020B0604030504040204" pitchFamily="34" charset="-120"/>
                    <a:ea typeface="微軟正黑體" panose="020B0604030504040204" pitchFamily="34" charset="-120"/>
                  </a:rPr>
                  <a:t> </a:t>
                </a:r>
                <a14:m>
                  <m:oMath xmlns:m="http://schemas.openxmlformats.org/officeDocument/2006/math">
                    <m:r>
                      <a:rPr lang="en-US" altLang="zh-TW" sz="1400" dirty="0">
                        <a:solidFill>
                          <a:srgbClr val="000000"/>
                        </a:solidFill>
                        <a:latin typeface="Cambria Math" panose="02040503050406030204" pitchFamily="18" charset="0"/>
                        <a:ea typeface="微軟正黑體" panose="020B0604030504040204" pitchFamily="34" charset="-120"/>
                      </a:rPr>
                      <m:t>𝑒</m:t>
                    </m:r>
                  </m:oMath>
                </a14:m>
                <a:r>
                  <a:rPr lang="en-US" altLang="zh-TW" sz="1400" dirty="0">
                    <a:solidFill>
                      <a:srgbClr val="000000"/>
                    </a:solidFill>
                    <a:latin typeface="微軟正黑體" panose="020B0604030504040204" pitchFamily="34" charset="-120"/>
                    <a:ea typeface="微軟正黑體" panose="020B0604030504040204" pitchFamily="34" charset="-120"/>
                  </a:rPr>
                  <a:t> </a:t>
                </a:r>
                <a:r>
                  <a:rPr lang="zh-TW" altLang="en-US" sz="1400" dirty="0">
                    <a:solidFill>
                      <a:srgbClr val="000000"/>
                    </a:solidFill>
                    <a:latin typeface="微軟正黑體" panose="020B0604030504040204" pitchFamily="34" charset="-120"/>
                    <a:ea typeface="微軟正黑體" panose="020B0604030504040204" pitchFamily="34" charset="-120"/>
                  </a:rPr>
                  <a:t>和</a:t>
                </a:r>
                <a:r>
                  <a:rPr lang="en-US" altLang="zh-TW" sz="1400" dirty="0">
                    <a:solidFill>
                      <a:srgbClr val="000000"/>
                    </a:solidFill>
                    <a:latin typeface="微軟正黑體" panose="020B0604030504040204" pitchFamily="34" charset="-120"/>
                    <a:ea typeface="微軟正黑體" panose="020B0604030504040204" pitchFamily="34" charset="-120"/>
                  </a:rPr>
                  <a:t> </a:t>
                </a:r>
                <a14:m>
                  <m:oMath xmlns:m="http://schemas.openxmlformats.org/officeDocument/2006/math">
                    <m:r>
                      <a:rPr lang="en-US" altLang="zh-TW" sz="1400" dirty="0">
                        <a:solidFill>
                          <a:srgbClr val="000000"/>
                        </a:solidFill>
                        <a:latin typeface="Cambria Math" panose="02040503050406030204" pitchFamily="18" charset="0"/>
                        <a:ea typeface="微軟正黑體" panose="020B0604030504040204" pitchFamily="34" charset="-120"/>
                      </a:rPr>
                      <m:t>𝜑</m:t>
                    </m:r>
                    <m:r>
                      <a:rPr lang="en-US" altLang="zh-TW" sz="1400" dirty="0">
                        <a:solidFill>
                          <a:srgbClr val="000000"/>
                        </a:solidFill>
                        <a:latin typeface="Cambria Math" panose="02040503050406030204" pitchFamily="18" charset="0"/>
                        <a:ea typeface="微軟正黑體" panose="020B0604030504040204" pitchFamily="34" charset="-120"/>
                      </a:rPr>
                      <m:t> (</m:t>
                    </m:r>
                    <m:r>
                      <a:rPr lang="en-US" altLang="zh-TW" sz="1400" dirty="0">
                        <a:solidFill>
                          <a:srgbClr val="000000"/>
                        </a:solidFill>
                        <a:latin typeface="Cambria Math" panose="02040503050406030204" pitchFamily="18" charset="0"/>
                        <a:ea typeface="微軟正黑體" panose="020B0604030504040204" pitchFamily="34" charset="-120"/>
                      </a:rPr>
                      <m:t>𝑛</m:t>
                    </m:r>
                    <m:r>
                      <a:rPr lang="en-US" altLang="zh-TW" sz="1400" dirty="0">
                        <a:solidFill>
                          <a:srgbClr val="000000"/>
                        </a:solidFill>
                        <a:latin typeface="Cambria Math" panose="02040503050406030204" pitchFamily="18" charset="0"/>
                        <a:ea typeface="微軟正黑體" panose="020B0604030504040204" pitchFamily="34" charset="-120"/>
                      </a:rPr>
                      <m:t>)</m:t>
                    </m:r>
                  </m:oMath>
                </a14:m>
                <a:r>
                  <a:rPr lang="en-US" altLang="zh-TW" sz="1400" dirty="0">
                    <a:solidFill>
                      <a:srgbClr val="000000"/>
                    </a:solidFill>
                    <a:latin typeface="微軟正黑體" panose="020B0604030504040204" pitchFamily="34" charset="-120"/>
                    <a:ea typeface="微軟正黑體" panose="020B0604030504040204" pitchFamily="34" charset="-120"/>
                  </a:rPr>
                  <a:t> </a:t>
                </a:r>
                <a:r>
                  <a:rPr lang="zh-TW" altLang="en-US" sz="1400" dirty="0">
                    <a:solidFill>
                      <a:srgbClr val="000000"/>
                    </a:solidFill>
                    <a:latin typeface="微軟正黑體" panose="020B0604030504040204" pitchFamily="34" charset="-120"/>
                    <a:ea typeface="微軟正黑體" panose="020B0604030504040204" pitchFamily="34" charset="-120"/>
                  </a:rPr>
                  <a:t>需互質；設</a:t>
                </a:r>
                <a:r>
                  <a:rPr lang="en-US" altLang="zh-TW" sz="1400" dirty="0">
                    <a:solidFill>
                      <a:srgbClr val="000000"/>
                    </a:solidFill>
                    <a:latin typeface="微軟正黑體" panose="020B0604030504040204" pitchFamily="34" charset="-120"/>
                    <a:ea typeface="微軟正黑體" panose="020B0604030504040204" pitchFamily="34" charset="-120"/>
                  </a:rPr>
                  <a:t> </a:t>
                </a:r>
                <a14:m>
                  <m:oMath xmlns:m="http://schemas.openxmlformats.org/officeDocument/2006/math">
                    <m:r>
                      <a:rPr lang="en-US" altLang="zh-TW" sz="1400" dirty="0">
                        <a:solidFill>
                          <a:srgbClr val="000000"/>
                        </a:solidFill>
                        <a:latin typeface="Cambria Math" panose="02040503050406030204" pitchFamily="18" charset="0"/>
                        <a:ea typeface="微軟正黑體" panose="020B0604030504040204" pitchFamily="34" charset="-120"/>
                      </a:rPr>
                      <m:t>𝑒</m:t>
                    </m:r>
                    <m:r>
                      <a:rPr lang="en-US" altLang="zh-TW" sz="1400" dirty="0">
                        <a:solidFill>
                          <a:srgbClr val="000000"/>
                        </a:solidFill>
                        <a:latin typeface="Cambria Math" panose="02040503050406030204" pitchFamily="18" charset="0"/>
                        <a:ea typeface="微軟正黑體" panose="020B0604030504040204" pitchFamily="34" charset="-120"/>
                      </a:rPr>
                      <m:t> = 7</m:t>
                    </m:r>
                  </m:oMath>
                </a14:m>
                <a:endParaRPr lang="en-US" altLang="zh-TW" sz="1400" dirty="0">
                  <a:solidFill>
                    <a:srgbClr val="000000"/>
                  </a:solidFill>
                  <a:latin typeface="微軟正黑體" panose="020B0604030504040204" pitchFamily="34" charset="-120"/>
                  <a:ea typeface="微軟正黑體" panose="020B0604030504040204" pitchFamily="34" charset="-120"/>
                </a:endParaRPr>
              </a:p>
              <a:p>
                <a:pPr marL="342900" indent="-342900" algn="l">
                  <a:lnSpc>
                    <a:spcPct val="200000"/>
                  </a:lnSpc>
                  <a:buFont typeface="+mj-lt"/>
                  <a:buAutoNum type="arabicPeriod"/>
                </a:pPr>
                <a:r>
                  <a:rPr lang="zh-TW" altLang="en-US" sz="1400" dirty="0">
                    <a:solidFill>
                      <a:srgbClr val="000000"/>
                    </a:solidFill>
                    <a:latin typeface="微軟正黑體" panose="020B0604030504040204" pitchFamily="34" charset="-120"/>
                    <a:ea typeface="微軟正黑體" panose="020B0604030504040204" pitchFamily="34" charset="-120"/>
                  </a:rPr>
                  <a:t> 找到一個模反元素</a:t>
                </a:r>
                <a:r>
                  <a:rPr lang="en-US" altLang="zh-TW" sz="1400" dirty="0">
                    <a:solidFill>
                      <a:srgbClr val="000000"/>
                    </a:solidFill>
                    <a:latin typeface="微軟正黑體" panose="020B0604030504040204" pitchFamily="34" charset="-120"/>
                    <a:ea typeface="微軟正黑體" panose="020B0604030504040204" pitchFamily="34" charset="-120"/>
                  </a:rPr>
                  <a:t> </a:t>
                </a:r>
                <a14:m>
                  <m:oMath xmlns:m="http://schemas.openxmlformats.org/officeDocument/2006/math">
                    <m:r>
                      <a:rPr lang="en-US" altLang="zh-TW" sz="1400" dirty="0">
                        <a:solidFill>
                          <a:srgbClr val="000000"/>
                        </a:solidFill>
                        <a:latin typeface="Cambria Math" panose="02040503050406030204" pitchFamily="18" charset="0"/>
                        <a:ea typeface="微軟正黑體" panose="020B0604030504040204" pitchFamily="34" charset="-120"/>
                      </a:rPr>
                      <m:t>𝑑</m:t>
                    </m:r>
                  </m:oMath>
                </a14:m>
                <a:r>
                  <a:rPr lang="en-US" altLang="zh-TW" sz="1400" dirty="0">
                    <a:solidFill>
                      <a:srgbClr val="000000"/>
                    </a:solidFill>
                    <a:latin typeface="微軟正黑體" panose="020B0604030504040204" pitchFamily="34" charset="-120"/>
                    <a:ea typeface="微軟正黑體" panose="020B0604030504040204" pitchFamily="34" charset="-120"/>
                  </a:rPr>
                  <a:t> </a:t>
                </a:r>
                <a:r>
                  <a:rPr lang="zh-TW" altLang="en-US" sz="1400" dirty="0">
                    <a:solidFill>
                      <a:srgbClr val="000000"/>
                    </a:solidFill>
                    <a:latin typeface="微軟正黑體" panose="020B0604030504040204" pitchFamily="34" charset="-120"/>
                    <a:ea typeface="微軟正黑體" panose="020B0604030504040204" pitchFamily="34" charset="-120"/>
                  </a:rPr>
                  <a:t>符合</a:t>
                </a:r>
                <a:r>
                  <a:rPr lang="en-US" altLang="zh-TW" sz="1400" dirty="0">
                    <a:solidFill>
                      <a:srgbClr val="000000"/>
                    </a:solidFill>
                    <a:latin typeface="微軟正黑體" panose="020B0604030504040204" pitchFamily="34" charset="-120"/>
                    <a:ea typeface="微軟正黑體" panose="020B0604030504040204" pitchFamily="34" charset="-120"/>
                  </a:rPr>
                  <a:t> </a:t>
                </a:r>
                <a14:m>
                  <m:oMath xmlns:m="http://schemas.openxmlformats.org/officeDocument/2006/math">
                    <m:r>
                      <a:rPr lang="en-US" altLang="zh-TW" sz="1400" dirty="0">
                        <a:solidFill>
                          <a:srgbClr val="000000"/>
                        </a:solidFill>
                        <a:latin typeface="Cambria Math" panose="02040503050406030204" pitchFamily="18" charset="0"/>
                        <a:ea typeface="微軟正黑體" panose="020B0604030504040204" pitchFamily="34" charset="-120"/>
                      </a:rPr>
                      <m:t>(</m:t>
                    </m:r>
                    <m:r>
                      <a:rPr lang="en-US" altLang="zh-TW" sz="1400" dirty="0">
                        <a:solidFill>
                          <a:srgbClr val="000000"/>
                        </a:solidFill>
                        <a:latin typeface="Cambria Math" panose="02040503050406030204" pitchFamily="18" charset="0"/>
                        <a:ea typeface="微軟正黑體" panose="020B0604030504040204" pitchFamily="34" charset="-120"/>
                      </a:rPr>
                      <m:t>𝑑</m:t>
                    </m:r>
                    <m:r>
                      <a:rPr lang="en-US" altLang="zh-TW" sz="1400" dirty="0">
                        <a:solidFill>
                          <a:srgbClr val="000000"/>
                        </a:solidFill>
                        <a:latin typeface="Cambria Math" panose="02040503050406030204" pitchFamily="18" charset="0"/>
                        <a:ea typeface="微軟正黑體" panose="020B0604030504040204" pitchFamily="34" charset="-120"/>
                      </a:rPr>
                      <m:t> ∗ </m:t>
                    </m:r>
                    <m:r>
                      <a:rPr lang="en-US" altLang="zh-TW" sz="1400" dirty="0">
                        <a:solidFill>
                          <a:srgbClr val="000000"/>
                        </a:solidFill>
                        <a:latin typeface="Cambria Math" panose="02040503050406030204" pitchFamily="18" charset="0"/>
                        <a:ea typeface="微軟正黑體" panose="020B0604030504040204" pitchFamily="34" charset="-120"/>
                      </a:rPr>
                      <m:t>𝑒</m:t>
                    </m:r>
                    <m:r>
                      <a:rPr lang="en-US" altLang="zh-TW" sz="1400" dirty="0">
                        <a:solidFill>
                          <a:srgbClr val="000000"/>
                        </a:solidFill>
                        <a:latin typeface="Cambria Math" panose="02040503050406030204" pitchFamily="18" charset="0"/>
                        <a:ea typeface="微軟正黑體" panose="020B0604030504040204" pitchFamily="34" charset="-120"/>
                      </a:rPr>
                      <m:t>) % </m:t>
                    </m:r>
                    <m:r>
                      <a:rPr lang="en-US" altLang="zh-TW" sz="1400" dirty="0">
                        <a:solidFill>
                          <a:srgbClr val="000000"/>
                        </a:solidFill>
                        <a:latin typeface="Cambria Math" panose="02040503050406030204" pitchFamily="18" charset="0"/>
                        <a:ea typeface="微軟正黑體" panose="020B0604030504040204" pitchFamily="34" charset="-120"/>
                      </a:rPr>
                      <m:t>𝜑</m:t>
                    </m:r>
                    <m:r>
                      <a:rPr lang="en-US" altLang="zh-TW" sz="1400" dirty="0">
                        <a:solidFill>
                          <a:srgbClr val="000000"/>
                        </a:solidFill>
                        <a:latin typeface="Cambria Math" panose="02040503050406030204" pitchFamily="18" charset="0"/>
                        <a:ea typeface="微軟正黑體" panose="020B0604030504040204" pitchFamily="34" charset="-120"/>
                      </a:rPr>
                      <m:t>(</m:t>
                    </m:r>
                    <m:r>
                      <a:rPr lang="en-US" altLang="zh-TW" sz="1400" dirty="0">
                        <a:solidFill>
                          <a:srgbClr val="000000"/>
                        </a:solidFill>
                        <a:latin typeface="Cambria Math" panose="02040503050406030204" pitchFamily="18" charset="0"/>
                        <a:ea typeface="微軟正黑體" panose="020B0604030504040204" pitchFamily="34" charset="-120"/>
                      </a:rPr>
                      <m:t>𝑛</m:t>
                    </m:r>
                    <m:r>
                      <a:rPr lang="en-US" altLang="zh-TW" sz="1400" dirty="0">
                        <a:solidFill>
                          <a:srgbClr val="000000"/>
                        </a:solidFill>
                        <a:latin typeface="Cambria Math" panose="02040503050406030204" pitchFamily="18" charset="0"/>
                        <a:ea typeface="微軟正黑體" panose="020B0604030504040204" pitchFamily="34" charset="-120"/>
                      </a:rPr>
                      <m:t>) = 1</m:t>
                    </m:r>
                  </m:oMath>
                </a14:m>
                <a:r>
                  <a:rPr lang="zh-TW" altLang="en-US" sz="1400" dirty="0">
                    <a:solidFill>
                      <a:srgbClr val="000000"/>
                    </a:solidFill>
                    <a:latin typeface="微軟正黑體" panose="020B0604030504040204" pitchFamily="34" charset="-120"/>
                    <a:ea typeface="微軟正黑體" panose="020B0604030504040204" pitchFamily="34" charset="-120"/>
                  </a:rPr>
                  <a:t>，其中一個解</a:t>
                </a:r>
                <a:r>
                  <a:rPr lang="en-US" altLang="zh-TW" sz="1400" dirty="0">
                    <a:solidFill>
                      <a:srgbClr val="000000"/>
                    </a:solidFill>
                    <a:latin typeface="微軟正黑體" panose="020B0604030504040204" pitchFamily="34" charset="-120"/>
                    <a:ea typeface="微軟正黑體" panose="020B0604030504040204" pitchFamily="34" charset="-120"/>
                  </a:rPr>
                  <a:t> </a:t>
                </a:r>
                <a14:m>
                  <m:oMath xmlns:m="http://schemas.openxmlformats.org/officeDocument/2006/math">
                    <m:r>
                      <a:rPr lang="en-US" altLang="zh-TW" sz="1400" dirty="0">
                        <a:solidFill>
                          <a:srgbClr val="000000"/>
                        </a:solidFill>
                        <a:latin typeface="Cambria Math" panose="02040503050406030204" pitchFamily="18" charset="0"/>
                        <a:ea typeface="微軟正黑體" panose="020B0604030504040204" pitchFamily="34" charset="-120"/>
                      </a:rPr>
                      <m:t>𝑑</m:t>
                    </m:r>
                    <m:r>
                      <a:rPr lang="en-US" altLang="zh-TW" sz="1400" dirty="0">
                        <a:solidFill>
                          <a:srgbClr val="000000"/>
                        </a:solidFill>
                        <a:latin typeface="Cambria Math" panose="02040503050406030204" pitchFamily="18" charset="0"/>
                        <a:ea typeface="微軟正黑體" panose="020B0604030504040204" pitchFamily="34" charset="-120"/>
                      </a:rPr>
                      <m:t> = 3  [(3 ∗ 7) % 20 = 1]</m:t>
                    </m:r>
                  </m:oMath>
                </a14:m>
                <a:endParaRPr lang="en-US" altLang="zh-TW" sz="1400" dirty="0">
                  <a:solidFill>
                    <a:srgbClr val="000000"/>
                  </a:solidFill>
                  <a:latin typeface="微軟正黑體" panose="020B0604030504040204" pitchFamily="34" charset="-120"/>
                  <a:ea typeface="微軟正黑體" panose="020B0604030504040204" pitchFamily="34" charset="-120"/>
                </a:endParaRPr>
              </a:p>
              <a:p>
                <a:pPr marL="342900" indent="-342900" algn="l">
                  <a:lnSpc>
                    <a:spcPct val="200000"/>
                  </a:lnSpc>
                  <a:buFont typeface="+mj-lt"/>
                  <a:buAutoNum type="arabicPeriod"/>
                </a:pPr>
                <a:r>
                  <a:rPr lang="zh-TW" altLang="en-US" sz="1400" dirty="0">
                    <a:solidFill>
                      <a:srgbClr val="000000"/>
                    </a:solidFill>
                    <a:latin typeface="微軟正黑體" panose="020B0604030504040204" pitchFamily="34" charset="-120"/>
                    <a:ea typeface="微軟正黑體" panose="020B0604030504040204" pitchFamily="34" charset="-120"/>
                  </a:rPr>
                  <a:t> 得到公鑰為 </a:t>
                </a:r>
                <a14:m>
                  <m:oMath xmlns:m="http://schemas.openxmlformats.org/officeDocument/2006/math">
                    <m:r>
                      <a:rPr lang="en-US" altLang="zh-TW" sz="1400" dirty="0">
                        <a:solidFill>
                          <a:srgbClr val="000000"/>
                        </a:solidFill>
                        <a:latin typeface="Cambria Math" panose="02040503050406030204" pitchFamily="18" charset="0"/>
                        <a:ea typeface="微軟正黑體" panose="020B0604030504040204" pitchFamily="34" charset="-120"/>
                      </a:rPr>
                      <m:t>(</m:t>
                    </m:r>
                    <m:r>
                      <a:rPr lang="en-US" altLang="zh-TW" sz="1400" dirty="0" smtClean="0">
                        <a:solidFill>
                          <a:srgbClr val="FF0000"/>
                        </a:solidFill>
                        <a:latin typeface="Cambria Math" panose="02040503050406030204" pitchFamily="18" charset="0"/>
                        <a:ea typeface="微軟正黑體" panose="020B0604030504040204" pitchFamily="34" charset="-120"/>
                      </a:rPr>
                      <m:t>𝑒</m:t>
                    </m:r>
                    <m:r>
                      <a:rPr lang="en-US" altLang="zh-TW" sz="1400" dirty="0">
                        <a:solidFill>
                          <a:srgbClr val="000000"/>
                        </a:solidFill>
                        <a:latin typeface="Cambria Math" panose="02040503050406030204" pitchFamily="18" charset="0"/>
                        <a:ea typeface="微軟正黑體" panose="020B0604030504040204" pitchFamily="34" charset="-120"/>
                      </a:rPr>
                      <m:t>, </m:t>
                    </m:r>
                    <m:r>
                      <a:rPr lang="en-US" altLang="zh-TW" sz="1400" dirty="0" smtClean="0">
                        <a:solidFill>
                          <a:srgbClr val="0070C0"/>
                        </a:solidFill>
                        <a:latin typeface="Cambria Math" panose="02040503050406030204" pitchFamily="18" charset="0"/>
                        <a:ea typeface="微軟正黑體" panose="020B0604030504040204" pitchFamily="34" charset="-120"/>
                      </a:rPr>
                      <m:t>𝑛</m:t>
                    </m:r>
                    <m:r>
                      <a:rPr lang="en-US" altLang="zh-TW" sz="1400" dirty="0">
                        <a:solidFill>
                          <a:srgbClr val="000000"/>
                        </a:solidFill>
                        <a:latin typeface="Cambria Math" panose="02040503050406030204" pitchFamily="18" charset="0"/>
                        <a:ea typeface="微軟正黑體" panose="020B0604030504040204" pitchFamily="34" charset="-120"/>
                      </a:rPr>
                      <m:t>) =&gt; (7, 33)</m:t>
                    </m:r>
                  </m:oMath>
                </a14:m>
                <a:endParaRPr lang="en-US" altLang="zh-TW" sz="1400" dirty="0">
                  <a:solidFill>
                    <a:srgbClr val="000000"/>
                  </a:solidFill>
                  <a:latin typeface="微軟正黑體" panose="020B0604030504040204" pitchFamily="34" charset="-120"/>
                  <a:ea typeface="微軟正黑體" panose="020B0604030504040204" pitchFamily="34" charset="-120"/>
                </a:endParaRPr>
              </a:p>
              <a:p>
                <a:pPr marL="342900" indent="-342900" algn="l">
                  <a:lnSpc>
                    <a:spcPct val="200000"/>
                  </a:lnSpc>
                  <a:buFont typeface="+mj-lt"/>
                  <a:buAutoNum type="arabicPeriod"/>
                </a:pPr>
                <a:r>
                  <a:rPr lang="zh-TW" altLang="en-US" sz="1400" dirty="0">
                    <a:solidFill>
                      <a:srgbClr val="000000"/>
                    </a:solidFill>
                    <a:latin typeface="微軟正黑體" panose="020B0604030504040204" pitchFamily="34" charset="-120"/>
                    <a:ea typeface="微軟正黑體" panose="020B0604030504040204" pitchFamily="34" charset="-120"/>
                  </a:rPr>
                  <a:t> 得到私鑰為 </a:t>
                </a:r>
                <a14:m>
                  <m:oMath xmlns:m="http://schemas.openxmlformats.org/officeDocument/2006/math">
                    <m:r>
                      <a:rPr lang="en-US" altLang="zh-TW" sz="1400" dirty="0">
                        <a:solidFill>
                          <a:srgbClr val="000000"/>
                        </a:solidFill>
                        <a:latin typeface="Cambria Math" panose="02040503050406030204" pitchFamily="18" charset="0"/>
                        <a:ea typeface="微軟正黑體" panose="020B0604030504040204" pitchFamily="34" charset="-120"/>
                      </a:rPr>
                      <m:t>(</m:t>
                    </m:r>
                    <m:r>
                      <a:rPr lang="en-US" altLang="zh-TW" sz="1400" dirty="0" smtClean="0">
                        <a:solidFill>
                          <a:srgbClr val="7030A0"/>
                        </a:solidFill>
                        <a:latin typeface="Cambria Math" panose="02040503050406030204" pitchFamily="18" charset="0"/>
                        <a:ea typeface="微軟正黑體" panose="020B0604030504040204" pitchFamily="34" charset="-120"/>
                      </a:rPr>
                      <m:t>𝑑</m:t>
                    </m:r>
                    <m:r>
                      <a:rPr lang="en-US" altLang="zh-TW" sz="1400" dirty="0">
                        <a:solidFill>
                          <a:srgbClr val="000000"/>
                        </a:solidFill>
                        <a:latin typeface="Cambria Math" panose="02040503050406030204" pitchFamily="18" charset="0"/>
                        <a:ea typeface="微軟正黑體" panose="020B0604030504040204" pitchFamily="34" charset="-120"/>
                      </a:rPr>
                      <m:t>, </m:t>
                    </m:r>
                    <m:r>
                      <a:rPr lang="en-US" altLang="zh-TW" sz="1400" dirty="0" smtClean="0">
                        <a:solidFill>
                          <a:srgbClr val="0070C0"/>
                        </a:solidFill>
                        <a:latin typeface="Cambria Math" panose="02040503050406030204" pitchFamily="18" charset="0"/>
                        <a:ea typeface="微軟正黑體" panose="020B0604030504040204" pitchFamily="34" charset="-120"/>
                      </a:rPr>
                      <m:t>𝑛</m:t>
                    </m:r>
                    <m:r>
                      <a:rPr lang="en-US" altLang="zh-TW" sz="1400" dirty="0">
                        <a:solidFill>
                          <a:srgbClr val="000000"/>
                        </a:solidFill>
                        <a:latin typeface="Cambria Math" panose="02040503050406030204" pitchFamily="18" charset="0"/>
                        <a:ea typeface="微軟正黑體" panose="020B0604030504040204" pitchFamily="34" charset="-120"/>
                      </a:rPr>
                      <m:t>) =&gt; (3, 33)</m:t>
                    </m:r>
                  </m:oMath>
                </a14:m>
                <a:endParaRPr lang="en-US" altLang="zh-TW" sz="1400" dirty="0">
                  <a:solidFill>
                    <a:srgbClr val="000000"/>
                  </a:solidFill>
                  <a:latin typeface="微軟正黑體" panose="020B0604030504040204" pitchFamily="34" charset="-120"/>
                  <a:ea typeface="微軟正黑體" panose="020B0604030504040204" pitchFamily="34" charset="-120"/>
                </a:endParaRPr>
              </a:p>
              <a:p>
                <a:pPr marL="342900" indent="-342900">
                  <a:lnSpc>
                    <a:spcPct val="200000"/>
                  </a:lnSpc>
                  <a:buFont typeface="+mj-lt"/>
                  <a:buAutoNum type="arabicPeriod"/>
                </a:pPr>
                <a:r>
                  <a:rPr lang="zh-TW" altLang="en-US" sz="1400" dirty="0">
                    <a:solidFill>
                      <a:srgbClr val="000000"/>
                    </a:solidFill>
                    <a:latin typeface="微軟正黑體" panose="020B0604030504040204" pitchFamily="34" charset="-120"/>
                    <a:ea typeface="微軟正黑體" panose="020B0604030504040204" pitchFamily="34" charset="-120"/>
                  </a:rPr>
                  <a:t> 對 </a:t>
                </a:r>
                <a14:m>
                  <m:oMath xmlns:m="http://schemas.openxmlformats.org/officeDocument/2006/math">
                    <m:r>
                      <a:rPr lang="en-US" altLang="zh-TW" sz="1400" dirty="0" smtClean="0">
                        <a:solidFill>
                          <a:srgbClr val="00B050"/>
                        </a:solidFill>
                        <a:latin typeface="Cambria Math" panose="02040503050406030204" pitchFamily="18" charset="0"/>
                        <a:ea typeface="微軟正黑體" panose="020B0604030504040204" pitchFamily="34" charset="-120"/>
                      </a:rPr>
                      <m:t>𝑚</m:t>
                    </m:r>
                    <m:r>
                      <a:rPr lang="en-US" altLang="zh-TW" sz="1400" dirty="0">
                        <a:solidFill>
                          <a:srgbClr val="000000"/>
                        </a:solidFill>
                        <a:latin typeface="Cambria Math" panose="02040503050406030204" pitchFamily="18" charset="0"/>
                        <a:ea typeface="微軟正黑體" panose="020B0604030504040204" pitchFamily="34" charset="-120"/>
                      </a:rPr>
                      <m:t> = 2 </m:t>
                    </m:r>
                  </m:oMath>
                </a14:m>
                <a:r>
                  <a:rPr lang="zh-TW" altLang="en-US" sz="1400" dirty="0">
                    <a:solidFill>
                      <a:srgbClr val="000000"/>
                    </a:solidFill>
                    <a:latin typeface="微軟正黑體" panose="020B0604030504040204" pitchFamily="34" charset="-120"/>
                    <a:ea typeface="微軟正黑體" panose="020B0604030504040204" pitchFamily="34" charset="-120"/>
                  </a:rPr>
                  <a:t>進行加密得到 </a:t>
                </a:r>
                <a14:m>
                  <m:oMath xmlns:m="http://schemas.openxmlformats.org/officeDocument/2006/math">
                    <m:r>
                      <a:rPr lang="en-US" altLang="zh-TW" sz="1400" dirty="0">
                        <a:solidFill>
                          <a:srgbClr val="000000"/>
                        </a:solidFill>
                        <a:latin typeface="Cambria Math" panose="02040503050406030204" pitchFamily="18" charset="0"/>
                        <a:ea typeface="微軟正黑體" panose="020B0604030504040204" pitchFamily="34" charset="-120"/>
                      </a:rPr>
                      <m:t>𝑐</m:t>
                    </m:r>
                    <m:r>
                      <a:rPr lang="en-US" altLang="zh-TW" sz="1400" dirty="0">
                        <a:solidFill>
                          <a:srgbClr val="000000"/>
                        </a:solidFill>
                        <a:latin typeface="Cambria Math" panose="02040503050406030204" pitchFamily="18" charset="0"/>
                        <a:ea typeface="微軟正黑體" panose="020B0604030504040204" pitchFamily="34" charset="-120"/>
                      </a:rPr>
                      <m:t> = </m:t>
                    </m:r>
                    <m:sSup>
                      <m:sSupPr>
                        <m:ctrlPr>
                          <a:rPr lang="en-US" altLang="zh-TW" sz="1400" i="1" dirty="0">
                            <a:solidFill>
                              <a:srgbClr val="000000"/>
                            </a:solidFill>
                            <a:latin typeface="Cambria Math" panose="02040503050406030204" pitchFamily="18" charset="0"/>
                            <a:ea typeface="微軟正黑體" panose="020B0604030504040204" pitchFamily="34" charset="-120"/>
                          </a:rPr>
                        </m:ctrlPr>
                      </m:sSupPr>
                      <m:e>
                        <m:r>
                          <a:rPr lang="en-US" altLang="zh-TW" sz="1400" dirty="0" smtClean="0">
                            <a:solidFill>
                              <a:srgbClr val="00B050"/>
                            </a:solidFill>
                            <a:latin typeface="Cambria Math" panose="02040503050406030204" pitchFamily="18" charset="0"/>
                            <a:ea typeface="微軟正黑體" panose="020B0604030504040204" pitchFamily="34" charset="-120"/>
                          </a:rPr>
                          <m:t>2</m:t>
                        </m:r>
                      </m:e>
                      <m:sup>
                        <m:r>
                          <a:rPr lang="en-US" altLang="zh-TW" sz="1400" dirty="0" smtClean="0">
                            <a:solidFill>
                              <a:srgbClr val="FF0000"/>
                            </a:solidFill>
                            <a:latin typeface="Cambria Math" panose="02040503050406030204" pitchFamily="18" charset="0"/>
                            <a:ea typeface="微軟正黑體" panose="020B0604030504040204" pitchFamily="34" charset="-120"/>
                          </a:rPr>
                          <m:t>7</m:t>
                        </m:r>
                      </m:sup>
                    </m:sSup>
                    <m:r>
                      <a:rPr lang="en-US" altLang="zh-TW" sz="1400" dirty="0">
                        <a:solidFill>
                          <a:srgbClr val="000000"/>
                        </a:solidFill>
                        <a:latin typeface="Cambria Math" panose="02040503050406030204" pitchFamily="18" charset="0"/>
                        <a:ea typeface="微軟正黑體" panose="020B0604030504040204" pitchFamily="34" charset="-120"/>
                      </a:rPr>
                      <m:t> % </m:t>
                    </m:r>
                    <m:r>
                      <a:rPr lang="en-US" altLang="zh-TW" sz="1400" dirty="0" smtClean="0">
                        <a:solidFill>
                          <a:srgbClr val="0070C0"/>
                        </a:solidFill>
                        <a:latin typeface="Cambria Math" panose="02040503050406030204" pitchFamily="18" charset="0"/>
                        <a:ea typeface="微軟正黑體" panose="020B0604030504040204" pitchFamily="34" charset="-120"/>
                      </a:rPr>
                      <m:t>33</m:t>
                    </m:r>
                    <m:r>
                      <a:rPr lang="en-US" altLang="zh-TW" sz="1400" dirty="0">
                        <a:solidFill>
                          <a:srgbClr val="000000"/>
                        </a:solidFill>
                        <a:latin typeface="Cambria Math" panose="02040503050406030204" pitchFamily="18" charset="0"/>
                        <a:ea typeface="微軟正黑體" panose="020B0604030504040204" pitchFamily="34" charset="-120"/>
                      </a:rPr>
                      <m:t> = 29</m:t>
                    </m:r>
                  </m:oMath>
                </a14:m>
                <a:endParaRPr lang="en-US" altLang="zh-TW" sz="1400" dirty="0">
                  <a:solidFill>
                    <a:srgbClr val="000000"/>
                  </a:solidFill>
                  <a:latin typeface="微軟正黑體" panose="020B0604030504040204" pitchFamily="34" charset="-120"/>
                  <a:ea typeface="微軟正黑體" panose="020B0604030504040204" pitchFamily="34" charset="-120"/>
                </a:endParaRPr>
              </a:p>
              <a:p>
                <a:pPr marL="342900" indent="-342900">
                  <a:lnSpc>
                    <a:spcPct val="200000"/>
                  </a:lnSpc>
                  <a:buFont typeface="+mj-lt"/>
                  <a:buAutoNum type="arabicPeriod"/>
                </a:pPr>
                <a:r>
                  <a:rPr lang="zh-TW" altLang="en-US" sz="1400" dirty="0">
                    <a:solidFill>
                      <a:srgbClr val="000000"/>
                    </a:solidFill>
                    <a:latin typeface="微軟正黑體" panose="020B0604030504040204" pitchFamily="34" charset="-120"/>
                    <a:ea typeface="微軟正黑體" panose="020B0604030504040204" pitchFamily="34" charset="-120"/>
                  </a:rPr>
                  <a:t> 對 </a:t>
                </a:r>
                <a14:m>
                  <m:oMath xmlns:m="http://schemas.openxmlformats.org/officeDocument/2006/math">
                    <m:r>
                      <a:rPr lang="en-US" altLang="zh-TW" sz="1400" dirty="0" smtClean="0">
                        <a:solidFill>
                          <a:schemeClr val="accent6">
                            <a:lumMod val="75000"/>
                          </a:schemeClr>
                        </a:solidFill>
                        <a:latin typeface="Cambria Math" panose="02040503050406030204" pitchFamily="18" charset="0"/>
                        <a:ea typeface="微軟正黑體" panose="020B0604030504040204" pitchFamily="34" charset="-120"/>
                      </a:rPr>
                      <m:t>𝑐</m:t>
                    </m:r>
                    <m:r>
                      <a:rPr lang="en-US" altLang="zh-TW" sz="1400" dirty="0">
                        <a:solidFill>
                          <a:srgbClr val="000000"/>
                        </a:solidFill>
                        <a:latin typeface="Cambria Math" panose="02040503050406030204" pitchFamily="18" charset="0"/>
                        <a:ea typeface="微軟正黑體" panose="020B0604030504040204" pitchFamily="34" charset="-120"/>
                      </a:rPr>
                      <m:t> = 29 </m:t>
                    </m:r>
                  </m:oMath>
                </a14:m>
                <a:r>
                  <a:rPr lang="zh-TW" altLang="en-US" sz="1400" dirty="0">
                    <a:solidFill>
                      <a:srgbClr val="000000"/>
                    </a:solidFill>
                    <a:latin typeface="微軟正黑體" panose="020B0604030504040204" pitchFamily="34" charset="-120"/>
                    <a:ea typeface="微軟正黑體" panose="020B0604030504040204" pitchFamily="34" charset="-120"/>
                  </a:rPr>
                  <a:t>進行解密得到 </a:t>
                </a:r>
                <a14:m>
                  <m:oMath xmlns:m="http://schemas.openxmlformats.org/officeDocument/2006/math">
                    <m:r>
                      <a:rPr lang="en-US" altLang="zh-TW" sz="1400" dirty="0">
                        <a:solidFill>
                          <a:srgbClr val="000000"/>
                        </a:solidFill>
                        <a:latin typeface="Cambria Math" panose="02040503050406030204" pitchFamily="18" charset="0"/>
                        <a:ea typeface="微軟正黑體" panose="020B0604030504040204" pitchFamily="34" charset="-120"/>
                      </a:rPr>
                      <m:t>𝑚</m:t>
                    </m:r>
                    <m:r>
                      <a:rPr lang="en-US" altLang="zh-TW" sz="1400" dirty="0">
                        <a:solidFill>
                          <a:srgbClr val="000000"/>
                        </a:solidFill>
                        <a:latin typeface="Cambria Math" panose="02040503050406030204" pitchFamily="18" charset="0"/>
                        <a:ea typeface="微軟正黑體" panose="020B0604030504040204" pitchFamily="34" charset="-120"/>
                      </a:rPr>
                      <m:t> =</m:t>
                    </m:r>
                    <m:sSup>
                      <m:sSupPr>
                        <m:ctrlPr>
                          <a:rPr lang="en-US" altLang="zh-TW" sz="1400" i="1" dirty="0">
                            <a:solidFill>
                              <a:srgbClr val="000000"/>
                            </a:solidFill>
                            <a:latin typeface="Cambria Math" panose="02040503050406030204" pitchFamily="18" charset="0"/>
                            <a:ea typeface="微軟正黑體" panose="020B0604030504040204" pitchFamily="34" charset="-120"/>
                          </a:rPr>
                        </m:ctrlPr>
                      </m:sSupPr>
                      <m:e>
                        <m:r>
                          <a:rPr lang="en-US" altLang="zh-TW" sz="1400" dirty="0" smtClean="0">
                            <a:solidFill>
                              <a:schemeClr val="accent6">
                                <a:lumMod val="75000"/>
                              </a:schemeClr>
                            </a:solidFill>
                            <a:latin typeface="Cambria Math" panose="02040503050406030204" pitchFamily="18" charset="0"/>
                            <a:ea typeface="微軟正黑體" panose="020B0604030504040204" pitchFamily="34" charset="-120"/>
                          </a:rPr>
                          <m:t>29</m:t>
                        </m:r>
                      </m:e>
                      <m:sup>
                        <m:r>
                          <a:rPr lang="en-US" altLang="zh-TW" sz="1400" dirty="0" smtClean="0">
                            <a:solidFill>
                              <a:srgbClr val="7030A0"/>
                            </a:solidFill>
                            <a:latin typeface="Cambria Math" panose="02040503050406030204" pitchFamily="18" charset="0"/>
                            <a:ea typeface="微軟正黑體" panose="020B0604030504040204" pitchFamily="34" charset="-120"/>
                          </a:rPr>
                          <m:t>3</m:t>
                        </m:r>
                      </m:sup>
                    </m:sSup>
                    <m:r>
                      <a:rPr lang="zh-TW" altLang="en-US" sz="1400" dirty="0">
                        <a:solidFill>
                          <a:srgbClr val="000000"/>
                        </a:solidFill>
                        <a:latin typeface="Cambria Math" panose="02040503050406030204" pitchFamily="18" charset="0"/>
                        <a:ea typeface="微軟正黑體" panose="020B0604030504040204" pitchFamily="34" charset="-120"/>
                      </a:rPr>
                      <m:t> </m:t>
                    </m:r>
                    <m:r>
                      <a:rPr lang="en-US" altLang="zh-TW" sz="1400" dirty="0">
                        <a:solidFill>
                          <a:srgbClr val="000000"/>
                        </a:solidFill>
                        <a:latin typeface="Cambria Math" panose="02040503050406030204" pitchFamily="18" charset="0"/>
                        <a:ea typeface="微軟正黑體" panose="020B0604030504040204" pitchFamily="34" charset="-120"/>
                      </a:rPr>
                      <m:t>% </m:t>
                    </m:r>
                    <m:r>
                      <a:rPr lang="en-US" altLang="zh-TW" sz="1400" dirty="0" smtClean="0">
                        <a:solidFill>
                          <a:srgbClr val="0070C0"/>
                        </a:solidFill>
                        <a:latin typeface="Cambria Math" panose="02040503050406030204" pitchFamily="18" charset="0"/>
                        <a:ea typeface="微軟正黑體" panose="020B0604030504040204" pitchFamily="34" charset="-120"/>
                      </a:rPr>
                      <m:t>33</m:t>
                    </m:r>
                    <m:r>
                      <a:rPr lang="en-US" altLang="zh-TW" sz="1400" dirty="0">
                        <a:solidFill>
                          <a:srgbClr val="000000"/>
                        </a:solidFill>
                        <a:latin typeface="Cambria Math" panose="02040503050406030204" pitchFamily="18" charset="0"/>
                        <a:ea typeface="微軟正黑體" panose="020B0604030504040204" pitchFamily="34" charset="-120"/>
                      </a:rPr>
                      <m:t> = 2</m:t>
                    </m:r>
                  </m:oMath>
                </a14:m>
                <a:endParaRPr lang="zh-TW" altLang="en-US" sz="1400" dirty="0">
                  <a:solidFill>
                    <a:srgbClr val="000000"/>
                  </a:solidFill>
                  <a:latin typeface="微軟正黑體" panose="020B0604030504040204" pitchFamily="34" charset="-120"/>
                  <a:ea typeface="微軟正黑體" panose="020B0604030504040204" pitchFamily="34" charset="-120"/>
                </a:endParaRPr>
              </a:p>
            </p:txBody>
          </p:sp>
        </mc:Choice>
        <mc:Fallback xmlns="">
          <p:sp>
            <p:nvSpPr>
              <p:cNvPr id="3" name="文字方塊 2">
                <a:extLst>
                  <a:ext uri="{FF2B5EF4-FFF2-40B4-BE49-F238E27FC236}">
                    <a16:creationId xmlns:a16="http://schemas.microsoft.com/office/drawing/2014/main" id="{EB440773-265C-431F-BE20-4AFC06DD9A3E}"/>
                  </a:ext>
                </a:extLst>
              </p:cNvPr>
              <p:cNvSpPr txBox="1">
                <a:spLocks noRot="1" noChangeAspect="1" noMove="1" noResize="1" noEditPoints="1" noAdjustHandles="1" noChangeArrowheads="1" noChangeShapeType="1" noTextEdit="1"/>
              </p:cNvSpPr>
              <p:nvPr/>
            </p:nvSpPr>
            <p:spPr>
              <a:xfrm>
                <a:off x="423526" y="697260"/>
                <a:ext cx="9312947" cy="3904402"/>
              </a:xfrm>
              <a:prstGeom prst="rect">
                <a:avLst/>
              </a:prstGeom>
              <a:blipFill>
                <a:blip r:embed="rId3"/>
                <a:stretch>
                  <a:fillRect l="-262" b="-936"/>
                </a:stretch>
              </a:blipFill>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6CF51588-B6BE-4EEE-92EF-35FB083787D0}"/>
              </a:ext>
            </a:extLst>
          </p:cNvPr>
          <p:cNvSpPr>
            <a:spLocks noGrp="1"/>
          </p:cNvSpPr>
          <p:nvPr>
            <p:ph type="sldNum" sz="quarter" idx="12"/>
          </p:nvPr>
        </p:nvSpPr>
        <p:spPr/>
        <p:txBody>
          <a:bodyPr/>
          <a:lstStyle/>
          <a:p>
            <a:fld id="{64CE74CF-356A-4169-9D6E-C5675D7456C1}" type="slidenum">
              <a:rPr lang="zh-CN" altLang="en-US" smtClean="0"/>
              <a:t>10</a:t>
            </a:fld>
            <a:endParaRPr lang="zh-CN" altLang="en-US"/>
          </a:p>
        </p:txBody>
      </p:sp>
    </p:spTree>
    <p:extLst>
      <p:ext uri="{BB962C8B-B14F-4D97-AF65-F5344CB8AC3E}">
        <p14:creationId xmlns:p14="http://schemas.microsoft.com/office/powerpoint/2010/main" val="238543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0" y="0"/>
            <a:ext cx="1695624"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b="1" dirty="0">
                <a:latin typeface="Times New Roman" panose="02020603050405020304" pitchFamily="18" charset="0"/>
                <a:ea typeface="微軟正黑體" panose="020B0604030504040204" pitchFamily="34" charset="-120"/>
                <a:cs typeface="Times New Roman" panose="02020603050405020304" pitchFamily="18" charset="0"/>
              </a:rPr>
              <a:t>RSA</a:t>
            </a:r>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加解密</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文字方塊 2">
                <a:extLst>
                  <a:ext uri="{FF2B5EF4-FFF2-40B4-BE49-F238E27FC236}">
                    <a16:creationId xmlns:a16="http://schemas.microsoft.com/office/drawing/2014/main" id="{EB440773-265C-431F-BE20-4AFC06DD9A3E}"/>
                  </a:ext>
                </a:extLst>
              </p:cNvPr>
              <p:cNvSpPr txBox="1"/>
              <p:nvPr/>
            </p:nvSpPr>
            <p:spPr>
              <a:xfrm>
                <a:off x="327472" y="762593"/>
                <a:ext cx="7272528" cy="1756891"/>
              </a:xfrm>
              <a:prstGeom prst="rect">
                <a:avLst/>
              </a:prstGeom>
              <a:noFill/>
            </p:spPr>
            <p:txBody>
              <a:bodyPr wrap="square" rtlCol="0">
                <a:spAutoFit/>
              </a:bodyPr>
              <a:lstStyle/>
              <a:p>
                <a:pPr marL="285750" indent="-285750" algn="l">
                  <a:lnSpc>
                    <a:spcPct val="200000"/>
                  </a:lnSpc>
                  <a:buFont typeface="Arial" panose="020B0604020202020204" pitchFamily="34" charset="0"/>
                  <a:buChar char="•"/>
                </a:pPr>
                <a:r>
                  <a:rPr lang="en-US" altLang="zh-TW" sz="1400" b="0" dirty="0">
                    <a:solidFill>
                      <a:srgbClr val="000000"/>
                    </a:solidFill>
                    <a:effectLst/>
                    <a:latin typeface="Times New Roman" panose="02020603050405020304" pitchFamily="18" charset="0"/>
                    <a:ea typeface="微軟正黑體" panose="020B0604030504040204" pitchFamily="34" charset="-120"/>
                    <a:cs typeface="Times New Roman" panose="02020603050405020304" pitchFamily="18" charset="0"/>
                  </a:rPr>
                  <a:t> </a:t>
                </a:r>
                <a:r>
                  <a:rPr lang="zh-TW" altLang="en-US" sz="1400" dirty="0">
                    <a:solidFill>
                      <a:srgbClr val="000000"/>
                    </a:solidFill>
                    <a:latin typeface="微軟正黑體" panose="020B0604030504040204" pitchFamily="34" charset="-120"/>
                    <a:ea typeface="微軟正黑體" panose="020B0604030504040204" pitchFamily="34" charset="-120"/>
                  </a:rPr>
                  <a:t>加密</a:t>
                </a:r>
                <a14:m>
                  <m:oMath xmlns:m="http://schemas.openxmlformats.org/officeDocument/2006/math">
                    <m:r>
                      <a:rPr lang="zh-TW" altLang="en-US" sz="1400" dirty="0">
                        <a:solidFill>
                          <a:srgbClr val="000000"/>
                        </a:solidFill>
                        <a:latin typeface="Cambria Math" panose="02040503050406030204" pitchFamily="18" charset="0"/>
                        <a:ea typeface="微軟正黑體" panose="020B0604030504040204" pitchFamily="34" charset="-120"/>
                      </a:rPr>
                      <m:t> </m:t>
                    </m:r>
                    <m:r>
                      <a:rPr lang="en-US" altLang="zh-TW" sz="1400" dirty="0">
                        <a:solidFill>
                          <a:srgbClr val="000000"/>
                        </a:solidFill>
                        <a:latin typeface="Cambria Math" panose="02040503050406030204" pitchFamily="18" charset="0"/>
                        <a:ea typeface="微軟正黑體" panose="020B0604030504040204" pitchFamily="34" charset="-120"/>
                      </a:rPr>
                      <m:t>𝑐</m:t>
                    </m:r>
                    <m:r>
                      <a:rPr lang="en-US" altLang="zh-TW" sz="1400" dirty="0">
                        <a:solidFill>
                          <a:srgbClr val="000000"/>
                        </a:solidFill>
                        <a:latin typeface="Cambria Math" panose="02040503050406030204" pitchFamily="18" charset="0"/>
                        <a:ea typeface="微軟正黑體" panose="020B0604030504040204" pitchFamily="34" charset="-120"/>
                      </a:rPr>
                      <m:t> = </m:t>
                    </m:r>
                    <m:sSup>
                      <m:sSupPr>
                        <m:ctrlPr>
                          <a:rPr lang="en-US" altLang="zh-TW" sz="1400" i="1" dirty="0">
                            <a:solidFill>
                              <a:srgbClr val="000000"/>
                            </a:solidFill>
                            <a:latin typeface="Cambria Math" panose="02040503050406030204" pitchFamily="18" charset="0"/>
                            <a:ea typeface="微軟正黑體" panose="020B0604030504040204" pitchFamily="34" charset="-120"/>
                          </a:rPr>
                        </m:ctrlPr>
                      </m:sSupPr>
                      <m:e>
                        <m:r>
                          <a:rPr lang="en-US" altLang="zh-TW" sz="1400" dirty="0">
                            <a:solidFill>
                              <a:srgbClr val="000000"/>
                            </a:solidFill>
                            <a:latin typeface="Cambria Math" panose="02040503050406030204" pitchFamily="18" charset="0"/>
                            <a:ea typeface="微軟正黑體" panose="020B0604030504040204" pitchFamily="34" charset="-120"/>
                          </a:rPr>
                          <m:t>𝑚</m:t>
                        </m:r>
                      </m:e>
                      <m:sup>
                        <m:r>
                          <a:rPr lang="en-US" altLang="zh-TW" sz="1400" dirty="0">
                            <a:solidFill>
                              <a:srgbClr val="000000"/>
                            </a:solidFill>
                            <a:latin typeface="Cambria Math" panose="02040503050406030204" pitchFamily="18" charset="0"/>
                            <a:ea typeface="微軟正黑體" panose="020B0604030504040204" pitchFamily="34" charset="-120"/>
                          </a:rPr>
                          <m:t>𝑒</m:t>
                        </m:r>
                      </m:sup>
                    </m:sSup>
                    <m:r>
                      <a:rPr lang="en-US" altLang="zh-TW" sz="1400" dirty="0">
                        <a:solidFill>
                          <a:srgbClr val="000000"/>
                        </a:solidFill>
                        <a:latin typeface="Cambria Math" panose="02040503050406030204" pitchFamily="18" charset="0"/>
                        <a:ea typeface="微軟正黑體" panose="020B0604030504040204" pitchFamily="34" charset="-120"/>
                      </a:rPr>
                      <m:t>𝑚𝑜𝑑</m:t>
                    </m:r>
                    <m:r>
                      <a:rPr lang="en-US" altLang="zh-TW" sz="1400" dirty="0">
                        <a:solidFill>
                          <a:srgbClr val="000000"/>
                        </a:solidFill>
                        <a:latin typeface="Cambria Math" panose="02040503050406030204" pitchFamily="18" charset="0"/>
                        <a:ea typeface="微軟正黑體" panose="020B0604030504040204" pitchFamily="34" charset="-120"/>
                      </a:rPr>
                      <m:t> </m:t>
                    </m:r>
                    <m:r>
                      <m:rPr>
                        <m:sty m:val="p"/>
                      </m:rPr>
                      <a:rPr lang="en-US" altLang="zh-TW" sz="1400" dirty="0">
                        <a:solidFill>
                          <a:srgbClr val="000000"/>
                        </a:solidFill>
                        <a:latin typeface="Cambria Math" panose="02040503050406030204" pitchFamily="18" charset="0"/>
                        <a:ea typeface="微軟正黑體" panose="020B0604030504040204" pitchFamily="34" charset="-120"/>
                      </a:rPr>
                      <m:t>N</m:t>
                    </m:r>
                  </m:oMath>
                </a14:m>
                <a:endParaRPr lang="en-US" altLang="zh-TW" sz="1400" dirty="0">
                  <a:solidFill>
                    <a:srgbClr val="000000"/>
                  </a:solidFill>
                  <a:latin typeface="微軟正黑體" panose="020B0604030504040204" pitchFamily="34" charset="-120"/>
                  <a:ea typeface="微軟正黑體" panose="020B0604030504040204" pitchFamily="34" charset="-120"/>
                </a:endParaRPr>
              </a:p>
              <a:p>
                <a:pPr marL="285750" indent="-285750">
                  <a:lnSpc>
                    <a:spcPct val="200000"/>
                  </a:lnSpc>
                  <a:buFont typeface="Arial" panose="020B0604020202020204" pitchFamily="34" charset="0"/>
                  <a:buChar char="•"/>
                </a:pPr>
                <a:r>
                  <a:rPr lang="en-US" altLang="zh-TW" sz="1400" dirty="0">
                    <a:solidFill>
                      <a:srgbClr val="000000"/>
                    </a:solidFill>
                    <a:latin typeface="微軟正黑體" panose="020B0604030504040204" pitchFamily="34" charset="-120"/>
                    <a:ea typeface="微軟正黑體" panose="020B0604030504040204" pitchFamily="34" charset="-120"/>
                  </a:rPr>
                  <a:t> </a:t>
                </a:r>
                <a:r>
                  <a:rPr lang="zh-TW" altLang="en-US" sz="1400" dirty="0">
                    <a:solidFill>
                      <a:srgbClr val="000000"/>
                    </a:solidFill>
                    <a:latin typeface="微軟正黑體" panose="020B0604030504040204" pitchFamily="34" charset="-120"/>
                    <a:ea typeface="微軟正黑體" panose="020B0604030504040204" pitchFamily="34" charset="-120"/>
                  </a:rPr>
                  <a:t>解密</a:t>
                </a:r>
                <a14:m>
                  <m:oMath xmlns:m="http://schemas.openxmlformats.org/officeDocument/2006/math">
                    <m:r>
                      <a:rPr lang="zh-TW" altLang="en-US" sz="1400" dirty="0">
                        <a:solidFill>
                          <a:srgbClr val="000000"/>
                        </a:solidFill>
                        <a:latin typeface="Cambria Math" panose="02040503050406030204" pitchFamily="18" charset="0"/>
                        <a:ea typeface="微軟正黑體" panose="020B0604030504040204" pitchFamily="34" charset="-120"/>
                      </a:rPr>
                      <m:t> </m:t>
                    </m:r>
                    <m:r>
                      <a:rPr lang="en-US" altLang="zh-TW" sz="1400" dirty="0">
                        <a:solidFill>
                          <a:srgbClr val="000000"/>
                        </a:solidFill>
                        <a:latin typeface="Cambria Math" panose="02040503050406030204" pitchFamily="18" charset="0"/>
                        <a:ea typeface="微軟正黑體" panose="020B0604030504040204" pitchFamily="34" charset="-120"/>
                      </a:rPr>
                      <m:t>𝑚</m:t>
                    </m:r>
                    <m:r>
                      <a:rPr lang="en-US" altLang="zh-TW" sz="1400" dirty="0">
                        <a:solidFill>
                          <a:srgbClr val="000000"/>
                        </a:solidFill>
                        <a:latin typeface="Cambria Math" panose="02040503050406030204" pitchFamily="18" charset="0"/>
                        <a:ea typeface="微軟正黑體" panose="020B0604030504040204" pitchFamily="34" charset="-120"/>
                      </a:rPr>
                      <m:t> = </m:t>
                    </m:r>
                    <m:sSup>
                      <m:sSupPr>
                        <m:ctrlPr>
                          <a:rPr lang="en-US" altLang="zh-TW" sz="1400" i="1" dirty="0">
                            <a:solidFill>
                              <a:srgbClr val="000000"/>
                            </a:solidFill>
                            <a:latin typeface="Cambria Math" panose="02040503050406030204" pitchFamily="18" charset="0"/>
                            <a:ea typeface="微軟正黑體" panose="020B0604030504040204" pitchFamily="34" charset="-120"/>
                          </a:rPr>
                        </m:ctrlPr>
                      </m:sSupPr>
                      <m:e>
                        <m:r>
                          <a:rPr lang="en-US" altLang="zh-TW" sz="1400" dirty="0">
                            <a:solidFill>
                              <a:srgbClr val="000000"/>
                            </a:solidFill>
                            <a:latin typeface="Cambria Math" panose="02040503050406030204" pitchFamily="18" charset="0"/>
                            <a:ea typeface="微軟正黑體" panose="020B0604030504040204" pitchFamily="34" charset="-120"/>
                          </a:rPr>
                          <m:t>𝑐</m:t>
                        </m:r>
                      </m:e>
                      <m:sup>
                        <m:r>
                          <a:rPr lang="en-US" altLang="zh-TW" sz="1400" dirty="0">
                            <a:solidFill>
                              <a:srgbClr val="000000"/>
                            </a:solidFill>
                            <a:latin typeface="Cambria Math" panose="02040503050406030204" pitchFamily="18" charset="0"/>
                            <a:ea typeface="微軟正黑體" panose="020B0604030504040204" pitchFamily="34" charset="-120"/>
                          </a:rPr>
                          <m:t>𝑑</m:t>
                        </m:r>
                      </m:sup>
                    </m:sSup>
                    <m:r>
                      <a:rPr lang="en-US" altLang="zh-TW" sz="1400" dirty="0">
                        <a:solidFill>
                          <a:srgbClr val="000000"/>
                        </a:solidFill>
                        <a:latin typeface="Cambria Math" panose="02040503050406030204" pitchFamily="18" charset="0"/>
                        <a:ea typeface="微軟正黑體" panose="020B0604030504040204" pitchFamily="34" charset="-120"/>
                      </a:rPr>
                      <m:t>𝑚𝑜𝑑</m:t>
                    </m:r>
                    <m:r>
                      <a:rPr lang="en-US" altLang="zh-TW" sz="1400" dirty="0">
                        <a:solidFill>
                          <a:srgbClr val="000000"/>
                        </a:solidFill>
                        <a:latin typeface="Cambria Math" panose="02040503050406030204" pitchFamily="18" charset="0"/>
                        <a:ea typeface="微軟正黑體" panose="020B0604030504040204" pitchFamily="34" charset="-120"/>
                      </a:rPr>
                      <m:t> </m:t>
                    </m:r>
                    <m:r>
                      <m:rPr>
                        <m:sty m:val="p"/>
                      </m:rPr>
                      <a:rPr lang="en-US" altLang="zh-TW" sz="1400" dirty="0">
                        <a:solidFill>
                          <a:srgbClr val="000000"/>
                        </a:solidFill>
                        <a:latin typeface="Cambria Math" panose="02040503050406030204" pitchFamily="18" charset="0"/>
                        <a:ea typeface="微軟正黑體" panose="020B0604030504040204" pitchFamily="34" charset="-120"/>
                      </a:rPr>
                      <m:t>N</m:t>
                    </m:r>
                  </m:oMath>
                </a14:m>
                <a:endParaRPr lang="en-US" altLang="zh-TW" sz="1400" dirty="0">
                  <a:solidFill>
                    <a:srgbClr val="000000"/>
                  </a:solidFill>
                  <a:latin typeface="微軟正黑體" panose="020B0604030504040204" pitchFamily="34" charset="-120"/>
                  <a:ea typeface="微軟正黑體" panose="020B0604030504040204" pitchFamily="34" charset="-120"/>
                </a:endParaRPr>
              </a:p>
              <a:p>
                <a:pPr marL="285750" indent="-285750" algn="l">
                  <a:lnSpc>
                    <a:spcPct val="200000"/>
                  </a:lnSpc>
                  <a:buFont typeface="Arial" panose="020B0604020202020204" pitchFamily="34" charset="0"/>
                  <a:buChar char="•"/>
                </a:pPr>
                <a14:m>
                  <m:oMath xmlns:m="http://schemas.openxmlformats.org/officeDocument/2006/math">
                    <m:r>
                      <a:rPr lang="en-US" altLang="zh-TW" sz="1400" dirty="0">
                        <a:solidFill>
                          <a:srgbClr val="000000"/>
                        </a:solidFill>
                        <a:latin typeface="Cambria Math" panose="02040503050406030204" pitchFamily="18" charset="0"/>
                        <a:ea typeface="微軟正黑體" panose="020B0604030504040204" pitchFamily="34" charset="-120"/>
                      </a:rPr>
                      <m:t>𝑐</m:t>
                    </m:r>
                  </m:oMath>
                </a14:m>
                <a:r>
                  <a:rPr lang="en-US" altLang="zh-TW" sz="1400" dirty="0">
                    <a:solidFill>
                      <a:srgbClr val="000000"/>
                    </a:solidFill>
                    <a:latin typeface="微軟正黑體" panose="020B0604030504040204" pitchFamily="34" charset="-120"/>
                    <a:ea typeface="微軟正黑體" panose="020B0604030504040204" pitchFamily="34" charset="-120"/>
                  </a:rPr>
                  <a:t> </a:t>
                </a:r>
                <a:r>
                  <a:rPr lang="zh-TW" altLang="en-US" sz="1400" dirty="0">
                    <a:solidFill>
                      <a:srgbClr val="000000"/>
                    </a:solidFill>
                    <a:latin typeface="微軟正黑體" panose="020B0604030504040204" pitchFamily="34" charset="-120"/>
                    <a:ea typeface="微軟正黑體" panose="020B0604030504040204" pitchFamily="34" charset="-120"/>
                  </a:rPr>
                  <a:t>和 </a:t>
                </a:r>
                <a14:m>
                  <m:oMath xmlns:m="http://schemas.openxmlformats.org/officeDocument/2006/math">
                    <m:r>
                      <a:rPr lang="en-US" altLang="zh-TW" sz="1400" dirty="0">
                        <a:solidFill>
                          <a:srgbClr val="000000"/>
                        </a:solidFill>
                        <a:latin typeface="Cambria Math" panose="02040503050406030204" pitchFamily="18" charset="0"/>
                        <a:ea typeface="微軟正黑體" panose="020B0604030504040204" pitchFamily="34" charset="-120"/>
                      </a:rPr>
                      <m:t>𝑚</m:t>
                    </m:r>
                  </m:oMath>
                </a14:m>
                <a:r>
                  <a:rPr lang="en-US" altLang="zh-TW" sz="1400" dirty="0">
                    <a:solidFill>
                      <a:srgbClr val="000000"/>
                    </a:solidFill>
                    <a:latin typeface="微軟正黑體" panose="020B0604030504040204" pitchFamily="34" charset="-120"/>
                    <a:ea typeface="微軟正黑體" panose="020B0604030504040204" pitchFamily="34" charset="-120"/>
                  </a:rPr>
                  <a:t> </a:t>
                </a:r>
                <a:r>
                  <a:rPr lang="zh-TW" altLang="en-US" sz="1400" dirty="0">
                    <a:solidFill>
                      <a:srgbClr val="000000"/>
                    </a:solidFill>
                    <a:latin typeface="微軟正黑體" panose="020B0604030504040204" pitchFamily="34" charset="-120"/>
                    <a:ea typeface="微軟正黑體" panose="020B0604030504040204" pitchFamily="34" charset="-120"/>
                  </a:rPr>
                  <a:t>可以使用重複平方演算法來計算出來</a:t>
                </a:r>
                <a:endParaRPr lang="en-US" altLang="zh-TW" sz="1400" dirty="0">
                  <a:solidFill>
                    <a:srgbClr val="000000"/>
                  </a:solidFill>
                  <a:latin typeface="微軟正黑體" panose="020B0604030504040204" pitchFamily="34" charset="-120"/>
                  <a:ea typeface="微軟正黑體" panose="020B0604030504040204" pitchFamily="34" charset="-120"/>
                </a:endParaRPr>
              </a:p>
              <a:p>
                <a:pPr marL="285750" indent="-285750" algn="l">
                  <a:lnSpc>
                    <a:spcPct val="200000"/>
                  </a:lnSpc>
                  <a:buFont typeface="Arial" panose="020B0604020202020204" pitchFamily="34" charset="0"/>
                  <a:buChar char="•"/>
                </a:pPr>
                <a:r>
                  <a:rPr lang="zh-TW" altLang="en-US" sz="1400" dirty="0">
                    <a:solidFill>
                      <a:srgbClr val="000000"/>
                    </a:solidFill>
                    <a:latin typeface="微軟正黑體" panose="020B0604030504040204" pitchFamily="34" charset="-120"/>
                    <a:ea typeface="微軟正黑體" panose="020B0604030504040204" pitchFamily="34" charset="-120"/>
                  </a:rPr>
                  <a:t>將蒙哥馬利演算法應用於重複平方演算法</a:t>
                </a:r>
                <a:endParaRPr lang="en-US" altLang="zh-TW" sz="1400" dirty="0">
                  <a:solidFill>
                    <a:srgbClr val="000000"/>
                  </a:solidFill>
                  <a:latin typeface="微軟正黑體" panose="020B0604030504040204" pitchFamily="34" charset="-120"/>
                  <a:ea typeface="微軟正黑體" panose="020B0604030504040204" pitchFamily="34" charset="-120"/>
                </a:endParaRPr>
              </a:p>
            </p:txBody>
          </p:sp>
        </mc:Choice>
        <mc:Fallback xmlns="">
          <p:sp>
            <p:nvSpPr>
              <p:cNvPr id="3" name="文字方塊 2">
                <a:extLst>
                  <a:ext uri="{FF2B5EF4-FFF2-40B4-BE49-F238E27FC236}">
                    <a16:creationId xmlns:a16="http://schemas.microsoft.com/office/drawing/2014/main" id="{EB440773-265C-431F-BE20-4AFC06DD9A3E}"/>
                  </a:ext>
                </a:extLst>
              </p:cNvPr>
              <p:cNvSpPr txBox="1">
                <a:spLocks noRot="1" noChangeAspect="1" noMove="1" noResize="1" noEditPoints="1" noAdjustHandles="1" noChangeArrowheads="1" noChangeShapeType="1" noTextEdit="1"/>
              </p:cNvSpPr>
              <p:nvPr/>
            </p:nvSpPr>
            <p:spPr>
              <a:xfrm>
                <a:off x="327472" y="762593"/>
                <a:ext cx="7272528" cy="1756891"/>
              </a:xfrm>
              <a:prstGeom prst="rect">
                <a:avLst/>
              </a:prstGeom>
              <a:blipFill>
                <a:blip r:embed="rId3"/>
                <a:stretch>
                  <a:fillRect l="-168" b="-2778"/>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6" name="文字方塊 5">
                <a:extLst>
                  <a:ext uri="{FF2B5EF4-FFF2-40B4-BE49-F238E27FC236}">
                    <a16:creationId xmlns:a16="http://schemas.microsoft.com/office/drawing/2014/main" id="{EA765CBF-78AD-481D-9FF9-87A90ED618F0}"/>
                  </a:ext>
                </a:extLst>
              </p:cNvPr>
              <p:cNvSpPr txBox="1"/>
              <p:nvPr/>
            </p:nvSpPr>
            <p:spPr>
              <a:xfrm>
                <a:off x="2560000" y="2857500"/>
                <a:ext cx="5040000" cy="2122184"/>
              </a:xfrm>
              <a:prstGeom prst="rect">
                <a:avLst/>
              </a:prstGeom>
              <a:noFill/>
              <a:ln w="12700">
                <a:solidFill>
                  <a:srgbClr val="262626"/>
                </a:solidFill>
              </a:ln>
            </p:spPr>
            <p:txBody>
              <a:bodyPr wrap="square" rtlCol="0">
                <a:spAutoFit/>
              </a:bodyPr>
              <a:lstStyle/>
              <a:p>
                <a:pPr algn="l">
                  <a:lnSpc>
                    <a:spcPts val="2000"/>
                  </a:lnSpc>
                </a:pPr>
                <a14:m>
                  <m:oMathPara xmlns:m="http://schemas.openxmlformats.org/officeDocument/2006/math">
                    <m:oMathParaPr>
                      <m:jc m:val="left"/>
                    </m:oMathParaPr>
                    <m:oMath xmlns:m="http://schemas.openxmlformats.org/officeDocument/2006/math">
                      <m:r>
                        <a:rPr lang="en-US" altLang="zh-TW" sz="1400" b="0" i="1" dirty="0" smtClean="0">
                          <a:solidFill>
                            <a:srgbClr val="000000"/>
                          </a:solidFill>
                          <a:effectLst/>
                          <a:latin typeface="Cambria Math" panose="02040503050406030204" pitchFamily="18" charset="0"/>
                        </a:rPr>
                        <m:t>𝑐</m:t>
                      </m:r>
                      <m:r>
                        <a:rPr lang="en-US" altLang="zh-TW" sz="1400" b="0" i="1" dirty="0" smtClean="0">
                          <a:solidFill>
                            <a:srgbClr val="000000"/>
                          </a:solidFill>
                          <a:effectLst/>
                          <a:latin typeface="Cambria Math" panose="02040503050406030204" pitchFamily="18" charset="0"/>
                        </a:rPr>
                        <m:t> = 1</m:t>
                      </m:r>
                    </m:oMath>
                  </m:oMathPara>
                </a14:m>
                <a:endParaRPr lang="en-US" altLang="zh-TW" sz="1400" b="0" dirty="0">
                  <a:solidFill>
                    <a:srgbClr val="000000"/>
                  </a:solidFill>
                  <a:effectLst/>
                  <a:latin typeface="Times New Roman" panose="02020603050405020304" pitchFamily="18" charset="0"/>
                </a:endParaRPr>
              </a:p>
              <a:p>
                <a:pPr algn="l">
                  <a:lnSpc>
                    <a:spcPts val="2000"/>
                  </a:lnSpc>
                </a:pPr>
                <a14:m>
                  <m:oMathPara xmlns:m="http://schemas.openxmlformats.org/officeDocument/2006/math">
                    <m:oMathParaPr>
                      <m:jc m:val="left"/>
                    </m:oMathParaPr>
                    <m:oMath xmlns:m="http://schemas.openxmlformats.org/officeDocument/2006/math">
                      <m:r>
                        <a:rPr lang="en-US" altLang="zh-TW" sz="1400" i="1" dirty="0" smtClean="0">
                          <a:solidFill>
                            <a:srgbClr val="000000"/>
                          </a:solidFill>
                          <a:latin typeface="Cambria Math" panose="02040503050406030204" pitchFamily="18" charset="0"/>
                        </a:rPr>
                        <m:t>𝑓𝑜𝑟</m:t>
                      </m:r>
                      <m:r>
                        <a:rPr lang="en-US" altLang="zh-TW" sz="1400" i="1" dirty="0" smtClean="0">
                          <a:solidFill>
                            <a:srgbClr val="000000"/>
                          </a:solidFill>
                          <a:latin typeface="Cambria Math" panose="02040503050406030204" pitchFamily="18" charset="0"/>
                        </a:rPr>
                        <m:t> (</m:t>
                      </m:r>
                      <m:r>
                        <a:rPr lang="en-US" altLang="zh-TW" sz="1400" i="1" dirty="0" smtClean="0">
                          <a:solidFill>
                            <a:srgbClr val="000000"/>
                          </a:solidFill>
                          <a:latin typeface="Cambria Math" panose="02040503050406030204" pitchFamily="18" charset="0"/>
                        </a:rPr>
                        <m:t>𝑖</m:t>
                      </m:r>
                      <m:r>
                        <a:rPr lang="en-US" altLang="zh-TW" sz="1400" i="1" dirty="0" smtClean="0">
                          <a:solidFill>
                            <a:srgbClr val="000000"/>
                          </a:solidFill>
                          <a:latin typeface="Cambria Math" panose="02040503050406030204" pitchFamily="18" charset="0"/>
                        </a:rPr>
                        <m:t>=</m:t>
                      </m:r>
                      <m:r>
                        <a:rPr lang="en-US" altLang="zh-TW" sz="1400" i="1" dirty="0" smtClean="0">
                          <a:solidFill>
                            <a:srgbClr val="000000"/>
                          </a:solidFill>
                          <a:latin typeface="Cambria Math" panose="02040503050406030204" pitchFamily="18" charset="0"/>
                        </a:rPr>
                        <m:t>𝑙𝑒𝑛𝑔𝑡h</m:t>
                      </m:r>
                      <m:r>
                        <a:rPr lang="en-US" altLang="zh-TW" sz="1400" i="1" dirty="0" smtClean="0">
                          <a:solidFill>
                            <a:srgbClr val="000000"/>
                          </a:solidFill>
                          <a:latin typeface="Cambria Math" panose="02040503050406030204" pitchFamily="18" charset="0"/>
                        </a:rPr>
                        <m:t>(</m:t>
                      </m:r>
                      <m:r>
                        <a:rPr lang="en-US" altLang="zh-TW" sz="1400" i="1" dirty="0" smtClean="0">
                          <a:solidFill>
                            <a:srgbClr val="000000"/>
                          </a:solidFill>
                          <a:latin typeface="Cambria Math" panose="02040503050406030204" pitchFamily="18" charset="0"/>
                        </a:rPr>
                        <m:t>𝑒</m:t>
                      </m:r>
                      <m:r>
                        <a:rPr lang="en-US" altLang="zh-TW" sz="1400" i="1" dirty="0" smtClean="0">
                          <a:solidFill>
                            <a:srgbClr val="000000"/>
                          </a:solidFill>
                          <a:latin typeface="Cambria Math" panose="02040503050406030204" pitchFamily="18" charset="0"/>
                        </a:rPr>
                        <m:t>)−1;</m:t>
                      </m:r>
                      <m:r>
                        <a:rPr lang="en-US" altLang="zh-TW" sz="1400" i="1" dirty="0" smtClean="0">
                          <a:solidFill>
                            <a:srgbClr val="000000"/>
                          </a:solidFill>
                          <a:latin typeface="Cambria Math" panose="02040503050406030204" pitchFamily="18" charset="0"/>
                        </a:rPr>
                        <m:t>𝑖</m:t>
                      </m:r>
                      <m:r>
                        <a:rPr lang="en-US" altLang="zh-TW" sz="1400" i="1" dirty="0" smtClean="0">
                          <a:solidFill>
                            <a:srgbClr val="000000"/>
                          </a:solidFill>
                          <a:latin typeface="Cambria Math" panose="02040503050406030204" pitchFamily="18" charset="0"/>
                        </a:rPr>
                        <m:t>&lt;0;</m:t>
                      </m:r>
                      <m:r>
                        <a:rPr lang="en-US" altLang="zh-TW" sz="1400" i="1" dirty="0" smtClean="0">
                          <a:solidFill>
                            <a:srgbClr val="000000"/>
                          </a:solidFill>
                          <a:latin typeface="Cambria Math" panose="02040503050406030204" pitchFamily="18" charset="0"/>
                        </a:rPr>
                        <m:t>𝑖</m:t>
                      </m:r>
                      <m:r>
                        <a:rPr lang="en-US" altLang="zh-TW" sz="1400" i="1" dirty="0" smtClean="0">
                          <a:solidFill>
                            <a:srgbClr val="000000"/>
                          </a:solidFill>
                          <a:latin typeface="Cambria Math" panose="02040503050406030204" pitchFamily="18" charset="0"/>
                        </a:rPr>
                        <m:t>−−){</m:t>
                      </m:r>
                    </m:oMath>
                  </m:oMathPara>
                </a14:m>
                <a:endParaRPr lang="en-US" altLang="zh-TW" sz="1400" i="0" dirty="0">
                  <a:solidFill>
                    <a:srgbClr val="000000"/>
                  </a:solidFill>
                  <a:latin typeface="Times New Roman" panose="02020603050405020304" pitchFamily="18" charset="0"/>
                </a:endParaRPr>
              </a:p>
              <a:p>
                <a:pPr algn="l">
                  <a:lnSpc>
                    <a:spcPts val="2000"/>
                  </a:lnSpc>
                </a:pPr>
                <a:r>
                  <a:rPr lang="en-US" altLang="zh-TW" sz="1400" dirty="0">
                    <a:solidFill>
                      <a:srgbClr val="000000"/>
                    </a:solidFill>
                    <a:latin typeface="Times New Roman" panose="02020603050405020304" pitchFamily="18" charset="0"/>
                  </a:rPr>
                  <a:t>    </a:t>
                </a:r>
                <a14:m>
                  <m:oMath xmlns:m="http://schemas.openxmlformats.org/officeDocument/2006/math">
                    <m:r>
                      <a:rPr lang="en-US" altLang="zh-TW" sz="1400" i="1" dirty="0" smtClean="0">
                        <a:solidFill>
                          <a:srgbClr val="000000"/>
                        </a:solidFill>
                        <a:latin typeface="Cambria Math" panose="02040503050406030204" pitchFamily="18" charset="0"/>
                      </a:rPr>
                      <m:t>𝑐</m:t>
                    </m:r>
                    <m:r>
                      <a:rPr lang="en-US" altLang="zh-TW" sz="1400" i="1" dirty="0" smtClean="0">
                        <a:solidFill>
                          <a:srgbClr val="000000"/>
                        </a:solidFill>
                        <a:latin typeface="Cambria Math" panose="02040503050406030204" pitchFamily="18" charset="0"/>
                      </a:rPr>
                      <m:t> = </m:t>
                    </m:r>
                    <m:r>
                      <a:rPr lang="en-US" altLang="zh-TW" sz="1400" i="1" dirty="0" smtClean="0">
                        <a:solidFill>
                          <a:srgbClr val="000000"/>
                        </a:solidFill>
                        <a:latin typeface="Cambria Math" panose="02040503050406030204" pitchFamily="18" charset="0"/>
                      </a:rPr>
                      <m:t>𝑐</m:t>
                    </m:r>
                    <m:r>
                      <a:rPr lang="en-US" altLang="zh-TW" sz="1400" i="1" dirty="0" smtClean="0">
                        <a:solidFill>
                          <a:srgbClr val="000000"/>
                        </a:solidFill>
                        <a:latin typeface="Cambria Math" panose="02040503050406030204" pitchFamily="18" charset="0"/>
                      </a:rPr>
                      <m:t> ∗ </m:t>
                    </m:r>
                    <m:r>
                      <a:rPr lang="en-US" altLang="zh-TW" sz="1400" i="1" dirty="0" smtClean="0">
                        <a:solidFill>
                          <a:srgbClr val="000000"/>
                        </a:solidFill>
                        <a:latin typeface="Cambria Math" panose="02040503050406030204" pitchFamily="18" charset="0"/>
                      </a:rPr>
                      <m:t>𝑐</m:t>
                    </m:r>
                    <m:r>
                      <a:rPr lang="en-US" altLang="zh-TW" sz="1400" i="1" dirty="0" smtClean="0">
                        <a:solidFill>
                          <a:srgbClr val="000000"/>
                        </a:solidFill>
                        <a:latin typeface="Cambria Math" panose="02040503050406030204" pitchFamily="18" charset="0"/>
                      </a:rPr>
                      <m:t> (</m:t>
                    </m:r>
                    <m:r>
                      <a:rPr lang="en-US" altLang="zh-TW" sz="1400" i="1" dirty="0" smtClean="0">
                        <a:solidFill>
                          <a:srgbClr val="000000"/>
                        </a:solidFill>
                        <a:latin typeface="Cambria Math" panose="02040503050406030204" pitchFamily="18" charset="0"/>
                      </a:rPr>
                      <m:t>𝑚𝑜𝑑</m:t>
                    </m:r>
                    <m:r>
                      <a:rPr lang="en-US" altLang="zh-TW" sz="1400" i="1" dirty="0" smtClean="0">
                        <a:solidFill>
                          <a:srgbClr val="000000"/>
                        </a:solidFill>
                        <a:latin typeface="Cambria Math" panose="02040503050406030204" pitchFamily="18" charset="0"/>
                      </a:rPr>
                      <m:t> </m:t>
                    </m:r>
                    <m:r>
                      <a:rPr lang="en-US" altLang="zh-TW" sz="1400" i="1" dirty="0" smtClean="0">
                        <a:solidFill>
                          <a:srgbClr val="000000"/>
                        </a:solidFill>
                        <a:latin typeface="Cambria Math" panose="02040503050406030204" pitchFamily="18" charset="0"/>
                      </a:rPr>
                      <m:t>𝑁</m:t>
                    </m:r>
                    <m:r>
                      <a:rPr lang="en-US" altLang="zh-TW" sz="1400" i="1" dirty="0" smtClean="0">
                        <a:solidFill>
                          <a:srgbClr val="000000"/>
                        </a:solidFill>
                        <a:latin typeface="Cambria Math" panose="02040503050406030204" pitchFamily="18" charset="0"/>
                      </a:rPr>
                      <m:t>)</m:t>
                    </m:r>
                  </m:oMath>
                </a14:m>
                <a:endParaRPr lang="en-US" altLang="zh-TW" sz="1400" dirty="0">
                  <a:solidFill>
                    <a:srgbClr val="000000"/>
                  </a:solidFill>
                  <a:latin typeface="Times New Roman" panose="02020603050405020304" pitchFamily="18" charset="0"/>
                </a:endParaRPr>
              </a:p>
              <a:p>
                <a:pPr algn="l">
                  <a:lnSpc>
                    <a:spcPts val="2000"/>
                  </a:lnSpc>
                </a:pPr>
                <a:r>
                  <a:rPr lang="en-US" altLang="zh-TW" sz="1400" dirty="0">
                    <a:solidFill>
                      <a:srgbClr val="000000"/>
                    </a:solidFill>
                    <a:latin typeface="Times New Roman" panose="02020603050405020304" pitchFamily="18" charset="0"/>
                  </a:rPr>
                  <a:t>    </a:t>
                </a:r>
                <a14:m>
                  <m:oMath xmlns:m="http://schemas.openxmlformats.org/officeDocument/2006/math">
                    <m:r>
                      <a:rPr lang="en-US" altLang="zh-TW" sz="1400" i="1" dirty="0" smtClean="0">
                        <a:solidFill>
                          <a:srgbClr val="000000"/>
                        </a:solidFill>
                        <a:latin typeface="Cambria Math" panose="02040503050406030204" pitchFamily="18" charset="0"/>
                      </a:rPr>
                      <m:t>𝑖𝑓</m:t>
                    </m:r>
                    <m:r>
                      <a:rPr lang="en-US" altLang="zh-TW" sz="1400" i="1" dirty="0" smtClean="0">
                        <a:solidFill>
                          <a:srgbClr val="000000"/>
                        </a:solidFill>
                        <a:latin typeface="Cambria Math" panose="02040503050406030204" pitchFamily="18" charset="0"/>
                      </a:rPr>
                      <m:t> (</m:t>
                    </m:r>
                    <m:sSub>
                      <m:sSubPr>
                        <m:ctrlPr>
                          <a:rPr lang="en-US" altLang="zh-TW" sz="1400" i="1" smtClean="0">
                            <a:solidFill>
                              <a:srgbClr val="000000"/>
                            </a:solidFill>
                            <a:latin typeface="Cambria Math" panose="02040503050406030204" pitchFamily="18" charset="0"/>
                          </a:rPr>
                        </m:ctrlPr>
                      </m:sSubPr>
                      <m:e>
                        <m:r>
                          <a:rPr lang="en-US" altLang="zh-TW" sz="1400" b="0" i="1" smtClean="0">
                            <a:solidFill>
                              <a:srgbClr val="000000"/>
                            </a:solidFill>
                            <a:latin typeface="Cambria Math" panose="02040503050406030204" pitchFamily="18" charset="0"/>
                          </a:rPr>
                          <m:t>𝑒</m:t>
                        </m:r>
                      </m:e>
                      <m:sub>
                        <m:r>
                          <a:rPr lang="en-US" altLang="zh-TW" sz="1400" b="0" i="1" smtClean="0">
                            <a:solidFill>
                              <a:srgbClr val="000000"/>
                            </a:solidFill>
                            <a:latin typeface="Cambria Math" panose="02040503050406030204" pitchFamily="18" charset="0"/>
                          </a:rPr>
                          <m:t>𝑖</m:t>
                        </m:r>
                      </m:sub>
                    </m:sSub>
                    <m:r>
                      <a:rPr lang="en-US" altLang="zh-TW" sz="1400" i="1" dirty="0" smtClean="0">
                        <a:solidFill>
                          <a:srgbClr val="000000"/>
                        </a:solidFill>
                        <a:latin typeface="Cambria Math" panose="02040503050406030204" pitchFamily="18" charset="0"/>
                      </a:rPr>
                      <m:t> == 1){</m:t>
                    </m:r>
                  </m:oMath>
                </a14:m>
                <a:endParaRPr lang="en-US" altLang="zh-TW" sz="1400" dirty="0">
                  <a:solidFill>
                    <a:srgbClr val="000000"/>
                  </a:solidFill>
                  <a:latin typeface="Times New Roman" panose="02020603050405020304" pitchFamily="18" charset="0"/>
                </a:endParaRPr>
              </a:p>
              <a:p>
                <a:pPr algn="l">
                  <a:lnSpc>
                    <a:spcPts val="2000"/>
                  </a:lnSpc>
                </a:pPr>
                <a:r>
                  <a:rPr lang="en-US" altLang="zh-TW" sz="1400" dirty="0">
                    <a:solidFill>
                      <a:srgbClr val="000000"/>
                    </a:solidFill>
                    <a:latin typeface="Times New Roman" panose="02020603050405020304" pitchFamily="18" charset="0"/>
                  </a:rPr>
                  <a:t>        </a:t>
                </a:r>
                <a14:m>
                  <m:oMath xmlns:m="http://schemas.openxmlformats.org/officeDocument/2006/math">
                    <m:r>
                      <a:rPr lang="en-US" altLang="zh-TW" sz="1400" i="1" dirty="0" smtClean="0">
                        <a:solidFill>
                          <a:srgbClr val="000000"/>
                        </a:solidFill>
                        <a:latin typeface="Cambria Math" panose="02040503050406030204" pitchFamily="18" charset="0"/>
                      </a:rPr>
                      <m:t>𝑐</m:t>
                    </m:r>
                    <m:r>
                      <a:rPr lang="en-US" altLang="zh-TW" sz="1400" i="1" dirty="0" smtClean="0">
                        <a:solidFill>
                          <a:srgbClr val="000000"/>
                        </a:solidFill>
                        <a:latin typeface="Cambria Math" panose="02040503050406030204" pitchFamily="18" charset="0"/>
                      </a:rPr>
                      <m:t> = </m:t>
                    </m:r>
                    <m:r>
                      <a:rPr lang="en-US" altLang="zh-TW" sz="1400" i="1" dirty="0" smtClean="0">
                        <a:solidFill>
                          <a:srgbClr val="000000"/>
                        </a:solidFill>
                        <a:latin typeface="Cambria Math" panose="02040503050406030204" pitchFamily="18" charset="0"/>
                      </a:rPr>
                      <m:t>𝑐</m:t>
                    </m:r>
                    <m:r>
                      <a:rPr lang="en-US" altLang="zh-TW" sz="1400" i="1" dirty="0" smtClean="0">
                        <a:solidFill>
                          <a:srgbClr val="000000"/>
                        </a:solidFill>
                        <a:latin typeface="Cambria Math" panose="02040503050406030204" pitchFamily="18" charset="0"/>
                      </a:rPr>
                      <m:t> ∗ </m:t>
                    </m:r>
                    <m:r>
                      <a:rPr lang="en-US" altLang="zh-TW" sz="1400" i="1" dirty="0" smtClean="0">
                        <a:solidFill>
                          <a:srgbClr val="000000"/>
                        </a:solidFill>
                        <a:latin typeface="Cambria Math" panose="02040503050406030204" pitchFamily="18" charset="0"/>
                      </a:rPr>
                      <m:t>𝑚</m:t>
                    </m:r>
                    <m:r>
                      <a:rPr lang="en-US" altLang="zh-TW" sz="1400" i="1" dirty="0" smtClean="0">
                        <a:solidFill>
                          <a:srgbClr val="000000"/>
                        </a:solidFill>
                        <a:latin typeface="Cambria Math" panose="02040503050406030204" pitchFamily="18" charset="0"/>
                      </a:rPr>
                      <m:t> (</m:t>
                    </m:r>
                    <m:r>
                      <a:rPr lang="en-US" altLang="zh-TW" sz="1400" i="1" dirty="0" smtClean="0">
                        <a:solidFill>
                          <a:srgbClr val="000000"/>
                        </a:solidFill>
                        <a:latin typeface="Cambria Math" panose="02040503050406030204" pitchFamily="18" charset="0"/>
                      </a:rPr>
                      <m:t>𝑚𝑜𝑑</m:t>
                    </m:r>
                    <m:r>
                      <a:rPr lang="en-US" altLang="zh-TW" sz="1400" i="1" dirty="0" smtClean="0">
                        <a:solidFill>
                          <a:srgbClr val="000000"/>
                        </a:solidFill>
                        <a:latin typeface="Cambria Math" panose="02040503050406030204" pitchFamily="18" charset="0"/>
                      </a:rPr>
                      <m:t> </m:t>
                    </m:r>
                    <m:r>
                      <a:rPr lang="en-US" altLang="zh-TW" sz="1400" i="1" dirty="0" smtClean="0">
                        <a:solidFill>
                          <a:srgbClr val="000000"/>
                        </a:solidFill>
                        <a:latin typeface="Cambria Math" panose="02040503050406030204" pitchFamily="18" charset="0"/>
                      </a:rPr>
                      <m:t>𝑁</m:t>
                    </m:r>
                    <m:r>
                      <a:rPr lang="en-US" altLang="zh-TW" sz="1400" i="1" dirty="0" smtClean="0">
                        <a:solidFill>
                          <a:srgbClr val="000000"/>
                        </a:solidFill>
                        <a:latin typeface="Cambria Math" panose="02040503050406030204" pitchFamily="18" charset="0"/>
                      </a:rPr>
                      <m:t>)</m:t>
                    </m:r>
                  </m:oMath>
                </a14:m>
                <a:endParaRPr lang="en-US" altLang="zh-TW" sz="1400" dirty="0">
                  <a:solidFill>
                    <a:srgbClr val="000000"/>
                  </a:solidFill>
                  <a:latin typeface="Times New Roman" panose="02020603050405020304" pitchFamily="18" charset="0"/>
                </a:endParaRPr>
              </a:p>
              <a:p>
                <a:pPr algn="l">
                  <a:lnSpc>
                    <a:spcPts val="2000"/>
                  </a:lnSpc>
                </a:pPr>
                <a:r>
                  <a:rPr lang="en-US" altLang="zh-TW" sz="1400" i="0" dirty="0">
                    <a:solidFill>
                      <a:srgbClr val="000000"/>
                    </a:solidFill>
                    <a:latin typeface="Times New Roman" panose="02020603050405020304" pitchFamily="18" charset="0"/>
                  </a:rPr>
                  <a:t>    }</a:t>
                </a:r>
              </a:p>
              <a:p>
                <a:pPr algn="l">
                  <a:lnSpc>
                    <a:spcPts val="2000"/>
                  </a:lnSpc>
                </a:pPr>
                <a:r>
                  <a:rPr lang="en-US" altLang="zh-TW" sz="1400" b="0" dirty="0">
                    <a:solidFill>
                      <a:srgbClr val="000000"/>
                    </a:solidFill>
                    <a:effectLst/>
                    <a:latin typeface="Times New Roman" panose="02020603050405020304" pitchFamily="18" charset="0"/>
                  </a:rPr>
                  <a:t>}</a:t>
                </a:r>
              </a:p>
              <a:p>
                <a:pPr algn="l">
                  <a:lnSpc>
                    <a:spcPts val="2000"/>
                  </a:lnSpc>
                </a:pPr>
                <a:r>
                  <a:rPr lang="en-US" altLang="zh-TW" sz="1400" dirty="0">
                    <a:solidFill>
                      <a:srgbClr val="000000"/>
                    </a:solidFill>
                    <a:latin typeface="Times New Roman" panose="02020603050405020304" pitchFamily="18" charset="0"/>
                  </a:rPr>
                  <a:t>re</a:t>
                </a:r>
                <a:r>
                  <a:rPr lang="en-US" altLang="zh-TW" sz="1400" i="0" dirty="0">
                    <a:solidFill>
                      <a:srgbClr val="000000"/>
                    </a:solidFill>
                    <a:latin typeface="Times New Roman" panose="02020603050405020304" pitchFamily="18" charset="0"/>
                  </a:rPr>
                  <a:t>t</a:t>
                </a:r>
                <a:r>
                  <a:rPr lang="en-US" altLang="zh-TW" sz="1400" dirty="0">
                    <a:solidFill>
                      <a:srgbClr val="000000"/>
                    </a:solidFill>
                    <a:latin typeface="Times New Roman" panose="02020603050405020304" pitchFamily="18" charset="0"/>
                  </a:rPr>
                  <a:t>urn </a:t>
                </a:r>
                <a14:m>
                  <m:oMath xmlns:m="http://schemas.openxmlformats.org/officeDocument/2006/math">
                    <m:r>
                      <a:rPr lang="en-US" altLang="zh-TW" sz="1400" i="1" dirty="0" smtClean="0">
                        <a:solidFill>
                          <a:srgbClr val="000000"/>
                        </a:solidFill>
                        <a:latin typeface="Cambria Math" panose="02040503050406030204" pitchFamily="18" charset="0"/>
                      </a:rPr>
                      <m:t>𝑐</m:t>
                    </m:r>
                  </m:oMath>
                </a14:m>
                <a:r>
                  <a:rPr lang="en-US" altLang="zh-TW" sz="1400" dirty="0">
                    <a:solidFill>
                      <a:srgbClr val="000000"/>
                    </a:solidFill>
                    <a:latin typeface="Times New Roman" panose="02020603050405020304" pitchFamily="18" charset="0"/>
                  </a:rPr>
                  <a:t> </a:t>
                </a:r>
                <a:endParaRPr lang="en-US" altLang="zh-TW" sz="1400" b="0" i="0" dirty="0">
                  <a:solidFill>
                    <a:srgbClr val="000000"/>
                  </a:solidFill>
                  <a:effectLst/>
                  <a:latin typeface="Times New Roman" panose="02020603050405020304" pitchFamily="18" charset="0"/>
                </a:endParaRPr>
              </a:p>
            </p:txBody>
          </p:sp>
        </mc:Choice>
        <mc:Fallback xmlns="">
          <p:sp>
            <p:nvSpPr>
              <p:cNvPr id="6" name="文字方塊 5">
                <a:extLst>
                  <a:ext uri="{FF2B5EF4-FFF2-40B4-BE49-F238E27FC236}">
                    <a16:creationId xmlns:a16="http://schemas.microsoft.com/office/drawing/2014/main" id="{EA765CBF-78AD-481D-9FF9-87A90ED618F0}"/>
                  </a:ext>
                </a:extLst>
              </p:cNvPr>
              <p:cNvSpPr txBox="1">
                <a:spLocks noRot="1" noChangeAspect="1" noMove="1" noResize="1" noEditPoints="1" noAdjustHandles="1" noChangeArrowheads="1" noChangeShapeType="1" noTextEdit="1"/>
              </p:cNvSpPr>
              <p:nvPr/>
            </p:nvSpPr>
            <p:spPr>
              <a:xfrm>
                <a:off x="2560000" y="2857500"/>
                <a:ext cx="5040000" cy="2122184"/>
              </a:xfrm>
              <a:prstGeom prst="rect">
                <a:avLst/>
              </a:prstGeom>
              <a:blipFill>
                <a:blip r:embed="rId4"/>
                <a:stretch>
                  <a:fillRect l="-241" b="-1714"/>
                </a:stretch>
              </a:blipFill>
              <a:ln w="12700">
                <a:solidFill>
                  <a:srgbClr val="262626"/>
                </a:solidFill>
              </a:ln>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1877E2CF-024D-47CC-BDA3-AC51AA2EFD35}"/>
              </a:ext>
            </a:extLst>
          </p:cNvPr>
          <p:cNvSpPr>
            <a:spLocks noGrp="1"/>
          </p:cNvSpPr>
          <p:nvPr>
            <p:ph type="sldNum" sz="quarter" idx="12"/>
          </p:nvPr>
        </p:nvSpPr>
        <p:spPr/>
        <p:txBody>
          <a:bodyPr/>
          <a:lstStyle/>
          <a:p>
            <a:fld id="{64CE74CF-356A-4169-9D6E-C5675D7456C1}" type="slidenum">
              <a:rPr lang="zh-CN" altLang="en-US" smtClean="0"/>
              <a:t>11</a:t>
            </a:fld>
            <a:endParaRPr lang="zh-CN" altLang="en-US"/>
          </a:p>
        </p:txBody>
      </p:sp>
    </p:spTree>
    <p:extLst>
      <p:ext uri="{BB962C8B-B14F-4D97-AF65-F5344CB8AC3E}">
        <p14:creationId xmlns:p14="http://schemas.microsoft.com/office/powerpoint/2010/main" val="1907454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0" y="0"/>
            <a:ext cx="2343696"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蒙哥馬利演算法</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文字方塊 2">
                <a:extLst>
                  <a:ext uri="{FF2B5EF4-FFF2-40B4-BE49-F238E27FC236}">
                    <a16:creationId xmlns:a16="http://schemas.microsoft.com/office/drawing/2014/main" id="{EB440773-265C-431F-BE20-4AFC06DD9A3E}"/>
                  </a:ext>
                </a:extLst>
              </p:cNvPr>
              <p:cNvSpPr txBox="1"/>
              <p:nvPr/>
            </p:nvSpPr>
            <p:spPr>
              <a:xfrm>
                <a:off x="498396" y="769268"/>
                <a:ext cx="9217024" cy="1324658"/>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zh-TW" altLang="en-US"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蒙哥馬利演算法可分為三種運算：</a:t>
                </a:r>
                <a:r>
                  <a:rPr lang="zh-TW" altLang="en-US" sz="14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蒙哥馬利約簡</a:t>
                </a:r>
                <a:r>
                  <a:rPr lang="zh-TW" altLang="en-US"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sz="14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蒙哥馬利模乘</a:t>
                </a:r>
                <a:r>
                  <a:rPr lang="zh-TW" altLang="en-US"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sz="14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蒙哥馬利模冪</a:t>
                </a: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285750" indent="-285750" algn="l">
                  <a:lnSpc>
                    <a:spcPct val="200000"/>
                  </a:lnSpc>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蒙哥馬利演算法的精隨在於將</a:t>
                </a:r>
                <a:r>
                  <a:rPr lang="zh-TW" altLang="en-US" sz="14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除法操作轉換為位移操作</a:t>
                </a: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，將除法操作轉換為右移操作進一步</a:t>
                </a:r>
                <a:r>
                  <a:rPr lang="zh-TW" altLang="en-US" sz="14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提高了計算效率</a:t>
                </a:r>
                <a:endParaRPr lang="en-US" altLang="zh-TW" sz="14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285750" indent="-285750">
                  <a:lnSpc>
                    <a:spcPct val="200000"/>
                  </a:lnSpc>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適當的選定 </a:t>
                </a:r>
                <a14:m>
                  <m:oMath xmlns:m="http://schemas.openxmlformats.org/officeDocument/2006/math">
                    <m:r>
                      <a:rPr lang="en-US" altLang="zh-TW" sz="1400" i="1" dirty="0" smtClean="0">
                        <a:solidFill>
                          <a:srgbClr val="000000"/>
                        </a:solidFill>
                        <a:latin typeface="Cambria Math" panose="02040503050406030204" pitchFamily="18" charset="0"/>
                      </a:rPr>
                      <m:t>𝑅</m:t>
                    </m:r>
                  </m:oMath>
                </a14:m>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和 </a:t>
                </a:r>
                <a14:m>
                  <m:oMath xmlns:m="http://schemas.openxmlformats.org/officeDocument/2006/math">
                    <m:r>
                      <a:rPr lang="en-US" altLang="zh-TW" sz="1400" i="1" dirty="0" smtClean="0">
                        <a:solidFill>
                          <a:srgbClr val="000000"/>
                        </a:solidFill>
                        <a:latin typeface="Cambria Math" panose="02040503050406030204" pitchFamily="18" charset="0"/>
                      </a:rPr>
                      <m:t>𝑁</m:t>
                    </m:r>
                  </m:oMath>
                </a14:m>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使得 </a:t>
                </a:r>
                <a14:m>
                  <m:oMath xmlns:m="http://schemas.openxmlformats.org/officeDocument/2006/math">
                    <m:r>
                      <a:rPr lang="en-US" altLang="zh-TW" sz="1400" b="0" i="1" smtClean="0">
                        <a:solidFill>
                          <a:srgbClr val="000000"/>
                        </a:solidFill>
                        <a:latin typeface="Cambria Math" panose="02040503050406030204" pitchFamily="18" charset="0"/>
                      </a:rPr>
                      <m:t>𝑅</m:t>
                    </m:r>
                    <m:r>
                      <a:rPr lang="en-US" altLang="zh-TW" sz="1400" b="0" i="1" smtClean="0">
                        <a:solidFill>
                          <a:srgbClr val="000000"/>
                        </a:solidFill>
                        <a:latin typeface="Cambria Math" panose="02040503050406030204" pitchFamily="18" charset="0"/>
                      </a:rPr>
                      <m:t>=</m:t>
                    </m:r>
                    <m:sSup>
                      <m:sSupPr>
                        <m:ctrlPr>
                          <a:rPr lang="en-US" altLang="zh-TW" sz="1400" b="0" i="1" smtClean="0">
                            <a:solidFill>
                              <a:srgbClr val="000000"/>
                            </a:solidFill>
                            <a:latin typeface="Cambria Math" panose="02040503050406030204" pitchFamily="18" charset="0"/>
                          </a:rPr>
                        </m:ctrlPr>
                      </m:sSupPr>
                      <m:e>
                        <m:r>
                          <a:rPr lang="en-US" altLang="zh-TW" sz="1400" i="1" dirty="0">
                            <a:solidFill>
                              <a:srgbClr val="000000"/>
                            </a:solidFill>
                            <a:latin typeface="Cambria Math" panose="02040503050406030204" pitchFamily="18" charset="0"/>
                          </a:rPr>
                          <m:t>2</m:t>
                        </m:r>
                      </m:e>
                      <m:sup>
                        <m:r>
                          <a:rPr lang="en-US" altLang="zh-TW" sz="1400" i="1">
                            <a:solidFill>
                              <a:srgbClr val="000000"/>
                            </a:solidFill>
                            <a:latin typeface="Cambria Math" panose="02040503050406030204" pitchFamily="18" charset="0"/>
                          </a:rPr>
                          <m:t>𝑘</m:t>
                        </m:r>
                      </m:sup>
                    </m:sSup>
                    <m:r>
                      <a:rPr lang="en-US" altLang="zh-TW" sz="1400" b="0" i="1" smtClean="0">
                        <a:solidFill>
                          <a:srgbClr val="000000"/>
                        </a:solidFill>
                        <a:latin typeface="Cambria Math" panose="02040503050406030204" pitchFamily="18" charset="0"/>
                      </a:rPr>
                      <m:t>&gt;</m:t>
                    </m:r>
                    <m:r>
                      <a:rPr lang="en-US" altLang="zh-TW" sz="1400" b="0" i="1" smtClean="0">
                        <a:solidFill>
                          <a:srgbClr val="000000"/>
                        </a:solidFill>
                        <a:latin typeface="Cambria Math" panose="02040503050406030204" pitchFamily="18" charset="0"/>
                      </a:rPr>
                      <m:t>𝑁</m:t>
                    </m:r>
                  </m:oMath>
                </a14:m>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且 </a:t>
                </a:r>
                <a14:m>
                  <m:oMath xmlns:m="http://schemas.openxmlformats.org/officeDocument/2006/math">
                    <m:r>
                      <a:rPr lang="en-US" altLang="zh-TW" sz="1400" i="1" dirty="0" smtClean="0">
                        <a:solidFill>
                          <a:srgbClr val="000000"/>
                        </a:solidFill>
                        <a:latin typeface="Cambria Math" panose="02040503050406030204" pitchFamily="18" charset="0"/>
                      </a:rPr>
                      <m:t>𝑁</m:t>
                    </m:r>
                  </m:oMath>
                </a14:m>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為奇數</a:t>
                </a: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p:txBody>
          </p:sp>
        </mc:Choice>
        <mc:Fallback xmlns="">
          <p:sp>
            <p:nvSpPr>
              <p:cNvPr id="3" name="文字方塊 2">
                <a:extLst>
                  <a:ext uri="{FF2B5EF4-FFF2-40B4-BE49-F238E27FC236}">
                    <a16:creationId xmlns:a16="http://schemas.microsoft.com/office/drawing/2014/main" id="{EB440773-265C-431F-BE20-4AFC06DD9A3E}"/>
                  </a:ext>
                </a:extLst>
              </p:cNvPr>
              <p:cNvSpPr txBox="1">
                <a:spLocks noRot="1" noChangeAspect="1" noMove="1" noResize="1" noEditPoints="1" noAdjustHandles="1" noChangeArrowheads="1" noChangeShapeType="1" noTextEdit="1"/>
              </p:cNvSpPr>
              <p:nvPr/>
            </p:nvSpPr>
            <p:spPr>
              <a:xfrm>
                <a:off x="498396" y="769268"/>
                <a:ext cx="9217024" cy="1324658"/>
              </a:xfrm>
              <a:prstGeom prst="rect">
                <a:avLst/>
              </a:prstGeom>
              <a:blipFill>
                <a:blip r:embed="rId3"/>
                <a:stretch>
                  <a:fillRect l="-132" b="-368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a:extLst>
                  <a:ext uri="{FF2B5EF4-FFF2-40B4-BE49-F238E27FC236}">
                    <a16:creationId xmlns:a16="http://schemas.microsoft.com/office/drawing/2014/main" id="{D04A5593-4897-4D51-BA1A-121A574A4F53}"/>
                  </a:ext>
                </a:extLst>
              </p:cNvPr>
              <p:cNvSpPr txBox="1"/>
              <p:nvPr/>
            </p:nvSpPr>
            <p:spPr>
              <a:xfrm>
                <a:off x="1803636" y="2534513"/>
                <a:ext cx="6552728" cy="2677656"/>
              </a:xfrm>
              <a:prstGeom prst="rect">
                <a:avLst/>
              </a:prstGeom>
              <a:noFill/>
              <a:ln w="12700">
                <a:solidFill>
                  <a:srgbClr val="262626"/>
                </a:solidFill>
              </a:ln>
            </p:spPr>
            <p:txBody>
              <a:bodyPr wrap="square" rtlCol="0">
                <a:spAutoFit/>
              </a:bodyPr>
              <a:lstStyle/>
              <a:p>
                <a:pPr algn="l">
                  <a:lnSpc>
                    <a:spcPct val="200000"/>
                  </a:lnSpc>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蒙哥馬利約簡（</a:t>
                </a:r>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Montgomery Reduction</a:t>
                </a: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algn="ctr">
                  <a:lnSpc>
                    <a:spcPct val="200000"/>
                  </a:lnSpc>
                </a:pPr>
                <a14:m>
                  <m:oMathPara xmlns:m="http://schemas.openxmlformats.org/officeDocument/2006/math">
                    <m:oMathParaPr>
                      <m:jc m:val="centerGroup"/>
                    </m:oMathParaPr>
                    <m:oMath xmlns:m="http://schemas.openxmlformats.org/officeDocument/2006/math">
                      <m:r>
                        <a:rPr lang="zh-TW" altLang="en-US" sz="1400" i="1" dirty="0">
                          <a:solidFill>
                            <a:srgbClr val="000000"/>
                          </a:solidFill>
                          <a:latin typeface="Cambria Math" panose="02040503050406030204" pitchFamily="18" charset="0"/>
                        </a:rPr>
                        <m:t>𝑇</m:t>
                      </m:r>
                      <m:r>
                        <a:rPr lang="zh-TW" altLang="en-US" sz="1400" i="1" dirty="0">
                          <a:solidFill>
                            <a:srgbClr val="000000"/>
                          </a:solidFill>
                          <a:latin typeface="Cambria Math" panose="02040503050406030204" pitchFamily="18" charset="0"/>
                        </a:rPr>
                        <m:t>∗</m:t>
                      </m:r>
                      <m:sSup>
                        <m:sSupPr>
                          <m:ctrlPr>
                            <a:rPr lang="en-US" altLang="zh-TW" sz="1400" b="0" i="1" dirty="0" smtClean="0">
                              <a:solidFill>
                                <a:srgbClr val="000000"/>
                              </a:solidFill>
                              <a:latin typeface="Cambria Math" panose="02040503050406030204" pitchFamily="18" charset="0"/>
                            </a:rPr>
                          </m:ctrlPr>
                        </m:sSupPr>
                        <m:e>
                          <m:r>
                            <m:rPr>
                              <m:sty m:val="p"/>
                            </m:rPr>
                            <a:rPr lang="en-US" altLang="zh-TW" sz="1400" i="1" dirty="0">
                              <a:solidFill>
                                <a:srgbClr val="000000"/>
                              </a:solidFill>
                              <a:latin typeface="Cambria Math" panose="02040503050406030204" pitchFamily="18" charset="0"/>
                            </a:rPr>
                            <m:t>R</m:t>
                          </m:r>
                        </m:e>
                        <m:sup>
                          <m:r>
                            <a:rPr lang="en-US" altLang="zh-TW" sz="1400" b="0" i="1" dirty="0" smtClean="0">
                              <a:solidFill>
                                <a:srgbClr val="000000"/>
                              </a:solidFill>
                              <a:latin typeface="Cambria Math" panose="02040503050406030204" pitchFamily="18" charset="0"/>
                            </a:rPr>
                            <m:t>−1</m:t>
                          </m:r>
                        </m:sup>
                      </m:sSup>
                      <m:r>
                        <a:rPr lang="en-US" altLang="zh-TW" sz="1400" b="0" i="1" dirty="0" smtClean="0">
                          <a:solidFill>
                            <a:srgbClr val="000000"/>
                          </a:solidFill>
                          <a:latin typeface="Cambria Math" panose="02040503050406030204" pitchFamily="18" charset="0"/>
                        </a:rPr>
                        <m:t>(</m:t>
                      </m:r>
                      <m:r>
                        <a:rPr lang="zh-TW" altLang="en-US" sz="1400" b="0" i="1" dirty="0" smtClean="0">
                          <a:solidFill>
                            <a:srgbClr val="000000"/>
                          </a:solidFill>
                          <a:latin typeface="Cambria Math" panose="02040503050406030204" pitchFamily="18" charset="0"/>
                        </a:rPr>
                        <m:t>𝑚𝑜𝑑</m:t>
                      </m:r>
                      <m:r>
                        <a:rPr lang="zh-TW" altLang="en-US" sz="1400" b="0" i="1" dirty="0" smtClean="0">
                          <a:solidFill>
                            <a:srgbClr val="000000"/>
                          </a:solidFill>
                          <a:latin typeface="Cambria Math" panose="02040503050406030204" pitchFamily="18" charset="0"/>
                        </a:rPr>
                        <m:t> </m:t>
                      </m:r>
                      <m:r>
                        <a:rPr lang="zh-TW" altLang="en-US" sz="1400" b="0" i="1" dirty="0" smtClean="0">
                          <a:solidFill>
                            <a:srgbClr val="000000"/>
                          </a:solidFill>
                          <a:latin typeface="Cambria Math" panose="02040503050406030204" pitchFamily="18" charset="0"/>
                        </a:rPr>
                        <m:t>𝑁</m:t>
                      </m:r>
                      <m:r>
                        <a:rPr lang="en-US" altLang="zh-TW" sz="1400" b="0" i="1" dirty="0" smtClean="0">
                          <a:solidFill>
                            <a:srgbClr val="000000"/>
                          </a:solidFill>
                          <a:latin typeface="Cambria Math" panose="02040503050406030204" pitchFamily="18" charset="0"/>
                        </a:rPr>
                        <m:t>)</m:t>
                      </m:r>
                    </m:oMath>
                  </m:oMathPara>
                </a14:m>
                <a:endParaRPr lang="en-US" altLang="zh-TW"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algn="l">
                  <a:lnSpc>
                    <a:spcPct val="200000"/>
                  </a:lnSpc>
                </a:pPr>
                <a:r>
                  <a:rPr lang="zh-TW" altLang="en-US"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蒙哥馬利模乘（</a:t>
                </a:r>
                <a:r>
                  <a:rPr lang="en-US" altLang="zh-TW" sz="1400" dirty="0">
                    <a:latin typeface="Times New Roman" panose="02020603050405020304" pitchFamily="18" charset="0"/>
                    <a:ea typeface="微軟正黑體" panose="020B0604030504040204" pitchFamily="34" charset="-120"/>
                    <a:cs typeface="Times New Roman" panose="02020603050405020304" pitchFamily="18" charset="0"/>
                  </a:rPr>
                  <a:t>Montgomery Multiplication</a:t>
                </a:r>
                <a:r>
                  <a:rPr lang="zh-TW" altLang="en-US"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endParaRPr lang="en-US" altLang="zh-TW"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algn="ctr">
                  <a:lnSpc>
                    <a:spcPct val="200000"/>
                  </a:lnSpc>
                </a:pPr>
                <a14:m>
                  <m:oMathPara xmlns:m="http://schemas.openxmlformats.org/officeDocument/2006/math">
                    <m:oMathParaPr>
                      <m:jc m:val="centerGroup"/>
                    </m:oMathParaPr>
                    <m:oMath xmlns:m="http://schemas.openxmlformats.org/officeDocument/2006/math">
                      <m:r>
                        <a:rPr lang="en-US" altLang="zh-TW" sz="1400" b="0" i="1" dirty="0" smtClean="0">
                          <a:solidFill>
                            <a:srgbClr val="000000"/>
                          </a:solidFill>
                          <a:latin typeface="Cambria Math" panose="02040503050406030204" pitchFamily="18" charset="0"/>
                        </a:rPr>
                        <m:t>𝑥</m:t>
                      </m:r>
                      <m:r>
                        <a:rPr lang="zh-TW" altLang="en-US" sz="1400" i="1" dirty="0" smtClean="0">
                          <a:solidFill>
                            <a:srgbClr val="000000"/>
                          </a:solidFill>
                          <a:latin typeface="Cambria Math" panose="02040503050406030204" pitchFamily="18" charset="0"/>
                        </a:rPr>
                        <m:t>∗</m:t>
                      </m:r>
                      <m:r>
                        <a:rPr lang="en-US" altLang="zh-TW" sz="1400" b="0" i="1" dirty="0" smtClean="0">
                          <a:solidFill>
                            <a:srgbClr val="000000"/>
                          </a:solidFill>
                          <a:latin typeface="Cambria Math" panose="02040503050406030204" pitchFamily="18" charset="0"/>
                        </a:rPr>
                        <m:t>𝑦</m:t>
                      </m:r>
                      <m:r>
                        <a:rPr lang="en-US" altLang="zh-TW" sz="1400" b="0" i="1" dirty="0" smtClean="0">
                          <a:solidFill>
                            <a:srgbClr val="000000"/>
                          </a:solidFill>
                          <a:latin typeface="Cambria Math" panose="02040503050406030204" pitchFamily="18" charset="0"/>
                        </a:rPr>
                        <m:t>∗</m:t>
                      </m:r>
                      <m:sSup>
                        <m:sSupPr>
                          <m:ctrlPr>
                            <a:rPr lang="en-US" altLang="zh-TW" sz="1400" b="0" i="1" dirty="0" smtClean="0">
                              <a:solidFill>
                                <a:srgbClr val="000000"/>
                              </a:solidFill>
                              <a:latin typeface="Cambria Math" panose="02040503050406030204" pitchFamily="18" charset="0"/>
                            </a:rPr>
                          </m:ctrlPr>
                        </m:sSupPr>
                        <m:e>
                          <m:r>
                            <m:rPr>
                              <m:sty m:val="p"/>
                            </m:rPr>
                            <a:rPr lang="en-US" altLang="zh-TW" sz="1400" i="1" dirty="0">
                              <a:solidFill>
                                <a:srgbClr val="000000"/>
                              </a:solidFill>
                              <a:latin typeface="Cambria Math" panose="02040503050406030204" pitchFamily="18" charset="0"/>
                            </a:rPr>
                            <m:t>R</m:t>
                          </m:r>
                        </m:e>
                        <m:sup>
                          <m:r>
                            <a:rPr lang="en-US" altLang="zh-TW" sz="1400" b="0" i="1" dirty="0" smtClean="0">
                              <a:solidFill>
                                <a:srgbClr val="000000"/>
                              </a:solidFill>
                              <a:latin typeface="Cambria Math" panose="02040503050406030204" pitchFamily="18" charset="0"/>
                            </a:rPr>
                            <m:t>−1</m:t>
                          </m:r>
                        </m:sup>
                      </m:sSup>
                      <m:r>
                        <a:rPr lang="en-US" altLang="zh-TW" sz="1400" b="0" i="1" dirty="0" smtClean="0">
                          <a:solidFill>
                            <a:srgbClr val="000000"/>
                          </a:solidFill>
                          <a:latin typeface="Cambria Math" panose="02040503050406030204" pitchFamily="18" charset="0"/>
                        </a:rPr>
                        <m:t>(</m:t>
                      </m:r>
                      <m:r>
                        <a:rPr lang="zh-TW" altLang="en-US" sz="1400" b="0" i="1" dirty="0" smtClean="0">
                          <a:solidFill>
                            <a:srgbClr val="000000"/>
                          </a:solidFill>
                          <a:latin typeface="Cambria Math" panose="02040503050406030204" pitchFamily="18" charset="0"/>
                        </a:rPr>
                        <m:t>𝑚𝑜𝑑</m:t>
                      </m:r>
                      <m:r>
                        <a:rPr lang="zh-TW" altLang="en-US" sz="1400" b="0" i="1" dirty="0" smtClean="0">
                          <a:solidFill>
                            <a:srgbClr val="000000"/>
                          </a:solidFill>
                          <a:latin typeface="Cambria Math" panose="02040503050406030204" pitchFamily="18" charset="0"/>
                        </a:rPr>
                        <m:t> </m:t>
                      </m:r>
                      <m:r>
                        <a:rPr lang="zh-TW" altLang="en-US" sz="1400" b="0" i="1" dirty="0" smtClean="0">
                          <a:solidFill>
                            <a:srgbClr val="000000"/>
                          </a:solidFill>
                          <a:latin typeface="Cambria Math" panose="02040503050406030204" pitchFamily="18" charset="0"/>
                        </a:rPr>
                        <m:t>𝑁</m:t>
                      </m:r>
                      <m:r>
                        <a:rPr lang="en-US" altLang="zh-TW" sz="1400" b="0" i="1" dirty="0" smtClean="0">
                          <a:solidFill>
                            <a:srgbClr val="000000"/>
                          </a:solidFill>
                          <a:latin typeface="Cambria Math" panose="02040503050406030204" pitchFamily="18" charset="0"/>
                        </a:rPr>
                        <m:t>)</m:t>
                      </m:r>
                    </m:oMath>
                  </m:oMathPara>
                </a14:m>
                <a:endParaRPr lang="en-US" altLang="zh-TW"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algn="l">
                  <a:lnSpc>
                    <a:spcPct val="200000"/>
                  </a:lnSpc>
                </a:pPr>
                <a:r>
                  <a:rPr lang="zh-TW" altLang="en-US"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蒙哥馬利模冪（</a:t>
                </a:r>
                <a:r>
                  <a:rPr lang="en-US" altLang="zh-TW"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Montgomery Exponentiation</a:t>
                </a:r>
                <a:r>
                  <a:rPr lang="zh-TW" altLang="en-US"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endParaRPr lang="en-US" altLang="zh-TW"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a:lnSpc>
                    <a:spcPct val="200000"/>
                  </a:lnSpc>
                </a:pPr>
                <a14:m>
                  <m:oMathPara xmlns:m="http://schemas.openxmlformats.org/officeDocument/2006/math">
                    <m:oMathParaPr>
                      <m:jc m:val="center"/>
                    </m:oMathParaPr>
                    <m:oMath xmlns:m="http://schemas.openxmlformats.org/officeDocument/2006/math">
                      <m:sSup>
                        <m:sSupPr>
                          <m:ctrlPr>
                            <a:rPr lang="en-US" altLang="zh-TW" sz="1400" b="0" i="1" dirty="0" smtClean="0">
                              <a:solidFill>
                                <a:srgbClr val="000000"/>
                              </a:solidFill>
                              <a:latin typeface="Cambria Math" panose="02040503050406030204" pitchFamily="18" charset="0"/>
                            </a:rPr>
                          </m:ctrlPr>
                        </m:sSupPr>
                        <m:e>
                          <m:r>
                            <a:rPr lang="en-US" altLang="zh-TW" sz="1400" b="0" i="1" dirty="0" smtClean="0">
                              <a:solidFill>
                                <a:srgbClr val="000000"/>
                              </a:solidFill>
                              <a:latin typeface="Cambria Math" panose="02040503050406030204" pitchFamily="18" charset="0"/>
                            </a:rPr>
                            <m:t>𝑥</m:t>
                          </m:r>
                        </m:e>
                        <m:sup>
                          <m:r>
                            <a:rPr lang="en-US" altLang="zh-TW" sz="1400" b="0" i="1" dirty="0" smtClean="0">
                              <a:solidFill>
                                <a:srgbClr val="000000"/>
                              </a:solidFill>
                              <a:latin typeface="Cambria Math" panose="02040503050406030204" pitchFamily="18" charset="0"/>
                            </a:rPr>
                            <m:t>𝑦</m:t>
                          </m:r>
                        </m:sup>
                      </m:sSup>
                      <m:r>
                        <a:rPr lang="en-US" altLang="zh-TW" sz="1400" b="0" i="1" dirty="0" smtClean="0">
                          <a:solidFill>
                            <a:srgbClr val="000000"/>
                          </a:solidFill>
                          <a:latin typeface="Cambria Math" panose="02040503050406030204" pitchFamily="18" charset="0"/>
                        </a:rPr>
                        <m:t>(</m:t>
                      </m:r>
                      <m:r>
                        <a:rPr lang="zh-TW" altLang="en-US" sz="1400" b="0" i="1" dirty="0" smtClean="0">
                          <a:solidFill>
                            <a:srgbClr val="000000"/>
                          </a:solidFill>
                          <a:latin typeface="Cambria Math" panose="02040503050406030204" pitchFamily="18" charset="0"/>
                        </a:rPr>
                        <m:t>𝑚𝑜𝑑</m:t>
                      </m:r>
                      <m:r>
                        <a:rPr lang="zh-TW" altLang="en-US" sz="1400" b="0" i="1" dirty="0" smtClean="0">
                          <a:solidFill>
                            <a:srgbClr val="000000"/>
                          </a:solidFill>
                          <a:latin typeface="Cambria Math" panose="02040503050406030204" pitchFamily="18" charset="0"/>
                        </a:rPr>
                        <m:t> </m:t>
                      </m:r>
                      <m:r>
                        <a:rPr lang="zh-TW" altLang="en-US" sz="1400" b="0" i="1" dirty="0" smtClean="0">
                          <a:solidFill>
                            <a:srgbClr val="000000"/>
                          </a:solidFill>
                          <a:latin typeface="Cambria Math" panose="02040503050406030204" pitchFamily="18" charset="0"/>
                        </a:rPr>
                        <m:t>𝑁</m:t>
                      </m:r>
                      <m:r>
                        <a:rPr lang="en-US" altLang="zh-TW" sz="1400" b="0" i="1" dirty="0" smtClean="0">
                          <a:solidFill>
                            <a:srgbClr val="000000"/>
                          </a:solidFill>
                          <a:latin typeface="Cambria Math" panose="02040503050406030204" pitchFamily="18" charset="0"/>
                        </a:rPr>
                        <m:t>)</m:t>
                      </m:r>
                    </m:oMath>
                  </m:oMathPara>
                </a14:m>
                <a:endParaRPr lang="en-US" altLang="zh-TW"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p:txBody>
          </p:sp>
        </mc:Choice>
        <mc:Fallback xmlns="">
          <p:sp>
            <p:nvSpPr>
              <p:cNvPr id="7" name="文字方塊 6">
                <a:extLst>
                  <a:ext uri="{FF2B5EF4-FFF2-40B4-BE49-F238E27FC236}">
                    <a16:creationId xmlns:a16="http://schemas.microsoft.com/office/drawing/2014/main" id="{D04A5593-4897-4D51-BA1A-121A574A4F53}"/>
                  </a:ext>
                </a:extLst>
              </p:cNvPr>
              <p:cNvSpPr txBox="1">
                <a:spLocks noRot="1" noChangeAspect="1" noMove="1" noResize="1" noEditPoints="1" noAdjustHandles="1" noChangeArrowheads="1" noChangeShapeType="1" noTextEdit="1"/>
              </p:cNvSpPr>
              <p:nvPr/>
            </p:nvSpPr>
            <p:spPr>
              <a:xfrm>
                <a:off x="1803636" y="2534513"/>
                <a:ext cx="6552728" cy="2677656"/>
              </a:xfrm>
              <a:prstGeom prst="rect">
                <a:avLst/>
              </a:prstGeom>
              <a:blipFill>
                <a:blip r:embed="rId4"/>
                <a:stretch>
                  <a:fillRect l="-186"/>
                </a:stretch>
              </a:blipFill>
              <a:ln w="12700">
                <a:solidFill>
                  <a:srgbClr val="262626"/>
                </a:solidFill>
              </a:ln>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18F7DF49-E9C9-49E2-980D-1FAE0653601D}"/>
              </a:ext>
            </a:extLst>
          </p:cNvPr>
          <p:cNvSpPr>
            <a:spLocks noGrp="1"/>
          </p:cNvSpPr>
          <p:nvPr>
            <p:ph type="sldNum" sz="quarter" idx="12"/>
          </p:nvPr>
        </p:nvSpPr>
        <p:spPr/>
        <p:txBody>
          <a:bodyPr/>
          <a:lstStyle/>
          <a:p>
            <a:fld id="{64CE74CF-356A-4169-9D6E-C5675D7456C1}" type="slidenum">
              <a:rPr lang="zh-CN" altLang="en-US" smtClean="0"/>
              <a:t>12</a:t>
            </a:fld>
            <a:endParaRPr lang="zh-CN" altLang="en-US"/>
          </a:p>
        </p:txBody>
      </p:sp>
    </p:spTree>
    <p:extLst>
      <p:ext uri="{BB962C8B-B14F-4D97-AF65-F5344CB8AC3E}">
        <p14:creationId xmlns:p14="http://schemas.microsoft.com/office/powerpoint/2010/main" val="14952609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0" y="0"/>
            <a:ext cx="2343696"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蒙哥馬利約簡</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3" name="文字方塊 2">
            <a:extLst>
              <a:ext uri="{FF2B5EF4-FFF2-40B4-BE49-F238E27FC236}">
                <a16:creationId xmlns:a16="http://schemas.microsoft.com/office/drawing/2014/main" id="{EB440773-265C-431F-BE20-4AFC06DD9A3E}"/>
              </a:ext>
            </a:extLst>
          </p:cNvPr>
          <p:cNvSpPr txBox="1"/>
          <p:nvPr/>
        </p:nvSpPr>
        <p:spPr>
          <a:xfrm>
            <a:off x="711595" y="742399"/>
            <a:ext cx="7668125" cy="1319400"/>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蒙哥馬利約簡是是在將原先實數域的值轉換到蒙哥馬利域</a:t>
            </a: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285750" indent="-285750">
              <a:lnSpc>
                <a:spcPct val="200000"/>
              </a:lnSpc>
              <a:buFont typeface="Arial" panose="020B0604020202020204" pitchFamily="34" charset="0"/>
              <a:buChar char="•"/>
            </a:pPr>
            <a:r>
              <a:rPr lang="zh-TW" altLang="en-US"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在移位時會抹除掉低位有效位元，因此需要一些數學處理</a:t>
            </a:r>
            <a:endParaRPr lang="en-US" altLang="zh-TW"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285750" indent="-285750" algn="l">
              <a:lnSpc>
                <a:spcPct val="200000"/>
              </a:lnSpc>
              <a:buFont typeface="Wingdings" panose="05000000000000000000" pitchFamily="2" charset="2"/>
              <a:buChar char="l"/>
            </a:pPr>
            <a:endParaRPr lang="en-US" altLang="zh-TW" sz="14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7" name="文字方塊 6">
                <a:extLst>
                  <a:ext uri="{FF2B5EF4-FFF2-40B4-BE49-F238E27FC236}">
                    <a16:creationId xmlns:a16="http://schemas.microsoft.com/office/drawing/2014/main" id="{D04A5593-4897-4D51-BA1A-121A574A4F53}"/>
                  </a:ext>
                </a:extLst>
              </p:cNvPr>
              <p:cNvSpPr txBox="1"/>
              <p:nvPr/>
            </p:nvSpPr>
            <p:spPr>
              <a:xfrm>
                <a:off x="2805424" y="2500253"/>
                <a:ext cx="4549152" cy="1815882"/>
              </a:xfrm>
              <a:prstGeom prst="rect">
                <a:avLst/>
              </a:prstGeom>
              <a:noFill/>
              <a:ln w="12700">
                <a:solidFill>
                  <a:srgbClr val="262626"/>
                </a:solidFill>
              </a:ln>
            </p:spPr>
            <p:txBody>
              <a:bodyPr wrap="square" rtlCol="0">
                <a:spAutoFit/>
              </a:bodyPr>
              <a:lstStyle/>
              <a:p>
                <a:pPr>
                  <a:lnSpc>
                    <a:spcPct val="200000"/>
                  </a:lnSpc>
                </a:pPr>
                <a14:m>
                  <m:oMath xmlns:m="http://schemas.openxmlformats.org/officeDocument/2006/math">
                    <m:r>
                      <a:rPr lang="en-US" altLang="zh-TW" sz="14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𝑁</m:t>
                    </m:r>
                    <m:r>
                      <a:rPr lang="en-US" altLang="zh-TW" sz="14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sSup>
                      <m:sSupPr>
                        <m:ctrlPr>
                          <a:rPr lang="en-US" altLang="zh-TW" sz="14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ctrlPr>
                      </m:sSupPr>
                      <m:e>
                        <m:r>
                          <a:rPr lang="en-US" altLang="zh-TW" sz="14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r>
                          <a:rPr lang="en-US" altLang="zh-TW" sz="14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𝑁</m:t>
                        </m:r>
                      </m:e>
                      <m:sup>
                        <m:r>
                          <a:rPr lang="en-US" altLang="zh-TW" sz="14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m:t>
                        </m:r>
                      </m:sup>
                    </m:sSup>
                    <m:r>
                      <a:rPr lang="en-US" altLang="zh-TW" sz="14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4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𝑚𝑜𝑑</m:t>
                    </m:r>
                    <m:r>
                      <a:rPr lang="en-US" altLang="zh-TW" sz="14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4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𝑅</m:t>
                    </m:r>
                    <m:r>
                      <a:rPr lang="en-US" altLang="zh-TW" sz="14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oMath>
                </a14:m>
                <a:r>
                  <a:rPr lang="en-US" altLang="zh-TW"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a:t>
                </a:r>
                <a:r>
                  <a:rPr lang="zh-TW" altLang="en-US"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可由擴展歐基里德演算法求得</a:t>
                </a:r>
                <a:endParaRPr lang="en-US" altLang="zh-TW"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a:lnSpc>
                    <a:spcPct val="200000"/>
                  </a:lnSpc>
                </a:pPr>
                <a14:m>
                  <m:oMathPara xmlns:m="http://schemas.openxmlformats.org/officeDocument/2006/math">
                    <m:oMathParaPr>
                      <m:jc m:val="left"/>
                    </m:oMathParaPr>
                    <m:oMath xmlns:m="http://schemas.openxmlformats.org/officeDocument/2006/math">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𝑚</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en-US" altLang="zh-TW" sz="14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𝑇</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4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𝑁</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𝑚𝑜𝑑</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𝑅</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oMath>
                  </m:oMathPara>
                </a14:m>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a:lnSpc>
                    <a:spcPct val="200000"/>
                  </a:lnSpc>
                </a:pPr>
                <a14:m>
                  <m:oMathPara xmlns:m="http://schemas.openxmlformats.org/officeDocument/2006/math">
                    <m:oMathParaPr>
                      <m:jc m:val="left"/>
                    </m:oMathParaPr>
                    <m:oMath xmlns:m="http://schemas.openxmlformats.org/officeDocument/2006/math">
                      <m:r>
                        <a:rPr lang="en-US" altLang="zh-TW" sz="14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𝑢</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𝑇</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𝑚</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𝑁</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𝑅</m:t>
                      </m:r>
                    </m:oMath>
                  </m:oMathPara>
                </a14:m>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a:lnSpc>
                    <a:spcPct val="200000"/>
                  </a:lnSpc>
                </a:pPr>
                <a14:m>
                  <m:oMathPara xmlns:m="http://schemas.openxmlformats.org/officeDocument/2006/math">
                    <m:oMathParaPr>
                      <m:jc m:val="left"/>
                    </m:oMathParaPr>
                    <m:oMath xmlns:m="http://schemas.openxmlformats.org/officeDocument/2006/math">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𝑟</m:t>
                      </m:r>
                      <m:r>
                        <a:rPr lang="en-US" altLang="zh-TW" sz="14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𝑒𝑡𝑢𝑟𝑛</m:t>
                      </m:r>
                      <m:r>
                        <a:rPr lang="en-US" altLang="zh-TW" sz="14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4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𝑢</m:t>
                      </m:r>
                      <m:r>
                        <a:rPr lang="en-US" altLang="zh-TW" sz="14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&gt;= </m:t>
                      </m:r>
                      <m:r>
                        <a:rPr lang="en-US" altLang="zh-TW" sz="14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𝑁</m:t>
                      </m:r>
                      <m:r>
                        <a:rPr lang="en-US" altLang="zh-TW" sz="14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en-US" altLang="zh-TW" sz="14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𝑢</m:t>
                      </m:r>
                      <m:r>
                        <a:rPr lang="en-US" altLang="zh-TW" sz="14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en-US" altLang="zh-TW" sz="14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𝑁</m:t>
                      </m:r>
                      <m:r>
                        <a:rPr lang="en-US" altLang="zh-TW" sz="14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4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𝑢</m:t>
                      </m:r>
                    </m:oMath>
                  </m:oMathPara>
                </a14:m>
                <a:endParaRPr lang="en-US" altLang="zh-TW"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p:txBody>
          </p:sp>
        </mc:Choice>
        <mc:Fallback xmlns="">
          <p:sp>
            <p:nvSpPr>
              <p:cNvPr id="7" name="文字方塊 6">
                <a:extLst>
                  <a:ext uri="{FF2B5EF4-FFF2-40B4-BE49-F238E27FC236}">
                    <a16:creationId xmlns:a16="http://schemas.microsoft.com/office/drawing/2014/main" id="{D04A5593-4897-4D51-BA1A-121A574A4F53}"/>
                  </a:ext>
                </a:extLst>
              </p:cNvPr>
              <p:cNvSpPr txBox="1">
                <a:spLocks noRot="1" noChangeAspect="1" noMove="1" noResize="1" noEditPoints="1" noAdjustHandles="1" noChangeArrowheads="1" noChangeShapeType="1" noTextEdit="1"/>
              </p:cNvSpPr>
              <p:nvPr/>
            </p:nvSpPr>
            <p:spPr>
              <a:xfrm>
                <a:off x="2805424" y="2500253"/>
                <a:ext cx="4549152" cy="1815882"/>
              </a:xfrm>
              <a:prstGeom prst="rect">
                <a:avLst/>
              </a:prstGeom>
              <a:blipFill>
                <a:blip r:embed="rId4"/>
                <a:stretch>
                  <a:fillRect/>
                </a:stretch>
              </a:blipFill>
              <a:ln w="12700">
                <a:solidFill>
                  <a:srgbClr val="262626"/>
                </a:solidFill>
              </a:ln>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0F1976AB-CFD6-40C8-BCF1-FE25CCD16A2E}"/>
              </a:ext>
            </a:extLst>
          </p:cNvPr>
          <p:cNvSpPr>
            <a:spLocks noGrp="1"/>
          </p:cNvSpPr>
          <p:nvPr>
            <p:ph type="sldNum" sz="quarter" idx="12"/>
          </p:nvPr>
        </p:nvSpPr>
        <p:spPr/>
        <p:txBody>
          <a:bodyPr/>
          <a:lstStyle/>
          <a:p>
            <a:fld id="{64CE74CF-356A-4169-9D6E-C5675D7456C1}" type="slidenum">
              <a:rPr lang="zh-CN" altLang="en-US" smtClean="0"/>
              <a:t>13</a:t>
            </a:fld>
            <a:endParaRPr lang="zh-CN" altLang="en-US"/>
          </a:p>
        </p:txBody>
      </p:sp>
    </p:spTree>
    <p:extLst>
      <p:ext uri="{BB962C8B-B14F-4D97-AF65-F5344CB8AC3E}">
        <p14:creationId xmlns:p14="http://schemas.microsoft.com/office/powerpoint/2010/main" val="2886211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0" y="0"/>
            <a:ext cx="2919760"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擴展歐基里德演算法</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文字方塊 2">
                <a:extLst>
                  <a:ext uri="{FF2B5EF4-FFF2-40B4-BE49-F238E27FC236}">
                    <a16:creationId xmlns:a16="http://schemas.microsoft.com/office/drawing/2014/main" id="{EB440773-265C-431F-BE20-4AFC06DD9A3E}"/>
                  </a:ext>
                </a:extLst>
              </p:cNvPr>
              <p:cNvSpPr txBox="1"/>
              <p:nvPr/>
            </p:nvSpPr>
            <p:spPr>
              <a:xfrm>
                <a:off x="399480" y="454020"/>
                <a:ext cx="9217024" cy="2630913"/>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貝祖定理為 </a:t>
                </a:r>
                <a14:m>
                  <m:oMath xmlns:m="http://schemas.openxmlformats.org/officeDocument/2006/math">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𝑎𝑥</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𝑏𝑦</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r>
                      <m:rPr>
                        <m:sty m:val="p"/>
                      </m:rPr>
                      <a:rPr lang="en-US" altLang="zh-TW" sz="140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gcd</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r>
                      <a:rPr lang="en-US" altLang="zh-TW" sz="140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𝑎</m:t>
                    </m:r>
                    <m:r>
                      <a:rPr lang="en-US" altLang="zh-TW" sz="140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r>
                      <a:rPr lang="en-US" altLang="zh-TW" sz="140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𝑏</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oMath>
                </a14:m>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，已知 </a:t>
                </a:r>
                <a14:m>
                  <m:oMath xmlns:m="http://schemas.openxmlformats.org/officeDocument/2006/math">
                    <m:r>
                      <a:rPr lang="en-US" altLang="zh-TW" sz="1400" b="0" i="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𝑎</m:t>
                    </m:r>
                    <m:r>
                      <a:rPr lang="en-US" altLang="zh-TW" sz="1400" b="0" i="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r>
                      <a:rPr lang="en-US" altLang="zh-TW" sz="1400" b="0" i="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𝑏</m:t>
                    </m:r>
                  </m:oMath>
                </a14:m>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為正整數，則必定存在</a:t>
                </a:r>
                <a14:m>
                  <m:oMath xmlns:m="http://schemas.openxmlformats.org/officeDocument/2006/math">
                    <m:r>
                      <a:rPr lang="en-US" altLang="zh-TW" sz="1400" b="0" i="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𝑥</m:t>
                    </m:r>
                    <m:r>
                      <a:rPr lang="en-US" altLang="zh-TW" sz="1400" b="0" i="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r>
                      <a:rPr lang="en-US" altLang="zh-TW" sz="1400" b="0" i="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𝑦</m:t>
                    </m:r>
                  </m:oMath>
                </a14:m>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使得貝祖定理成立</a:t>
                </a: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285750" indent="-285750">
                  <a:lnSpc>
                    <a:spcPct val="200000"/>
                  </a:lnSpc>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要找到 𝑥</a:t>
                </a:r>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𝑦 則可以使用擴展歐基里德演算法</a:t>
                </a: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285750" indent="-285750">
                  <a:lnSpc>
                    <a:spcPct val="200000"/>
                  </a:lnSpc>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蒙哥馬利算法中的 </a:t>
                </a:r>
                <a14:m>
                  <m:oMath xmlns:m="http://schemas.openxmlformats.org/officeDocument/2006/math">
                    <m:r>
                      <a:rPr lang="en-US" altLang="zh-TW" sz="1400" b="0" i="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𝑅</m:t>
                    </m:r>
                  </m:oMath>
                </a14:m>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和 </a:t>
                </a:r>
                <a14:m>
                  <m:oMath xmlns:m="http://schemas.openxmlformats.org/officeDocument/2006/math">
                    <m:r>
                      <m:rPr>
                        <m:sty m:val="p"/>
                      </m:rPr>
                      <a:rPr lang="en-US" altLang="zh-TW" sz="14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N</m:t>
                    </m:r>
                  </m:oMath>
                </a14:m>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a:t>
                </a: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則會滿足 </a:t>
                </a:r>
                <a14:m>
                  <m:oMath xmlns:m="http://schemas.openxmlformats.org/officeDocument/2006/math">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𝑅</m:t>
                    </m:r>
                    <m:r>
                      <a:rPr lang="zh-TW" altLang="en-US"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sSup>
                      <m:sSupPr>
                        <m:ctrlP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ctrlPr>
                      </m:sSupPr>
                      <m:e>
                        <m:r>
                          <a:rPr lang="en-US" altLang="zh-TW" sz="14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𝑅</m:t>
                        </m:r>
                      </m:e>
                      <m:sup>
                        <m:r>
                          <a:rPr lang="en-US" altLang="zh-TW" sz="14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m:t>
                        </m:r>
                      </m:sup>
                    </m:sSup>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𝑁</m:t>
                    </m:r>
                    <m:r>
                      <a:rPr lang="zh-TW" altLang="en-US"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sSup>
                      <m:sSupPr>
                        <m:ctrlP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ctrlPr>
                      </m:sSupPr>
                      <m:e>
                        <m:r>
                          <a:rPr lang="en-US" altLang="zh-TW" sz="14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𝑁</m:t>
                        </m:r>
                      </m:e>
                      <m:sup>
                        <m:r>
                          <a:rPr lang="en-US" altLang="zh-TW" sz="14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sup>
                    </m:sSup>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m:t>
                    </m:r>
                  </m:oMath>
                </a14:m>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，因此也能使用擴展歐基里德演算法得出 </a:t>
                </a:r>
                <a14:m>
                  <m:oMath xmlns:m="http://schemas.openxmlformats.org/officeDocument/2006/math">
                    <m:sSup>
                      <m:sSupPr>
                        <m:ctrlPr>
                          <a:rPr lang="en-US" altLang="zh-TW" sz="1400" i="1">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ctrlPr>
                      </m:sSupPr>
                      <m:e>
                        <m:r>
                          <m:rPr>
                            <m:sty m:val="p"/>
                          </m:rPr>
                          <a:rPr lang="en-US" altLang="zh-TW" sz="140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N</m:t>
                        </m:r>
                      </m:e>
                      <m:sup>
                        <m:r>
                          <a:rPr lang="en-US" altLang="zh-TW" sz="140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sup>
                    </m:sSup>
                  </m:oMath>
                </a14:m>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a:t>
                </a: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285750" indent="-285750">
                  <a:lnSpc>
                    <a:spcPct val="200000"/>
                  </a:lnSpc>
                  <a:buFont typeface="Wingdings" panose="05000000000000000000" pitchFamily="2" charset="2"/>
                  <a:buChar char="l"/>
                </a:pPr>
                <a:endPar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285750" indent="-285750">
                  <a:lnSpc>
                    <a:spcPct val="200000"/>
                  </a:lnSpc>
                  <a:buFont typeface="Wingdings" panose="05000000000000000000" pitchFamily="2" charset="2"/>
                  <a:buChar char="l"/>
                </a:pPr>
                <a:endPar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285750" indent="-285750" algn="l">
                  <a:lnSpc>
                    <a:spcPct val="200000"/>
                  </a:lnSpc>
                  <a:buFont typeface="Wingdings" panose="05000000000000000000" pitchFamily="2" charset="2"/>
                  <a:buChar char="l"/>
                </a:pP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p:txBody>
          </p:sp>
        </mc:Choice>
        <mc:Fallback xmlns="">
          <p:sp>
            <p:nvSpPr>
              <p:cNvPr id="3" name="文字方塊 2">
                <a:extLst>
                  <a:ext uri="{FF2B5EF4-FFF2-40B4-BE49-F238E27FC236}">
                    <a16:creationId xmlns:a16="http://schemas.microsoft.com/office/drawing/2014/main" id="{EB440773-265C-431F-BE20-4AFC06DD9A3E}"/>
                  </a:ext>
                </a:extLst>
              </p:cNvPr>
              <p:cNvSpPr txBox="1">
                <a:spLocks noRot="1" noChangeAspect="1" noMove="1" noResize="1" noEditPoints="1" noAdjustHandles="1" noChangeArrowheads="1" noChangeShapeType="1" noTextEdit="1"/>
              </p:cNvSpPr>
              <p:nvPr/>
            </p:nvSpPr>
            <p:spPr>
              <a:xfrm>
                <a:off x="399480" y="454020"/>
                <a:ext cx="9217024" cy="2630913"/>
              </a:xfrm>
              <a:prstGeom prst="rect">
                <a:avLst/>
              </a:prstGeom>
              <a:blipFill>
                <a:blip r:embed="rId3"/>
                <a:stretch>
                  <a:fillRect l="-132"/>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a:extLst>
                  <a:ext uri="{FF2B5EF4-FFF2-40B4-BE49-F238E27FC236}">
                    <a16:creationId xmlns:a16="http://schemas.microsoft.com/office/drawing/2014/main" id="{D04A5593-4897-4D51-BA1A-121A574A4F53}"/>
                  </a:ext>
                </a:extLst>
              </p:cNvPr>
              <p:cNvSpPr txBox="1"/>
              <p:nvPr/>
            </p:nvSpPr>
            <p:spPr>
              <a:xfrm>
                <a:off x="3621838" y="2107878"/>
                <a:ext cx="2772308" cy="3416320"/>
              </a:xfrm>
              <a:prstGeom prst="rect">
                <a:avLst/>
              </a:prstGeom>
              <a:noFill/>
              <a:ln w="12700">
                <a:solidFill>
                  <a:srgbClr val="262626"/>
                </a:solidFill>
              </a:ln>
            </p:spPr>
            <p:txBody>
              <a:bodyPr wrap="square" rtlCol="0">
                <a:spAutoFit/>
              </a:bodyPr>
              <a:lstStyle/>
              <a:p>
                <a:pPr>
                  <a:lnSpc>
                    <a:spcPct val="200000"/>
                  </a:lnSpc>
                </a:pPr>
                <a:r>
                  <a:rPr lang="pt-BR" altLang="zh-TW" sz="12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a:t>
                </a:r>
                <a14:m>
                  <m:oMath xmlns:m="http://schemas.openxmlformats.org/officeDocument/2006/math">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𝑠</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0, 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𝑠</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 = 1, 0</m:t>
                    </m:r>
                  </m:oMath>
                </a14:m>
                <a:endPar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endParaRPr>
              </a:p>
              <a:p>
                <a:pPr>
                  <a:lnSpc>
                    <a:spcPct val="200000"/>
                  </a:lnSpc>
                </a:pPr>
                <a14:m>
                  <m:oMathPara xmlns:m="http://schemas.openxmlformats.org/officeDocument/2006/math">
                    <m:oMathParaPr>
                      <m:jc m:val="left"/>
                    </m:oMathParaPr>
                    <m:oMath xmlns:m="http://schemas.openxmlformats.org/officeDocument/2006/math">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0, 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 = 0, 1</m:t>
                      </m:r>
                    </m:oMath>
                  </m:oMathPara>
                </a14:m>
                <a:endPar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endParaRPr>
              </a:p>
              <a:p>
                <a:pPr>
                  <a:lnSpc>
                    <a:spcPct val="200000"/>
                  </a:lnSpc>
                </a:pPr>
                <a14:m>
                  <m:oMathPara xmlns:m="http://schemas.openxmlformats.org/officeDocument/2006/math">
                    <m:oMathParaPr>
                      <m:jc m:val="left"/>
                    </m:oMathParaPr>
                    <m:oMath xmlns:m="http://schemas.openxmlformats.org/officeDocument/2006/math">
                      <m:r>
                        <a:rPr lang="zh-TW" altLang="en-US"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𝑟</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0, 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𝑟</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 =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𝑎</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𝑏</m:t>
                      </m:r>
                    </m:oMath>
                  </m:oMathPara>
                </a14:m>
                <a:endPar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endParaRPr>
              </a:p>
              <a:p>
                <a:pPr>
                  <a:lnSpc>
                    <a:spcPct val="200000"/>
                  </a:lnSpc>
                </a:pPr>
                <a14:m>
                  <m:oMathPara xmlns:m="http://schemas.openxmlformats.org/officeDocument/2006/math">
                    <m:oMathParaPr>
                      <m:jc m:val="left"/>
                    </m:oMathParaPr>
                    <m:oMath xmlns:m="http://schemas.openxmlformats.org/officeDocument/2006/math">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𝑤h𝑖𝑙𝑒</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𝑟</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 != 0):</m:t>
                      </m:r>
                    </m:oMath>
                  </m:oMathPara>
                </a14:m>
                <a:endPar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endParaRPr>
              </a:p>
              <a:p>
                <a:pPr>
                  <a:lnSpc>
                    <a:spcPct val="200000"/>
                  </a:lnSpc>
                </a:pPr>
                <a14:m>
                  <m:oMathPara xmlns:m="http://schemas.openxmlformats.org/officeDocument/2006/math">
                    <m:oMathParaPr>
                      <m:jc m:val="left"/>
                    </m:oMathParaPr>
                    <m:oMath xmlns:m="http://schemas.openxmlformats.org/officeDocument/2006/math">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𝑞</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𝑟</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0 //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𝑟</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m:t>
                      </m:r>
                    </m:oMath>
                  </m:oMathPara>
                </a14:m>
                <a:endPar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endParaRPr>
              </a:p>
              <a:p>
                <a:pPr>
                  <a:lnSpc>
                    <a:spcPct val="200000"/>
                  </a:lnSpc>
                </a:pPr>
                <a14:m>
                  <m:oMathPara xmlns:m="http://schemas.openxmlformats.org/officeDocument/2006/math">
                    <m:oMathParaPr>
                      <m:jc m:val="left"/>
                    </m:oMathParaPr>
                    <m:oMath xmlns:m="http://schemas.openxmlformats.org/officeDocument/2006/math">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𝑟</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0, 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𝑟</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 =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𝑟</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𝑟</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0 −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𝑞</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𝑟</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m:t>
                      </m:r>
                    </m:oMath>
                  </m:oMathPara>
                </a14:m>
                <a:endPar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endParaRPr>
              </a:p>
              <a:p>
                <a:pPr>
                  <a:lnSpc>
                    <a:spcPct val="200000"/>
                  </a:lnSpc>
                </a:pPr>
                <a14:m>
                  <m:oMathPara xmlns:m="http://schemas.openxmlformats.org/officeDocument/2006/math">
                    <m:oMathParaPr>
                      <m:jc m:val="left"/>
                    </m:oMathParaPr>
                    <m:oMath xmlns:m="http://schemas.openxmlformats.org/officeDocument/2006/math">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0, 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 =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0 −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𝑞</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m:t>
                      </m:r>
                    </m:oMath>
                  </m:oMathPara>
                </a14:m>
                <a:endPar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endParaRPr>
              </a:p>
              <a:p>
                <a:pPr>
                  <a:lnSpc>
                    <a:spcPct val="200000"/>
                  </a:lnSpc>
                </a:pPr>
                <a14:m>
                  <m:oMathPara xmlns:m="http://schemas.openxmlformats.org/officeDocument/2006/math">
                    <m:oMathParaPr>
                      <m:jc m:val="left"/>
                    </m:oMathParaPr>
                    <m:oMath xmlns:m="http://schemas.openxmlformats.org/officeDocument/2006/math">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𝑠</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0, 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𝑠</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 =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𝑠</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𝑠</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0 −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𝑞</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𝑠</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m:t>
                      </m:r>
                    </m:oMath>
                  </m:oMathPara>
                </a14:m>
                <a:endPar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endParaRPr>
              </a:p>
              <a:p>
                <a:pPr>
                  <a:lnSpc>
                    <a:spcPct val="200000"/>
                  </a:lnSpc>
                </a:pPr>
                <a14:m>
                  <m:oMathPara xmlns:m="http://schemas.openxmlformats.org/officeDocument/2006/math">
                    <m:oMathParaPr>
                      <m:jc m:val="left"/>
                    </m:oMathParaPr>
                    <m:oMath xmlns:m="http://schemas.openxmlformats.org/officeDocument/2006/math">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𝑟𝑒𝑡𝑢𝑟𝑛</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𝑠</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0, 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0, 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𝑟</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0</m:t>
                      </m:r>
                    </m:oMath>
                  </m:oMathPara>
                </a14:m>
                <a:endParaRPr lang="en-US"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endParaRPr>
              </a:p>
            </p:txBody>
          </p:sp>
        </mc:Choice>
        <mc:Fallback xmlns="">
          <p:sp>
            <p:nvSpPr>
              <p:cNvPr id="7" name="文字方塊 6">
                <a:extLst>
                  <a:ext uri="{FF2B5EF4-FFF2-40B4-BE49-F238E27FC236}">
                    <a16:creationId xmlns:a16="http://schemas.microsoft.com/office/drawing/2014/main" id="{D04A5593-4897-4D51-BA1A-121A574A4F53}"/>
                  </a:ext>
                </a:extLst>
              </p:cNvPr>
              <p:cNvSpPr txBox="1">
                <a:spLocks noRot="1" noChangeAspect="1" noMove="1" noResize="1" noEditPoints="1" noAdjustHandles="1" noChangeArrowheads="1" noChangeShapeType="1" noTextEdit="1"/>
              </p:cNvSpPr>
              <p:nvPr/>
            </p:nvSpPr>
            <p:spPr>
              <a:xfrm>
                <a:off x="3621838" y="2107878"/>
                <a:ext cx="2772308" cy="3416320"/>
              </a:xfrm>
              <a:prstGeom prst="rect">
                <a:avLst/>
              </a:prstGeom>
              <a:blipFill>
                <a:blip r:embed="rId4"/>
                <a:stretch>
                  <a:fillRect/>
                </a:stretch>
              </a:blipFill>
              <a:ln w="12700">
                <a:solidFill>
                  <a:srgbClr val="262626"/>
                </a:solidFill>
              </a:ln>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612DA2F1-261E-4BE2-995C-FBFE2C055164}"/>
              </a:ext>
            </a:extLst>
          </p:cNvPr>
          <p:cNvSpPr>
            <a:spLocks noGrp="1"/>
          </p:cNvSpPr>
          <p:nvPr>
            <p:ph type="sldNum" sz="quarter" idx="12"/>
          </p:nvPr>
        </p:nvSpPr>
        <p:spPr/>
        <p:txBody>
          <a:bodyPr/>
          <a:lstStyle/>
          <a:p>
            <a:fld id="{64CE74CF-356A-4169-9D6E-C5675D7456C1}" type="slidenum">
              <a:rPr lang="zh-CN" altLang="en-US" smtClean="0"/>
              <a:t>14</a:t>
            </a:fld>
            <a:endParaRPr lang="zh-CN" altLang="en-US"/>
          </a:p>
        </p:txBody>
      </p:sp>
    </p:spTree>
    <p:extLst>
      <p:ext uri="{BB962C8B-B14F-4D97-AF65-F5344CB8AC3E}">
        <p14:creationId xmlns:p14="http://schemas.microsoft.com/office/powerpoint/2010/main" val="23366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0" y="0"/>
            <a:ext cx="2199680"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蒙哥馬利模乘</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3" name="文字方塊 2">
            <a:extLst>
              <a:ext uri="{FF2B5EF4-FFF2-40B4-BE49-F238E27FC236}">
                <a16:creationId xmlns:a16="http://schemas.microsoft.com/office/drawing/2014/main" id="{EB440773-265C-431F-BE20-4AFC06DD9A3E}"/>
              </a:ext>
            </a:extLst>
          </p:cNvPr>
          <p:cNvSpPr txBox="1"/>
          <p:nvPr/>
        </p:nvSpPr>
        <p:spPr>
          <a:xfrm>
            <a:off x="471488" y="728982"/>
            <a:ext cx="9361040" cy="2181175"/>
          </a:xfrm>
          <a:prstGeom prst="rect">
            <a:avLst/>
          </a:prstGeom>
          <a:noFill/>
        </p:spPr>
        <p:txBody>
          <a:bodyPr wrap="square" rtlCol="0">
            <a:spAutoFit/>
          </a:bodyPr>
          <a:lstStyle/>
          <a:p>
            <a:pPr marL="285750" indent="-285750" algn="l">
              <a:lnSpc>
                <a:spcPct val="200000"/>
              </a:lnSpc>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計算蒙哥馬利模乘前須將乘數和被乘數轉換為蒙哥馬利形式</a:t>
            </a: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285750" indent="-285750" algn="l">
              <a:lnSpc>
                <a:spcPct val="200000"/>
              </a:lnSpc>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計算蒙哥馬利模乘時會有與蒙哥馬利約簡相同的低位元被抹除的問題</a:t>
            </a: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285750" indent="-285750" algn="l">
              <a:lnSpc>
                <a:spcPct val="200000"/>
              </a:lnSpc>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解決方式和蒙哥馬利約簡相同</a:t>
            </a: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285750" indent="-285750">
              <a:lnSpc>
                <a:spcPct val="200000"/>
              </a:lnSpc>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蒙哥馬利模乘使輸入和 </a:t>
            </a:r>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1</a:t>
            </a: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相乘能夠替代掉蒙哥馬利約簡的功能，因此硬體實作上會以此方法來規避掉蒙哥馬利約簡</a:t>
            </a:r>
          </a:p>
          <a:p>
            <a:pPr marL="285750" indent="-285750" algn="l">
              <a:lnSpc>
                <a:spcPct val="200000"/>
              </a:lnSpc>
              <a:buFont typeface="Wingdings" panose="05000000000000000000" pitchFamily="2" charset="2"/>
              <a:buChar char="l"/>
            </a:pP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文字方塊 7">
                <a:extLst>
                  <a:ext uri="{FF2B5EF4-FFF2-40B4-BE49-F238E27FC236}">
                    <a16:creationId xmlns:a16="http://schemas.microsoft.com/office/drawing/2014/main" id="{E7E47BB5-9D00-4665-8931-FC5301C3341F}"/>
                  </a:ext>
                </a:extLst>
              </p:cNvPr>
              <p:cNvSpPr txBox="1"/>
              <p:nvPr/>
            </p:nvSpPr>
            <p:spPr>
              <a:xfrm>
                <a:off x="3747852" y="3002691"/>
                <a:ext cx="2664296" cy="2246769"/>
              </a:xfrm>
              <a:prstGeom prst="rect">
                <a:avLst/>
              </a:prstGeom>
              <a:noFill/>
              <a:ln w="12700">
                <a:solidFill>
                  <a:srgbClr val="262626"/>
                </a:solidFill>
              </a:ln>
            </p:spPr>
            <p:txBody>
              <a:bodyPr wrap="square" rtlCol="0">
                <a:spAutoFit/>
              </a:bodyPr>
              <a:lstStyle/>
              <a:p>
                <a:pPr algn="l">
                  <a:lnSpc>
                    <a:spcPct val="200000"/>
                  </a:lnSpc>
                </a:pPr>
                <a:r>
                  <a:rPr lang="zh-TW" altLang="pt-BR"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𝑥’ </a:t>
                </a:r>
                <a:r>
                  <a:rPr lang="pt-BR" altLang="zh-TW"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a:t>
                </a:r>
                <a:r>
                  <a:rPr lang="zh-TW" altLang="pt-BR"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𝑥 ∗ 𝑅 </a:t>
                </a:r>
                <a:r>
                  <a:rPr lang="pt-BR" altLang="zh-TW"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r>
                  <a:rPr lang="zh-TW" altLang="pt-BR"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𝑚𝑜𝑑 𝑁</a:t>
                </a:r>
                <a:r>
                  <a:rPr lang="pt-BR" altLang="zh-TW"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p>
              <a:p>
                <a:pPr algn="l">
                  <a:lnSpc>
                    <a:spcPct val="200000"/>
                  </a:lnSpc>
                </a:pPr>
                <a:r>
                  <a:rPr lang="zh-TW" altLang="pt-BR"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𝑦’ </a:t>
                </a:r>
                <a:r>
                  <a:rPr lang="pt-BR" altLang="zh-TW"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a:t>
                </a:r>
                <a:r>
                  <a:rPr lang="zh-TW" altLang="pt-BR"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𝑦 ∗ 𝑅 </a:t>
                </a:r>
                <a:r>
                  <a:rPr lang="pt-BR" altLang="zh-TW"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r>
                  <a:rPr lang="zh-TW" altLang="pt-BR"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𝑚𝑜𝑑 𝑁</a:t>
                </a:r>
                <a:r>
                  <a:rPr lang="pt-BR" altLang="zh-TW"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p>
              <a:p>
                <a:pPr algn="l">
                  <a:lnSpc>
                    <a:spcPct val="200000"/>
                  </a:lnSpc>
                </a:pPr>
                <a14:m>
                  <m:oMathPara xmlns:m="http://schemas.openxmlformats.org/officeDocument/2006/math">
                    <m:oMathParaPr>
                      <m:jc m:val="left"/>
                    </m:oMathParaPr>
                    <m:oMath xmlns:m="http://schemas.openxmlformats.org/officeDocument/2006/math">
                      <m:r>
                        <a:rPr lang="en-US" altLang="zh-TW" sz="14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𝑚</m:t>
                      </m:r>
                      <m:r>
                        <a:rPr lang="pt-BR" altLang="zh-TW" sz="14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pt-BR"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r>
                        <a:rPr lang="pt-BR" altLang="zh-TW" sz="14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pt-BR"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r>
                        <a:rPr lang="pt-BR"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𝑥</m:t>
                      </m:r>
                      <m:r>
                        <a:rPr lang="pt-BR"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pt-BR"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𝑦</m:t>
                      </m:r>
                      <m:r>
                        <a:rPr lang="pt-BR"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pt-BR"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𝑅</m:t>
                      </m:r>
                      <m:r>
                        <a:rPr lang="pt-BR"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pt-BR"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𝑁</m:t>
                      </m:r>
                      <m:r>
                        <a:rPr lang="pt-BR"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𝑅</m:t>
                      </m:r>
                    </m:oMath>
                  </m:oMathPara>
                </a14:m>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algn="l">
                  <a:lnSpc>
                    <a:spcPct val="200000"/>
                  </a:lnSpc>
                </a:pPr>
                <a14:m>
                  <m:oMathPara xmlns:m="http://schemas.openxmlformats.org/officeDocument/2006/math">
                    <m:oMathParaPr>
                      <m:jc m:val="left"/>
                    </m:oMathParaPr>
                    <m:oMath xmlns:m="http://schemas.openxmlformats.org/officeDocument/2006/math">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𝑢</m:t>
                      </m:r>
                      <m:r>
                        <a:rPr lang="en-US" altLang="zh-TW" sz="14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r>
                        <a:rPr lang="en-US" altLang="zh-TW" sz="14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𝑥</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𝑦</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𝑚</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𝑁</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𝑅</m:t>
                      </m:r>
                    </m:oMath>
                  </m:oMathPara>
                </a14:m>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algn="l">
                  <a:lnSpc>
                    <a:spcPct val="200000"/>
                  </a:lnSpc>
                </a:pPr>
                <a14:m>
                  <m:oMathPara xmlns:m="http://schemas.openxmlformats.org/officeDocument/2006/math">
                    <m:oMathParaPr>
                      <m:jc m:val="left"/>
                    </m:oMathParaPr>
                    <m:oMath xmlns:m="http://schemas.openxmlformats.org/officeDocument/2006/math">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𝑅𝑒𝑡𝑢𝑟𝑛</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𝑢</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&gt; </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𝑁</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𝑢</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𝑁</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𝑢</m:t>
                      </m:r>
                    </m:oMath>
                  </m:oMathPara>
                </a14:m>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p:txBody>
          </p:sp>
        </mc:Choice>
        <mc:Fallback xmlns="">
          <p:sp>
            <p:nvSpPr>
              <p:cNvPr id="8" name="文字方塊 7">
                <a:extLst>
                  <a:ext uri="{FF2B5EF4-FFF2-40B4-BE49-F238E27FC236}">
                    <a16:creationId xmlns:a16="http://schemas.microsoft.com/office/drawing/2014/main" id="{E7E47BB5-9D00-4665-8931-FC5301C3341F}"/>
                  </a:ext>
                </a:extLst>
              </p:cNvPr>
              <p:cNvSpPr txBox="1">
                <a:spLocks noRot="1" noChangeAspect="1" noMove="1" noResize="1" noEditPoints="1" noAdjustHandles="1" noChangeArrowheads="1" noChangeShapeType="1" noTextEdit="1"/>
              </p:cNvSpPr>
              <p:nvPr/>
            </p:nvSpPr>
            <p:spPr>
              <a:xfrm>
                <a:off x="3747852" y="3002691"/>
                <a:ext cx="2664296" cy="2246769"/>
              </a:xfrm>
              <a:prstGeom prst="rect">
                <a:avLst/>
              </a:prstGeom>
              <a:blipFill>
                <a:blip r:embed="rId3"/>
                <a:stretch>
                  <a:fillRect l="-456"/>
                </a:stretch>
              </a:blipFill>
              <a:ln w="12700">
                <a:solidFill>
                  <a:srgbClr val="262626"/>
                </a:solidFill>
              </a:ln>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32E241DC-8123-47F9-AFFD-8D6641901C10}"/>
              </a:ext>
            </a:extLst>
          </p:cNvPr>
          <p:cNvSpPr>
            <a:spLocks noGrp="1"/>
          </p:cNvSpPr>
          <p:nvPr>
            <p:ph type="sldNum" sz="quarter" idx="12"/>
          </p:nvPr>
        </p:nvSpPr>
        <p:spPr/>
        <p:txBody>
          <a:bodyPr/>
          <a:lstStyle/>
          <a:p>
            <a:fld id="{64CE74CF-356A-4169-9D6E-C5675D7456C1}" type="slidenum">
              <a:rPr lang="zh-CN" altLang="en-US" smtClean="0"/>
              <a:t>15</a:t>
            </a:fld>
            <a:endParaRPr lang="zh-CN" altLang="en-US"/>
          </a:p>
        </p:txBody>
      </p:sp>
    </p:spTree>
    <p:extLst>
      <p:ext uri="{BB962C8B-B14F-4D97-AF65-F5344CB8AC3E}">
        <p14:creationId xmlns:p14="http://schemas.microsoft.com/office/powerpoint/2010/main" val="21347983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0" y="0"/>
            <a:ext cx="2055664"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蒙哥馬利模冪</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文字方塊 2">
                <a:extLst>
                  <a:ext uri="{FF2B5EF4-FFF2-40B4-BE49-F238E27FC236}">
                    <a16:creationId xmlns:a16="http://schemas.microsoft.com/office/drawing/2014/main" id="{EB440773-265C-431F-BE20-4AFC06DD9A3E}"/>
                  </a:ext>
                </a:extLst>
              </p:cNvPr>
              <p:cNvSpPr txBox="1"/>
              <p:nvPr/>
            </p:nvSpPr>
            <p:spPr>
              <a:xfrm>
                <a:off x="471486" y="640253"/>
                <a:ext cx="9217024" cy="1319207"/>
              </a:xfrm>
              <a:prstGeom prst="rect">
                <a:avLst/>
              </a:prstGeom>
              <a:noFill/>
            </p:spPr>
            <p:txBody>
              <a:bodyPr wrap="square" rtlCol="0">
                <a:spAutoFit/>
              </a:bodyPr>
              <a:lstStyle/>
              <a:p>
                <a:pPr marL="285750" indent="-285750" algn="l">
                  <a:lnSpc>
                    <a:spcPct val="200000"/>
                  </a:lnSpc>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蒙哥馬利模冪是將</a:t>
                </a:r>
                <a:r>
                  <a:rPr lang="zh-TW" altLang="en-US" sz="1400" dirty="0">
                    <a:solidFill>
                      <a:srgbClr val="000000"/>
                    </a:solidFill>
                    <a:latin typeface="微軟正黑體" panose="020B0604030504040204" pitchFamily="34" charset="-120"/>
                    <a:ea typeface="微軟正黑體" panose="020B0604030504040204" pitchFamily="34" charset="-120"/>
                  </a:rPr>
                  <a:t>重複平方演算法中的乘法替換為蒙哥馬利模乘</a:t>
                </a:r>
                <a:endParaRPr lang="en-US" altLang="zh-TW" sz="1400" dirty="0">
                  <a:solidFill>
                    <a:srgbClr val="000000"/>
                  </a:solidFill>
                  <a:latin typeface="微軟正黑體" panose="020B0604030504040204" pitchFamily="34" charset="-120"/>
                  <a:ea typeface="微軟正黑體" panose="020B0604030504040204" pitchFamily="34" charset="-120"/>
                </a:endParaRPr>
              </a:p>
              <a:p>
                <a:pPr marL="285750" indent="-285750" algn="l">
                  <a:lnSpc>
                    <a:spcPct val="200000"/>
                  </a:lnSpc>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需先對被乘數和乘數轉換為蒙哥馬利形式</a:t>
                </a: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285750" indent="-285750">
                  <a:lnSpc>
                    <a:spcPct val="200000"/>
                  </a:lnSpc>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最後將結果透過蒙哥馬利約簡轉換回到實數域完成 </a:t>
                </a:r>
                <a14:m>
                  <m:oMath xmlns:m="http://schemas.openxmlformats.org/officeDocument/2006/math">
                    <m:sSup>
                      <m:sSupPr>
                        <m:ctrlP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ctrlPr>
                      </m:sSupPr>
                      <m:e>
                        <m:r>
                          <a:rPr lang="en-US" altLang="zh-TW" sz="14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𝑥</m:t>
                        </m:r>
                      </m:e>
                      <m:sup>
                        <m:r>
                          <a:rPr lang="en-US" altLang="zh-TW" sz="14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𝑦</m:t>
                        </m:r>
                      </m:sup>
                    </m:sSup>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𝑚𝑜𝑑</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𝑁</m:t>
                    </m:r>
                  </m:oMath>
                </a14:m>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p:txBody>
          </p:sp>
        </mc:Choice>
        <mc:Fallback xmlns="">
          <p:sp>
            <p:nvSpPr>
              <p:cNvPr id="3" name="文字方塊 2">
                <a:extLst>
                  <a:ext uri="{FF2B5EF4-FFF2-40B4-BE49-F238E27FC236}">
                    <a16:creationId xmlns:a16="http://schemas.microsoft.com/office/drawing/2014/main" id="{EB440773-265C-431F-BE20-4AFC06DD9A3E}"/>
                  </a:ext>
                </a:extLst>
              </p:cNvPr>
              <p:cNvSpPr txBox="1">
                <a:spLocks noRot="1" noChangeAspect="1" noMove="1" noResize="1" noEditPoints="1" noAdjustHandles="1" noChangeArrowheads="1" noChangeShapeType="1" noTextEdit="1"/>
              </p:cNvSpPr>
              <p:nvPr/>
            </p:nvSpPr>
            <p:spPr>
              <a:xfrm>
                <a:off x="471486" y="640253"/>
                <a:ext cx="9217024" cy="1319207"/>
              </a:xfrm>
              <a:prstGeom prst="rect">
                <a:avLst/>
              </a:prstGeom>
              <a:blipFill>
                <a:blip r:embed="rId3"/>
                <a:stretch>
                  <a:fillRect l="-66" b="-4167"/>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7" name="文字方塊 6">
                <a:extLst>
                  <a:ext uri="{FF2B5EF4-FFF2-40B4-BE49-F238E27FC236}">
                    <a16:creationId xmlns:a16="http://schemas.microsoft.com/office/drawing/2014/main" id="{D04A5593-4897-4D51-BA1A-121A574A4F53}"/>
                  </a:ext>
                </a:extLst>
              </p:cNvPr>
              <p:cNvSpPr txBox="1"/>
              <p:nvPr/>
            </p:nvSpPr>
            <p:spPr>
              <a:xfrm>
                <a:off x="3673203" y="2068472"/>
                <a:ext cx="2813589" cy="3416320"/>
              </a:xfrm>
              <a:prstGeom prst="rect">
                <a:avLst/>
              </a:prstGeom>
              <a:noFill/>
              <a:ln w="12700">
                <a:solidFill>
                  <a:srgbClr val="262626"/>
                </a:solidFill>
              </a:ln>
            </p:spPr>
            <p:txBody>
              <a:bodyPr wrap="square" rtlCol="0">
                <a:spAutoFit/>
              </a:bodyPr>
              <a:lstStyle/>
              <a:p>
                <a:pPr algn="l">
                  <a:lnSpc>
                    <a:spcPct val="200000"/>
                  </a:lnSpc>
                </a:pPr>
                <a14:m>
                  <m:oMathPara xmlns:m="http://schemas.openxmlformats.org/officeDocument/2006/math">
                    <m:oMathParaPr>
                      <m:jc m:val="left"/>
                    </m:oMathParaPr>
                    <m:oMath xmlns:m="http://schemas.openxmlformats.org/officeDocument/2006/math">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_</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𝑏𝑎𝑟</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1 ∗ </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𝑔</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𝑛</m:t>
                      </m:r>
                    </m:oMath>
                  </m:oMathPara>
                </a14:m>
                <a:endParaRPr lang="pt-BR" altLang="zh-TW" sz="12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algn="l">
                  <a:lnSpc>
                    <a:spcPct val="200000"/>
                  </a:lnSpc>
                </a:pPr>
                <a14:m>
                  <m:oMathPara xmlns:m="http://schemas.openxmlformats.org/officeDocument/2006/math">
                    <m:oMathParaPr>
                      <m:jc m:val="left"/>
                    </m:oMathParaPr>
                    <m:oMath xmlns:m="http://schemas.openxmlformats.org/officeDocument/2006/math">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𝑥</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_</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𝑏𝑎𝑟</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𝑥</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𝑔</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𝑛</m:t>
                      </m:r>
                    </m:oMath>
                  </m:oMathPara>
                </a14:m>
                <a:endParaRPr lang="pt-BR" altLang="zh-TW" sz="12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algn="l">
                  <a:lnSpc>
                    <a:spcPct val="200000"/>
                  </a:lnSpc>
                </a:pPr>
                <a14:m>
                  <m:oMathPara xmlns:m="http://schemas.openxmlformats.org/officeDocument/2006/math">
                    <m:oMathParaPr>
                      <m:jc m:val="left"/>
                    </m:oMathParaPr>
                    <m:oMath xmlns:m="http://schemas.openxmlformats.org/officeDocument/2006/math">
                      <m:r>
                        <a:rPr lang="en-US" altLang="zh-TW" sz="12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𝑓</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𝑜𝑟</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𝑖</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𝑘</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𝑘</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&lt;0;</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𝑘</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oMath>
                  </m:oMathPara>
                </a14:m>
                <a:endParaRPr lang="en-US" altLang="zh-TW" sz="12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algn="l">
                  <a:lnSpc>
                    <a:spcPct val="200000"/>
                  </a:lnSpc>
                </a:pPr>
                <a14:m>
                  <m:oMathPara xmlns:m="http://schemas.openxmlformats.org/officeDocument/2006/math">
                    <m:oMathParaPr>
                      <m:jc m:val="left"/>
                    </m:oMathParaPr>
                    <m:oMath xmlns:m="http://schemas.openxmlformats.org/officeDocument/2006/math">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200" i="1" dirty="0" err="1">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_</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𝑏𝑎𝑟</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𝑀𝑜𝑛𝑀𝑢𝑙</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_</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𝑏𝑎𝑟</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2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_</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𝑏𝑎𝑟</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oMath>
                  </m:oMathPara>
                </a14:m>
                <a:endParaRPr lang="en-US" altLang="zh-TW" sz="12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algn="l">
                  <a:lnSpc>
                    <a:spcPct val="200000"/>
                  </a:lnSpc>
                </a:pPr>
                <a14:m>
                  <m:oMathPara xmlns:m="http://schemas.openxmlformats.org/officeDocument/2006/math">
                    <m:oMathParaPr>
                      <m:jc m:val="left"/>
                    </m:oMathParaPr>
                    <m:oMath xmlns:m="http://schemas.openxmlformats.org/officeDocument/2006/math">
                      <m:r>
                        <a:rPr lang="en-US" altLang="zh-TW" sz="12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2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𝑖𝑓</m:t>
                      </m:r>
                      <m:r>
                        <a:rPr lang="en-US" altLang="zh-TW" sz="12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20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𝑦𝑖</m:t>
                      </m:r>
                      <m:r>
                        <a:rPr lang="en-US" altLang="zh-TW" sz="12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1)</m:t>
                      </m:r>
                    </m:oMath>
                  </m:oMathPara>
                </a14:m>
                <a:endPar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a:lnSpc>
                    <a:spcPct val="200000"/>
                  </a:lnSpc>
                </a:pPr>
                <a14:m>
                  <m:oMathPara xmlns:m="http://schemas.openxmlformats.org/officeDocument/2006/math">
                    <m:oMathParaPr>
                      <m:jc m:val="left"/>
                    </m:oMathParaPr>
                    <m:oMath xmlns:m="http://schemas.openxmlformats.org/officeDocument/2006/math">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20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_</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𝑏𝑎𝑟</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𝑀𝑜𝑛𝑀𝑢𝑙</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_</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𝑏𝑎𝑟</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2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𝑥</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_</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𝑏𝑎𝑟</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oMath>
                  </m:oMathPara>
                </a14:m>
                <a:endParaRPr lang="en-US" altLang="zh-TW" sz="12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algn="l">
                  <a:lnSpc>
                    <a:spcPct val="200000"/>
                  </a:lnSpc>
                </a:pPr>
                <a14:m>
                  <m:oMathPara xmlns:m="http://schemas.openxmlformats.org/officeDocument/2006/math">
                    <m:oMathParaPr>
                      <m:jc m:val="left"/>
                    </m:oMathParaPr>
                    <m:oMath xmlns:m="http://schemas.openxmlformats.org/officeDocument/2006/math">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oMath>
                  </m:oMathPara>
                </a14:m>
                <a:endParaRPr lang="en-US" altLang="zh-TW" sz="12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algn="l">
                  <a:lnSpc>
                    <a:spcPct val="200000"/>
                  </a:lnSpc>
                </a:pPr>
                <a14:m>
                  <m:oMathPara xmlns:m="http://schemas.openxmlformats.org/officeDocument/2006/math">
                    <m:oMathParaPr>
                      <m:jc m:val="left"/>
                    </m:oMathParaPr>
                    <m:oMath xmlns:m="http://schemas.openxmlformats.org/officeDocument/2006/math">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en-US" altLang="zh-TW" sz="1200" b="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r>
                        <a:rPr lang="en-US" altLang="zh-TW" sz="1200" b="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𝑀𝑜𝑛𝑀𝑢𝑙</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_</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𝑏𝑎𝑟</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1)</m:t>
                      </m:r>
                    </m:oMath>
                  </m:oMathPara>
                </a14:m>
                <a:endParaRPr lang="en-US" altLang="zh-TW" sz="12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algn="l">
                  <a:lnSpc>
                    <a:spcPct val="200000"/>
                  </a:lnSpc>
                </a:pPr>
                <a14:m>
                  <m:oMathPara xmlns:m="http://schemas.openxmlformats.org/officeDocument/2006/math">
                    <m:oMathParaPr>
                      <m:jc m:val="left"/>
                    </m:oMathParaPr>
                    <m:oMath xmlns:m="http://schemas.openxmlformats.org/officeDocument/2006/math">
                      <m:r>
                        <a:rPr lang="en-US" altLang="zh-TW" sz="12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𝑟</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𝑒𝑡𝑢𝑟𝑛</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oMath>
                  </m:oMathPara>
                </a14:m>
                <a:endParaRPr lang="en-US" altLang="zh-TW" sz="12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p:txBody>
          </p:sp>
        </mc:Choice>
        <mc:Fallback xmlns="">
          <p:sp>
            <p:nvSpPr>
              <p:cNvPr id="7" name="文字方塊 6">
                <a:extLst>
                  <a:ext uri="{FF2B5EF4-FFF2-40B4-BE49-F238E27FC236}">
                    <a16:creationId xmlns:a16="http://schemas.microsoft.com/office/drawing/2014/main" id="{D04A5593-4897-4D51-BA1A-121A574A4F53}"/>
                  </a:ext>
                </a:extLst>
              </p:cNvPr>
              <p:cNvSpPr txBox="1">
                <a:spLocks noRot="1" noChangeAspect="1" noMove="1" noResize="1" noEditPoints="1" noAdjustHandles="1" noChangeArrowheads="1" noChangeShapeType="1" noTextEdit="1"/>
              </p:cNvSpPr>
              <p:nvPr/>
            </p:nvSpPr>
            <p:spPr>
              <a:xfrm>
                <a:off x="3673203" y="2068472"/>
                <a:ext cx="2813589" cy="3416320"/>
              </a:xfrm>
              <a:prstGeom prst="rect">
                <a:avLst/>
              </a:prstGeom>
              <a:blipFill>
                <a:blip r:embed="rId4"/>
                <a:stretch>
                  <a:fillRect/>
                </a:stretch>
              </a:blipFill>
              <a:ln w="12700">
                <a:solidFill>
                  <a:srgbClr val="262626"/>
                </a:solidFill>
              </a:ln>
            </p:spPr>
            <p:txBody>
              <a:bodyPr/>
              <a:lstStyle/>
              <a:p>
                <a:r>
                  <a:rPr lang="zh-TW" altLang="en-US">
                    <a:noFill/>
                  </a:rPr>
                  <a:t> </a:t>
                </a:r>
              </a:p>
            </p:txBody>
          </p:sp>
        </mc:Fallback>
      </mc:AlternateContent>
      <p:sp>
        <p:nvSpPr>
          <p:cNvPr id="2" name="投影片編號版面配置區 1">
            <a:extLst>
              <a:ext uri="{FF2B5EF4-FFF2-40B4-BE49-F238E27FC236}">
                <a16:creationId xmlns:a16="http://schemas.microsoft.com/office/drawing/2014/main" id="{DD56FCC2-8723-4281-88A2-8C925838A558}"/>
              </a:ext>
            </a:extLst>
          </p:cNvPr>
          <p:cNvSpPr>
            <a:spLocks noGrp="1"/>
          </p:cNvSpPr>
          <p:nvPr>
            <p:ph type="sldNum" sz="quarter" idx="12"/>
          </p:nvPr>
        </p:nvSpPr>
        <p:spPr/>
        <p:txBody>
          <a:bodyPr/>
          <a:lstStyle/>
          <a:p>
            <a:fld id="{64CE74CF-356A-4169-9D6E-C5675D7456C1}" type="slidenum">
              <a:rPr lang="zh-CN" altLang="en-US" smtClean="0"/>
              <a:t>16</a:t>
            </a:fld>
            <a:endParaRPr lang="zh-CN" altLang="en-US"/>
          </a:p>
        </p:txBody>
      </p:sp>
    </p:spTree>
    <p:extLst>
      <p:ext uri="{BB962C8B-B14F-4D97-AF65-F5344CB8AC3E}">
        <p14:creationId xmlns:p14="http://schemas.microsoft.com/office/powerpoint/2010/main" val="1112010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0" y="0"/>
            <a:ext cx="1983656"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b="1" dirty="0">
                <a:latin typeface="Times New Roman" panose="02020603050405020304" pitchFamily="18" charset="0"/>
                <a:ea typeface="微軟正黑體" panose="020B0604030504040204" pitchFamily="34" charset="-120"/>
                <a:cs typeface="Times New Roman" panose="02020603050405020304" pitchFamily="18" charset="0"/>
              </a:rPr>
              <a:t>RSA</a:t>
            </a:r>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硬體架構</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33" name="矩形 32">
            <a:extLst>
              <a:ext uri="{FF2B5EF4-FFF2-40B4-BE49-F238E27FC236}">
                <a16:creationId xmlns:a16="http://schemas.microsoft.com/office/drawing/2014/main" id="{AA2AEE49-850D-4D5F-824B-B54649AC6C18}"/>
              </a:ext>
            </a:extLst>
          </p:cNvPr>
          <p:cNvSpPr/>
          <p:nvPr/>
        </p:nvSpPr>
        <p:spPr>
          <a:xfrm>
            <a:off x="1200621" y="864414"/>
            <a:ext cx="7706038" cy="3986171"/>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34" name="矩形 33">
            <a:extLst>
              <a:ext uri="{FF2B5EF4-FFF2-40B4-BE49-F238E27FC236}">
                <a16:creationId xmlns:a16="http://schemas.microsoft.com/office/drawing/2014/main" id="{5B4E26F3-8981-4E53-978F-60FF615986AA}"/>
              </a:ext>
            </a:extLst>
          </p:cNvPr>
          <p:cNvSpPr/>
          <p:nvPr/>
        </p:nvSpPr>
        <p:spPr>
          <a:xfrm>
            <a:off x="1406357" y="1185449"/>
            <a:ext cx="832079" cy="3487264"/>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SIPO</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35" name="矩形 34">
            <a:extLst>
              <a:ext uri="{FF2B5EF4-FFF2-40B4-BE49-F238E27FC236}">
                <a16:creationId xmlns:a16="http://schemas.microsoft.com/office/drawing/2014/main" id="{A62D1C6B-CC2D-428E-BDF7-03C0723487A7}"/>
              </a:ext>
            </a:extLst>
          </p:cNvPr>
          <p:cNvSpPr/>
          <p:nvPr/>
        </p:nvSpPr>
        <p:spPr>
          <a:xfrm>
            <a:off x="7830234" y="1185447"/>
            <a:ext cx="832079" cy="3487266"/>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PISO</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37" name="文字方塊 36">
            <a:extLst>
              <a:ext uri="{FF2B5EF4-FFF2-40B4-BE49-F238E27FC236}">
                <a16:creationId xmlns:a16="http://schemas.microsoft.com/office/drawing/2014/main" id="{93999E19-7567-450F-ABAC-031E98CE28B2}"/>
              </a:ext>
            </a:extLst>
          </p:cNvPr>
          <p:cNvSpPr txBox="1"/>
          <p:nvPr/>
        </p:nvSpPr>
        <p:spPr>
          <a:xfrm>
            <a:off x="1151977" y="886432"/>
            <a:ext cx="670419" cy="276999"/>
          </a:xfrm>
          <a:prstGeom prst="rect">
            <a:avLst/>
          </a:prstGeom>
          <a:noFill/>
        </p:spPr>
        <p:txBody>
          <a:bodyPr wrap="square">
            <a:spAutoFit/>
          </a:bodyPr>
          <a:lstStyle/>
          <a:p>
            <a:pPr algn="ctr"/>
            <a:r>
              <a:rPr lang="en-US" altLang="zh-TW" sz="1200" dirty="0">
                <a:latin typeface="Times New Roman" panose="02020603050405020304" pitchFamily="18" charset="0"/>
                <a:cs typeface="Times New Roman" panose="02020603050405020304" pitchFamily="18" charset="0"/>
              </a:rPr>
              <a:t>RSA</a:t>
            </a:r>
            <a:endParaRPr lang="zh-TW" altLang="en-US" sz="1200" dirty="0">
              <a:latin typeface="Times New Roman" panose="02020603050405020304" pitchFamily="18" charset="0"/>
              <a:cs typeface="Times New Roman" panose="02020603050405020304" pitchFamily="18" charset="0"/>
            </a:endParaRPr>
          </a:p>
        </p:txBody>
      </p:sp>
      <p:cxnSp>
        <p:nvCxnSpPr>
          <p:cNvPr id="38" name="直線單箭頭接點 37">
            <a:extLst>
              <a:ext uri="{FF2B5EF4-FFF2-40B4-BE49-F238E27FC236}">
                <a16:creationId xmlns:a16="http://schemas.microsoft.com/office/drawing/2014/main" id="{E6D3A5B5-3CE8-4335-B162-603813FBD887}"/>
              </a:ext>
            </a:extLst>
          </p:cNvPr>
          <p:cNvCxnSpPr>
            <a:cxnSpLocks/>
            <a:stCxn id="34" idx="3"/>
          </p:cNvCxnSpPr>
          <p:nvPr/>
        </p:nvCxnSpPr>
        <p:spPr>
          <a:xfrm>
            <a:off x="2238436" y="2929081"/>
            <a:ext cx="27561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直線單箭頭接點 38">
            <a:extLst>
              <a:ext uri="{FF2B5EF4-FFF2-40B4-BE49-F238E27FC236}">
                <a16:creationId xmlns:a16="http://schemas.microsoft.com/office/drawing/2014/main" id="{A7B83218-2A2E-4909-A32F-050302C58CAB}"/>
              </a:ext>
            </a:extLst>
          </p:cNvPr>
          <p:cNvCxnSpPr>
            <a:cxnSpLocks/>
            <a:endCxn id="35" idx="1"/>
          </p:cNvCxnSpPr>
          <p:nvPr/>
        </p:nvCxnSpPr>
        <p:spPr>
          <a:xfrm flipV="1">
            <a:off x="7554615" y="2929080"/>
            <a:ext cx="275619"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直線單箭頭接點 43">
            <a:extLst>
              <a:ext uri="{FF2B5EF4-FFF2-40B4-BE49-F238E27FC236}">
                <a16:creationId xmlns:a16="http://schemas.microsoft.com/office/drawing/2014/main" id="{B0BB25CF-9337-4E56-816B-4AD301D03A2E}"/>
              </a:ext>
            </a:extLst>
          </p:cNvPr>
          <p:cNvCxnSpPr>
            <a:cxnSpLocks/>
            <a:endCxn id="34" idx="1"/>
          </p:cNvCxnSpPr>
          <p:nvPr/>
        </p:nvCxnSpPr>
        <p:spPr>
          <a:xfrm>
            <a:off x="886392" y="2929080"/>
            <a:ext cx="51996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直線單箭頭接點 44">
            <a:extLst>
              <a:ext uri="{FF2B5EF4-FFF2-40B4-BE49-F238E27FC236}">
                <a16:creationId xmlns:a16="http://schemas.microsoft.com/office/drawing/2014/main" id="{0841BA9A-04C2-497F-97F1-A669824BF522}"/>
              </a:ext>
            </a:extLst>
          </p:cNvPr>
          <p:cNvCxnSpPr>
            <a:cxnSpLocks/>
            <a:stCxn id="35" idx="3"/>
          </p:cNvCxnSpPr>
          <p:nvPr/>
        </p:nvCxnSpPr>
        <p:spPr>
          <a:xfrm>
            <a:off x="8662313" y="2929080"/>
            <a:ext cx="71180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線接點 46">
            <a:extLst>
              <a:ext uri="{FF2B5EF4-FFF2-40B4-BE49-F238E27FC236}">
                <a16:creationId xmlns:a16="http://schemas.microsoft.com/office/drawing/2014/main" id="{5FAAC3BD-B129-4664-95E4-902430591F82}"/>
              </a:ext>
            </a:extLst>
          </p:cNvPr>
          <p:cNvCxnSpPr>
            <a:cxnSpLocks/>
          </p:cNvCxnSpPr>
          <p:nvPr/>
        </p:nvCxnSpPr>
        <p:spPr>
          <a:xfrm>
            <a:off x="1047388" y="2857499"/>
            <a:ext cx="74534" cy="147050"/>
          </a:xfrm>
          <a:prstGeom prst="line">
            <a:avLst/>
          </a:prstGeom>
        </p:spPr>
        <p:style>
          <a:lnRef idx="1">
            <a:schemeClr val="dk1"/>
          </a:lnRef>
          <a:fillRef idx="0">
            <a:schemeClr val="dk1"/>
          </a:fillRef>
          <a:effectRef idx="0">
            <a:schemeClr val="dk1"/>
          </a:effectRef>
          <a:fontRef idx="minor">
            <a:schemeClr val="tx1"/>
          </a:fontRef>
        </p:style>
      </p:cxnSp>
      <p:cxnSp>
        <p:nvCxnSpPr>
          <p:cNvPr id="49" name="直線接點 48">
            <a:extLst>
              <a:ext uri="{FF2B5EF4-FFF2-40B4-BE49-F238E27FC236}">
                <a16:creationId xmlns:a16="http://schemas.microsoft.com/office/drawing/2014/main" id="{CBC6E9E1-0E9A-4E18-B2E0-FC4F9BD0752C}"/>
              </a:ext>
            </a:extLst>
          </p:cNvPr>
          <p:cNvCxnSpPr>
            <a:cxnSpLocks/>
          </p:cNvCxnSpPr>
          <p:nvPr/>
        </p:nvCxnSpPr>
        <p:spPr>
          <a:xfrm>
            <a:off x="9028677" y="2845472"/>
            <a:ext cx="74534" cy="147050"/>
          </a:xfrm>
          <a:prstGeom prst="line">
            <a:avLst/>
          </a:prstGeom>
        </p:spPr>
        <p:style>
          <a:lnRef idx="1">
            <a:schemeClr val="dk1"/>
          </a:lnRef>
          <a:fillRef idx="0">
            <a:schemeClr val="dk1"/>
          </a:fillRef>
          <a:effectRef idx="0">
            <a:schemeClr val="dk1"/>
          </a:effectRef>
          <a:fontRef idx="minor">
            <a:schemeClr val="tx1"/>
          </a:fontRef>
        </p:style>
      </p:cxnSp>
      <p:sp>
        <p:nvSpPr>
          <p:cNvPr id="50" name="文字方塊 49">
            <a:extLst>
              <a:ext uri="{FF2B5EF4-FFF2-40B4-BE49-F238E27FC236}">
                <a16:creationId xmlns:a16="http://schemas.microsoft.com/office/drawing/2014/main" id="{0C42FA22-4475-47E2-81D5-FF45E8763A40}"/>
              </a:ext>
            </a:extLst>
          </p:cNvPr>
          <p:cNvSpPr txBox="1"/>
          <p:nvPr/>
        </p:nvSpPr>
        <p:spPr>
          <a:xfrm>
            <a:off x="753870" y="2641072"/>
            <a:ext cx="670419" cy="276999"/>
          </a:xfrm>
          <a:prstGeom prst="rect">
            <a:avLst/>
          </a:prstGeom>
          <a:noFill/>
        </p:spPr>
        <p:txBody>
          <a:bodyPr wrap="square">
            <a:spAutoFit/>
          </a:bodyPr>
          <a:lstStyle/>
          <a:p>
            <a:pPr algn="ctr"/>
            <a:r>
              <a:rPr lang="en-US" altLang="zh-TW" sz="1200" dirty="0">
                <a:latin typeface="Times New Roman" panose="02020603050405020304" pitchFamily="18" charset="0"/>
                <a:cs typeface="Times New Roman" panose="02020603050405020304" pitchFamily="18" charset="0"/>
              </a:rPr>
              <a:t>8</a:t>
            </a:r>
            <a:endParaRPr lang="zh-TW" altLang="en-US" sz="1200" dirty="0">
              <a:latin typeface="Times New Roman" panose="02020603050405020304" pitchFamily="18" charset="0"/>
              <a:cs typeface="Times New Roman" panose="02020603050405020304" pitchFamily="18" charset="0"/>
            </a:endParaRPr>
          </a:p>
        </p:txBody>
      </p:sp>
      <p:sp>
        <p:nvSpPr>
          <p:cNvPr id="51" name="文字方塊 50">
            <a:extLst>
              <a:ext uri="{FF2B5EF4-FFF2-40B4-BE49-F238E27FC236}">
                <a16:creationId xmlns:a16="http://schemas.microsoft.com/office/drawing/2014/main" id="{989065F5-F5D1-4B86-95C0-7F70E1E386F9}"/>
              </a:ext>
            </a:extLst>
          </p:cNvPr>
          <p:cNvSpPr txBox="1"/>
          <p:nvPr/>
        </p:nvSpPr>
        <p:spPr>
          <a:xfrm>
            <a:off x="8735711" y="2641867"/>
            <a:ext cx="670419" cy="276999"/>
          </a:xfrm>
          <a:prstGeom prst="rect">
            <a:avLst/>
          </a:prstGeom>
          <a:noFill/>
        </p:spPr>
        <p:txBody>
          <a:bodyPr wrap="square">
            <a:spAutoFit/>
          </a:bodyPr>
          <a:lstStyle/>
          <a:p>
            <a:pPr algn="ctr"/>
            <a:r>
              <a:rPr lang="en-US" altLang="zh-TW" sz="1200" dirty="0">
                <a:latin typeface="Times New Roman" panose="02020603050405020304" pitchFamily="18" charset="0"/>
                <a:cs typeface="Times New Roman" panose="02020603050405020304" pitchFamily="18" charset="0"/>
              </a:rPr>
              <a:t>8</a:t>
            </a:r>
            <a:endParaRPr lang="zh-TW" altLang="en-US" sz="1200" dirty="0">
              <a:latin typeface="Times New Roman" panose="02020603050405020304" pitchFamily="18" charset="0"/>
              <a:cs typeface="Times New Roman" panose="02020603050405020304" pitchFamily="18" charset="0"/>
            </a:endParaRPr>
          </a:p>
        </p:txBody>
      </p:sp>
      <p:grpSp>
        <p:nvGrpSpPr>
          <p:cNvPr id="66" name="群組 65">
            <a:extLst>
              <a:ext uri="{FF2B5EF4-FFF2-40B4-BE49-F238E27FC236}">
                <a16:creationId xmlns:a16="http://schemas.microsoft.com/office/drawing/2014/main" id="{385CD48A-ED0A-4C47-80CF-592F3C759981}"/>
              </a:ext>
            </a:extLst>
          </p:cNvPr>
          <p:cNvGrpSpPr/>
          <p:nvPr/>
        </p:nvGrpSpPr>
        <p:grpSpPr>
          <a:xfrm>
            <a:off x="2480591" y="905975"/>
            <a:ext cx="5063940" cy="3766739"/>
            <a:chOff x="1669345" y="343336"/>
            <a:chExt cx="6146959" cy="4663916"/>
          </a:xfrm>
        </p:grpSpPr>
        <p:sp>
          <p:nvSpPr>
            <p:cNvPr id="67" name="矩形 66">
              <a:extLst>
                <a:ext uri="{FF2B5EF4-FFF2-40B4-BE49-F238E27FC236}">
                  <a16:creationId xmlns:a16="http://schemas.microsoft.com/office/drawing/2014/main" id="{B7C20467-DFC8-4370-B6FB-FFCAAF324934}"/>
                </a:ext>
              </a:extLst>
            </p:cNvPr>
            <p:cNvSpPr/>
            <p:nvPr/>
          </p:nvSpPr>
          <p:spPr>
            <a:xfrm>
              <a:off x="1709966" y="374076"/>
              <a:ext cx="6106338" cy="4633176"/>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68" name="文字方塊 67">
              <a:extLst>
                <a:ext uri="{FF2B5EF4-FFF2-40B4-BE49-F238E27FC236}">
                  <a16:creationId xmlns:a16="http://schemas.microsoft.com/office/drawing/2014/main" id="{EA2AFF6D-FA7E-453F-938E-89A78D82DB4A}"/>
                </a:ext>
              </a:extLst>
            </p:cNvPr>
            <p:cNvSpPr txBox="1"/>
            <p:nvPr/>
          </p:nvSpPr>
          <p:spPr>
            <a:xfrm>
              <a:off x="1669345" y="343336"/>
              <a:ext cx="1065556" cy="342976"/>
            </a:xfrm>
            <a:prstGeom prst="rect">
              <a:avLst/>
            </a:prstGeom>
            <a:noFill/>
          </p:spPr>
          <p:txBody>
            <a:bodyPr wrap="square">
              <a:spAutoFit/>
            </a:bodyPr>
            <a:lstStyle/>
            <a:p>
              <a:pPr algn="ctr"/>
              <a:r>
                <a:rPr lang="en-US" altLang="zh-TW" sz="1200" dirty="0" err="1">
                  <a:latin typeface="Times New Roman" panose="02020603050405020304" pitchFamily="18" charset="0"/>
                  <a:cs typeface="Times New Roman" panose="02020603050405020304" pitchFamily="18" charset="0"/>
                </a:rPr>
                <a:t>RSA_core</a:t>
              </a:r>
              <a:endParaRPr lang="zh-TW" altLang="en-US" sz="1200" dirty="0">
                <a:latin typeface="Times New Roman" panose="02020603050405020304" pitchFamily="18" charset="0"/>
                <a:cs typeface="Times New Roman" panose="02020603050405020304" pitchFamily="18" charset="0"/>
              </a:endParaRPr>
            </a:p>
          </p:txBody>
        </p:sp>
        <p:sp>
          <p:nvSpPr>
            <p:cNvPr id="69" name="矩形 68">
              <a:extLst>
                <a:ext uri="{FF2B5EF4-FFF2-40B4-BE49-F238E27FC236}">
                  <a16:creationId xmlns:a16="http://schemas.microsoft.com/office/drawing/2014/main" id="{A9221E3D-FE83-44D0-834E-87C8E807A040}"/>
                </a:ext>
              </a:extLst>
            </p:cNvPr>
            <p:cNvSpPr/>
            <p:nvPr/>
          </p:nvSpPr>
          <p:spPr>
            <a:xfrm>
              <a:off x="5656064" y="2658612"/>
              <a:ext cx="1014357" cy="128083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err="1">
                  <a:solidFill>
                    <a:schemeClr val="tx1"/>
                  </a:solidFill>
                  <a:latin typeface="Times New Roman" panose="02020603050405020304" pitchFamily="18" charset="0"/>
                  <a:cs typeface="Times New Roman" panose="02020603050405020304" pitchFamily="18" charset="0"/>
                </a:rPr>
                <a:t>mont_pow</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grpSp>
          <p:nvGrpSpPr>
            <p:cNvPr id="70" name="群組 69">
              <a:extLst>
                <a:ext uri="{FF2B5EF4-FFF2-40B4-BE49-F238E27FC236}">
                  <a16:creationId xmlns:a16="http://schemas.microsoft.com/office/drawing/2014/main" id="{3D8BBDBB-DBB8-4750-8AE3-F166B1E036F9}"/>
                </a:ext>
              </a:extLst>
            </p:cNvPr>
            <p:cNvGrpSpPr/>
            <p:nvPr/>
          </p:nvGrpSpPr>
          <p:grpSpPr>
            <a:xfrm>
              <a:off x="2919387" y="2667503"/>
              <a:ext cx="1494805" cy="1280830"/>
              <a:chOff x="3338057" y="2065412"/>
              <a:chExt cx="1494805" cy="1296000"/>
            </a:xfrm>
          </p:grpSpPr>
          <p:sp>
            <p:nvSpPr>
              <p:cNvPr id="129" name="矩形 128">
                <a:extLst>
                  <a:ext uri="{FF2B5EF4-FFF2-40B4-BE49-F238E27FC236}">
                    <a16:creationId xmlns:a16="http://schemas.microsoft.com/office/drawing/2014/main" id="{36509A7B-2EC7-44BD-B7A7-BCAE17EF81D7}"/>
                  </a:ext>
                </a:extLst>
              </p:cNvPr>
              <p:cNvSpPr/>
              <p:nvPr/>
            </p:nvSpPr>
            <p:spPr>
              <a:xfrm>
                <a:off x="3581459" y="2065412"/>
                <a:ext cx="1008000" cy="1296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130" name="文字方塊 129">
                <a:extLst>
                  <a:ext uri="{FF2B5EF4-FFF2-40B4-BE49-F238E27FC236}">
                    <a16:creationId xmlns:a16="http://schemas.microsoft.com/office/drawing/2014/main" id="{C020BE36-C9A7-4926-A6B9-5DAE94B4D9EF}"/>
                  </a:ext>
                </a:extLst>
              </p:cNvPr>
              <p:cNvSpPr txBox="1"/>
              <p:nvPr/>
            </p:nvSpPr>
            <p:spPr>
              <a:xfrm>
                <a:off x="3338057" y="2574912"/>
                <a:ext cx="1494805" cy="276999"/>
              </a:xfrm>
              <a:prstGeom prst="rect">
                <a:avLst/>
              </a:prstGeom>
              <a:noFill/>
            </p:spPr>
            <p:txBody>
              <a:bodyPr wrap="square">
                <a:spAutoFit/>
              </a:bodyPr>
              <a:lstStyle/>
              <a:p>
                <a:pPr algn="ctr"/>
                <a:r>
                  <a:rPr lang="en-US" altLang="zh-TW" sz="1200" dirty="0" err="1">
                    <a:latin typeface="Times New Roman" panose="02020603050405020304" pitchFamily="18" charset="0"/>
                    <a:cs typeface="Times New Roman" panose="02020603050405020304" pitchFamily="18" charset="0"/>
                  </a:rPr>
                  <a:t>ext_euclid</a:t>
                </a:r>
                <a:endParaRPr lang="zh-TW" altLang="en-US" sz="1200" dirty="0">
                  <a:latin typeface="Times New Roman" panose="02020603050405020304" pitchFamily="18" charset="0"/>
                  <a:cs typeface="Times New Roman" panose="02020603050405020304" pitchFamily="18" charset="0"/>
                </a:endParaRPr>
              </a:p>
            </p:txBody>
          </p:sp>
        </p:grpSp>
        <p:cxnSp>
          <p:nvCxnSpPr>
            <p:cNvPr id="71" name="直線單箭頭接點 70">
              <a:extLst>
                <a:ext uri="{FF2B5EF4-FFF2-40B4-BE49-F238E27FC236}">
                  <a16:creationId xmlns:a16="http://schemas.microsoft.com/office/drawing/2014/main" id="{23929F5E-634C-403D-93FB-75D2DDB2088B}"/>
                </a:ext>
              </a:extLst>
            </p:cNvPr>
            <p:cNvCxnSpPr>
              <a:cxnSpLocks/>
              <a:endCxn id="69" idx="1"/>
            </p:cNvCxnSpPr>
            <p:nvPr/>
          </p:nvCxnSpPr>
          <p:spPr>
            <a:xfrm>
              <a:off x="4170790" y="3299027"/>
              <a:ext cx="14852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 name="矩形 71">
              <a:extLst>
                <a:ext uri="{FF2B5EF4-FFF2-40B4-BE49-F238E27FC236}">
                  <a16:creationId xmlns:a16="http://schemas.microsoft.com/office/drawing/2014/main" id="{412EFA85-947C-4CBB-9BCA-D74823B07F23}"/>
                </a:ext>
              </a:extLst>
            </p:cNvPr>
            <p:cNvSpPr/>
            <p:nvPr/>
          </p:nvSpPr>
          <p:spPr>
            <a:xfrm>
              <a:off x="3162791" y="4312641"/>
              <a:ext cx="3501274" cy="49581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controller</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cxnSp>
          <p:nvCxnSpPr>
            <p:cNvPr id="73" name="直線單箭頭接點 72">
              <a:extLst>
                <a:ext uri="{FF2B5EF4-FFF2-40B4-BE49-F238E27FC236}">
                  <a16:creationId xmlns:a16="http://schemas.microsoft.com/office/drawing/2014/main" id="{5813AF00-433F-49FE-825A-C15ABA993CB0}"/>
                </a:ext>
              </a:extLst>
            </p:cNvPr>
            <p:cNvCxnSpPr>
              <a:cxnSpLocks/>
            </p:cNvCxnSpPr>
            <p:nvPr/>
          </p:nvCxnSpPr>
          <p:spPr>
            <a:xfrm flipV="1">
              <a:off x="3650022" y="3937611"/>
              <a:ext cx="0" cy="373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直線單箭頭接點 73">
              <a:extLst>
                <a:ext uri="{FF2B5EF4-FFF2-40B4-BE49-F238E27FC236}">
                  <a16:creationId xmlns:a16="http://schemas.microsoft.com/office/drawing/2014/main" id="{1D39C2E6-599D-4A1E-B37C-04A39B1DB29B}"/>
                </a:ext>
              </a:extLst>
            </p:cNvPr>
            <p:cNvCxnSpPr>
              <a:cxnSpLocks/>
              <a:endCxn id="69" idx="2"/>
            </p:cNvCxnSpPr>
            <p:nvPr/>
          </p:nvCxnSpPr>
          <p:spPr>
            <a:xfrm flipV="1">
              <a:off x="6160064" y="3939442"/>
              <a:ext cx="3179" cy="3713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75" name="群組 74">
              <a:extLst>
                <a:ext uri="{FF2B5EF4-FFF2-40B4-BE49-F238E27FC236}">
                  <a16:creationId xmlns:a16="http://schemas.microsoft.com/office/drawing/2014/main" id="{5CD19760-5509-4DCB-AEC1-95B48E1E7097}"/>
                </a:ext>
              </a:extLst>
            </p:cNvPr>
            <p:cNvGrpSpPr/>
            <p:nvPr/>
          </p:nvGrpSpPr>
          <p:grpSpPr>
            <a:xfrm>
              <a:off x="2959116" y="1157004"/>
              <a:ext cx="1612414" cy="1111852"/>
              <a:chOff x="2662896" y="1076590"/>
              <a:chExt cx="1612414" cy="1111852"/>
            </a:xfrm>
          </p:grpSpPr>
          <p:sp>
            <p:nvSpPr>
              <p:cNvPr id="118" name="流程圖: 人工作業 117">
                <a:extLst>
                  <a:ext uri="{FF2B5EF4-FFF2-40B4-BE49-F238E27FC236}">
                    <a16:creationId xmlns:a16="http://schemas.microsoft.com/office/drawing/2014/main" id="{0F5D56C7-523E-4E4E-A51B-94656926E0AC}"/>
                  </a:ext>
                </a:extLst>
              </p:cNvPr>
              <p:cNvSpPr/>
              <p:nvPr/>
            </p:nvSpPr>
            <p:spPr>
              <a:xfrm rot="10800000">
                <a:off x="2662896" y="1674614"/>
                <a:ext cx="648000" cy="288000"/>
              </a:xfrm>
              <a:prstGeom prst="flowChartManualOperati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TW" altLang="en-US" sz="1100" dirty="0">
                  <a:solidFill>
                    <a:schemeClr val="tx1"/>
                  </a:solidFill>
                  <a:latin typeface="Times New Roman" panose="02020603050405020304" pitchFamily="18" charset="0"/>
                  <a:cs typeface="Times New Roman" panose="02020603050405020304" pitchFamily="18" charset="0"/>
                </a:endParaRPr>
              </a:p>
            </p:txBody>
          </p:sp>
          <p:sp>
            <p:nvSpPr>
              <p:cNvPr id="119" name="流程圖: 人工作業 118">
                <a:extLst>
                  <a:ext uri="{FF2B5EF4-FFF2-40B4-BE49-F238E27FC236}">
                    <a16:creationId xmlns:a16="http://schemas.microsoft.com/office/drawing/2014/main" id="{30C3DD8B-B7E7-43A1-A7E5-C16F5CC4C51D}"/>
                  </a:ext>
                </a:extLst>
              </p:cNvPr>
              <p:cNvSpPr/>
              <p:nvPr/>
            </p:nvSpPr>
            <p:spPr>
              <a:xfrm rot="10800000">
                <a:off x="3627310" y="1673285"/>
                <a:ext cx="648000" cy="288000"/>
              </a:xfrm>
              <a:prstGeom prst="flowChartManualOperati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TW" altLang="en-US" sz="1100" dirty="0">
                  <a:solidFill>
                    <a:schemeClr val="tx1"/>
                  </a:solidFill>
                  <a:latin typeface="Times New Roman" panose="02020603050405020304" pitchFamily="18" charset="0"/>
                  <a:cs typeface="Times New Roman" panose="02020603050405020304" pitchFamily="18" charset="0"/>
                </a:endParaRPr>
              </a:p>
            </p:txBody>
          </p:sp>
          <p:cxnSp>
            <p:nvCxnSpPr>
              <p:cNvPr id="120" name="直線單箭頭接點 119">
                <a:extLst>
                  <a:ext uri="{FF2B5EF4-FFF2-40B4-BE49-F238E27FC236}">
                    <a16:creationId xmlns:a16="http://schemas.microsoft.com/office/drawing/2014/main" id="{B521D02B-5A51-45AE-B86D-FFDCE2D8B4AE}"/>
                  </a:ext>
                </a:extLst>
              </p:cNvPr>
              <p:cNvCxnSpPr>
                <a:cxnSpLocks/>
              </p:cNvCxnSpPr>
              <p:nvPr/>
            </p:nvCxnSpPr>
            <p:spPr>
              <a:xfrm flipV="1">
                <a:off x="3003505" y="1257268"/>
                <a:ext cx="32451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1" name="直線單箭頭接點 120">
                <a:extLst>
                  <a:ext uri="{FF2B5EF4-FFF2-40B4-BE49-F238E27FC236}">
                    <a16:creationId xmlns:a16="http://schemas.microsoft.com/office/drawing/2014/main" id="{B4DB5E81-8C15-40EB-8B61-9E3B1DAEF9E6}"/>
                  </a:ext>
                </a:extLst>
              </p:cNvPr>
              <p:cNvCxnSpPr>
                <a:cxnSpLocks/>
              </p:cNvCxnSpPr>
              <p:nvPr/>
            </p:nvCxnSpPr>
            <p:spPr>
              <a:xfrm flipH="1" flipV="1">
                <a:off x="3688024" y="1257268"/>
                <a:ext cx="270909" cy="13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2" name="直線接點 121">
                <a:extLst>
                  <a:ext uri="{FF2B5EF4-FFF2-40B4-BE49-F238E27FC236}">
                    <a16:creationId xmlns:a16="http://schemas.microsoft.com/office/drawing/2014/main" id="{4D777F58-B529-444B-AB9D-E2199DC3AD1E}"/>
                  </a:ext>
                </a:extLst>
              </p:cNvPr>
              <p:cNvCxnSpPr>
                <a:cxnSpLocks/>
                <a:stCxn id="119" idx="2"/>
              </p:cNvCxnSpPr>
              <p:nvPr/>
            </p:nvCxnSpPr>
            <p:spPr>
              <a:xfrm rot="16200000">
                <a:off x="3745396" y="1464512"/>
                <a:ext cx="414688" cy="2859"/>
              </a:xfrm>
              <a:prstGeom prst="line">
                <a:avLst/>
              </a:prstGeom>
            </p:spPr>
            <p:style>
              <a:lnRef idx="1">
                <a:schemeClr val="dk1"/>
              </a:lnRef>
              <a:fillRef idx="0">
                <a:schemeClr val="dk1"/>
              </a:fillRef>
              <a:effectRef idx="0">
                <a:schemeClr val="dk1"/>
              </a:effectRef>
              <a:fontRef idx="minor">
                <a:schemeClr val="tx1"/>
              </a:fontRef>
            </p:style>
          </p:cxnSp>
          <p:cxnSp>
            <p:nvCxnSpPr>
              <p:cNvPr id="123" name="直線接點 122">
                <a:extLst>
                  <a:ext uri="{FF2B5EF4-FFF2-40B4-BE49-F238E27FC236}">
                    <a16:creationId xmlns:a16="http://schemas.microsoft.com/office/drawing/2014/main" id="{AA8D7A09-37C5-4EE7-AF79-DBBEA264A2C3}"/>
                  </a:ext>
                </a:extLst>
              </p:cNvPr>
              <p:cNvCxnSpPr>
                <a:cxnSpLocks/>
              </p:cNvCxnSpPr>
              <p:nvPr/>
            </p:nvCxnSpPr>
            <p:spPr>
              <a:xfrm rot="16200000">
                <a:off x="2796365" y="1464512"/>
                <a:ext cx="414688" cy="2859"/>
              </a:xfrm>
              <a:prstGeom prst="line">
                <a:avLst/>
              </a:prstGeom>
            </p:spPr>
            <p:style>
              <a:lnRef idx="1">
                <a:schemeClr val="dk1"/>
              </a:lnRef>
              <a:fillRef idx="0">
                <a:schemeClr val="dk1"/>
              </a:fillRef>
              <a:effectRef idx="0">
                <a:schemeClr val="dk1"/>
              </a:effectRef>
              <a:fontRef idx="minor">
                <a:schemeClr val="tx1"/>
              </a:fontRef>
            </p:style>
          </p:cxnSp>
          <p:sp>
            <p:nvSpPr>
              <p:cNvPr id="124" name="橢圓 123">
                <a:extLst>
                  <a:ext uri="{FF2B5EF4-FFF2-40B4-BE49-F238E27FC236}">
                    <a16:creationId xmlns:a16="http://schemas.microsoft.com/office/drawing/2014/main" id="{C81944DC-60AF-4973-869E-B6DA93110403}"/>
                  </a:ext>
                </a:extLst>
              </p:cNvPr>
              <p:cNvSpPr/>
              <p:nvPr/>
            </p:nvSpPr>
            <p:spPr>
              <a:xfrm>
                <a:off x="3326626" y="1076590"/>
                <a:ext cx="360000" cy="359998"/>
              </a:xfrm>
              <a:prstGeom prst="ellips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cxnSp>
            <p:nvCxnSpPr>
              <p:cNvPr id="125" name="直線單箭頭接點 124">
                <a:extLst>
                  <a:ext uri="{FF2B5EF4-FFF2-40B4-BE49-F238E27FC236}">
                    <a16:creationId xmlns:a16="http://schemas.microsoft.com/office/drawing/2014/main" id="{2764E439-8A50-4F32-A1AD-DA82B920A503}"/>
                  </a:ext>
                </a:extLst>
              </p:cNvPr>
              <p:cNvCxnSpPr>
                <a:cxnSpLocks/>
              </p:cNvCxnSpPr>
              <p:nvPr/>
            </p:nvCxnSpPr>
            <p:spPr>
              <a:xfrm flipV="1">
                <a:off x="2847755" y="1962616"/>
                <a:ext cx="0" cy="1710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6" name="直線單箭頭接點 125">
                <a:extLst>
                  <a:ext uri="{FF2B5EF4-FFF2-40B4-BE49-F238E27FC236}">
                    <a16:creationId xmlns:a16="http://schemas.microsoft.com/office/drawing/2014/main" id="{D2FA213F-3880-46FC-AE71-901CE9597A6E}"/>
                  </a:ext>
                </a:extLst>
              </p:cNvPr>
              <p:cNvCxnSpPr>
                <a:cxnSpLocks/>
              </p:cNvCxnSpPr>
              <p:nvPr/>
            </p:nvCxnSpPr>
            <p:spPr>
              <a:xfrm flipV="1">
                <a:off x="3135784" y="1962614"/>
                <a:ext cx="0" cy="2258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7" name="直線單箭頭接點 126">
                <a:extLst>
                  <a:ext uri="{FF2B5EF4-FFF2-40B4-BE49-F238E27FC236}">
                    <a16:creationId xmlns:a16="http://schemas.microsoft.com/office/drawing/2014/main" id="{4B386825-0AE3-46D7-9DEB-EAEF996DC5CE}"/>
                  </a:ext>
                </a:extLst>
              </p:cNvPr>
              <p:cNvCxnSpPr>
                <a:cxnSpLocks/>
              </p:cNvCxnSpPr>
              <p:nvPr/>
            </p:nvCxnSpPr>
            <p:spPr>
              <a:xfrm flipV="1">
                <a:off x="3817193" y="1967379"/>
                <a:ext cx="0" cy="1641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8" name="直線單箭頭接點 127">
                <a:extLst>
                  <a:ext uri="{FF2B5EF4-FFF2-40B4-BE49-F238E27FC236}">
                    <a16:creationId xmlns:a16="http://schemas.microsoft.com/office/drawing/2014/main" id="{E920F478-ADE4-44E9-BF47-B6128759023A}"/>
                  </a:ext>
                </a:extLst>
              </p:cNvPr>
              <p:cNvCxnSpPr>
                <a:cxnSpLocks/>
              </p:cNvCxnSpPr>
              <p:nvPr/>
            </p:nvCxnSpPr>
            <p:spPr>
              <a:xfrm flipV="1">
                <a:off x="4105225" y="1967376"/>
                <a:ext cx="0" cy="1641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76" name="群組 75">
              <a:extLst>
                <a:ext uri="{FF2B5EF4-FFF2-40B4-BE49-F238E27FC236}">
                  <a16:creationId xmlns:a16="http://schemas.microsoft.com/office/drawing/2014/main" id="{61ABD429-12F5-42FE-AFB5-A40F4A81F8F9}"/>
                </a:ext>
              </a:extLst>
            </p:cNvPr>
            <p:cNvGrpSpPr/>
            <p:nvPr/>
          </p:nvGrpSpPr>
          <p:grpSpPr>
            <a:xfrm>
              <a:off x="5365859" y="1150968"/>
              <a:ext cx="1612414" cy="1322916"/>
              <a:chOff x="4813040" y="1070554"/>
              <a:chExt cx="1612414" cy="1322916"/>
            </a:xfrm>
          </p:grpSpPr>
          <p:sp>
            <p:nvSpPr>
              <p:cNvPr id="107" name="流程圖: 人工作業 106">
                <a:extLst>
                  <a:ext uri="{FF2B5EF4-FFF2-40B4-BE49-F238E27FC236}">
                    <a16:creationId xmlns:a16="http://schemas.microsoft.com/office/drawing/2014/main" id="{6A330C8A-B876-4AA9-A187-38CF9E48F734}"/>
                  </a:ext>
                </a:extLst>
              </p:cNvPr>
              <p:cNvSpPr/>
              <p:nvPr/>
            </p:nvSpPr>
            <p:spPr>
              <a:xfrm rot="10800000">
                <a:off x="4813040" y="1668578"/>
                <a:ext cx="648000" cy="288000"/>
              </a:xfrm>
              <a:prstGeom prst="flowChartManualOperati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TW" altLang="en-US" sz="1100" dirty="0">
                  <a:solidFill>
                    <a:schemeClr val="tx1"/>
                  </a:solidFill>
                  <a:latin typeface="Times New Roman" panose="02020603050405020304" pitchFamily="18" charset="0"/>
                  <a:cs typeface="Times New Roman" panose="02020603050405020304" pitchFamily="18" charset="0"/>
                </a:endParaRPr>
              </a:p>
            </p:txBody>
          </p:sp>
          <p:sp>
            <p:nvSpPr>
              <p:cNvPr id="108" name="流程圖: 人工作業 107">
                <a:extLst>
                  <a:ext uri="{FF2B5EF4-FFF2-40B4-BE49-F238E27FC236}">
                    <a16:creationId xmlns:a16="http://schemas.microsoft.com/office/drawing/2014/main" id="{5F19D9BD-9CF0-42C3-A6D1-71EC4E2B21D8}"/>
                  </a:ext>
                </a:extLst>
              </p:cNvPr>
              <p:cNvSpPr/>
              <p:nvPr/>
            </p:nvSpPr>
            <p:spPr>
              <a:xfrm rot="10800000">
                <a:off x="5777454" y="1667249"/>
                <a:ext cx="648000" cy="288000"/>
              </a:xfrm>
              <a:prstGeom prst="flowChartManualOperati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TW" altLang="en-US" sz="1100" dirty="0">
                  <a:solidFill>
                    <a:schemeClr val="tx1"/>
                  </a:solidFill>
                  <a:latin typeface="Times New Roman" panose="02020603050405020304" pitchFamily="18" charset="0"/>
                  <a:cs typeface="Times New Roman" panose="02020603050405020304" pitchFamily="18" charset="0"/>
                </a:endParaRPr>
              </a:p>
            </p:txBody>
          </p:sp>
          <p:cxnSp>
            <p:nvCxnSpPr>
              <p:cNvPr id="109" name="直線單箭頭接點 108">
                <a:extLst>
                  <a:ext uri="{FF2B5EF4-FFF2-40B4-BE49-F238E27FC236}">
                    <a16:creationId xmlns:a16="http://schemas.microsoft.com/office/drawing/2014/main" id="{D1136B59-6403-42EF-BF28-B659D9FD70BE}"/>
                  </a:ext>
                </a:extLst>
              </p:cNvPr>
              <p:cNvCxnSpPr>
                <a:cxnSpLocks/>
              </p:cNvCxnSpPr>
              <p:nvPr/>
            </p:nvCxnSpPr>
            <p:spPr>
              <a:xfrm flipV="1">
                <a:off x="5153649" y="1251232"/>
                <a:ext cx="32451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0" name="直線單箭頭接點 109">
                <a:extLst>
                  <a:ext uri="{FF2B5EF4-FFF2-40B4-BE49-F238E27FC236}">
                    <a16:creationId xmlns:a16="http://schemas.microsoft.com/office/drawing/2014/main" id="{C76ACF7B-DBB4-4B4C-9857-F9EEFA2F396C}"/>
                  </a:ext>
                </a:extLst>
              </p:cNvPr>
              <p:cNvCxnSpPr>
                <a:cxnSpLocks/>
              </p:cNvCxnSpPr>
              <p:nvPr/>
            </p:nvCxnSpPr>
            <p:spPr>
              <a:xfrm flipH="1" flipV="1">
                <a:off x="5838168" y="1251232"/>
                <a:ext cx="270909" cy="13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1" name="直線接點 110">
                <a:extLst>
                  <a:ext uri="{FF2B5EF4-FFF2-40B4-BE49-F238E27FC236}">
                    <a16:creationId xmlns:a16="http://schemas.microsoft.com/office/drawing/2014/main" id="{E3A414AC-30DB-4B23-AD5E-E0F7FCDE9168}"/>
                  </a:ext>
                </a:extLst>
              </p:cNvPr>
              <p:cNvCxnSpPr>
                <a:cxnSpLocks/>
                <a:stCxn id="108" idx="2"/>
              </p:cNvCxnSpPr>
              <p:nvPr/>
            </p:nvCxnSpPr>
            <p:spPr>
              <a:xfrm rot="16200000">
                <a:off x="5895540" y="1458476"/>
                <a:ext cx="414688" cy="2859"/>
              </a:xfrm>
              <a:prstGeom prst="line">
                <a:avLst/>
              </a:prstGeom>
            </p:spPr>
            <p:style>
              <a:lnRef idx="1">
                <a:schemeClr val="dk1"/>
              </a:lnRef>
              <a:fillRef idx="0">
                <a:schemeClr val="dk1"/>
              </a:fillRef>
              <a:effectRef idx="0">
                <a:schemeClr val="dk1"/>
              </a:effectRef>
              <a:fontRef idx="minor">
                <a:schemeClr val="tx1"/>
              </a:fontRef>
            </p:style>
          </p:cxnSp>
          <p:cxnSp>
            <p:nvCxnSpPr>
              <p:cNvPr id="112" name="直線接點 111">
                <a:extLst>
                  <a:ext uri="{FF2B5EF4-FFF2-40B4-BE49-F238E27FC236}">
                    <a16:creationId xmlns:a16="http://schemas.microsoft.com/office/drawing/2014/main" id="{299835B7-0E4A-4D26-AD04-402D67B4743C}"/>
                  </a:ext>
                </a:extLst>
              </p:cNvPr>
              <p:cNvCxnSpPr>
                <a:cxnSpLocks/>
              </p:cNvCxnSpPr>
              <p:nvPr/>
            </p:nvCxnSpPr>
            <p:spPr>
              <a:xfrm rot="16200000">
                <a:off x="4946509" y="1458476"/>
                <a:ext cx="414688" cy="2859"/>
              </a:xfrm>
              <a:prstGeom prst="line">
                <a:avLst/>
              </a:prstGeom>
            </p:spPr>
            <p:style>
              <a:lnRef idx="1">
                <a:schemeClr val="dk1"/>
              </a:lnRef>
              <a:fillRef idx="0">
                <a:schemeClr val="dk1"/>
              </a:fillRef>
              <a:effectRef idx="0">
                <a:schemeClr val="dk1"/>
              </a:effectRef>
              <a:fontRef idx="minor">
                <a:schemeClr val="tx1"/>
              </a:fontRef>
            </p:style>
          </p:cxnSp>
          <p:sp>
            <p:nvSpPr>
              <p:cNvPr id="113" name="橢圓 112">
                <a:extLst>
                  <a:ext uri="{FF2B5EF4-FFF2-40B4-BE49-F238E27FC236}">
                    <a16:creationId xmlns:a16="http://schemas.microsoft.com/office/drawing/2014/main" id="{5E92AD8F-1D27-4F96-B16B-865BB267ECC2}"/>
                  </a:ext>
                </a:extLst>
              </p:cNvPr>
              <p:cNvSpPr/>
              <p:nvPr/>
            </p:nvSpPr>
            <p:spPr>
              <a:xfrm>
                <a:off x="5476770" y="1070554"/>
                <a:ext cx="360000" cy="360000"/>
              </a:xfrm>
              <a:prstGeom prst="ellips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cxnSp>
            <p:nvCxnSpPr>
              <p:cNvPr id="114" name="直線單箭頭接點 113">
                <a:extLst>
                  <a:ext uri="{FF2B5EF4-FFF2-40B4-BE49-F238E27FC236}">
                    <a16:creationId xmlns:a16="http://schemas.microsoft.com/office/drawing/2014/main" id="{655A50D3-883B-48B4-82F3-5E85702F3241}"/>
                  </a:ext>
                </a:extLst>
              </p:cNvPr>
              <p:cNvCxnSpPr>
                <a:cxnSpLocks/>
              </p:cNvCxnSpPr>
              <p:nvPr/>
            </p:nvCxnSpPr>
            <p:spPr>
              <a:xfrm flipV="1">
                <a:off x="4997776" y="1962616"/>
                <a:ext cx="691" cy="2975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5" name="直線單箭頭接點 114">
                <a:extLst>
                  <a:ext uri="{FF2B5EF4-FFF2-40B4-BE49-F238E27FC236}">
                    <a16:creationId xmlns:a16="http://schemas.microsoft.com/office/drawing/2014/main" id="{96A80E6B-1A18-42F9-9199-473BCE7F40D0}"/>
                  </a:ext>
                </a:extLst>
              </p:cNvPr>
              <p:cNvCxnSpPr>
                <a:cxnSpLocks/>
              </p:cNvCxnSpPr>
              <p:nvPr/>
            </p:nvCxnSpPr>
            <p:spPr>
              <a:xfrm flipV="1">
                <a:off x="5286498" y="1962614"/>
                <a:ext cx="0" cy="4215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6" name="直線單箭頭接點 115">
                <a:extLst>
                  <a:ext uri="{FF2B5EF4-FFF2-40B4-BE49-F238E27FC236}">
                    <a16:creationId xmlns:a16="http://schemas.microsoft.com/office/drawing/2014/main" id="{ADE684F9-7261-4766-9BED-82FDA3792A08}"/>
                  </a:ext>
                </a:extLst>
              </p:cNvPr>
              <p:cNvCxnSpPr>
                <a:cxnSpLocks/>
              </p:cNvCxnSpPr>
              <p:nvPr/>
            </p:nvCxnSpPr>
            <p:spPr>
              <a:xfrm flipV="1">
                <a:off x="5962428" y="1953089"/>
                <a:ext cx="0" cy="3584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7" name="直線單箭頭接點 116">
                <a:extLst>
                  <a:ext uri="{FF2B5EF4-FFF2-40B4-BE49-F238E27FC236}">
                    <a16:creationId xmlns:a16="http://schemas.microsoft.com/office/drawing/2014/main" id="{50A0E03F-18D3-43DD-AE51-EBE866F1B0CF}"/>
                  </a:ext>
                </a:extLst>
              </p:cNvPr>
              <p:cNvCxnSpPr>
                <a:cxnSpLocks/>
              </p:cNvCxnSpPr>
              <p:nvPr/>
            </p:nvCxnSpPr>
            <p:spPr>
              <a:xfrm flipV="1">
                <a:off x="6250313" y="1953089"/>
                <a:ext cx="146" cy="4403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77" name="直線接點 76">
              <a:extLst>
                <a:ext uri="{FF2B5EF4-FFF2-40B4-BE49-F238E27FC236}">
                  <a16:creationId xmlns:a16="http://schemas.microsoft.com/office/drawing/2014/main" id="{9282877F-AD1E-4A24-9049-C8EE0BDEF723}"/>
                </a:ext>
              </a:extLst>
            </p:cNvPr>
            <p:cNvCxnSpPr>
              <a:cxnSpLocks/>
            </p:cNvCxnSpPr>
            <p:nvPr/>
          </p:nvCxnSpPr>
          <p:spPr>
            <a:xfrm flipV="1">
              <a:off x="3520352" y="2211947"/>
              <a:ext cx="0" cy="459763"/>
            </a:xfrm>
            <a:prstGeom prst="line">
              <a:avLst/>
            </a:prstGeom>
          </p:spPr>
          <p:style>
            <a:lnRef idx="1">
              <a:schemeClr val="dk1"/>
            </a:lnRef>
            <a:fillRef idx="0">
              <a:schemeClr val="dk1"/>
            </a:fillRef>
            <a:effectRef idx="0">
              <a:schemeClr val="dk1"/>
            </a:effectRef>
            <a:fontRef idx="minor">
              <a:schemeClr val="tx1"/>
            </a:fontRef>
          </p:style>
        </p:cxnSp>
        <p:cxnSp>
          <p:nvCxnSpPr>
            <p:cNvPr id="78" name="直線接點 77">
              <a:extLst>
                <a:ext uri="{FF2B5EF4-FFF2-40B4-BE49-F238E27FC236}">
                  <a16:creationId xmlns:a16="http://schemas.microsoft.com/office/drawing/2014/main" id="{8C898790-B67C-42B6-9563-E3A479490165}"/>
                </a:ext>
              </a:extLst>
            </p:cNvPr>
            <p:cNvCxnSpPr>
              <a:cxnSpLocks/>
            </p:cNvCxnSpPr>
            <p:nvPr/>
          </p:nvCxnSpPr>
          <p:spPr>
            <a:xfrm flipV="1">
              <a:off x="3628143" y="2214055"/>
              <a:ext cx="1160" cy="451618"/>
            </a:xfrm>
            <a:prstGeom prst="line">
              <a:avLst/>
            </a:prstGeom>
          </p:spPr>
          <p:style>
            <a:lnRef idx="1">
              <a:schemeClr val="dk1"/>
            </a:lnRef>
            <a:fillRef idx="0">
              <a:schemeClr val="dk1"/>
            </a:fillRef>
            <a:effectRef idx="0">
              <a:schemeClr val="dk1"/>
            </a:effectRef>
            <a:fontRef idx="minor">
              <a:schemeClr val="tx1"/>
            </a:fontRef>
          </p:style>
        </p:cxnSp>
        <p:cxnSp>
          <p:nvCxnSpPr>
            <p:cNvPr id="79" name="直線接點 78">
              <a:extLst>
                <a:ext uri="{FF2B5EF4-FFF2-40B4-BE49-F238E27FC236}">
                  <a16:creationId xmlns:a16="http://schemas.microsoft.com/office/drawing/2014/main" id="{D0F8EDDD-F3BF-4E44-80C1-60798F086D57}"/>
                </a:ext>
              </a:extLst>
            </p:cNvPr>
            <p:cNvCxnSpPr>
              <a:cxnSpLocks/>
            </p:cNvCxnSpPr>
            <p:nvPr/>
          </p:nvCxnSpPr>
          <p:spPr>
            <a:xfrm>
              <a:off x="3138599" y="2211947"/>
              <a:ext cx="384567" cy="2"/>
            </a:xfrm>
            <a:prstGeom prst="line">
              <a:avLst/>
            </a:prstGeom>
          </p:spPr>
          <p:style>
            <a:lnRef idx="1">
              <a:schemeClr val="dk1"/>
            </a:lnRef>
            <a:fillRef idx="0">
              <a:schemeClr val="dk1"/>
            </a:fillRef>
            <a:effectRef idx="0">
              <a:schemeClr val="dk1"/>
            </a:effectRef>
            <a:fontRef idx="minor">
              <a:schemeClr val="tx1"/>
            </a:fontRef>
          </p:style>
        </p:cxnSp>
        <p:cxnSp>
          <p:nvCxnSpPr>
            <p:cNvPr id="80" name="直線接點 79">
              <a:extLst>
                <a:ext uri="{FF2B5EF4-FFF2-40B4-BE49-F238E27FC236}">
                  <a16:creationId xmlns:a16="http://schemas.microsoft.com/office/drawing/2014/main" id="{05869F64-04EB-4546-BE65-332D080C8BDF}"/>
                </a:ext>
              </a:extLst>
            </p:cNvPr>
            <p:cNvCxnSpPr>
              <a:cxnSpLocks/>
            </p:cNvCxnSpPr>
            <p:nvPr/>
          </p:nvCxnSpPr>
          <p:spPr>
            <a:xfrm flipV="1">
              <a:off x="3734280" y="2336467"/>
              <a:ext cx="2812" cy="328090"/>
            </a:xfrm>
            <a:prstGeom prst="line">
              <a:avLst/>
            </a:prstGeom>
          </p:spPr>
          <p:style>
            <a:lnRef idx="1">
              <a:schemeClr val="dk1"/>
            </a:lnRef>
            <a:fillRef idx="0">
              <a:schemeClr val="dk1"/>
            </a:fillRef>
            <a:effectRef idx="0">
              <a:schemeClr val="dk1"/>
            </a:effectRef>
            <a:fontRef idx="minor">
              <a:schemeClr val="tx1"/>
            </a:fontRef>
          </p:style>
        </p:cxnSp>
        <p:cxnSp>
          <p:nvCxnSpPr>
            <p:cNvPr id="81" name="直線接點 80">
              <a:extLst>
                <a:ext uri="{FF2B5EF4-FFF2-40B4-BE49-F238E27FC236}">
                  <a16:creationId xmlns:a16="http://schemas.microsoft.com/office/drawing/2014/main" id="{1B13442F-67CD-4830-A031-6A93E1A43BDE}"/>
                </a:ext>
              </a:extLst>
            </p:cNvPr>
            <p:cNvCxnSpPr>
              <a:cxnSpLocks/>
            </p:cNvCxnSpPr>
            <p:nvPr/>
          </p:nvCxnSpPr>
          <p:spPr>
            <a:xfrm>
              <a:off x="3623317" y="2213554"/>
              <a:ext cx="490096" cy="0"/>
            </a:xfrm>
            <a:prstGeom prst="line">
              <a:avLst/>
            </a:prstGeom>
          </p:spPr>
          <p:style>
            <a:lnRef idx="1">
              <a:schemeClr val="dk1"/>
            </a:lnRef>
            <a:fillRef idx="0">
              <a:schemeClr val="dk1"/>
            </a:fillRef>
            <a:effectRef idx="0">
              <a:schemeClr val="dk1"/>
            </a:effectRef>
            <a:fontRef idx="minor">
              <a:schemeClr val="tx1"/>
            </a:fontRef>
          </p:style>
        </p:cxnSp>
        <p:cxnSp>
          <p:nvCxnSpPr>
            <p:cNvPr id="82" name="直線接點 81">
              <a:extLst>
                <a:ext uri="{FF2B5EF4-FFF2-40B4-BE49-F238E27FC236}">
                  <a16:creationId xmlns:a16="http://schemas.microsoft.com/office/drawing/2014/main" id="{059EDFAF-3C30-4592-9BCC-A51095001D90}"/>
                </a:ext>
              </a:extLst>
            </p:cNvPr>
            <p:cNvCxnSpPr>
              <a:cxnSpLocks/>
            </p:cNvCxnSpPr>
            <p:nvPr/>
          </p:nvCxnSpPr>
          <p:spPr>
            <a:xfrm flipH="1" flipV="1">
              <a:off x="3839260" y="2391998"/>
              <a:ext cx="1" cy="277999"/>
            </a:xfrm>
            <a:prstGeom prst="line">
              <a:avLst/>
            </a:prstGeom>
          </p:spPr>
          <p:style>
            <a:lnRef idx="1">
              <a:schemeClr val="dk1"/>
            </a:lnRef>
            <a:fillRef idx="0">
              <a:schemeClr val="dk1"/>
            </a:fillRef>
            <a:effectRef idx="0">
              <a:schemeClr val="dk1"/>
            </a:effectRef>
            <a:fontRef idx="minor">
              <a:schemeClr val="tx1"/>
            </a:fontRef>
          </p:style>
        </p:cxnSp>
        <p:cxnSp>
          <p:nvCxnSpPr>
            <p:cNvPr id="83" name="直線接點 82">
              <a:extLst>
                <a:ext uri="{FF2B5EF4-FFF2-40B4-BE49-F238E27FC236}">
                  <a16:creationId xmlns:a16="http://schemas.microsoft.com/office/drawing/2014/main" id="{FDEA7CE7-1D19-4A35-BF50-090C7B88CDAF}"/>
                </a:ext>
              </a:extLst>
            </p:cNvPr>
            <p:cNvCxnSpPr>
              <a:cxnSpLocks/>
            </p:cNvCxnSpPr>
            <p:nvPr/>
          </p:nvCxnSpPr>
          <p:spPr>
            <a:xfrm flipV="1">
              <a:off x="6004198" y="2268856"/>
              <a:ext cx="0" cy="391370"/>
            </a:xfrm>
            <a:prstGeom prst="line">
              <a:avLst/>
            </a:prstGeom>
          </p:spPr>
          <p:style>
            <a:lnRef idx="1">
              <a:schemeClr val="dk1"/>
            </a:lnRef>
            <a:fillRef idx="0">
              <a:schemeClr val="dk1"/>
            </a:fillRef>
            <a:effectRef idx="0">
              <a:schemeClr val="dk1"/>
            </a:effectRef>
            <a:fontRef idx="minor">
              <a:schemeClr val="tx1"/>
            </a:fontRef>
          </p:style>
        </p:cxnSp>
        <p:cxnSp>
          <p:nvCxnSpPr>
            <p:cNvPr id="84" name="直線接點 83">
              <a:extLst>
                <a:ext uri="{FF2B5EF4-FFF2-40B4-BE49-F238E27FC236}">
                  <a16:creationId xmlns:a16="http://schemas.microsoft.com/office/drawing/2014/main" id="{094A500D-FE37-4ADC-9DEB-DC4537E0FD85}"/>
                </a:ext>
              </a:extLst>
            </p:cNvPr>
            <p:cNvCxnSpPr>
              <a:cxnSpLocks/>
            </p:cNvCxnSpPr>
            <p:nvPr/>
          </p:nvCxnSpPr>
          <p:spPr>
            <a:xfrm flipH="1" flipV="1">
              <a:off x="6111988" y="2211751"/>
              <a:ext cx="1" cy="442437"/>
            </a:xfrm>
            <a:prstGeom prst="line">
              <a:avLst/>
            </a:prstGeom>
          </p:spPr>
          <p:style>
            <a:lnRef idx="1">
              <a:schemeClr val="dk1"/>
            </a:lnRef>
            <a:fillRef idx="0">
              <a:schemeClr val="dk1"/>
            </a:fillRef>
            <a:effectRef idx="0">
              <a:schemeClr val="dk1"/>
            </a:effectRef>
            <a:fontRef idx="minor">
              <a:schemeClr val="tx1"/>
            </a:fontRef>
          </p:style>
        </p:cxnSp>
        <p:cxnSp>
          <p:nvCxnSpPr>
            <p:cNvPr id="85" name="直線接點 84">
              <a:extLst>
                <a:ext uri="{FF2B5EF4-FFF2-40B4-BE49-F238E27FC236}">
                  <a16:creationId xmlns:a16="http://schemas.microsoft.com/office/drawing/2014/main" id="{C7DAA511-9B4B-4801-94F2-65A6388C2686}"/>
                </a:ext>
              </a:extLst>
            </p:cNvPr>
            <p:cNvCxnSpPr>
              <a:cxnSpLocks/>
            </p:cNvCxnSpPr>
            <p:nvPr/>
          </p:nvCxnSpPr>
          <p:spPr>
            <a:xfrm flipH="1" flipV="1">
              <a:off x="6217345" y="2459597"/>
              <a:ext cx="782" cy="193478"/>
            </a:xfrm>
            <a:prstGeom prst="line">
              <a:avLst/>
            </a:prstGeom>
          </p:spPr>
          <p:style>
            <a:lnRef idx="1">
              <a:schemeClr val="dk1"/>
            </a:lnRef>
            <a:fillRef idx="0">
              <a:schemeClr val="dk1"/>
            </a:fillRef>
            <a:effectRef idx="0">
              <a:schemeClr val="dk1"/>
            </a:effectRef>
            <a:fontRef idx="minor">
              <a:schemeClr val="tx1"/>
            </a:fontRef>
          </p:style>
        </p:cxnSp>
        <p:cxnSp>
          <p:nvCxnSpPr>
            <p:cNvPr id="86" name="直線接點 85">
              <a:extLst>
                <a:ext uri="{FF2B5EF4-FFF2-40B4-BE49-F238E27FC236}">
                  <a16:creationId xmlns:a16="http://schemas.microsoft.com/office/drawing/2014/main" id="{EF8991B1-B8CE-41DF-9A17-99715EABC557}"/>
                </a:ext>
              </a:extLst>
            </p:cNvPr>
            <p:cNvCxnSpPr>
              <a:cxnSpLocks/>
            </p:cNvCxnSpPr>
            <p:nvPr/>
          </p:nvCxnSpPr>
          <p:spPr>
            <a:xfrm flipV="1">
              <a:off x="6323106" y="2464541"/>
              <a:ext cx="0" cy="193971"/>
            </a:xfrm>
            <a:prstGeom prst="line">
              <a:avLst/>
            </a:prstGeom>
          </p:spPr>
          <p:style>
            <a:lnRef idx="1">
              <a:schemeClr val="dk1"/>
            </a:lnRef>
            <a:fillRef idx="0">
              <a:schemeClr val="dk1"/>
            </a:fillRef>
            <a:effectRef idx="0">
              <a:schemeClr val="dk1"/>
            </a:effectRef>
            <a:fontRef idx="minor">
              <a:schemeClr val="tx1"/>
            </a:fontRef>
          </p:style>
        </p:cxnSp>
        <p:cxnSp>
          <p:nvCxnSpPr>
            <p:cNvPr id="87" name="直線接點 86">
              <a:extLst>
                <a:ext uri="{FF2B5EF4-FFF2-40B4-BE49-F238E27FC236}">
                  <a16:creationId xmlns:a16="http://schemas.microsoft.com/office/drawing/2014/main" id="{6E5F8B0C-4CF3-4474-86DB-2EEC87E67721}"/>
                </a:ext>
              </a:extLst>
            </p:cNvPr>
            <p:cNvCxnSpPr>
              <a:cxnSpLocks/>
            </p:cNvCxnSpPr>
            <p:nvPr/>
          </p:nvCxnSpPr>
          <p:spPr>
            <a:xfrm>
              <a:off x="3429119" y="2268856"/>
              <a:ext cx="2575079" cy="0"/>
            </a:xfrm>
            <a:prstGeom prst="line">
              <a:avLst/>
            </a:prstGeom>
          </p:spPr>
          <p:style>
            <a:lnRef idx="1">
              <a:schemeClr val="dk1"/>
            </a:lnRef>
            <a:fillRef idx="0">
              <a:schemeClr val="dk1"/>
            </a:fillRef>
            <a:effectRef idx="0">
              <a:schemeClr val="dk1"/>
            </a:effectRef>
            <a:fontRef idx="minor">
              <a:schemeClr val="tx1"/>
            </a:fontRef>
          </p:style>
        </p:cxnSp>
        <p:cxnSp>
          <p:nvCxnSpPr>
            <p:cNvPr id="88" name="直線接點 87">
              <a:extLst>
                <a:ext uri="{FF2B5EF4-FFF2-40B4-BE49-F238E27FC236}">
                  <a16:creationId xmlns:a16="http://schemas.microsoft.com/office/drawing/2014/main" id="{BE967FCE-10B2-4244-8F63-5D9F36A0B82B}"/>
                </a:ext>
              </a:extLst>
            </p:cNvPr>
            <p:cNvCxnSpPr>
              <a:cxnSpLocks/>
            </p:cNvCxnSpPr>
            <p:nvPr/>
          </p:nvCxnSpPr>
          <p:spPr>
            <a:xfrm>
              <a:off x="4395449" y="2216636"/>
              <a:ext cx="1716539" cy="0"/>
            </a:xfrm>
            <a:prstGeom prst="line">
              <a:avLst/>
            </a:prstGeom>
          </p:spPr>
          <p:style>
            <a:lnRef idx="1">
              <a:schemeClr val="dk1"/>
            </a:lnRef>
            <a:fillRef idx="0">
              <a:schemeClr val="dk1"/>
            </a:fillRef>
            <a:effectRef idx="0">
              <a:schemeClr val="dk1"/>
            </a:effectRef>
            <a:fontRef idx="minor">
              <a:schemeClr val="tx1"/>
            </a:fontRef>
          </p:style>
        </p:cxnSp>
        <p:cxnSp>
          <p:nvCxnSpPr>
            <p:cNvPr id="89" name="直線接點 88">
              <a:extLst>
                <a:ext uri="{FF2B5EF4-FFF2-40B4-BE49-F238E27FC236}">
                  <a16:creationId xmlns:a16="http://schemas.microsoft.com/office/drawing/2014/main" id="{DDA084FD-F57D-43C5-97D7-DA57DFDFFB9D}"/>
                </a:ext>
              </a:extLst>
            </p:cNvPr>
            <p:cNvCxnSpPr>
              <a:cxnSpLocks/>
            </p:cNvCxnSpPr>
            <p:nvPr/>
          </p:nvCxnSpPr>
          <p:spPr>
            <a:xfrm>
              <a:off x="3734280" y="2336467"/>
              <a:ext cx="1817006" cy="0"/>
            </a:xfrm>
            <a:prstGeom prst="line">
              <a:avLst/>
            </a:prstGeom>
          </p:spPr>
          <p:style>
            <a:lnRef idx="1">
              <a:schemeClr val="dk1"/>
            </a:lnRef>
            <a:fillRef idx="0">
              <a:schemeClr val="dk1"/>
            </a:fillRef>
            <a:effectRef idx="0">
              <a:schemeClr val="dk1"/>
            </a:effectRef>
            <a:fontRef idx="minor">
              <a:schemeClr val="tx1"/>
            </a:fontRef>
          </p:style>
        </p:cxnSp>
        <p:cxnSp>
          <p:nvCxnSpPr>
            <p:cNvPr id="90" name="直線接點 89">
              <a:extLst>
                <a:ext uri="{FF2B5EF4-FFF2-40B4-BE49-F238E27FC236}">
                  <a16:creationId xmlns:a16="http://schemas.microsoft.com/office/drawing/2014/main" id="{D68179EE-9FF0-42C4-BC65-B920ECB512AB}"/>
                </a:ext>
              </a:extLst>
            </p:cNvPr>
            <p:cNvCxnSpPr>
              <a:cxnSpLocks/>
            </p:cNvCxnSpPr>
            <p:nvPr/>
          </p:nvCxnSpPr>
          <p:spPr>
            <a:xfrm flipV="1">
              <a:off x="3838788" y="2391998"/>
              <a:ext cx="2676459" cy="6331"/>
            </a:xfrm>
            <a:prstGeom prst="line">
              <a:avLst/>
            </a:prstGeom>
          </p:spPr>
          <p:style>
            <a:lnRef idx="1">
              <a:schemeClr val="dk1"/>
            </a:lnRef>
            <a:fillRef idx="0">
              <a:schemeClr val="dk1"/>
            </a:fillRef>
            <a:effectRef idx="0">
              <a:schemeClr val="dk1"/>
            </a:effectRef>
            <a:fontRef idx="minor">
              <a:schemeClr val="tx1"/>
            </a:fontRef>
          </p:style>
        </p:cxnSp>
        <p:cxnSp>
          <p:nvCxnSpPr>
            <p:cNvPr id="91" name="直線接點 90">
              <a:extLst>
                <a:ext uri="{FF2B5EF4-FFF2-40B4-BE49-F238E27FC236}">
                  <a16:creationId xmlns:a16="http://schemas.microsoft.com/office/drawing/2014/main" id="{E5D4218B-7DAC-46F7-94F5-DCD776B076AF}"/>
                </a:ext>
              </a:extLst>
            </p:cNvPr>
            <p:cNvCxnSpPr>
              <a:cxnSpLocks/>
            </p:cNvCxnSpPr>
            <p:nvPr/>
          </p:nvCxnSpPr>
          <p:spPr>
            <a:xfrm flipV="1">
              <a:off x="5839317" y="2461376"/>
              <a:ext cx="378809" cy="1"/>
            </a:xfrm>
            <a:prstGeom prst="line">
              <a:avLst/>
            </a:prstGeom>
          </p:spPr>
          <p:style>
            <a:lnRef idx="1">
              <a:schemeClr val="dk1"/>
            </a:lnRef>
            <a:fillRef idx="0">
              <a:schemeClr val="dk1"/>
            </a:fillRef>
            <a:effectRef idx="0">
              <a:schemeClr val="dk1"/>
            </a:effectRef>
            <a:fontRef idx="minor">
              <a:schemeClr val="tx1"/>
            </a:fontRef>
          </p:style>
        </p:cxnSp>
        <p:cxnSp>
          <p:nvCxnSpPr>
            <p:cNvPr id="92" name="直線接點 91">
              <a:extLst>
                <a:ext uri="{FF2B5EF4-FFF2-40B4-BE49-F238E27FC236}">
                  <a16:creationId xmlns:a16="http://schemas.microsoft.com/office/drawing/2014/main" id="{506EF0D5-9873-4612-93BC-E150AA5B131D}"/>
                </a:ext>
              </a:extLst>
            </p:cNvPr>
            <p:cNvCxnSpPr>
              <a:cxnSpLocks/>
            </p:cNvCxnSpPr>
            <p:nvPr/>
          </p:nvCxnSpPr>
          <p:spPr>
            <a:xfrm>
              <a:off x="6320329" y="2468522"/>
              <a:ext cx="482949" cy="2942"/>
            </a:xfrm>
            <a:prstGeom prst="line">
              <a:avLst/>
            </a:prstGeom>
          </p:spPr>
          <p:style>
            <a:lnRef idx="1">
              <a:schemeClr val="dk1"/>
            </a:lnRef>
            <a:fillRef idx="0">
              <a:schemeClr val="dk1"/>
            </a:fillRef>
            <a:effectRef idx="0">
              <a:schemeClr val="dk1"/>
            </a:effectRef>
            <a:fontRef idx="minor">
              <a:schemeClr val="tx1"/>
            </a:fontRef>
          </p:style>
        </p:cxnSp>
        <p:cxnSp>
          <p:nvCxnSpPr>
            <p:cNvPr id="93" name="直線單箭頭接點 92">
              <a:extLst>
                <a:ext uri="{FF2B5EF4-FFF2-40B4-BE49-F238E27FC236}">
                  <a16:creationId xmlns:a16="http://schemas.microsoft.com/office/drawing/2014/main" id="{F200AC6E-F66F-44C0-80FA-0109E877F36C}"/>
                </a:ext>
              </a:extLst>
            </p:cNvPr>
            <p:cNvCxnSpPr>
              <a:cxnSpLocks/>
            </p:cNvCxnSpPr>
            <p:nvPr/>
          </p:nvCxnSpPr>
          <p:spPr>
            <a:xfrm>
              <a:off x="2559720" y="2785492"/>
              <a:ext cx="6030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直線單箭頭接點 93">
              <a:extLst>
                <a:ext uri="{FF2B5EF4-FFF2-40B4-BE49-F238E27FC236}">
                  <a16:creationId xmlns:a16="http://schemas.microsoft.com/office/drawing/2014/main" id="{B44832C8-446E-4827-ADCD-058B6454A548}"/>
                </a:ext>
              </a:extLst>
            </p:cNvPr>
            <p:cNvCxnSpPr>
              <a:cxnSpLocks/>
            </p:cNvCxnSpPr>
            <p:nvPr/>
          </p:nvCxnSpPr>
          <p:spPr>
            <a:xfrm>
              <a:off x="2415704" y="3001516"/>
              <a:ext cx="74708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5" name="直線單箭頭接點 94">
              <a:extLst>
                <a:ext uri="{FF2B5EF4-FFF2-40B4-BE49-F238E27FC236}">
                  <a16:creationId xmlns:a16="http://schemas.microsoft.com/office/drawing/2014/main" id="{198B4276-7060-4A86-A631-22EEA71CE53A}"/>
                </a:ext>
              </a:extLst>
            </p:cNvPr>
            <p:cNvCxnSpPr>
              <a:cxnSpLocks/>
            </p:cNvCxnSpPr>
            <p:nvPr/>
          </p:nvCxnSpPr>
          <p:spPr>
            <a:xfrm>
              <a:off x="5052994" y="2785492"/>
              <a:ext cx="6030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6" name="直線單箭頭接點 95">
              <a:extLst>
                <a:ext uri="{FF2B5EF4-FFF2-40B4-BE49-F238E27FC236}">
                  <a16:creationId xmlns:a16="http://schemas.microsoft.com/office/drawing/2014/main" id="{BDE6B041-45A4-4E5C-ABBB-749F4C6C7620}"/>
                </a:ext>
              </a:extLst>
            </p:cNvPr>
            <p:cNvCxnSpPr>
              <a:cxnSpLocks/>
            </p:cNvCxnSpPr>
            <p:nvPr/>
          </p:nvCxnSpPr>
          <p:spPr>
            <a:xfrm>
              <a:off x="5177017" y="3001516"/>
              <a:ext cx="4790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 name="直線接點 96">
              <a:extLst>
                <a:ext uri="{FF2B5EF4-FFF2-40B4-BE49-F238E27FC236}">
                  <a16:creationId xmlns:a16="http://schemas.microsoft.com/office/drawing/2014/main" id="{3C50FD53-D882-4C8E-8DDD-E5F40BBE3051}"/>
                </a:ext>
              </a:extLst>
            </p:cNvPr>
            <p:cNvCxnSpPr>
              <a:cxnSpLocks/>
            </p:cNvCxnSpPr>
            <p:nvPr/>
          </p:nvCxnSpPr>
          <p:spPr>
            <a:xfrm flipV="1">
              <a:off x="2559720" y="1057300"/>
              <a:ext cx="0" cy="1728193"/>
            </a:xfrm>
            <a:prstGeom prst="line">
              <a:avLst/>
            </a:prstGeom>
          </p:spPr>
          <p:style>
            <a:lnRef idx="1">
              <a:schemeClr val="dk1"/>
            </a:lnRef>
            <a:fillRef idx="0">
              <a:schemeClr val="dk1"/>
            </a:fillRef>
            <a:effectRef idx="0">
              <a:schemeClr val="dk1"/>
            </a:effectRef>
            <a:fontRef idx="minor">
              <a:schemeClr val="tx1"/>
            </a:fontRef>
          </p:style>
        </p:cxnSp>
        <p:cxnSp>
          <p:nvCxnSpPr>
            <p:cNvPr id="98" name="直線接點 97">
              <a:extLst>
                <a:ext uri="{FF2B5EF4-FFF2-40B4-BE49-F238E27FC236}">
                  <a16:creationId xmlns:a16="http://schemas.microsoft.com/office/drawing/2014/main" id="{1702BA22-1A71-471F-AC72-735BA72E7516}"/>
                </a:ext>
              </a:extLst>
            </p:cNvPr>
            <p:cNvCxnSpPr>
              <a:cxnSpLocks/>
            </p:cNvCxnSpPr>
            <p:nvPr/>
          </p:nvCxnSpPr>
          <p:spPr>
            <a:xfrm flipH="1" flipV="1">
              <a:off x="2553307" y="1060000"/>
              <a:ext cx="1249539" cy="1045"/>
            </a:xfrm>
            <a:prstGeom prst="line">
              <a:avLst/>
            </a:prstGeom>
          </p:spPr>
          <p:style>
            <a:lnRef idx="1">
              <a:schemeClr val="dk1"/>
            </a:lnRef>
            <a:fillRef idx="0">
              <a:schemeClr val="dk1"/>
            </a:fillRef>
            <a:effectRef idx="0">
              <a:schemeClr val="dk1"/>
            </a:effectRef>
            <a:fontRef idx="minor">
              <a:schemeClr val="tx1"/>
            </a:fontRef>
          </p:style>
        </p:cxnSp>
        <p:cxnSp>
          <p:nvCxnSpPr>
            <p:cNvPr id="99" name="直線接點 98">
              <a:extLst>
                <a:ext uri="{FF2B5EF4-FFF2-40B4-BE49-F238E27FC236}">
                  <a16:creationId xmlns:a16="http://schemas.microsoft.com/office/drawing/2014/main" id="{C81A28C0-562A-4746-899E-9B535E45F5D3}"/>
                </a:ext>
              </a:extLst>
            </p:cNvPr>
            <p:cNvCxnSpPr>
              <a:cxnSpLocks/>
              <a:stCxn id="124" idx="0"/>
            </p:cNvCxnSpPr>
            <p:nvPr/>
          </p:nvCxnSpPr>
          <p:spPr>
            <a:xfrm flipV="1">
              <a:off x="3802846" y="1062372"/>
              <a:ext cx="0" cy="94632"/>
            </a:xfrm>
            <a:prstGeom prst="line">
              <a:avLst/>
            </a:prstGeom>
          </p:spPr>
          <p:style>
            <a:lnRef idx="1">
              <a:schemeClr val="dk1"/>
            </a:lnRef>
            <a:fillRef idx="0">
              <a:schemeClr val="dk1"/>
            </a:fillRef>
            <a:effectRef idx="0">
              <a:schemeClr val="dk1"/>
            </a:effectRef>
            <a:fontRef idx="minor">
              <a:schemeClr val="tx1"/>
            </a:fontRef>
          </p:style>
        </p:cxnSp>
        <p:cxnSp>
          <p:nvCxnSpPr>
            <p:cNvPr id="100" name="直線接點 99">
              <a:extLst>
                <a:ext uri="{FF2B5EF4-FFF2-40B4-BE49-F238E27FC236}">
                  <a16:creationId xmlns:a16="http://schemas.microsoft.com/office/drawing/2014/main" id="{130803C6-B923-4012-8018-9A51C8027FB2}"/>
                </a:ext>
              </a:extLst>
            </p:cNvPr>
            <p:cNvCxnSpPr>
              <a:cxnSpLocks/>
            </p:cNvCxnSpPr>
            <p:nvPr/>
          </p:nvCxnSpPr>
          <p:spPr>
            <a:xfrm flipV="1">
              <a:off x="6217345" y="913284"/>
              <a:ext cx="0" cy="237684"/>
            </a:xfrm>
            <a:prstGeom prst="line">
              <a:avLst/>
            </a:prstGeom>
          </p:spPr>
          <p:style>
            <a:lnRef idx="1">
              <a:schemeClr val="dk1"/>
            </a:lnRef>
            <a:fillRef idx="0">
              <a:schemeClr val="dk1"/>
            </a:fillRef>
            <a:effectRef idx="0">
              <a:schemeClr val="dk1"/>
            </a:effectRef>
            <a:fontRef idx="minor">
              <a:schemeClr val="tx1"/>
            </a:fontRef>
          </p:style>
        </p:cxnSp>
        <p:cxnSp>
          <p:nvCxnSpPr>
            <p:cNvPr id="101" name="直線接點 100">
              <a:extLst>
                <a:ext uri="{FF2B5EF4-FFF2-40B4-BE49-F238E27FC236}">
                  <a16:creationId xmlns:a16="http://schemas.microsoft.com/office/drawing/2014/main" id="{4BAAF562-7EA8-41DE-ADD3-260F6C01CF8C}"/>
                </a:ext>
              </a:extLst>
            </p:cNvPr>
            <p:cNvCxnSpPr>
              <a:cxnSpLocks/>
            </p:cNvCxnSpPr>
            <p:nvPr/>
          </p:nvCxnSpPr>
          <p:spPr>
            <a:xfrm flipH="1" flipV="1">
              <a:off x="2415704" y="906549"/>
              <a:ext cx="3793886" cy="7781"/>
            </a:xfrm>
            <a:prstGeom prst="line">
              <a:avLst/>
            </a:prstGeom>
          </p:spPr>
          <p:style>
            <a:lnRef idx="1">
              <a:schemeClr val="dk1"/>
            </a:lnRef>
            <a:fillRef idx="0">
              <a:schemeClr val="dk1"/>
            </a:fillRef>
            <a:effectRef idx="0">
              <a:schemeClr val="dk1"/>
            </a:effectRef>
            <a:fontRef idx="minor">
              <a:schemeClr val="tx1"/>
            </a:fontRef>
          </p:style>
        </p:cxnSp>
        <p:cxnSp>
          <p:nvCxnSpPr>
            <p:cNvPr id="102" name="直線接點 101">
              <a:extLst>
                <a:ext uri="{FF2B5EF4-FFF2-40B4-BE49-F238E27FC236}">
                  <a16:creationId xmlns:a16="http://schemas.microsoft.com/office/drawing/2014/main" id="{F0305581-89E6-4C11-92C5-B8350407CAB5}"/>
                </a:ext>
              </a:extLst>
            </p:cNvPr>
            <p:cNvCxnSpPr>
              <a:cxnSpLocks/>
            </p:cNvCxnSpPr>
            <p:nvPr/>
          </p:nvCxnSpPr>
          <p:spPr>
            <a:xfrm flipV="1">
              <a:off x="2415704" y="906550"/>
              <a:ext cx="0" cy="2094966"/>
            </a:xfrm>
            <a:prstGeom prst="line">
              <a:avLst/>
            </a:prstGeom>
          </p:spPr>
          <p:style>
            <a:lnRef idx="1">
              <a:schemeClr val="dk1"/>
            </a:lnRef>
            <a:fillRef idx="0">
              <a:schemeClr val="dk1"/>
            </a:fillRef>
            <a:effectRef idx="0">
              <a:schemeClr val="dk1"/>
            </a:effectRef>
            <a:fontRef idx="minor">
              <a:schemeClr val="tx1"/>
            </a:fontRef>
          </p:style>
        </p:cxnSp>
        <p:cxnSp>
          <p:nvCxnSpPr>
            <p:cNvPr id="103" name="直線接點 102">
              <a:extLst>
                <a:ext uri="{FF2B5EF4-FFF2-40B4-BE49-F238E27FC236}">
                  <a16:creationId xmlns:a16="http://schemas.microsoft.com/office/drawing/2014/main" id="{B3DEEB61-8F90-487A-BA9F-6B002D555AEB}"/>
                </a:ext>
              </a:extLst>
            </p:cNvPr>
            <p:cNvCxnSpPr>
              <a:cxnSpLocks/>
            </p:cNvCxnSpPr>
            <p:nvPr/>
          </p:nvCxnSpPr>
          <p:spPr>
            <a:xfrm flipH="1" flipV="1">
              <a:off x="3802846" y="1060827"/>
              <a:ext cx="1249539" cy="1045"/>
            </a:xfrm>
            <a:prstGeom prst="line">
              <a:avLst/>
            </a:prstGeom>
          </p:spPr>
          <p:style>
            <a:lnRef idx="1">
              <a:schemeClr val="dk1"/>
            </a:lnRef>
            <a:fillRef idx="0">
              <a:schemeClr val="dk1"/>
            </a:fillRef>
            <a:effectRef idx="0">
              <a:schemeClr val="dk1"/>
            </a:effectRef>
            <a:fontRef idx="minor">
              <a:schemeClr val="tx1"/>
            </a:fontRef>
          </p:style>
        </p:cxnSp>
        <p:cxnSp>
          <p:nvCxnSpPr>
            <p:cNvPr id="104" name="直線接點 103">
              <a:extLst>
                <a:ext uri="{FF2B5EF4-FFF2-40B4-BE49-F238E27FC236}">
                  <a16:creationId xmlns:a16="http://schemas.microsoft.com/office/drawing/2014/main" id="{BF6CBE8C-991B-49E4-94A9-CCC4319DA81F}"/>
                </a:ext>
              </a:extLst>
            </p:cNvPr>
            <p:cNvCxnSpPr>
              <a:cxnSpLocks/>
            </p:cNvCxnSpPr>
            <p:nvPr/>
          </p:nvCxnSpPr>
          <p:spPr>
            <a:xfrm flipV="1">
              <a:off x="5052385" y="1057299"/>
              <a:ext cx="0" cy="1728193"/>
            </a:xfrm>
            <a:prstGeom prst="line">
              <a:avLst/>
            </a:prstGeom>
          </p:spPr>
          <p:style>
            <a:lnRef idx="1">
              <a:schemeClr val="dk1"/>
            </a:lnRef>
            <a:fillRef idx="0">
              <a:schemeClr val="dk1"/>
            </a:fillRef>
            <a:effectRef idx="0">
              <a:schemeClr val="dk1"/>
            </a:effectRef>
            <a:fontRef idx="minor">
              <a:schemeClr val="tx1"/>
            </a:fontRef>
          </p:style>
        </p:cxnSp>
        <p:cxnSp>
          <p:nvCxnSpPr>
            <p:cNvPr id="105" name="直線接點 104">
              <a:extLst>
                <a:ext uri="{FF2B5EF4-FFF2-40B4-BE49-F238E27FC236}">
                  <a16:creationId xmlns:a16="http://schemas.microsoft.com/office/drawing/2014/main" id="{599155B8-5606-4046-9E4B-30C02DC41175}"/>
                </a:ext>
              </a:extLst>
            </p:cNvPr>
            <p:cNvCxnSpPr>
              <a:cxnSpLocks/>
            </p:cNvCxnSpPr>
            <p:nvPr/>
          </p:nvCxnSpPr>
          <p:spPr>
            <a:xfrm flipV="1">
              <a:off x="5177017" y="913285"/>
              <a:ext cx="0" cy="2088231"/>
            </a:xfrm>
            <a:prstGeom prst="line">
              <a:avLst/>
            </a:prstGeom>
          </p:spPr>
          <p:style>
            <a:lnRef idx="1">
              <a:schemeClr val="dk1"/>
            </a:lnRef>
            <a:fillRef idx="0">
              <a:schemeClr val="dk1"/>
            </a:fillRef>
            <a:effectRef idx="0">
              <a:schemeClr val="dk1"/>
            </a:effectRef>
            <a:fontRef idx="minor">
              <a:schemeClr val="tx1"/>
            </a:fontRef>
          </p:style>
        </p:cxnSp>
      </p:grpSp>
      <p:cxnSp>
        <p:nvCxnSpPr>
          <p:cNvPr id="9" name="接點: 肘形 8">
            <a:extLst>
              <a:ext uri="{FF2B5EF4-FFF2-40B4-BE49-F238E27FC236}">
                <a16:creationId xmlns:a16="http://schemas.microsoft.com/office/drawing/2014/main" id="{0C7C988A-B931-4037-83E6-5440CEC8FE17}"/>
              </a:ext>
            </a:extLst>
          </p:cNvPr>
          <p:cNvCxnSpPr>
            <a:stCxn id="69" idx="3"/>
          </p:cNvCxnSpPr>
          <p:nvPr/>
        </p:nvCxnSpPr>
        <p:spPr>
          <a:xfrm flipV="1">
            <a:off x="6600539" y="2929080"/>
            <a:ext cx="943992" cy="36401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1" name="接點: 肘形 10">
            <a:extLst>
              <a:ext uri="{FF2B5EF4-FFF2-40B4-BE49-F238E27FC236}">
                <a16:creationId xmlns:a16="http://schemas.microsoft.com/office/drawing/2014/main" id="{F624522D-0E83-490C-ACBD-1BC598ED8778}"/>
              </a:ext>
            </a:extLst>
          </p:cNvPr>
          <p:cNvCxnSpPr/>
          <p:nvPr/>
        </p:nvCxnSpPr>
        <p:spPr>
          <a:xfrm>
            <a:off x="2514055" y="2929080"/>
            <a:ext cx="1196854" cy="364013"/>
          </a:xfrm>
          <a:prstGeom prst="bentConnector3">
            <a:avLst>
              <a:gd name="adj1" fmla="val 33447"/>
            </a:avLst>
          </a:prstGeom>
          <a:ln>
            <a:tailEnd type="triangle"/>
          </a:ln>
        </p:spPr>
        <p:style>
          <a:lnRef idx="1">
            <a:schemeClr val="dk1"/>
          </a:lnRef>
          <a:fillRef idx="0">
            <a:schemeClr val="dk1"/>
          </a:fillRef>
          <a:effectRef idx="0">
            <a:schemeClr val="dk1"/>
          </a:effectRef>
          <a:fontRef idx="minor">
            <a:schemeClr val="tx1"/>
          </a:fontRef>
        </p:style>
      </p:cxnSp>
      <p:sp>
        <p:nvSpPr>
          <p:cNvPr id="2" name="投影片編號版面配置區 1">
            <a:extLst>
              <a:ext uri="{FF2B5EF4-FFF2-40B4-BE49-F238E27FC236}">
                <a16:creationId xmlns:a16="http://schemas.microsoft.com/office/drawing/2014/main" id="{BE948032-ADB1-4D55-9980-7A89636311CD}"/>
              </a:ext>
            </a:extLst>
          </p:cNvPr>
          <p:cNvSpPr>
            <a:spLocks noGrp="1"/>
          </p:cNvSpPr>
          <p:nvPr>
            <p:ph type="sldNum" sz="quarter" idx="12"/>
          </p:nvPr>
        </p:nvSpPr>
        <p:spPr/>
        <p:txBody>
          <a:bodyPr/>
          <a:lstStyle/>
          <a:p>
            <a:fld id="{64CE74CF-356A-4169-9D6E-C5675D7456C1}" type="slidenum">
              <a:rPr lang="zh-CN" altLang="en-US" smtClean="0"/>
              <a:t>17</a:t>
            </a:fld>
            <a:endParaRPr lang="zh-CN" altLang="en-US"/>
          </a:p>
        </p:txBody>
      </p:sp>
    </p:spTree>
    <p:extLst>
      <p:ext uri="{BB962C8B-B14F-4D97-AF65-F5344CB8AC3E}">
        <p14:creationId xmlns:p14="http://schemas.microsoft.com/office/powerpoint/2010/main" val="4291730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0" y="0"/>
            <a:ext cx="248771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擴展歐基里德算法</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grpSp>
        <p:nvGrpSpPr>
          <p:cNvPr id="7" name="群組 6">
            <a:extLst>
              <a:ext uri="{FF2B5EF4-FFF2-40B4-BE49-F238E27FC236}">
                <a16:creationId xmlns:a16="http://schemas.microsoft.com/office/drawing/2014/main" id="{F16F34D6-EC87-4AD8-BB89-F86EA60974A1}"/>
              </a:ext>
            </a:extLst>
          </p:cNvPr>
          <p:cNvGrpSpPr/>
          <p:nvPr/>
        </p:nvGrpSpPr>
        <p:grpSpPr>
          <a:xfrm>
            <a:off x="1279558" y="1489348"/>
            <a:ext cx="7600884" cy="3416320"/>
            <a:chOff x="1414558" y="1293285"/>
            <a:chExt cx="7600884" cy="3416320"/>
          </a:xfrm>
        </p:grpSpPr>
        <p:grpSp>
          <p:nvGrpSpPr>
            <p:cNvPr id="5" name="群組 4">
              <a:extLst>
                <a:ext uri="{FF2B5EF4-FFF2-40B4-BE49-F238E27FC236}">
                  <a16:creationId xmlns:a16="http://schemas.microsoft.com/office/drawing/2014/main" id="{3DE0C906-855E-48E7-B117-ACAA5D01B6C5}"/>
                </a:ext>
              </a:extLst>
            </p:cNvPr>
            <p:cNvGrpSpPr/>
            <p:nvPr/>
          </p:nvGrpSpPr>
          <p:grpSpPr>
            <a:xfrm>
              <a:off x="5565180" y="1423197"/>
              <a:ext cx="3450262" cy="3126431"/>
              <a:chOff x="5565180" y="1423197"/>
              <a:chExt cx="3450262" cy="3126431"/>
            </a:xfrm>
          </p:grpSpPr>
          <p:sp>
            <p:nvSpPr>
              <p:cNvPr id="2" name="橢圓 1">
                <a:extLst>
                  <a:ext uri="{FF2B5EF4-FFF2-40B4-BE49-F238E27FC236}">
                    <a16:creationId xmlns:a16="http://schemas.microsoft.com/office/drawing/2014/main" id="{0D70C6B5-DF98-4328-BA20-374C4CDAD059}"/>
                  </a:ext>
                </a:extLst>
              </p:cNvPr>
              <p:cNvSpPr/>
              <p:nvPr/>
            </p:nvSpPr>
            <p:spPr>
              <a:xfrm>
                <a:off x="5745180" y="1423197"/>
                <a:ext cx="540000" cy="54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r0</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18" name="橢圓 17">
                <a:extLst>
                  <a:ext uri="{FF2B5EF4-FFF2-40B4-BE49-F238E27FC236}">
                    <a16:creationId xmlns:a16="http://schemas.microsoft.com/office/drawing/2014/main" id="{3457CDB6-8315-423C-B835-AEF7240714BC}"/>
                  </a:ext>
                </a:extLst>
              </p:cNvPr>
              <p:cNvSpPr/>
              <p:nvPr/>
            </p:nvSpPr>
            <p:spPr>
              <a:xfrm>
                <a:off x="6549285" y="1423197"/>
                <a:ext cx="540000" cy="54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r1</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cxnSp>
            <p:nvCxnSpPr>
              <p:cNvPr id="6" name="直線單箭頭接點 5">
                <a:extLst>
                  <a:ext uri="{FF2B5EF4-FFF2-40B4-BE49-F238E27FC236}">
                    <a16:creationId xmlns:a16="http://schemas.microsoft.com/office/drawing/2014/main" id="{0E395DDF-0C57-483D-A0F5-2F0620D06297}"/>
                  </a:ext>
                </a:extLst>
              </p:cNvPr>
              <p:cNvCxnSpPr>
                <a:cxnSpLocks/>
                <a:stCxn id="2" idx="4"/>
                <a:endCxn id="19" idx="1"/>
              </p:cNvCxnSpPr>
              <p:nvPr/>
            </p:nvCxnSpPr>
            <p:spPr>
              <a:xfrm>
                <a:off x="6015180" y="1963197"/>
                <a:ext cx="250446" cy="24783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A19BAFEC-6817-4ADD-BE78-9C8B1B593BEE}"/>
                  </a:ext>
                </a:extLst>
              </p:cNvPr>
              <p:cNvCxnSpPr>
                <a:cxnSpLocks/>
                <a:stCxn id="18" idx="4"/>
                <a:endCxn id="19" idx="7"/>
              </p:cNvCxnSpPr>
              <p:nvPr/>
            </p:nvCxnSpPr>
            <p:spPr>
              <a:xfrm flipH="1">
                <a:off x="6520184" y="1963197"/>
                <a:ext cx="299101" cy="24783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橢圓 18">
                <a:extLst>
                  <a:ext uri="{FF2B5EF4-FFF2-40B4-BE49-F238E27FC236}">
                    <a16:creationId xmlns:a16="http://schemas.microsoft.com/office/drawing/2014/main" id="{AE46A91D-D5F1-4FCB-B2B7-D1C0E8B977D8}"/>
                  </a:ext>
                </a:extLst>
              </p:cNvPr>
              <p:cNvSpPr/>
              <p:nvPr/>
            </p:nvSpPr>
            <p:spPr>
              <a:xfrm>
                <a:off x="6212905" y="2158313"/>
                <a:ext cx="360000" cy="36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sp>
            <p:nvSpPr>
              <p:cNvPr id="30" name="橢圓 29">
                <a:extLst>
                  <a:ext uri="{FF2B5EF4-FFF2-40B4-BE49-F238E27FC236}">
                    <a16:creationId xmlns:a16="http://schemas.microsoft.com/office/drawing/2014/main" id="{042B31C8-4C82-4FE8-BAEE-B062AEA4AE5E}"/>
                  </a:ext>
                </a:extLst>
              </p:cNvPr>
              <p:cNvSpPr/>
              <p:nvPr/>
            </p:nvSpPr>
            <p:spPr>
              <a:xfrm>
                <a:off x="5960403" y="2791489"/>
                <a:ext cx="360000" cy="36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cxnSp>
            <p:nvCxnSpPr>
              <p:cNvPr id="32" name="接點: 肘形 31">
                <a:extLst>
                  <a:ext uri="{FF2B5EF4-FFF2-40B4-BE49-F238E27FC236}">
                    <a16:creationId xmlns:a16="http://schemas.microsoft.com/office/drawing/2014/main" id="{A6EB3835-4E74-4916-820D-646AAD75501A}"/>
                  </a:ext>
                </a:extLst>
              </p:cNvPr>
              <p:cNvCxnSpPr>
                <a:stCxn id="19" idx="4"/>
                <a:endCxn id="30" idx="0"/>
              </p:cNvCxnSpPr>
              <p:nvPr/>
            </p:nvCxnSpPr>
            <p:spPr>
              <a:xfrm rot="5400000">
                <a:off x="6130066" y="2528650"/>
                <a:ext cx="273176" cy="252502"/>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橢圓 33">
                <a:extLst>
                  <a:ext uri="{FF2B5EF4-FFF2-40B4-BE49-F238E27FC236}">
                    <a16:creationId xmlns:a16="http://schemas.microsoft.com/office/drawing/2014/main" id="{33285891-A87D-4C47-9AED-558C2AB3CEAB}"/>
                  </a:ext>
                </a:extLst>
              </p:cNvPr>
              <p:cNvSpPr/>
              <p:nvPr/>
            </p:nvSpPr>
            <p:spPr>
              <a:xfrm>
                <a:off x="5655180" y="3286162"/>
                <a:ext cx="360000" cy="36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cxnSp>
            <p:nvCxnSpPr>
              <p:cNvPr id="36" name="直線單箭頭接點 35">
                <a:extLst>
                  <a:ext uri="{FF2B5EF4-FFF2-40B4-BE49-F238E27FC236}">
                    <a16:creationId xmlns:a16="http://schemas.microsoft.com/office/drawing/2014/main" id="{758B3D71-ACC0-4310-9A05-AF3991870716}"/>
                  </a:ext>
                </a:extLst>
              </p:cNvPr>
              <p:cNvCxnSpPr>
                <a:stCxn id="2" idx="4"/>
                <a:endCxn id="34" idx="0"/>
              </p:cNvCxnSpPr>
              <p:nvPr/>
            </p:nvCxnSpPr>
            <p:spPr>
              <a:xfrm flipH="1">
                <a:off x="5835180" y="1963197"/>
                <a:ext cx="180000" cy="132296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a:extLst>
                  <a:ext uri="{FF2B5EF4-FFF2-40B4-BE49-F238E27FC236}">
                    <a16:creationId xmlns:a16="http://schemas.microsoft.com/office/drawing/2014/main" id="{B5A33592-87E7-45E2-BA76-6A16053AB0B2}"/>
                  </a:ext>
                </a:extLst>
              </p:cNvPr>
              <p:cNvCxnSpPr>
                <a:stCxn id="30" idx="4"/>
                <a:endCxn id="34" idx="7"/>
              </p:cNvCxnSpPr>
              <p:nvPr/>
            </p:nvCxnSpPr>
            <p:spPr>
              <a:xfrm flipH="1">
                <a:off x="5962459" y="3151489"/>
                <a:ext cx="177944" cy="1873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橢圓 38">
                <a:extLst>
                  <a:ext uri="{FF2B5EF4-FFF2-40B4-BE49-F238E27FC236}">
                    <a16:creationId xmlns:a16="http://schemas.microsoft.com/office/drawing/2014/main" id="{DA2E56A1-C971-4B16-BD8D-B48A6ECABD34}"/>
                  </a:ext>
                </a:extLst>
              </p:cNvPr>
              <p:cNvSpPr/>
              <p:nvPr/>
            </p:nvSpPr>
            <p:spPr>
              <a:xfrm>
                <a:off x="5565180" y="4009628"/>
                <a:ext cx="540000" cy="54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r1</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40" name="橢圓 39">
                <a:extLst>
                  <a:ext uri="{FF2B5EF4-FFF2-40B4-BE49-F238E27FC236}">
                    <a16:creationId xmlns:a16="http://schemas.microsoft.com/office/drawing/2014/main" id="{1E7FA200-3319-463B-B780-EBD6F48F2C88}"/>
                  </a:ext>
                </a:extLst>
              </p:cNvPr>
              <p:cNvSpPr/>
              <p:nvPr/>
            </p:nvSpPr>
            <p:spPr>
              <a:xfrm>
                <a:off x="6549285" y="4009628"/>
                <a:ext cx="540000" cy="54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r0</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cxnSp>
            <p:nvCxnSpPr>
              <p:cNvPr id="42" name="直線單箭頭接點 41">
                <a:extLst>
                  <a:ext uri="{FF2B5EF4-FFF2-40B4-BE49-F238E27FC236}">
                    <a16:creationId xmlns:a16="http://schemas.microsoft.com/office/drawing/2014/main" id="{ADE9483E-F48B-4A3E-8A3E-25B257CFCCCF}"/>
                  </a:ext>
                </a:extLst>
              </p:cNvPr>
              <p:cNvCxnSpPr>
                <a:stCxn id="18" idx="4"/>
                <a:endCxn id="40" idx="0"/>
              </p:cNvCxnSpPr>
              <p:nvPr/>
            </p:nvCxnSpPr>
            <p:spPr>
              <a:xfrm>
                <a:off x="6819285" y="1963197"/>
                <a:ext cx="0" cy="204643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a:extLst>
                  <a:ext uri="{FF2B5EF4-FFF2-40B4-BE49-F238E27FC236}">
                    <a16:creationId xmlns:a16="http://schemas.microsoft.com/office/drawing/2014/main" id="{FC541906-B0CB-4AC6-BBD4-E2A866A8686B}"/>
                  </a:ext>
                </a:extLst>
              </p:cNvPr>
              <p:cNvCxnSpPr>
                <a:stCxn id="34" idx="4"/>
                <a:endCxn id="39" idx="0"/>
              </p:cNvCxnSpPr>
              <p:nvPr/>
            </p:nvCxnSpPr>
            <p:spPr>
              <a:xfrm>
                <a:off x="5835180" y="3646162"/>
                <a:ext cx="0" cy="36346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a:extLst>
                  <a:ext uri="{FF2B5EF4-FFF2-40B4-BE49-F238E27FC236}">
                    <a16:creationId xmlns:a16="http://schemas.microsoft.com/office/drawing/2014/main" id="{6167602B-59AD-43B3-B6A2-B5A48C82C468}"/>
                  </a:ext>
                </a:extLst>
              </p:cNvPr>
              <p:cNvCxnSpPr>
                <a:endCxn id="30" idx="6"/>
              </p:cNvCxnSpPr>
              <p:nvPr/>
            </p:nvCxnSpPr>
            <p:spPr>
              <a:xfrm flipH="1">
                <a:off x="6320403" y="2971489"/>
                <a:ext cx="498882"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橢圓 46">
                <a:extLst>
                  <a:ext uri="{FF2B5EF4-FFF2-40B4-BE49-F238E27FC236}">
                    <a16:creationId xmlns:a16="http://schemas.microsoft.com/office/drawing/2014/main" id="{A27A465A-6357-421A-A8F3-4F875B33D89A}"/>
                  </a:ext>
                </a:extLst>
              </p:cNvPr>
              <p:cNvSpPr/>
              <p:nvPr/>
            </p:nvSpPr>
            <p:spPr>
              <a:xfrm>
                <a:off x="7671337" y="1423197"/>
                <a:ext cx="540000" cy="54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t0</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48" name="橢圓 47">
                <a:extLst>
                  <a:ext uri="{FF2B5EF4-FFF2-40B4-BE49-F238E27FC236}">
                    <a16:creationId xmlns:a16="http://schemas.microsoft.com/office/drawing/2014/main" id="{B925C34E-7ADC-427E-BA1B-8D12B14DDBB1}"/>
                  </a:ext>
                </a:extLst>
              </p:cNvPr>
              <p:cNvSpPr/>
              <p:nvPr/>
            </p:nvSpPr>
            <p:spPr>
              <a:xfrm>
                <a:off x="8475442" y="1423197"/>
                <a:ext cx="540000" cy="54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t1</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cxnSp>
            <p:nvCxnSpPr>
              <p:cNvPr id="49" name="直線單箭頭接點 48">
                <a:extLst>
                  <a:ext uri="{FF2B5EF4-FFF2-40B4-BE49-F238E27FC236}">
                    <a16:creationId xmlns:a16="http://schemas.microsoft.com/office/drawing/2014/main" id="{FE0F7090-F092-4294-8CBC-A21735577515}"/>
                  </a:ext>
                </a:extLst>
              </p:cNvPr>
              <p:cNvCxnSpPr>
                <a:cxnSpLocks/>
                <a:stCxn id="47" idx="4"/>
                <a:endCxn id="51" idx="1"/>
              </p:cNvCxnSpPr>
              <p:nvPr/>
            </p:nvCxnSpPr>
            <p:spPr>
              <a:xfrm>
                <a:off x="7941337" y="1963197"/>
                <a:ext cx="250446" cy="24783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a:extLst>
                  <a:ext uri="{FF2B5EF4-FFF2-40B4-BE49-F238E27FC236}">
                    <a16:creationId xmlns:a16="http://schemas.microsoft.com/office/drawing/2014/main" id="{A2483E76-9427-4B15-BE78-64D66A04E76D}"/>
                  </a:ext>
                </a:extLst>
              </p:cNvPr>
              <p:cNvCxnSpPr>
                <a:cxnSpLocks/>
                <a:stCxn id="48" idx="4"/>
                <a:endCxn id="51" idx="7"/>
              </p:cNvCxnSpPr>
              <p:nvPr/>
            </p:nvCxnSpPr>
            <p:spPr>
              <a:xfrm flipH="1">
                <a:off x="8446341" y="1963197"/>
                <a:ext cx="299101" cy="24783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橢圓 50">
                <a:extLst>
                  <a:ext uri="{FF2B5EF4-FFF2-40B4-BE49-F238E27FC236}">
                    <a16:creationId xmlns:a16="http://schemas.microsoft.com/office/drawing/2014/main" id="{1BC09F39-4BDD-411C-9092-0A522092A7E7}"/>
                  </a:ext>
                </a:extLst>
              </p:cNvPr>
              <p:cNvSpPr/>
              <p:nvPr/>
            </p:nvSpPr>
            <p:spPr>
              <a:xfrm>
                <a:off x="8139062" y="2158313"/>
                <a:ext cx="360000" cy="36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sp>
            <p:nvSpPr>
              <p:cNvPr id="52" name="橢圓 51">
                <a:extLst>
                  <a:ext uri="{FF2B5EF4-FFF2-40B4-BE49-F238E27FC236}">
                    <a16:creationId xmlns:a16="http://schemas.microsoft.com/office/drawing/2014/main" id="{5F782607-7AE2-4DCA-B15C-2FA5922D7562}"/>
                  </a:ext>
                </a:extLst>
              </p:cNvPr>
              <p:cNvSpPr/>
              <p:nvPr/>
            </p:nvSpPr>
            <p:spPr>
              <a:xfrm>
                <a:off x="7886560" y="2791489"/>
                <a:ext cx="360000" cy="36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cxnSp>
            <p:nvCxnSpPr>
              <p:cNvPr id="53" name="接點: 肘形 52">
                <a:extLst>
                  <a:ext uri="{FF2B5EF4-FFF2-40B4-BE49-F238E27FC236}">
                    <a16:creationId xmlns:a16="http://schemas.microsoft.com/office/drawing/2014/main" id="{9EB0D50D-3DAE-4D4D-B171-202873373418}"/>
                  </a:ext>
                </a:extLst>
              </p:cNvPr>
              <p:cNvCxnSpPr>
                <a:stCxn id="51" idx="4"/>
                <a:endCxn id="52" idx="0"/>
              </p:cNvCxnSpPr>
              <p:nvPr/>
            </p:nvCxnSpPr>
            <p:spPr>
              <a:xfrm rot="5400000">
                <a:off x="8056223" y="2528650"/>
                <a:ext cx="273176" cy="252502"/>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橢圓 53">
                <a:extLst>
                  <a:ext uri="{FF2B5EF4-FFF2-40B4-BE49-F238E27FC236}">
                    <a16:creationId xmlns:a16="http://schemas.microsoft.com/office/drawing/2014/main" id="{7BEB21F6-C9B8-45A3-B5AA-F0BDC47B05A1}"/>
                  </a:ext>
                </a:extLst>
              </p:cNvPr>
              <p:cNvSpPr/>
              <p:nvPr/>
            </p:nvSpPr>
            <p:spPr>
              <a:xfrm>
                <a:off x="7581337" y="3286162"/>
                <a:ext cx="360000" cy="36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cxnSp>
            <p:nvCxnSpPr>
              <p:cNvPr id="55" name="直線單箭頭接點 54">
                <a:extLst>
                  <a:ext uri="{FF2B5EF4-FFF2-40B4-BE49-F238E27FC236}">
                    <a16:creationId xmlns:a16="http://schemas.microsoft.com/office/drawing/2014/main" id="{5611C2F5-2439-4BB9-908C-6CFF5D4F6C1A}"/>
                  </a:ext>
                </a:extLst>
              </p:cNvPr>
              <p:cNvCxnSpPr>
                <a:stCxn id="47" idx="4"/>
                <a:endCxn id="54" idx="0"/>
              </p:cNvCxnSpPr>
              <p:nvPr/>
            </p:nvCxnSpPr>
            <p:spPr>
              <a:xfrm flipH="1">
                <a:off x="7761337" y="1963197"/>
                <a:ext cx="180000" cy="132296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a:extLst>
                  <a:ext uri="{FF2B5EF4-FFF2-40B4-BE49-F238E27FC236}">
                    <a16:creationId xmlns:a16="http://schemas.microsoft.com/office/drawing/2014/main" id="{0C8E491D-7F89-4C4C-8139-4794E78F520F}"/>
                  </a:ext>
                </a:extLst>
              </p:cNvPr>
              <p:cNvCxnSpPr>
                <a:stCxn id="52" idx="4"/>
                <a:endCxn id="54" idx="7"/>
              </p:cNvCxnSpPr>
              <p:nvPr/>
            </p:nvCxnSpPr>
            <p:spPr>
              <a:xfrm flipH="1">
                <a:off x="7888616" y="3151489"/>
                <a:ext cx="177944" cy="18739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橢圓 56">
                <a:extLst>
                  <a:ext uri="{FF2B5EF4-FFF2-40B4-BE49-F238E27FC236}">
                    <a16:creationId xmlns:a16="http://schemas.microsoft.com/office/drawing/2014/main" id="{199422EA-DED9-431A-9AE3-1C4132D6FFC4}"/>
                  </a:ext>
                </a:extLst>
              </p:cNvPr>
              <p:cNvSpPr/>
              <p:nvPr/>
            </p:nvSpPr>
            <p:spPr>
              <a:xfrm>
                <a:off x="7491337" y="4009628"/>
                <a:ext cx="540000" cy="54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t1</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58" name="橢圓 57">
                <a:extLst>
                  <a:ext uri="{FF2B5EF4-FFF2-40B4-BE49-F238E27FC236}">
                    <a16:creationId xmlns:a16="http://schemas.microsoft.com/office/drawing/2014/main" id="{59DA8CA8-98AA-4A24-A75A-EC185908970B}"/>
                  </a:ext>
                </a:extLst>
              </p:cNvPr>
              <p:cNvSpPr/>
              <p:nvPr/>
            </p:nvSpPr>
            <p:spPr>
              <a:xfrm>
                <a:off x="8475442" y="4009628"/>
                <a:ext cx="540000" cy="54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t0</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cxnSp>
            <p:nvCxnSpPr>
              <p:cNvPr id="59" name="直線單箭頭接點 58">
                <a:extLst>
                  <a:ext uri="{FF2B5EF4-FFF2-40B4-BE49-F238E27FC236}">
                    <a16:creationId xmlns:a16="http://schemas.microsoft.com/office/drawing/2014/main" id="{B8753F1C-B135-4B74-8173-0EF82882E8A2}"/>
                  </a:ext>
                </a:extLst>
              </p:cNvPr>
              <p:cNvCxnSpPr>
                <a:stCxn id="48" idx="4"/>
                <a:endCxn id="58" idx="0"/>
              </p:cNvCxnSpPr>
              <p:nvPr/>
            </p:nvCxnSpPr>
            <p:spPr>
              <a:xfrm>
                <a:off x="8745442" y="1963197"/>
                <a:ext cx="0" cy="204643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a:extLst>
                  <a:ext uri="{FF2B5EF4-FFF2-40B4-BE49-F238E27FC236}">
                    <a16:creationId xmlns:a16="http://schemas.microsoft.com/office/drawing/2014/main" id="{74A75C6F-5117-4CE5-9006-423EB40161F6}"/>
                  </a:ext>
                </a:extLst>
              </p:cNvPr>
              <p:cNvCxnSpPr>
                <a:stCxn id="54" idx="4"/>
                <a:endCxn id="57" idx="0"/>
              </p:cNvCxnSpPr>
              <p:nvPr/>
            </p:nvCxnSpPr>
            <p:spPr>
              <a:xfrm>
                <a:off x="7761337" y="3646162"/>
                <a:ext cx="0" cy="36346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a:extLst>
                  <a:ext uri="{FF2B5EF4-FFF2-40B4-BE49-F238E27FC236}">
                    <a16:creationId xmlns:a16="http://schemas.microsoft.com/office/drawing/2014/main" id="{EA608480-FD0A-49AB-85ED-2561D25CB430}"/>
                  </a:ext>
                </a:extLst>
              </p:cNvPr>
              <p:cNvCxnSpPr>
                <a:endCxn id="52" idx="6"/>
              </p:cNvCxnSpPr>
              <p:nvPr/>
            </p:nvCxnSpPr>
            <p:spPr>
              <a:xfrm flipH="1">
                <a:off x="8246560" y="2971489"/>
                <a:ext cx="498882"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7" name="文字方塊 36">
                  <a:extLst>
                    <a:ext uri="{FF2B5EF4-FFF2-40B4-BE49-F238E27FC236}">
                      <a16:creationId xmlns:a16="http://schemas.microsoft.com/office/drawing/2014/main" id="{D865DBA2-851C-4065-BFAE-F52B605D8FB6}"/>
                    </a:ext>
                  </a:extLst>
                </p:cNvPr>
                <p:cNvSpPr txBox="1"/>
                <p:nvPr/>
              </p:nvSpPr>
              <p:spPr>
                <a:xfrm>
                  <a:off x="1414558" y="1293285"/>
                  <a:ext cx="2772308" cy="3416320"/>
                </a:xfrm>
                <a:prstGeom prst="rect">
                  <a:avLst/>
                </a:prstGeom>
                <a:noFill/>
                <a:ln w="12700">
                  <a:solidFill>
                    <a:srgbClr val="262626"/>
                  </a:solidFill>
                </a:ln>
              </p:spPr>
              <p:txBody>
                <a:bodyPr wrap="square" rtlCol="0">
                  <a:spAutoFit/>
                </a:bodyPr>
                <a:lstStyle/>
                <a:p>
                  <a:pPr>
                    <a:lnSpc>
                      <a:spcPct val="200000"/>
                    </a:lnSpc>
                  </a:pPr>
                  <a:r>
                    <a:rPr lang="pt-BR" altLang="zh-TW" sz="12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a:t>
                  </a:r>
                  <a14:m>
                    <m:oMath xmlns:m="http://schemas.openxmlformats.org/officeDocument/2006/math">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𝑠</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0, 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𝑠</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 = 1, 0</m:t>
                      </m:r>
                    </m:oMath>
                  </a14:m>
                  <a:endPar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endParaRPr>
                </a:p>
                <a:p>
                  <a:pPr>
                    <a:lnSpc>
                      <a:spcPct val="200000"/>
                    </a:lnSpc>
                  </a:pPr>
                  <a14:m>
                    <m:oMathPara xmlns:m="http://schemas.openxmlformats.org/officeDocument/2006/math">
                      <m:oMathParaPr>
                        <m:jc m:val="left"/>
                      </m:oMathParaPr>
                      <m:oMath xmlns:m="http://schemas.openxmlformats.org/officeDocument/2006/math">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0, 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 = 0, 1</m:t>
                        </m:r>
                      </m:oMath>
                    </m:oMathPara>
                  </a14:m>
                  <a:endPar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endParaRPr>
                </a:p>
                <a:p>
                  <a:pPr>
                    <a:lnSpc>
                      <a:spcPct val="200000"/>
                    </a:lnSpc>
                  </a:pPr>
                  <a14:m>
                    <m:oMathPara xmlns:m="http://schemas.openxmlformats.org/officeDocument/2006/math">
                      <m:oMathParaPr>
                        <m:jc m:val="left"/>
                      </m:oMathParaPr>
                      <m:oMath xmlns:m="http://schemas.openxmlformats.org/officeDocument/2006/math">
                        <m:r>
                          <a:rPr lang="zh-TW" altLang="en-US"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𝑟</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0, 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𝑟</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 =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𝑎</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𝑏</m:t>
                        </m:r>
                      </m:oMath>
                    </m:oMathPara>
                  </a14:m>
                  <a:endPar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endParaRPr>
                </a:p>
                <a:p>
                  <a:pPr>
                    <a:lnSpc>
                      <a:spcPct val="200000"/>
                    </a:lnSpc>
                  </a:pPr>
                  <a14:m>
                    <m:oMathPara xmlns:m="http://schemas.openxmlformats.org/officeDocument/2006/math">
                      <m:oMathParaPr>
                        <m:jc m:val="left"/>
                      </m:oMathParaPr>
                      <m:oMath xmlns:m="http://schemas.openxmlformats.org/officeDocument/2006/math">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𝑤h𝑖𝑙𝑒</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𝑟</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 != 0):</m:t>
                        </m:r>
                      </m:oMath>
                    </m:oMathPara>
                  </a14:m>
                  <a:endPar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endParaRPr>
                </a:p>
                <a:p>
                  <a:pPr>
                    <a:lnSpc>
                      <a:spcPct val="200000"/>
                    </a:lnSpc>
                  </a:pPr>
                  <a14:m>
                    <m:oMathPara xmlns:m="http://schemas.openxmlformats.org/officeDocument/2006/math">
                      <m:oMathParaPr>
                        <m:jc m:val="left"/>
                      </m:oMathParaPr>
                      <m:oMath xmlns:m="http://schemas.openxmlformats.org/officeDocument/2006/math">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𝑞</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𝑟</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0 //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𝑟</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m:t>
                        </m:r>
                      </m:oMath>
                    </m:oMathPara>
                  </a14:m>
                  <a:endPar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endParaRPr>
                </a:p>
                <a:p>
                  <a:pPr>
                    <a:lnSpc>
                      <a:spcPct val="200000"/>
                    </a:lnSpc>
                  </a:pPr>
                  <a14:m>
                    <m:oMathPara xmlns:m="http://schemas.openxmlformats.org/officeDocument/2006/math">
                      <m:oMathParaPr>
                        <m:jc m:val="left"/>
                      </m:oMathParaPr>
                      <m:oMath xmlns:m="http://schemas.openxmlformats.org/officeDocument/2006/math">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𝑟</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0, 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𝑟</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 =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𝑟</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𝑟</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0 −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𝑞</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𝑟</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m:t>
                        </m:r>
                      </m:oMath>
                    </m:oMathPara>
                  </a14:m>
                  <a:endPar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endParaRPr>
                </a:p>
                <a:p>
                  <a:pPr>
                    <a:lnSpc>
                      <a:spcPct val="200000"/>
                    </a:lnSpc>
                  </a:pPr>
                  <a14:m>
                    <m:oMathPara xmlns:m="http://schemas.openxmlformats.org/officeDocument/2006/math">
                      <m:oMathParaPr>
                        <m:jc m:val="left"/>
                      </m:oMathParaPr>
                      <m:oMath xmlns:m="http://schemas.openxmlformats.org/officeDocument/2006/math">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0, 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 =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0 −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𝑞</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m:t>
                        </m:r>
                      </m:oMath>
                    </m:oMathPara>
                  </a14:m>
                  <a:endPar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endParaRPr>
                </a:p>
                <a:p>
                  <a:pPr>
                    <a:lnSpc>
                      <a:spcPct val="200000"/>
                    </a:lnSpc>
                  </a:pPr>
                  <a14:m>
                    <m:oMathPara xmlns:m="http://schemas.openxmlformats.org/officeDocument/2006/math">
                      <m:oMathParaPr>
                        <m:jc m:val="left"/>
                      </m:oMathParaPr>
                      <m:oMath xmlns:m="http://schemas.openxmlformats.org/officeDocument/2006/math">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𝑠</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0, 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𝑠</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 =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𝑠</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𝑠</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0 −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𝑞</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𝑠</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m:t>
                        </m:r>
                      </m:oMath>
                    </m:oMathPara>
                  </a14:m>
                  <a:endPar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endParaRPr>
                </a:p>
                <a:p>
                  <a:pPr>
                    <a:lnSpc>
                      <a:spcPct val="200000"/>
                    </a:lnSpc>
                  </a:pPr>
                  <a14:m>
                    <m:oMathPara xmlns:m="http://schemas.openxmlformats.org/officeDocument/2006/math">
                      <m:oMathParaPr>
                        <m:jc m:val="left"/>
                      </m:oMathParaPr>
                      <m:oMath xmlns:m="http://schemas.openxmlformats.org/officeDocument/2006/math">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𝑟𝑒𝑡𝑢𝑟𝑛</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𝑠</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0, 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0, 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𝑟</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0</m:t>
                        </m:r>
                      </m:oMath>
                    </m:oMathPara>
                  </a14:m>
                  <a:endParaRPr lang="en-US"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endParaRPr>
                </a:p>
              </p:txBody>
            </p:sp>
          </mc:Choice>
          <mc:Fallback xmlns="">
            <p:sp>
              <p:nvSpPr>
                <p:cNvPr id="37" name="文字方塊 36">
                  <a:extLst>
                    <a:ext uri="{FF2B5EF4-FFF2-40B4-BE49-F238E27FC236}">
                      <a16:creationId xmlns:a16="http://schemas.microsoft.com/office/drawing/2014/main" id="{D865DBA2-851C-4065-BFAE-F52B605D8FB6}"/>
                    </a:ext>
                  </a:extLst>
                </p:cNvPr>
                <p:cNvSpPr txBox="1">
                  <a:spLocks noRot="1" noChangeAspect="1" noMove="1" noResize="1" noEditPoints="1" noAdjustHandles="1" noChangeArrowheads="1" noChangeShapeType="1" noTextEdit="1"/>
                </p:cNvSpPr>
                <p:nvPr/>
              </p:nvSpPr>
              <p:spPr>
                <a:xfrm>
                  <a:off x="1414558" y="1293285"/>
                  <a:ext cx="2772308" cy="3416320"/>
                </a:xfrm>
                <a:prstGeom prst="rect">
                  <a:avLst/>
                </a:prstGeom>
                <a:blipFill>
                  <a:blip r:embed="rId3"/>
                  <a:stretch>
                    <a:fillRect/>
                  </a:stretch>
                </a:blipFill>
                <a:ln w="12700">
                  <a:solidFill>
                    <a:srgbClr val="262626"/>
                  </a:solidFill>
                </a:ln>
              </p:spPr>
              <p:txBody>
                <a:bodyPr/>
                <a:lstStyle/>
                <a:p>
                  <a:r>
                    <a:rPr lang="zh-TW" altLang="en-US">
                      <a:noFill/>
                    </a:rPr>
                    <a:t> </a:t>
                  </a:r>
                </a:p>
              </p:txBody>
            </p:sp>
          </mc:Fallback>
        </mc:AlternateContent>
        <p:sp>
          <p:nvSpPr>
            <p:cNvPr id="3" name="箭號: 向右 2">
              <a:extLst>
                <a:ext uri="{FF2B5EF4-FFF2-40B4-BE49-F238E27FC236}">
                  <a16:creationId xmlns:a16="http://schemas.microsoft.com/office/drawing/2014/main" id="{79C59137-C435-4A49-BFB8-B0CAD5EEB58A}"/>
                </a:ext>
              </a:extLst>
            </p:cNvPr>
            <p:cNvSpPr/>
            <p:nvPr/>
          </p:nvSpPr>
          <p:spPr>
            <a:xfrm>
              <a:off x="4532283" y="2719047"/>
              <a:ext cx="856159" cy="2769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41" name="文字方塊 40">
            <a:extLst>
              <a:ext uri="{FF2B5EF4-FFF2-40B4-BE49-F238E27FC236}">
                <a16:creationId xmlns:a16="http://schemas.microsoft.com/office/drawing/2014/main" id="{FE926AC1-1E7A-4BC5-9D1A-A8214EC7EE22}"/>
              </a:ext>
            </a:extLst>
          </p:cNvPr>
          <p:cNvSpPr txBox="1"/>
          <p:nvPr/>
        </p:nvSpPr>
        <p:spPr>
          <a:xfrm>
            <a:off x="471488" y="705641"/>
            <a:ext cx="9217024" cy="457433"/>
          </a:xfrm>
          <a:prstGeom prst="rect">
            <a:avLst/>
          </a:prstGeom>
          <a:noFill/>
        </p:spPr>
        <p:txBody>
          <a:bodyPr wrap="square" rtlCol="0">
            <a:spAutoFit/>
          </a:bodyPr>
          <a:lstStyle/>
          <a:p>
            <a:pPr marL="285750" indent="-285750" algn="l">
              <a:lnSpc>
                <a:spcPct val="200000"/>
              </a:lnSpc>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由演算法推導出</a:t>
            </a:r>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Dependency graph</a:t>
            </a:r>
          </a:p>
        </p:txBody>
      </p:sp>
      <p:cxnSp>
        <p:nvCxnSpPr>
          <p:cNvPr id="9" name="直線接點 8">
            <a:extLst>
              <a:ext uri="{FF2B5EF4-FFF2-40B4-BE49-F238E27FC236}">
                <a16:creationId xmlns:a16="http://schemas.microsoft.com/office/drawing/2014/main" id="{68608576-8C51-4EA3-86FD-A050579D29F3}"/>
              </a:ext>
            </a:extLst>
          </p:cNvPr>
          <p:cNvCxnSpPr/>
          <p:nvPr/>
        </p:nvCxnSpPr>
        <p:spPr>
          <a:xfrm>
            <a:off x="1308133" y="1758330"/>
            <a:ext cx="1280162"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7812516F-13B4-4A7A-A6F6-37AAE1BC8008}"/>
              </a:ext>
            </a:extLst>
          </p:cNvPr>
          <p:cNvCxnSpPr>
            <a:cxnSpLocks/>
          </p:cNvCxnSpPr>
          <p:nvPr/>
        </p:nvCxnSpPr>
        <p:spPr>
          <a:xfrm>
            <a:off x="1623616" y="4335760"/>
            <a:ext cx="179625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投影片編號版面配置區 11">
            <a:extLst>
              <a:ext uri="{FF2B5EF4-FFF2-40B4-BE49-F238E27FC236}">
                <a16:creationId xmlns:a16="http://schemas.microsoft.com/office/drawing/2014/main" id="{5AB7B28E-B20D-4CD6-8B55-3E704F85F0F3}"/>
              </a:ext>
            </a:extLst>
          </p:cNvPr>
          <p:cNvSpPr>
            <a:spLocks noGrp="1"/>
          </p:cNvSpPr>
          <p:nvPr>
            <p:ph type="sldNum" sz="quarter" idx="12"/>
          </p:nvPr>
        </p:nvSpPr>
        <p:spPr/>
        <p:txBody>
          <a:bodyPr/>
          <a:lstStyle/>
          <a:p>
            <a:fld id="{64CE74CF-356A-4169-9D6E-C5675D7456C1}" type="slidenum">
              <a:rPr lang="zh-CN" altLang="en-US" smtClean="0"/>
              <a:t>18</a:t>
            </a:fld>
            <a:endParaRPr lang="zh-CN" altLang="en-US"/>
          </a:p>
        </p:txBody>
      </p:sp>
    </p:spTree>
    <p:extLst>
      <p:ext uri="{BB962C8B-B14F-4D97-AF65-F5344CB8AC3E}">
        <p14:creationId xmlns:p14="http://schemas.microsoft.com/office/powerpoint/2010/main" val="34904850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grpSp>
        <p:nvGrpSpPr>
          <p:cNvPr id="19" name="群組 18">
            <a:extLst>
              <a:ext uri="{FF2B5EF4-FFF2-40B4-BE49-F238E27FC236}">
                <a16:creationId xmlns:a16="http://schemas.microsoft.com/office/drawing/2014/main" id="{3B8927E0-CF77-44D4-9C12-C6792EB457DC}"/>
              </a:ext>
            </a:extLst>
          </p:cNvPr>
          <p:cNvGrpSpPr/>
          <p:nvPr/>
        </p:nvGrpSpPr>
        <p:grpSpPr>
          <a:xfrm>
            <a:off x="428080" y="1231208"/>
            <a:ext cx="3078479" cy="3196085"/>
            <a:chOff x="955889" y="1999495"/>
            <a:chExt cx="3078479" cy="3196085"/>
          </a:xfrm>
        </p:grpSpPr>
        <p:grpSp>
          <p:nvGrpSpPr>
            <p:cNvPr id="20" name="群組 19">
              <a:extLst>
                <a:ext uri="{FF2B5EF4-FFF2-40B4-BE49-F238E27FC236}">
                  <a16:creationId xmlns:a16="http://schemas.microsoft.com/office/drawing/2014/main" id="{BFC2FFBD-E677-446D-A424-7BFCC36B2175}"/>
                </a:ext>
              </a:extLst>
            </p:cNvPr>
            <p:cNvGrpSpPr/>
            <p:nvPr/>
          </p:nvGrpSpPr>
          <p:grpSpPr>
            <a:xfrm>
              <a:off x="1735200" y="3266685"/>
              <a:ext cx="2299168" cy="1928895"/>
              <a:chOff x="4946415" y="521145"/>
              <a:chExt cx="2299168" cy="1928895"/>
            </a:xfrm>
          </p:grpSpPr>
          <p:sp>
            <p:nvSpPr>
              <p:cNvPr id="26" name="圆角矩形 18">
                <a:extLst>
                  <a:ext uri="{FF2B5EF4-FFF2-40B4-BE49-F238E27FC236}">
                    <a16:creationId xmlns:a16="http://schemas.microsoft.com/office/drawing/2014/main" id="{01F9FAD7-4EBE-4A16-AD74-7F6E8670D385}"/>
                  </a:ext>
                </a:extLst>
              </p:cNvPr>
              <p:cNvSpPr/>
              <p:nvPr/>
            </p:nvSpPr>
            <p:spPr>
              <a:xfrm rot="2700000">
                <a:off x="5163125" y="521145"/>
                <a:ext cx="1928895" cy="1928895"/>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27" name="圆角矩形 19">
                <a:extLst>
                  <a:ext uri="{FF2B5EF4-FFF2-40B4-BE49-F238E27FC236}">
                    <a16:creationId xmlns:a16="http://schemas.microsoft.com/office/drawing/2014/main" id="{1507A994-9395-4D0A-A082-A77CD0D2BF82}"/>
                  </a:ext>
                </a:extLst>
              </p:cNvPr>
              <p:cNvSpPr/>
              <p:nvPr/>
            </p:nvSpPr>
            <p:spPr>
              <a:xfrm rot="2700000">
                <a:off x="5233247" y="622841"/>
                <a:ext cx="1725504" cy="1725504"/>
              </a:xfrm>
              <a:prstGeom prst="ellipse">
                <a:avLst/>
              </a:prstGeom>
              <a:noFill/>
              <a:ln w="3175">
                <a:solidFill>
                  <a:srgbClr val="18478F"/>
                </a:solidFill>
                <a:prstDash val="solid"/>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28" name="矩形 20" descr="e7d195523061f1c0205959036996ad55c215b892a7aac5c0B9ADEF7896FB48F2EF97163A2DE1401E1875DEDC438B7864AD24CA23553DBBBD975DAF4CAD4A2592689FFB6CEE59FFA55B2702D0E5EE29CDDE744B5A58D848E290B0F3363EEEFF85AEACDB2C4783B3CFD20D9E72AC2F528B09A88B84C6E73CDEC5D6CB26D43C2398027A14BE9DBFE415">
                <a:extLst>
                  <a:ext uri="{FF2B5EF4-FFF2-40B4-BE49-F238E27FC236}">
                    <a16:creationId xmlns:a16="http://schemas.microsoft.com/office/drawing/2014/main" id="{A36AB3F7-A0C3-4E24-BF7D-8E6AFA5AA864}"/>
                  </a:ext>
                </a:extLst>
              </p:cNvPr>
              <p:cNvSpPr/>
              <p:nvPr/>
            </p:nvSpPr>
            <p:spPr>
              <a:xfrm>
                <a:off x="4946415" y="1113924"/>
                <a:ext cx="2299168" cy="649188"/>
              </a:xfrm>
              <a:prstGeom prst="ellipse">
                <a:avLst/>
              </a:prstGeom>
              <a:ln>
                <a:noFill/>
              </a:ln>
            </p:spPr>
            <p:txBody>
              <a:bodyPr wrap="square">
                <a:spAutoFit/>
              </a:bodyPr>
              <a:lstStyle/>
              <a:p>
                <a:pPr algn="ctr"/>
                <a:r>
                  <a:rPr lang="zh-TW" altLang="en-US" sz="2400" b="1" dirty="0">
                    <a:solidFill>
                      <a:srgbClr val="19547C"/>
                    </a:solidFill>
                    <a:latin typeface="Times New Roman" panose="02020603050405020304" pitchFamily="18" charset="0"/>
                    <a:ea typeface="Open Sans" panose="020B0606030504020204" pitchFamily="34" charset="0"/>
                    <a:cs typeface="Times New Roman" panose="02020603050405020304" pitchFamily="18" charset="0"/>
                  </a:rPr>
                  <a:t>目錄</a:t>
                </a:r>
              </a:p>
            </p:txBody>
          </p:sp>
        </p:grpSp>
        <p:grpSp>
          <p:nvGrpSpPr>
            <p:cNvPr id="21" name="群組 20">
              <a:extLst>
                <a:ext uri="{FF2B5EF4-FFF2-40B4-BE49-F238E27FC236}">
                  <a16:creationId xmlns:a16="http://schemas.microsoft.com/office/drawing/2014/main" id="{75138089-9955-4A5D-924E-5ED893041429}"/>
                </a:ext>
              </a:extLst>
            </p:cNvPr>
            <p:cNvGrpSpPr/>
            <p:nvPr/>
          </p:nvGrpSpPr>
          <p:grpSpPr>
            <a:xfrm>
              <a:off x="955889" y="1999495"/>
              <a:ext cx="1928895" cy="1928895"/>
              <a:chOff x="28268" y="1737112"/>
              <a:chExt cx="1928895" cy="1928895"/>
            </a:xfrm>
          </p:grpSpPr>
          <p:grpSp>
            <p:nvGrpSpPr>
              <p:cNvPr id="22" name="群組 21">
                <a:extLst>
                  <a:ext uri="{FF2B5EF4-FFF2-40B4-BE49-F238E27FC236}">
                    <a16:creationId xmlns:a16="http://schemas.microsoft.com/office/drawing/2014/main" id="{17F81DC7-1DF9-4AC9-9316-9FC09A852BE5}"/>
                  </a:ext>
                </a:extLst>
              </p:cNvPr>
              <p:cNvGrpSpPr/>
              <p:nvPr/>
            </p:nvGrpSpPr>
            <p:grpSpPr>
              <a:xfrm>
                <a:off x="28268" y="1737112"/>
                <a:ext cx="1928895" cy="1928895"/>
                <a:chOff x="5131552" y="521146"/>
                <a:chExt cx="1928895" cy="1928895"/>
              </a:xfrm>
            </p:grpSpPr>
            <p:sp>
              <p:nvSpPr>
                <p:cNvPr id="24" name="圆角矩形 18">
                  <a:extLst>
                    <a:ext uri="{FF2B5EF4-FFF2-40B4-BE49-F238E27FC236}">
                      <a16:creationId xmlns:a16="http://schemas.microsoft.com/office/drawing/2014/main" id="{EDEB0F16-4EBA-4631-913E-3CD2F9B4EC31}"/>
                    </a:ext>
                  </a:extLst>
                </p:cNvPr>
                <p:cNvSpPr/>
                <p:nvPr/>
              </p:nvSpPr>
              <p:spPr>
                <a:xfrm rot="2700000">
                  <a:off x="5131552" y="521146"/>
                  <a:ext cx="1928895" cy="1928895"/>
                </a:xfrm>
                <a:prstGeom prst="ellipse">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Times New Roman" panose="02020603050405020304" pitchFamily="18" charset="0"/>
                    <a:cs typeface="Times New Roman" panose="02020603050405020304" pitchFamily="18" charset="0"/>
                  </a:endParaRPr>
                </a:p>
              </p:txBody>
            </p:sp>
            <p:sp>
              <p:nvSpPr>
                <p:cNvPr id="25" name="圆角矩形 19">
                  <a:extLst>
                    <a:ext uri="{FF2B5EF4-FFF2-40B4-BE49-F238E27FC236}">
                      <a16:creationId xmlns:a16="http://schemas.microsoft.com/office/drawing/2014/main" id="{E6069322-5AD5-455E-9DB4-E9C52F60DD19}"/>
                    </a:ext>
                  </a:extLst>
                </p:cNvPr>
                <p:cNvSpPr/>
                <p:nvPr/>
              </p:nvSpPr>
              <p:spPr>
                <a:xfrm rot="2700000">
                  <a:off x="5233247" y="622841"/>
                  <a:ext cx="1725504" cy="1725504"/>
                </a:xfrm>
                <a:prstGeom prst="ellipse">
                  <a:avLst/>
                </a:prstGeom>
                <a:noFill/>
                <a:ln w="3175">
                  <a:solidFill>
                    <a:srgbClr val="18478F"/>
                  </a:solidFill>
                  <a:prstDash val="solid"/>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grpSp>
          <p:pic>
            <p:nvPicPr>
              <p:cNvPr id="23" name="圖片 22">
                <a:extLst>
                  <a:ext uri="{FF2B5EF4-FFF2-40B4-BE49-F238E27FC236}">
                    <a16:creationId xmlns:a16="http://schemas.microsoft.com/office/drawing/2014/main" id="{FE34A512-B510-44AC-B277-EA06457E3018}"/>
                  </a:ext>
                </a:extLst>
              </p:cNvPr>
              <p:cNvPicPr>
                <a:picLocks noChangeAspect="1"/>
              </p:cNvPicPr>
              <p:nvPr/>
            </p:nvPicPr>
            <p:blipFill>
              <a:blip r:embed="rId3" cstate="print">
                <a:duotone>
                  <a:prstClr val="black"/>
                  <a:schemeClr val="accent5">
                    <a:lumMod val="60000"/>
                    <a:lumOff val="40000"/>
                    <a:tint val="45000"/>
                    <a:satMod val="400000"/>
                  </a:schemeClr>
                </a:duotone>
                <a:extLst>
                  <a:ext uri="{28A0092B-C50C-407E-A947-70E740481C1C}">
                    <a14:useLocalDpi xmlns:a14="http://schemas.microsoft.com/office/drawing/2010/main" val="0"/>
                  </a:ext>
                </a:extLst>
              </a:blip>
              <a:stretch>
                <a:fillRect/>
              </a:stretch>
            </p:blipFill>
            <p:spPr>
              <a:xfrm>
                <a:off x="452715" y="2208634"/>
                <a:ext cx="1080000" cy="1080000"/>
              </a:xfrm>
              <a:prstGeom prst="rect">
                <a:avLst/>
              </a:prstGeom>
            </p:spPr>
          </p:pic>
        </p:grpSp>
      </p:grpSp>
      <p:grpSp>
        <p:nvGrpSpPr>
          <p:cNvPr id="29" name="群組 28">
            <a:extLst>
              <a:ext uri="{FF2B5EF4-FFF2-40B4-BE49-F238E27FC236}">
                <a16:creationId xmlns:a16="http://schemas.microsoft.com/office/drawing/2014/main" id="{E0DA6879-ED96-4027-A829-21092649A21A}"/>
              </a:ext>
            </a:extLst>
          </p:cNvPr>
          <p:cNvGrpSpPr/>
          <p:nvPr/>
        </p:nvGrpSpPr>
        <p:grpSpPr>
          <a:xfrm>
            <a:off x="3872965" y="880966"/>
            <a:ext cx="5677501" cy="555003"/>
            <a:chOff x="3711773" y="710044"/>
            <a:chExt cx="5677501" cy="555003"/>
          </a:xfrm>
        </p:grpSpPr>
        <p:sp>
          <p:nvSpPr>
            <p:cNvPr id="30" name="圆角矩形 21">
              <a:extLst>
                <a:ext uri="{FF2B5EF4-FFF2-40B4-BE49-F238E27FC236}">
                  <a16:creationId xmlns:a16="http://schemas.microsoft.com/office/drawing/2014/main" id="{0820BEC2-C68E-4593-96BB-405AF330E897}"/>
                </a:ext>
              </a:extLst>
            </p:cNvPr>
            <p:cNvSpPr/>
            <p:nvPr/>
          </p:nvSpPr>
          <p:spPr>
            <a:xfrm>
              <a:off x="3989274" y="711255"/>
              <a:ext cx="5400000" cy="540000"/>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Times New Roman" panose="02020603050405020304" pitchFamily="18" charset="0"/>
                <a:cs typeface="Times New Roman" panose="02020603050405020304" pitchFamily="18" charset="0"/>
              </a:endParaRPr>
            </a:p>
          </p:txBody>
        </p:sp>
        <p:sp>
          <p:nvSpPr>
            <p:cNvPr id="31" name="矩形 30">
              <a:extLst>
                <a:ext uri="{FF2B5EF4-FFF2-40B4-BE49-F238E27FC236}">
                  <a16:creationId xmlns:a16="http://schemas.microsoft.com/office/drawing/2014/main" id="{D455C417-0A0F-4038-ACA2-D30C5E7322FE}"/>
                </a:ext>
              </a:extLst>
            </p:cNvPr>
            <p:cNvSpPr/>
            <p:nvPr/>
          </p:nvSpPr>
          <p:spPr>
            <a:xfrm>
              <a:off x="4381722" y="796589"/>
              <a:ext cx="1499760" cy="369332"/>
            </a:xfrm>
            <a:prstGeom prst="rect">
              <a:avLst/>
            </a:prstGeom>
            <a:ln>
              <a:noFill/>
            </a:ln>
          </p:spPr>
          <p:txBody>
            <a:bodyPr wrap="square">
              <a:spAutoFit/>
            </a:bodyPr>
            <a:lstStyle/>
            <a:p>
              <a:r>
                <a:rPr lang="zh-TW" altLang="en-US" b="1" dirty="0">
                  <a:solidFill>
                    <a:srgbClr val="19547C"/>
                  </a:solidFill>
                  <a:latin typeface="Times New Roman" panose="02020603050405020304" pitchFamily="18" charset="0"/>
                  <a:ea typeface="微軟正黑體" panose="020B0604030504040204" pitchFamily="34" charset="-120"/>
                  <a:cs typeface="Times New Roman" panose="02020603050405020304" pitchFamily="18" charset="0"/>
                </a:rPr>
                <a:t>個人簡介</a:t>
              </a:r>
            </a:p>
          </p:txBody>
        </p:sp>
        <p:grpSp>
          <p:nvGrpSpPr>
            <p:cNvPr id="32" name="群組 31">
              <a:extLst>
                <a:ext uri="{FF2B5EF4-FFF2-40B4-BE49-F238E27FC236}">
                  <a16:creationId xmlns:a16="http://schemas.microsoft.com/office/drawing/2014/main" id="{0B45BCED-3EB2-4ACB-B5CF-D319224C5EC6}"/>
                </a:ext>
              </a:extLst>
            </p:cNvPr>
            <p:cNvGrpSpPr/>
            <p:nvPr/>
          </p:nvGrpSpPr>
          <p:grpSpPr>
            <a:xfrm>
              <a:off x="3711773" y="710044"/>
              <a:ext cx="555004" cy="555003"/>
              <a:chOff x="4227339" y="5322365"/>
              <a:chExt cx="555004" cy="555003"/>
            </a:xfrm>
          </p:grpSpPr>
          <p:sp>
            <p:nvSpPr>
              <p:cNvPr id="33" name="矩形 32">
                <a:extLst>
                  <a:ext uri="{FF2B5EF4-FFF2-40B4-BE49-F238E27FC236}">
                    <a16:creationId xmlns:a16="http://schemas.microsoft.com/office/drawing/2014/main" id="{E901C51B-D4D3-4BC8-9B60-BB5156FBA19D}"/>
                  </a:ext>
                </a:extLst>
              </p:cNvPr>
              <p:cNvSpPr/>
              <p:nvPr/>
            </p:nvSpPr>
            <p:spPr>
              <a:xfrm rot="13500000">
                <a:off x="4227339" y="5322365"/>
                <a:ext cx="555003" cy="555004"/>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34" name="矩形 33">
                <a:extLst>
                  <a:ext uri="{FF2B5EF4-FFF2-40B4-BE49-F238E27FC236}">
                    <a16:creationId xmlns:a16="http://schemas.microsoft.com/office/drawing/2014/main" id="{CFD563B3-14E1-4A0B-A72B-8F3391E74508}"/>
                  </a:ext>
                </a:extLst>
              </p:cNvPr>
              <p:cNvSpPr/>
              <p:nvPr/>
            </p:nvSpPr>
            <p:spPr>
              <a:xfrm>
                <a:off x="4253446" y="5370142"/>
                <a:ext cx="492443" cy="461665"/>
              </a:xfrm>
              <a:prstGeom prst="rect">
                <a:avLst/>
              </a:prstGeom>
            </p:spPr>
            <p:txBody>
              <a:bodyPr wrap="none">
                <a:spAutoFit/>
              </a:bodyPr>
              <a:lstStyle/>
              <a:p>
                <a:pPr algn="ctr"/>
                <a:r>
                  <a:rPr lang="en-US" altLang="zh-CN" sz="2400" dirty="0">
                    <a:solidFill>
                      <a:prstClr val="white"/>
                    </a:solidFill>
                    <a:latin typeface="Times New Roman" panose="02020603050405020304" pitchFamily="18" charset="0"/>
                    <a:ea typeface="Open Sans" panose="020B0606030504020204" pitchFamily="34" charset="0"/>
                    <a:cs typeface="Times New Roman" panose="02020603050405020304" pitchFamily="18" charset="0"/>
                  </a:rPr>
                  <a:t>01</a:t>
                </a:r>
                <a:endParaRPr lang="zh-CN" altLang="en-US" sz="2400" dirty="0">
                  <a:solidFill>
                    <a:prstClr val="white"/>
                  </a:solidFill>
                  <a:latin typeface="Times New Roman" panose="02020603050405020304" pitchFamily="18" charset="0"/>
                  <a:cs typeface="Times New Roman" panose="02020603050405020304" pitchFamily="18" charset="0"/>
                </a:endParaRPr>
              </a:p>
            </p:txBody>
          </p:sp>
        </p:grpSp>
      </p:grpSp>
      <p:grpSp>
        <p:nvGrpSpPr>
          <p:cNvPr id="35" name="群組 34">
            <a:extLst>
              <a:ext uri="{FF2B5EF4-FFF2-40B4-BE49-F238E27FC236}">
                <a16:creationId xmlns:a16="http://schemas.microsoft.com/office/drawing/2014/main" id="{3CBD598B-F82D-4E3F-8B38-12007930D789}"/>
              </a:ext>
            </a:extLst>
          </p:cNvPr>
          <p:cNvGrpSpPr/>
          <p:nvPr/>
        </p:nvGrpSpPr>
        <p:grpSpPr>
          <a:xfrm>
            <a:off x="3899071" y="2913811"/>
            <a:ext cx="5677501" cy="569916"/>
            <a:chOff x="3711773" y="710044"/>
            <a:chExt cx="5677501" cy="569916"/>
          </a:xfrm>
        </p:grpSpPr>
        <p:sp>
          <p:nvSpPr>
            <p:cNvPr id="36" name="圆角矩形 21">
              <a:extLst>
                <a:ext uri="{FF2B5EF4-FFF2-40B4-BE49-F238E27FC236}">
                  <a16:creationId xmlns:a16="http://schemas.microsoft.com/office/drawing/2014/main" id="{91FA13AF-CCDF-4EC7-A5C8-21112C5D6BCC}"/>
                </a:ext>
              </a:extLst>
            </p:cNvPr>
            <p:cNvSpPr/>
            <p:nvPr/>
          </p:nvSpPr>
          <p:spPr>
            <a:xfrm>
              <a:off x="3989274" y="711255"/>
              <a:ext cx="5400000" cy="540000"/>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Times New Roman" panose="02020603050405020304" pitchFamily="18" charset="0"/>
                <a:cs typeface="Times New Roman" panose="02020603050405020304" pitchFamily="18" charset="0"/>
              </a:endParaRPr>
            </a:p>
          </p:txBody>
        </p:sp>
        <p:sp>
          <p:nvSpPr>
            <p:cNvPr id="37" name="矩形 36">
              <a:extLst>
                <a:ext uri="{FF2B5EF4-FFF2-40B4-BE49-F238E27FC236}">
                  <a16:creationId xmlns:a16="http://schemas.microsoft.com/office/drawing/2014/main" id="{596A7929-1EEB-4D84-A588-DA9B8382815D}"/>
                </a:ext>
              </a:extLst>
            </p:cNvPr>
            <p:cNvSpPr/>
            <p:nvPr/>
          </p:nvSpPr>
          <p:spPr>
            <a:xfrm>
              <a:off x="4381722" y="741351"/>
              <a:ext cx="4255397" cy="538609"/>
            </a:xfrm>
            <a:prstGeom prst="rect">
              <a:avLst/>
            </a:prstGeom>
            <a:ln>
              <a:noFill/>
            </a:ln>
          </p:spPr>
          <p:txBody>
            <a:bodyPr wrap="square">
              <a:spAutoFit/>
            </a:bodyPr>
            <a:lstStyle/>
            <a:p>
              <a:r>
                <a:rPr lang="zh-TW" altLang="en-US" b="1" dirty="0">
                  <a:solidFill>
                    <a:srgbClr val="19547C"/>
                  </a:solidFill>
                  <a:latin typeface="Times New Roman" panose="02020603050405020304" pitchFamily="18" charset="0"/>
                  <a:ea typeface="微軟正黑體" panose="020B0604030504040204" pitchFamily="34" charset="-120"/>
                  <a:cs typeface="Times New Roman" panose="02020603050405020304" pitchFamily="18" charset="0"/>
                </a:rPr>
                <a:t>論文介紹</a:t>
              </a:r>
              <a:endParaRPr lang="en-US" altLang="zh-TW" b="1" dirty="0">
                <a:solidFill>
                  <a:srgbClr val="19547C"/>
                </a:solidFill>
                <a:latin typeface="Times New Roman" panose="02020603050405020304" pitchFamily="18" charset="0"/>
                <a:ea typeface="微軟正黑體" panose="020B0604030504040204" pitchFamily="34" charset="-120"/>
                <a:cs typeface="Times New Roman" panose="02020603050405020304" pitchFamily="18" charset="0"/>
              </a:endParaRPr>
            </a:p>
            <a:p>
              <a:r>
                <a:rPr lang="zh-TW" altLang="en-US" sz="1100" b="1" dirty="0">
                  <a:solidFill>
                    <a:srgbClr val="19547C"/>
                  </a:solidFill>
                  <a:latin typeface="Times New Roman" panose="02020603050405020304" pitchFamily="18" charset="0"/>
                  <a:ea typeface="微軟正黑體" panose="020B0604030504040204" pitchFamily="34" charset="-120"/>
                  <a:cs typeface="Times New Roman" panose="02020603050405020304" pitchFamily="18" charset="0"/>
                </a:rPr>
                <a:t>相容於</a:t>
              </a:r>
              <a:r>
                <a:rPr lang="en-US" altLang="zh-TW" sz="1100" b="1" dirty="0">
                  <a:solidFill>
                    <a:srgbClr val="19547C"/>
                  </a:solidFill>
                  <a:latin typeface="Times New Roman" panose="02020603050405020304" pitchFamily="18" charset="0"/>
                  <a:ea typeface="微軟正黑體" panose="020B0604030504040204" pitchFamily="34" charset="-120"/>
                  <a:cs typeface="Times New Roman" panose="02020603050405020304" pitchFamily="18" charset="0"/>
                </a:rPr>
                <a:t>AXI-4</a:t>
              </a:r>
              <a:r>
                <a:rPr lang="zh-TW" altLang="en-US" sz="1100" b="1" dirty="0">
                  <a:solidFill>
                    <a:srgbClr val="19547C"/>
                  </a:solidFill>
                  <a:latin typeface="Times New Roman" panose="02020603050405020304" pitchFamily="18" charset="0"/>
                  <a:ea typeface="微軟正黑體" panose="020B0604030504040204" pitchFamily="34" charset="-120"/>
                  <a:cs typeface="Times New Roman" panose="02020603050405020304" pitchFamily="18" charset="0"/>
                </a:rPr>
                <a:t>的後量子密碼標準</a:t>
              </a:r>
              <a:r>
                <a:rPr lang="en-US" altLang="zh-TW" sz="1100" b="1" dirty="0">
                  <a:solidFill>
                    <a:srgbClr val="19547C"/>
                  </a:solidFill>
                  <a:latin typeface="Times New Roman" panose="02020603050405020304" pitchFamily="18" charset="0"/>
                  <a:ea typeface="微軟正黑體" panose="020B0604030504040204" pitchFamily="34" charset="-120"/>
                  <a:cs typeface="Times New Roman" panose="02020603050405020304" pitchFamily="18" charset="0"/>
                </a:rPr>
                <a:t>FIPS 203</a:t>
              </a:r>
              <a:r>
                <a:rPr lang="zh-TW" altLang="en-US" sz="1100" b="1" dirty="0">
                  <a:solidFill>
                    <a:srgbClr val="19547C"/>
                  </a:solidFill>
                  <a:latin typeface="Times New Roman" panose="02020603050405020304" pitchFamily="18" charset="0"/>
                  <a:ea typeface="微軟正黑體" panose="020B0604030504040204" pitchFamily="34" charset="-120"/>
                  <a:cs typeface="Times New Roman" panose="02020603050405020304" pitchFamily="18" charset="0"/>
                </a:rPr>
                <a:t>之</a:t>
              </a:r>
              <a:r>
                <a:rPr lang="en-US" altLang="zh-TW" sz="1100" b="1" dirty="0">
                  <a:solidFill>
                    <a:srgbClr val="19547C"/>
                  </a:solidFill>
                  <a:latin typeface="Times New Roman" panose="02020603050405020304" pitchFamily="18" charset="0"/>
                  <a:ea typeface="微軟正黑體" panose="020B0604030504040204" pitchFamily="34" charset="-120"/>
                  <a:cs typeface="Times New Roman" panose="02020603050405020304" pitchFamily="18" charset="0"/>
                </a:rPr>
                <a:t>ML-KEM</a:t>
              </a:r>
              <a:r>
                <a:rPr lang="zh-TW" altLang="en-US" sz="1100" b="1" dirty="0">
                  <a:solidFill>
                    <a:srgbClr val="19547C"/>
                  </a:solidFill>
                  <a:latin typeface="Times New Roman" panose="02020603050405020304" pitchFamily="18" charset="0"/>
                  <a:ea typeface="微軟正黑體" panose="020B0604030504040204" pitchFamily="34" charset="-120"/>
                  <a:cs typeface="Times New Roman" panose="02020603050405020304" pitchFamily="18" charset="0"/>
                </a:rPr>
                <a:t>硬體加速器</a:t>
              </a:r>
            </a:p>
          </p:txBody>
        </p:sp>
        <p:grpSp>
          <p:nvGrpSpPr>
            <p:cNvPr id="38" name="群組 37">
              <a:extLst>
                <a:ext uri="{FF2B5EF4-FFF2-40B4-BE49-F238E27FC236}">
                  <a16:creationId xmlns:a16="http://schemas.microsoft.com/office/drawing/2014/main" id="{95895550-8B5D-46BD-A3F5-EA392CCC7F59}"/>
                </a:ext>
              </a:extLst>
            </p:cNvPr>
            <p:cNvGrpSpPr/>
            <p:nvPr/>
          </p:nvGrpSpPr>
          <p:grpSpPr>
            <a:xfrm>
              <a:off x="3711773" y="710044"/>
              <a:ext cx="555004" cy="555003"/>
              <a:chOff x="4227339" y="5322365"/>
              <a:chExt cx="555004" cy="555003"/>
            </a:xfrm>
          </p:grpSpPr>
          <p:sp>
            <p:nvSpPr>
              <p:cNvPr id="39" name="矩形 38">
                <a:extLst>
                  <a:ext uri="{FF2B5EF4-FFF2-40B4-BE49-F238E27FC236}">
                    <a16:creationId xmlns:a16="http://schemas.microsoft.com/office/drawing/2014/main" id="{4A0CB576-43CB-4873-8899-5F1F109B5C6F}"/>
                  </a:ext>
                </a:extLst>
              </p:cNvPr>
              <p:cNvSpPr/>
              <p:nvPr/>
            </p:nvSpPr>
            <p:spPr>
              <a:xfrm rot="13500000">
                <a:off x="4227339" y="5322365"/>
                <a:ext cx="555003" cy="555004"/>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40" name="矩形 39">
                <a:extLst>
                  <a:ext uri="{FF2B5EF4-FFF2-40B4-BE49-F238E27FC236}">
                    <a16:creationId xmlns:a16="http://schemas.microsoft.com/office/drawing/2014/main" id="{7103629C-B7C7-4241-8950-D3199F197925}"/>
                  </a:ext>
                </a:extLst>
              </p:cNvPr>
              <p:cNvSpPr/>
              <p:nvPr/>
            </p:nvSpPr>
            <p:spPr>
              <a:xfrm>
                <a:off x="4253445" y="5370142"/>
                <a:ext cx="492444" cy="461665"/>
              </a:xfrm>
              <a:prstGeom prst="rect">
                <a:avLst/>
              </a:prstGeom>
            </p:spPr>
            <p:txBody>
              <a:bodyPr wrap="none">
                <a:spAutoFit/>
              </a:bodyPr>
              <a:lstStyle/>
              <a:p>
                <a:pPr algn="ctr"/>
                <a:r>
                  <a:rPr lang="en-US" altLang="zh-CN" sz="2400" dirty="0">
                    <a:solidFill>
                      <a:prstClr val="white"/>
                    </a:solidFill>
                    <a:latin typeface="Times New Roman" panose="02020603050405020304" pitchFamily="18" charset="0"/>
                    <a:ea typeface="Open Sans" panose="020B0606030504020204" pitchFamily="34" charset="0"/>
                    <a:cs typeface="Times New Roman" panose="02020603050405020304" pitchFamily="18" charset="0"/>
                  </a:rPr>
                  <a:t>03</a:t>
                </a:r>
                <a:endParaRPr lang="zh-CN" altLang="en-US" sz="2400" dirty="0">
                  <a:solidFill>
                    <a:prstClr val="white"/>
                  </a:solidFill>
                  <a:latin typeface="Times New Roman" panose="02020603050405020304" pitchFamily="18" charset="0"/>
                  <a:cs typeface="Times New Roman" panose="02020603050405020304" pitchFamily="18" charset="0"/>
                </a:endParaRPr>
              </a:p>
            </p:txBody>
          </p:sp>
        </p:grpSp>
      </p:grpSp>
      <p:grpSp>
        <p:nvGrpSpPr>
          <p:cNvPr id="59" name="群組 58">
            <a:extLst>
              <a:ext uri="{FF2B5EF4-FFF2-40B4-BE49-F238E27FC236}">
                <a16:creationId xmlns:a16="http://schemas.microsoft.com/office/drawing/2014/main" id="{534392C5-DA37-4B9D-A37E-615A0DDFECC0}"/>
              </a:ext>
            </a:extLst>
          </p:cNvPr>
          <p:cNvGrpSpPr/>
          <p:nvPr/>
        </p:nvGrpSpPr>
        <p:grpSpPr>
          <a:xfrm>
            <a:off x="3872965" y="1879288"/>
            <a:ext cx="5677501" cy="586700"/>
            <a:chOff x="3711773" y="710044"/>
            <a:chExt cx="5677501" cy="586700"/>
          </a:xfrm>
        </p:grpSpPr>
        <p:sp>
          <p:nvSpPr>
            <p:cNvPr id="60" name="圆角矩形 21">
              <a:extLst>
                <a:ext uri="{FF2B5EF4-FFF2-40B4-BE49-F238E27FC236}">
                  <a16:creationId xmlns:a16="http://schemas.microsoft.com/office/drawing/2014/main" id="{621D24FF-3EE4-4BAE-A2BD-345269EED86C}"/>
                </a:ext>
              </a:extLst>
            </p:cNvPr>
            <p:cNvSpPr/>
            <p:nvPr/>
          </p:nvSpPr>
          <p:spPr>
            <a:xfrm>
              <a:off x="3989274" y="711255"/>
              <a:ext cx="5400000" cy="540000"/>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prstClr val="white"/>
                </a:solidFill>
                <a:latin typeface="Times New Roman" panose="02020603050405020304" pitchFamily="18" charset="0"/>
                <a:cs typeface="Times New Roman" panose="02020603050405020304" pitchFamily="18" charset="0"/>
              </a:endParaRPr>
            </a:p>
          </p:txBody>
        </p:sp>
        <p:sp>
          <p:nvSpPr>
            <p:cNvPr id="61" name="矩形 60">
              <a:extLst>
                <a:ext uri="{FF2B5EF4-FFF2-40B4-BE49-F238E27FC236}">
                  <a16:creationId xmlns:a16="http://schemas.microsoft.com/office/drawing/2014/main" id="{22185FDA-C262-441E-955B-EFCCAD8C350C}"/>
                </a:ext>
              </a:extLst>
            </p:cNvPr>
            <p:cNvSpPr/>
            <p:nvPr/>
          </p:nvSpPr>
          <p:spPr>
            <a:xfrm>
              <a:off x="4381722" y="758135"/>
              <a:ext cx="3770700" cy="538609"/>
            </a:xfrm>
            <a:prstGeom prst="rect">
              <a:avLst/>
            </a:prstGeom>
            <a:ln>
              <a:noFill/>
            </a:ln>
          </p:spPr>
          <p:txBody>
            <a:bodyPr wrap="square">
              <a:spAutoFit/>
            </a:bodyPr>
            <a:lstStyle/>
            <a:p>
              <a:r>
                <a:rPr lang="zh-TW" altLang="en-US" b="1" dirty="0">
                  <a:solidFill>
                    <a:srgbClr val="19547C"/>
                  </a:solidFill>
                  <a:latin typeface="Times New Roman" panose="02020603050405020304" pitchFamily="18" charset="0"/>
                  <a:ea typeface="微軟正黑體" panose="020B0604030504040204" pitchFamily="34" charset="-120"/>
                  <a:cs typeface="Times New Roman" panose="02020603050405020304" pitchFamily="18" charset="0"/>
                </a:rPr>
                <a:t>教育性晶片下線經驗</a:t>
              </a:r>
              <a:endParaRPr lang="en-US" altLang="zh-TW" b="1" dirty="0">
                <a:solidFill>
                  <a:srgbClr val="19547C"/>
                </a:solidFill>
                <a:latin typeface="Times New Roman" panose="02020603050405020304" pitchFamily="18" charset="0"/>
                <a:ea typeface="微軟正黑體" panose="020B0604030504040204" pitchFamily="34" charset="-120"/>
                <a:cs typeface="Times New Roman" panose="02020603050405020304" pitchFamily="18" charset="0"/>
              </a:endParaRPr>
            </a:p>
            <a:p>
              <a:r>
                <a:rPr lang="zh-TW" altLang="en-US" sz="1100" b="1" dirty="0">
                  <a:solidFill>
                    <a:srgbClr val="19547C"/>
                  </a:solidFill>
                  <a:latin typeface="Times New Roman" panose="02020603050405020304" pitchFamily="18" charset="0"/>
                  <a:ea typeface="微軟正黑體" panose="020B0604030504040204" pitchFamily="34" charset="-120"/>
                  <a:cs typeface="Times New Roman" panose="02020603050405020304" pitchFamily="18" charset="0"/>
                </a:rPr>
                <a:t>設計與實現蒙哥馬利演算法架構應用於</a:t>
              </a:r>
              <a:r>
                <a:rPr lang="en-US" altLang="zh-TW" sz="1100" b="1" dirty="0">
                  <a:solidFill>
                    <a:srgbClr val="19547C"/>
                  </a:solidFill>
                  <a:latin typeface="Times New Roman" panose="02020603050405020304" pitchFamily="18" charset="0"/>
                  <a:ea typeface="微軟正黑體" panose="020B0604030504040204" pitchFamily="34" charset="-120"/>
                  <a:cs typeface="Times New Roman" panose="02020603050405020304" pitchFamily="18" charset="0"/>
                </a:rPr>
                <a:t>RSA</a:t>
              </a:r>
              <a:r>
                <a:rPr lang="zh-TW" altLang="en-US" sz="1100" b="1" dirty="0">
                  <a:solidFill>
                    <a:srgbClr val="19547C"/>
                  </a:solidFill>
                  <a:latin typeface="Times New Roman" panose="02020603050405020304" pitchFamily="18" charset="0"/>
                  <a:ea typeface="微軟正黑體" panose="020B0604030504040204" pitchFamily="34" charset="-120"/>
                  <a:cs typeface="Times New Roman" panose="02020603050405020304" pitchFamily="18" charset="0"/>
                </a:rPr>
                <a:t>加解密電路</a:t>
              </a:r>
            </a:p>
          </p:txBody>
        </p:sp>
        <p:grpSp>
          <p:nvGrpSpPr>
            <p:cNvPr id="62" name="群組 61">
              <a:extLst>
                <a:ext uri="{FF2B5EF4-FFF2-40B4-BE49-F238E27FC236}">
                  <a16:creationId xmlns:a16="http://schemas.microsoft.com/office/drawing/2014/main" id="{07844CAB-53E9-4D2E-B7E3-F7A466A48F7A}"/>
                </a:ext>
              </a:extLst>
            </p:cNvPr>
            <p:cNvGrpSpPr/>
            <p:nvPr/>
          </p:nvGrpSpPr>
          <p:grpSpPr>
            <a:xfrm>
              <a:off x="3711773" y="710044"/>
              <a:ext cx="555004" cy="555003"/>
              <a:chOff x="4227339" y="5322365"/>
              <a:chExt cx="555004" cy="555003"/>
            </a:xfrm>
          </p:grpSpPr>
          <p:sp>
            <p:nvSpPr>
              <p:cNvPr id="63" name="矩形 62">
                <a:extLst>
                  <a:ext uri="{FF2B5EF4-FFF2-40B4-BE49-F238E27FC236}">
                    <a16:creationId xmlns:a16="http://schemas.microsoft.com/office/drawing/2014/main" id="{CE81731F-09B3-4434-A6C1-AFB270C3CA31}"/>
                  </a:ext>
                </a:extLst>
              </p:cNvPr>
              <p:cNvSpPr/>
              <p:nvPr/>
            </p:nvSpPr>
            <p:spPr>
              <a:xfrm rot="13500000">
                <a:off x="4227339" y="5322365"/>
                <a:ext cx="555003" cy="555004"/>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64" name="矩形 63">
                <a:extLst>
                  <a:ext uri="{FF2B5EF4-FFF2-40B4-BE49-F238E27FC236}">
                    <a16:creationId xmlns:a16="http://schemas.microsoft.com/office/drawing/2014/main" id="{E0C5AED2-93DF-4F0A-BC52-26F0F4DB6EFC}"/>
                  </a:ext>
                </a:extLst>
              </p:cNvPr>
              <p:cNvSpPr/>
              <p:nvPr/>
            </p:nvSpPr>
            <p:spPr>
              <a:xfrm>
                <a:off x="4253445" y="5370142"/>
                <a:ext cx="492444" cy="461665"/>
              </a:xfrm>
              <a:prstGeom prst="rect">
                <a:avLst/>
              </a:prstGeom>
            </p:spPr>
            <p:txBody>
              <a:bodyPr wrap="none">
                <a:spAutoFit/>
              </a:bodyPr>
              <a:lstStyle/>
              <a:p>
                <a:pPr algn="ctr"/>
                <a:r>
                  <a:rPr lang="en-US" altLang="zh-CN" sz="2400" dirty="0">
                    <a:solidFill>
                      <a:prstClr val="white"/>
                    </a:solidFill>
                    <a:latin typeface="Times New Roman" panose="02020603050405020304" pitchFamily="18" charset="0"/>
                    <a:ea typeface="Open Sans" panose="020B0606030504020204" pitchFamily="34" charset="0"/>
                    <a:cs typeface="Times New Roman" panose="02020603050405020304" pitchFamily="18" charset="0"/>
                  </a:rPr>
                  <a:t>02</a:t>
                </a:r>
                <a:endParaRPr lang="zh-CN" altLang="en-US" sz="2400" dirty="0">
                  <a:solidFill>
                    <a:prstClr val="white"/>
                  </a:solidFill>
                  <a:latin typeface="Times New Roman" panose="02020603050405020304" pitchFamily="18" charset="0"/>
                  <a:cs typeface="Times New Roman" panose="02020603050405020304" pitchFamily="18" charset="0"/>
                </a:endParaRPr>
              </a:p>
            </p:txBody>
          </p:sp>
        </p:grpSp>
      </p:grpSp>
      <p:sp>
        <p:nvSpPr>
          <p:cNvPr id="65" name="矩形 64">
            <a:extLst>
              <a:ext uri="{FF2B5EF4-FFF2-40B4-BE49-F238E27FC236}">
                <a16:creationId xmlns:a16="http://schemas.microsoft.com/office/drawing/2014/main" id="{56A66E7B-B56F-4819-AC84-6BE286B6EA09}"/>
              </a:ext>
            </a:extLst>
          </p:cNvPr>
          <p:cNvSpPr/>
          <p:nvPr/>
        </p:nvSpPr>
        <p:spPr>
          <a:xfrm>
            <a:off x="4005859" y="4924615"/>
            <a:ext cx="338554" cy="461665"/>
          </a:xfrm>
          <a:prstGeom prst="rect">
            <a:avLst/>
          </a:prstGeom>
        </p:spPr>
        <p:txBody>
          <a:bodyPr wrap="none">
            <a:spAutoFit/>
          </a:bodyPr>
          <a:lstStyle/>
          <a:p>
            <a:pPr algn="ctr"/>
            <a:r>
              <a:rPr lang="en-US" altLang="zh-CN" sz="2400" dirty="0">
                <a:solidFill>
                  <a:prstClr val="white"/>
                </a:solidFill>
                <a:latin typeface="Times New Roman" panose="02020603050405020304" pitchFamily="18" charset="0"/>
                <a:ea typeface="Open Sans" panose="020B0606030504020204" pitchFamily="34" charset="0"/>
                <a:cs typeface="Times New Roman" panose="02020603050405020304" pitchFamily="18" charset="0"/>
              </a:rPr>
              <a:t>0</a:t>
            </a:r>
            <a:endParaRPr lang="zh-CN" altLang="en-US" sz="2400" dirty="0">
              <a:solidFill>
                <a:prstClr val="white"/>
              </a:solidFill>
              <a:latin typeface="Times New Roman" panose="02020603050405020304" pitchFamily="18" charset="0"/>
              <a:cs typeface="Times New Roman" panose="02020603050405020304" pitchFamily="18" charset="0"/>
            </a:endParaRPr>
          </a:p>
        </p:txBody>
      </p:sp>
      <p:grpSp>
        <p:nvGrpSpPr>
          <p:cNvPr id="66" name="群組 65">
            <a:extLst>
              <a:ext uri="{FF2B5EF4-FFF2-40B4-BE49-F238E27FC236}">
                <a16:creationId xmlns:a16="http://schemas.microsoft.com/office/drawing/2014/main" id="{EDF0BB8A-ABC9-4787-B694-B56DFE585B7D}"/>
              </a:ext>
            </a:extLst>
          </p:cNvPr>
          <p:cNvGrpSpPr/>
          <p:nvPr/>
        </p:nvGrpSpPr>
        <p:grpSpPr>
          <a:xfrm>
            <a:off x="3899071" y="3983938"/>
            <a:ext cx="5677501" cy="555003"/>
            <a:chOff x="3711773" y="710044"/>
            <a:chExt cx="5677501" cy="555003"/>
          </a:xfrm>
        </p:grpSpPr>
        <p:sp>
          <p:nvSpPr>
            <p:cNvPr id="67" name="圆角矩形 21">
              <a:extLst>
                <a:ext uri="{FF2B5EF4-FFF2-40B4-BE49-F238E27FC236}">
                  <a16:creationId xmlns:a16="http://schemas.microsoft.com/office/drawing/2014/main" id="{7C74395A-31F2-4264-B7D3-628BAC45D46A}"/>
                </a:ext>
              </a:extLst>
            </p:cNvPr>
            <p:cNvSpPr/>
            <p:nvPr/>
          </p:nvSpPr>
          <p:spPr>
            <a:xfrm>
              <a:off x="3989274" y="711255"/>
              <a:ext cx="5400000" cy="540000"/>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68" name="矩形 67">
              <a:extLst>
                <a:ext uri="{FF2B5EF4-FFF2-40B4-BE49-F238E27FC236}">
                  <a16:creationId xmlns:a16="http://schemas.microsoft.com/office/drawing/2014/main" id="{4B8822BB-983F-4E5C-8F5A-34BAA4BD2F97}"/>
                </a:ext>
              </a:extLst>
            </p:cNvPr>
            <p:cNvSpPr/>
            <p:nvPr/>
          </p:nvSpPr>
          <p:spPr>
            <a:xfrm>
              <a:off x="4381722" y="796589"/>
              <a:ext cx="2566902" cy="369332"/>
            </a:xfrm>
            <a:prstGeom prst="rect">
              <a:avLst/>
            </a:prstGeom>
            <a:ln>
              <a:noFill/>
            </a:ln>
          </p:spPr>
          <p:txBody>
            <a:bodyPr wrap="square">
              <a:spAutoFit/>
            </a:bodyPr>
            <a:lstStyle/>
            <a:p>
              <a:r>
                <a:rPr lang="zh-TW" altLang="en-US" b="1" dirty="0">
                  <a:solidFill>
                    <a:srgbClr val="19547C"/>
                  </a:solidFill>
                  <a:latin typeface="Times New Roman" panose="02020603050405020304" pitchFamily="18" charset="0"/>
                  <a:ea typeface="微軟正黑體" panose="020B0604030504040204" pitchFamily="34" charset="-120"/>
                  <a:cs typeface="Times New Roman" panose="02020603050405020304" pitchFamily="18" charset="0"/>
                </a:rPr>
                <a:t>相關專題簡介</a:t>
              </a:r>
            </a:p>
          </p:txBody>
        </p:sp>
        <p:grpSp>
          <p:nvGrpSpPr>
            <p:cNvPr id="69" name="群組 68">
              <a:extLst>
                <a:ext uri="{FF2B5EF4-FFF2-40B4-BE49-F238E27FC236}">
                  <a16:creationId xmlns:a16="http://schemas.microsoft.com/office/drawing/2014/main" id="{B554455F-4CD9-42BD-9CE7-DE94E356726C}"/>
                </a:ext>
              </a:extLst>
            </p:cNvPr>
            <p:cNvGrpSpPr/>
            <p:nvPr/>
          </p:nvGrpSpPr>
          <p:grpSpPr>
            <a:xfrm>
              <a:off x="3711773" y="710044"/>
              <a:ext cx="555004" cy="555003"/>
              <a:chOff x="4227339" y="5322365"/>
              <a:chExt cx="555004" cy="555003"/>
            </a:xfrm>
          </p:grpSpPr>
          <p:sp>
            <p:nvSpPr>
              <p:cNvPr id="70" name="矩形 69">
                <a:extLst>
                  <a:ext uri="{FF2B5EF4-FFF2-40B4-BE49-F238E27FC236}">
                    <a16:creationId xmlns:a16="http://schemas.microsoft.com/office/drawing/2014/main" id="{ADDE8F0D-9D87-40A5-BC2F-9775E6F97CE7}"/>
                  </a:ext>
                </a:extLst>
              </p:cNvPr>
              <p:cNvSpPr/>
              <p:nvPr/>
            </p:nvSpPr>
            <p:spPr>
              <a:xfrm rot="13500000">
                <a:off x="4227339" y="5322365"/>
                <a:ext cx="555003" cy="555004"/>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prstClr val="white"/>
                  </a:solidFill>
                  <a:latin typeface="Times New Roman" panose="02020603050405020304" pitchFamily="18" charset="0"/>
                  <a:cs typeface="Times New Roman" panose="02020603050405020304" pitchFamily="18" charset="0"/>
                </a:endParaRPr>
              </a:p>
            </p:txBody>
          </p:sp>
          <p:sp>
            <p:nvSpPr>
              <p:cNvPr id="71" name="矩形 70">
                <a:extLst>
                  <a:ext uri="{FF2B5EF4-FFF2-40B4-BE49-F238E27FC236}">
                    <a16:creationId xmlns:a16="http://schemas.microsoft.com/office/drawing/2014/main" id="{B2B9C7EE-9A12-4357-97B7-998D5DEF8BC8}"/>
                  </a:ext>
                </a:extLst>
              </p:cNvPr>
              <p:cNvSpPr/>
              <p:nvPr/>
            </p:nvSpPr>
            <p:spPr>
              <a:xfrm>
                <a:off x="4253445" y="5370142"/>
                <a:ext cx="492444" cy="461665"/>
              </a:xfrm>
              <a:prstGeom prst="rect">
                <a:avLst/>
              </a:prstGeom>
            </p:spPr>
            <p:txBody>
              <a:bodyPr wrap="none">
                <a:spAutoFit/>
              </a:bodyPr>
              <a:lstStyle/>
              <a:p>
                <a:pPr algn="ctr"/>
                <a:r>
                  <a:rPr lang="en-US" altLang="zh-CN" sz="2400" dirty="0">
                    <a:solidFill>
                      <a:prstClr val="white"/>
                    </a:solidFill>
                    <a:latin typeface="Times New Roman" panose="02020603050405020304" pitchFamily="18" charset="0"/>
                    <a:ea typeface="Open Sans" panose="020B0606030504020204" pitchFamily="34" charset="0"/>
                    <a:cs typeface="Times New Roman" panose="02020603050405020304" pitchFamily="18" charset="0"/>
                  </a:rPr>
                  <a:t>0</a:t>
                </a:r>
                <a:r>
                  <a:rPr lang="en-US" altLang="zh-TW" sz="2400" dirty="0">
                    <a:solidFill>
                      <a:prstClr val="white"/>
                    </a:solidFill>
                    <a:latin typeface="Times New Roman" panose="02020603050405020304" pitchFamily="18" charset="0"/>
                    <a:ea typeface="Open Sans" panose="020B0606030504020204" pitchFamily="34" charset="0"/>
                    <a:cs typeface="Times New Roman" panose="02020603050405020304" pitchFamily="18" charset="0"/>
                  </a:rPr>
                  <a:t>4</a:t>
                </a:r>
                <a:endParaRPr lang="zh-CN" altLang="en-US" sz="2400" dirty="0">
                  <a:solidFill>
                    <a:prstClr val="white"/>
                  </a:solidFill>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803941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0" y="0"/>
            <a:ext cx="2380000"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擴展歐基里德算法</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grpSp>
        <p:nvGrpSpPr>
          <p:cNvPr id="26" name="群組 25">
            <a:extLst>
              <a:ext uri="{FF2B5EF4-FFF2-40B4-BE49-F238E27FC236}">
                <a16:creationId xmlns:a16="http://schemas.microsoft.com/office/drawing/2014/main" id="{90BEF3A8-4FCF-421A-A0CF-5C9F2FE8D3E6}"/>
              </a:ext>
            </a:extLst>
          </p:cNvPr>
          <p:cNvGrpSpPr/>
          <p:nvPr/>
        </p:nvGrpSpPr>
        <p:grpSpPr>
          <a:xfrm>
            <a:off x="2380000" y="1345332"/>
            <a:ext cx="5400000" cy="3613845"/>
            <a:chOff x="2446839" y="1111369"/>
            <a:chExt cx="5400000" cy="3613845"/>
          </a:xfrm>
        </p:grpSpPr>
        <p:sp>
          <p:nvSpPr>
            <p:cNvPr id="2" name="橢圓 1">
              <a:extLst>
                <a:ext uri="{FF2B5EF4-FFF2-40B4-BE49-F238E27FC236}">
                  <a16:creationId xmlns:a16="http://schemas.microsoft.com/office/drawing/2014/main" id="{0D70C6B5-DF98-4328-BA20-374C4CDAD059}"/>
                </a:ext>
              </a:extLst>
            </p:cNvPr>
            <p:cNvSpPr/>
            <p:nvPr/>
          </p:nvSpPr>
          <p:spPr>
            <a:xfrm>
              <a:off x="3165793" y="1111369"/>
              <a:ext cx="540000" cy="54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r0</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18" name="橢圓 17">
              <a:extLst>
                <a:ext uri="{FF2B5EF4-FFF2-40B4-BE49-F238E27FC236}">
                  <a16:creationId xmlns:a16="http://schemas.microsoft.com/office/drawing/2014/main" id="{3457CDB6-8315-423C-B835-AEF7240714BC}"/>
                </a:ext>
              </a:extLst>
            </p:cNvPr>
            <p:cNvSpPr/>
            <p:nvPr/>
          </p:nvSpPr>
          <p:spPr>
            <a:xfrm>
              <a:off x="3969898" y="1111369"/>
              <a:ext cx="540000" cy="54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r1</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cxnSp>
          <p:nvCxnSpPr>
            <p:cNvPr id="6" name="直線單箭頭接點 5">
              <a:extLst>
                <a:ext uri="{FF2B5EF4-FFF2-40B4-BE49-F238E27FC236}">
                  <a16:creationId xmlns:a16="http://schemas.microsoft.com/office/drawing/2014/main" id="{0E395DDF-0C57-483D-A0F5-2F0620D06297}"/>
                </a:ext>
              </a:extLst>
            </p:cNvPr>
            <p:cNvCxnSpPr>
              <a:cxnSpLocks/>
              <a:stCxn id="2" idx="4"/>
              <a:endCxn id="19" idx="1"/>
            </p:cNvCxnSpPr>
            <p:nvPr/>
          </p:nvCxnSpPr>
          <p:spPr>
            <a:xfrm>
              <a:off x="3435793" y="1651369"/>
              <a:ext cx="250446" cy="24783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單箭頭接點 9">
              <a:extLst>
                <a:ext uri="{FF2B5EF4-FFF2-40B4-BE49-F238E27FC236}">
                  <a16:creationId xmlns:a16="http://schemas.microsoft.com/office/drawing/2014/main" id="{A19BAFEC-6817-4ADD-BE78-9C8B1B593BEE}"/>
                </a:ext>
              </a:extLst>
            </p:cNvPr>
            <p:cNvCxnSpPr>
              <a:cxnSpLocks/>
              <a:stCxn id="18" idx="4"/>
              <a:endCxn id="19" idx="7"/>
            </p:cNvCxnSpPr>
            <p:nvPr/>
          </p:nvCxnSpPr>
          <p:spPr>
            <a:xfrm flipH="1">
              <a:off x="3940797" y="1651369"/>
              <a:ext cx="299101" cy="24783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橢圓 18">
              <a:extLst>
                <a:ext uri="{FF2B5EF4-FFF2-40B4-BE49-F238E27FC236}">
                  <a16:creationId xmlns:a16="http://schemas.microsoft.com/office/drawing/2014/main" id="{AE46A91D-D5F1-4FCB-B2B7-D1C0E8B977D8}"/>
                </a:ext>
              </a:extLst>
            </p:cNvPr>
            <p:cNvSpPr/>
            <p:nvPr/>
          </p:nvSpPr>
          <p:spPr>
            <a:xfrm>
              <a:off x="3633518" y="1846485"/>
              <a:ext cx="360000" cy="36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sp>
          <p:nvSpPr>
            <p:cNvPr id="30" name="橢圓 29">
              <a:extLst>
                <a:ext uri="{FF2B5EF4-FFF2-40B4-BE49-F238E27FC236}">
                  <a16:creationId xmlns:a16="http://schemas.microsoft.com/office/drawing/2014/main" id="{042B31C8-4C82-4FE8-BAEE-B062AEA4AE5E}"/>
                </a:ext>
              </a:extLst>
            </p:cNvPr>
            <p:cNvSpPr/>
            <p:nvPr/>
          </p:nvSpPr>
          <p:spPr>
            <a:xfrm>
              <a:off x="3381016" y="2479661"/>
              <a:ext cx="360000" cy="36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cxnSp>
          <p:nvCxnSpPr>
            <p:cNvPr id="32" name="接點: 肘形 31">
              <a:extLst>
                <a:ext uri="{FF2B5EF4-FFF2-40B4-BE49-F238E27FC236}">
                  <a16:creationId xmlns:a16="http://schemas.microsoft.com/office/drawing/2014/main" id="{A6EB3835-4E74-4916-820D-646AAD75501A}"/>
                </a:ext>
              </a:extLst>
            </p:cNvPr>
            <p:cNvCxnSpPr>
              <a:stCxn id="19" idx="4"/>
              <a:endCxn id="30" idx="0"/>
            </p:cNvCxnSpPr>
            <p:nvPr/>
          </p:nvCxnSpPr>
          <p:spPr>
            <a:xfrm rot="5400000">
              <a:off x="3550679" y="2216822"/>
              <a:ext cx="273176" cy="252502"/>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橢圓 33">
              <a:extLst>
                <a:ext uri="{FF2B5EF4-FFF2-40B4-BE49-F238E27FC236}">
                  <a16:creationId xmlns:a16="http://schemas.microsoft.com/office/drawing/2014/main" id="{33285891-A87D-4C47-9AED-558C2AB3CEAB}"/>
                </a:ext>
              </a:extLst>
            </p:cNvPr>
            <p:cNvSpPr/>
            <p:nvPr/>
          </p:nvSpPr>
          <p:spPr>
            <a:xfrm>
              <a:off x="3075793" y="2999075"/>
              <a:ext cx="360000" cy="36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cxnSp>
          <p:nvCxnSpPr>
            <p:cNvPr id="36" name="直線單箭頭接點 35">
              <a:extLst>
                <a:ext uri="{FF2B5EF4-FFF2-40B4-BE49-F238E27FC236}">
                  <a16:creationId xmlns:a16="http://schemas.microsoft.com/office/drawing/2014/main" id="{758B3D71-ACC0-4310-9A05-AF3991870716}"/>
                </a:ext>
              </a:extLst>
            </p:cNvPr>
            <p:cNvCxnSpPr>
              <a:stCxn id="2" idx="4"/>
              <a:endCxn id="34" idx="0"/>
            </p:cNvCxnSpPr>
            <p:nvPr/>
          </p:nvCxnSpPr>
          <p:spPr>
            <a:xfrm flipH="1">
              <a:off x="3255793" y="1651369"/>
              <a:ext cx="180000" cy="134770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a:extLst>
                <a:ext uri="{FF2B5EF4-FFF2-40B4-BE49-F238E27FC236}">
                  <a16:creationId xmlns:a16="http://schemas.microsoft.com/office/drawing/2014/main" id="{B5A33592-87E7-45E2-BA76-6A16053AB0B2}"/>
                </a:ext>
              </a:extLst>
            </p:cNvPr>
            <p:cNvCxnSpPr>
              <a:stCxn id="30" idx="4"/>
              <a:endCxn id="34" idx="7"/>
            </p:cNvCxnSpPr>
            <p:nvPr/>
          </p:nvCxnSpPr>
          <p:spPr>
            <a:xfrm flipH="1">
              <a:off x="3383072" y="2839661"/>
              <a:ext cx="177944" cy="21213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橢圓 38">
              <a:extLst>
                <a:ext uri="{FF2B5EF4-FFF2-40B4-BE49-F238E27FC236}">
                  <a16:creationId xmlns:a16="http://schemas.microsoft.com/office/drawing/2014/main" id="{DA2E56A1-C971-4B16-BD8D-B48A6ECABD34}"/>
                </a:ext>
              </a:extLst>
            </p:cNvPr>
            <p:cNvSpPr/>
            <p:nvPr/>
          </p:nvSpPr>
          <p:spPr>
            <a:xfrm>
              <a:off x="2985793" y="4185214"/>
              <a:ext cx="540000" cy="54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r1</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40" name="橢圓 39">
              <a:extLst>
                <a:ext uri="{FF2B5EF4-FFF2-40B4-BE49-F238E27FC236}">
                  <a16:creationId xmlns:a16="http://schemas.microsoft.com/office/drawing/2014/main" id="{1E7FA200-3319-463B-B780-EBD6F48F2C88}"/>
                </a:ext>
              </a:extLst>
            </p:cNvPr>
            <p:cNvSpPr/>
            <p:nvPr/>
          </p:nvSpPr>
          <p:spPr>
            <a:xfrm>
              <a:off x="3969898" y="4185214"/>
              <a:ext cx="540000" cy="54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r0</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cxnSp>
          <p:nvCxnSpPr>
            <p:cNvPr id="42" name="直線單箭頭接點 41">
              <a:extLst>
                <a:ext uri="{FF2B5EF4-FFF2-40B4-BE49-F238E27FC236}">
                  <a16:creationId xmlns:a16="http://schemas.microsoft.com/office/drawing/2014/main" id="{ADE9483E-F48B-4A3E-8A3E-25B257CFCCCF}"/>
                </a:ext>
              </a:extLst>
            </p:cNvPr>
            <p:cNvCxnSpPr>
              <a:stCxn id="18" idx="4"/>
              <a:endCxn id="40" idx="0"/>
            </p:cNvCxnSpPr>
            <p:nvPr/>
          </p:nvCxnSpPr>
          <p:spPr>
            <a:xfrm>
              <a:off x="4239898" y="1651369"/>
              <a:ext cx="0" cy="253384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單箭頭接點 43">
              <a:extLst>
                <a:ext uri="{FF2B5EF4-FFF2-40B4-BE49-F238E27FC236}">
                  <a16:creationId xmlns:a16="http://schemas.microsoft.com/office/drawing/2014/main" id="{FC541906-B0CB-4AC6-BBD4-E2A866A8686B}"/>
                </a:ext>
              </a:extLst>
            </p:cNvPr>
            <p:cNvCxnSpPr>
              <a:stCxn id="34" idx="4"/>
              <a:endCxn id="39" idx="0"/>
            </p:cNvCxnSpPr>
            <p:nvPr/>
          </p:nvCxnSpPr>
          <p:spPr>
            <a:xfrm>
              <a:off x="3255793" y="3359075"/>
              <a:ext cx="0" cy="8261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單箭頭接點 45">
              <a:extLst>
                <a:ext uri="{FF2B5EF4-FFF2-40B4-BE49-F238E27FC236}">
                  <a16:creationId xmlns:a16="http://schemas.microsoft.com/office/drawing/2014/main" id="{6167602B-59AD-43B3-B6A2-B5A48C82C468}"/>
                </a:ext>
              </a:extLst>
            </p:cNvPr>
            <p:cNvCxnSpPr>
              <a:endCxn id="30" idx="6"/>
            </p:cNvCxnSpPr>
            <p:nvPr/>
          </p:nvCxnSpPr>
          <p:spPr>
            <a:xfrm flipH="1">
              <a:off x="3741016" y="2659661"/>
              <a:ext cx="498882"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橢圓 46">
              <a:extLst>
                <a:ext uri="{FF2B5EF4-FFF2-40B4-BE49-F238E27FC236}">
                  <a16:creationId xmlns:a16="http://schemas.microsoft.com/office/drawing/2014/main" id="{A27A465A-6357-421A-A8F3-4F875B33D89A}"/>
                </a:ext>
              </a:extLst>
            </p:cNvPr>
            <p:cNvSpPr/>
            <p:nvPr/>
          </p:nvSpPr>
          <p:spPr>
            <a:xfrm>
              <a:off x="5890080" y="1111369"/>
              <a:ext cx="540000" cy="54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t0</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48" name="橢圓 47">
              <a:extLst>
                <a:ext uri="{FF2B5EF4-FFF2-40B4-BE49-F238E27FC236}">
                  <a16:creationId xmlns:a16="http://schemas.microsoft.com/office/drawing/2014/main" id="{B925C34E-7ADC-427E-BA1B-8D12B14DDBB1}"/>
                </a:ext>
              </a:extLst>
            </p:cNvPr>
            <p:cNvSpPr/>
            <p:nvPr/>
          </p:nvSpPr>
          <p:spPr>
            <a:xfrm>
              <a:off x="6694185" y="1111369"/>
              <a:ext cx="540000" cy="54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t1</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cxnSp>
          <p:nvCxnSpPr>
            <p:cNvPr id="49" name="直線單箭頭接點 48">
              <a:extLst>
                <a:ext uri="{FF2B5EF4-FFF2-40B4-BE49-F238E27FC236}">
                  <a16:creationId xmlns:a16="http://schemas.microsoft.com/office/drawing/2014/main" id="{FE0F7090-F092-4294-8CBC-A21735577515}"/>
                </a:ext>
              </a:extLst>
            </p:cNvPr>
            <p:cNvCxnSpPr>
              <a:cxnSpLocks/>
              <a:stCxn id="47" idx="4"/>
              <a:endCxn id="51" idx="1"/>
            </p:cNvCxnSpPr>
            <p:nvPr/>
          </p:nvCxnSpPr>
          <p:spPr>
            <a:xfrm>
              <a:off x="6160080" y="1651369"/>
              <a:ext cx="242117" cy="87850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單箭頭接點 49">
              <a:extLst>
                <a:ext uri="{FF2B5EF4-FFF2-40B4-BE49-F238E27FC236}">
                  <a16:creationId xmlns:a16="http://schemas.microsoft.com/office/drawing/2014/main" id="{A2483E76-9427-4B15-BE78-64D66A04E76D}"/>
                </a:ext>
              </a:extLst>
            </p:cNvPr>
            <p:cNvCxnSpPr>
              <a:cxnSpLocks/>
              <a:stCxn id="48" idx="4"/>
              <a:endCxn id="51" idx="7"/>
            </p:cNvCxnSpPr>
            <p:nvPr/>
          </p:nvCxnSpPr>
          <p:spPr>
            <a:xfrm flipH="1">
              <a:off x="6656755" y="1651369"/>
              <a:ext cx="307430" cy="87850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橢圓 50">
              <a:extLst>
                <a:ext uri="{FF2B5EF4-FFF2-40B4-BE49-F238E27FC236}">
                  <a16:creationId xmlns:a16="http://schemas.microsoft.com/office/drawing/2014/main" id="{1BC09F39-4BDD-411C-9092-0A522092A7E7}"/>
                </a:ext>
              </a:extLst>
            </p:cNvPr>
            <p:cNvSpPr/>
            <p:nvPr/>
          </p:nvSpPr>
          <p:spPr>
            <a:xfrm>
              <a:off x="6349476" y="2477152"/>
              <a:ext cx="360000" cy="36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sp>
          <p:nvSpPr>
            <p:cNvPr id="52" name="橢圓 51">
              <a:extLst>
                <a:ext uri="{FF2B5EF4-FFF2-40B4-BE49-F238E27FC236}">
                  <a16:creationId xmlns:a16="http://schemas.microsoft.com/office/drawing/2014/main" id="{5F782607-7AE2-4DCA-B15C-2FA5922D7562}"/>
                </a:ext>
              </a:extLst>
            </p:cNvPr>
            <p:cNvSpPr/>
            <p:nvPr/>
          </p:nvSpPr>
          <p:spPr>
            <a:xfrm>
              <a:off x="6101139" y="3043553"/>
              <a:ext cx="360000" cy="36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cxnSp>
          <p:nvCxnSpPr>
            <p:cNvPr id="53" name="接點: 肘形 52">
              <a:extLst>
                <a:ext uri="{FF2B5EF4-FFF2-40B4-BE49-F238E27FC236}">
                  <a16:creationId xmlns:a16="http://schemas.microsoft.com/office/drawing/2014/main" id="{9EB0D50D-3DAE-4D4D-B171-202873373418}"/>
                </a:ext>
              </a:extLst>
            </p:cNvPr>
            <p:cNvCxnSpPr>
              <a:stCxn id="51" idx="4"/>
              <a:endCxn id="52" idx="0"/>
            </p:cNvCxnSpPr>
            <p:nvPr/>
          </p:nvCxnSpPr>
          <p:spPr>
            <a:xfrm rot="5400000">
              <a:off x="6302108" y="2816184"/>
              <a:ext cx="206401" cy="248337"/>
            </a:xfrm>
            <a:prstGeom prst="bentConnector3">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橢圓 53">
              <a:extLst>
                <a:ext uri="{FF2B5EF4-FFF2-40B4-BE49-F238E27FC236}">
                  <a16:creationId xmlns:a16="http://schemas.microsoft.com/office/drawing/2014/main" id="{7BEB21F6-C9B8-45A3-B5AA-F0BDC47B05A1}"/>
                </a:ext>
              </a:extLst>
            </p:cNvPr>
            <p:cNvSpPr/>
            <p:nvPr/>
          </p:nvSpPr>
          <p:spPr>
            <a:xfrm>
              <a:off x="5800080" y="3480977"/>
              <a:ext cx="360000" cy="36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cxnSp>
          <p:nvCxnSpPr>
            <p:cNvPr id="55" name="直線單箭頭接點 54">
              <a:extLst>
                <a:ext uri="{FF2B5EF4-FFF2-40B4-BE49-F238E27FC236}">
                  <a16:creationId xmlns:a16="http://schemas.microsoft.com/office/drawing/2014/main" id="{5611C2F5-2439-4BB9-908C-6CFF5D4F6C1A}"/>
                </a:ext>
              </a:extLst>
            </p:cNvPr>
            <p:cNvCxnSpPr>
              <a:stCxn id="47" idx="4"/>
              <a:endCxn id="54" idx="0"/>
            </p:cNvCxnSpPr>
            <p:nvPr/>
          </p:nvCxnSpPr>
          <p:spPr>
            <a:xfrm flipH="1">
              <a:off x="5980080" y="1651369"/>
              <a:ext cx="180000" cy="182960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直線單箭頭接點 55">
              <a:extLst>
                <a:ext uri="{FF2B5EF4-FFF2-40B4-BE49-F238E27FC236}">
                  <a16:creationId xmlns:a16="http://schemas.microsoft.com/office/drawing/2014/main" id="{0C8E491D-7F89-4C4C-8139-4794E78F520F}"/>
                </a:ext>
              </a:extLst>
            </p:cNvPr>
            <p:cNvCxnSpPr>
              <a:stCxn id="52" idx="4"/>
              <a:endCxn id="54" idx="7"/>
            </p:cNvCxnSpPr>
            <p:nvPr/>
          </p:nvCxnSpPr>
          <p:spPr>
            <a:xfrm flipH="1">
              <a:off x="6107359" y="3403553"/>
              <a:ext cx="173780" cy="13014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橢圓 56">
              <a:extLst>
                <a:ext uri="{FF2B5EF4-FFF2-40B4-BE49-F238E27FC236}">
                  <a16:creationId xmlns:a16="http://schemas.microsoft.com/office/drawing/2014/main" id="{199422EA-DED9-431A-9AE3-1C4132D6FFC4}"/>
                </a:ext>
              </a:extLst>
            </p:cNvPr>
            <p:cNvSpPr/>
            <p:nvPr/>
          </p:nvSpPr>
          <p:spPr>
            <a:xfrm>
              <a:off x="5710080" y="4185214"/>
              <a:ext cx="540000" cy="54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t1</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58" name="橢圓 57">
              <a:extLst>
                <a:ext uri="{FF2B5EF4-FFF2-40B4-BE49-F238E27FC236}">
                  <a16:creationId xmlns:a16="http://schemas.microsoft.com/office/drawing/2014/main" id="{59DA8CA8-98AA-4A24-A75A-EC185908970B}"/>
                </a:ext>
              </a:extLst>
            </p:cNvPr>
            <p:cNvSpPr/>
            <p:nvPr/>
          </p:nvSpPr>
          <p:spPr>
            <a:xfrm>
              <a:off x="6694185" y="4185214"/>
              <a:ext cx="540000" cy="54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t0</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cxnSp>
          <p:nvCxnSpPr>
            <p:cNvPr id="59" name="直線單箭頭接點 58">
              <a:extLst>
                <a:ext uri="{FF2B5EF4-FFF2-40B4-BE49-F238E27FC236}">
                  <a16:creationId xmlns:a16="http://schemas.microsoft.com/office/drawing/2014/main" id="{B8753F1C-B135-4B74-8173-0EF82882E8A2}"/>
                </a:ext>
              </a:extLst>
            </p:cNvPr>
            <p:cNvCxnSpPr>
              <a:stCxn id="48" idx="4"/>
              <a:endCxn id="58" idx="0"/>
            </p:cNvCxnSpPr>
            <p:nvPr/>
          </p:nvCxnSpPr>
          <p:spPr>
            <a:xfrm>
              <a:off x="6964185" y="1651369"/>
              <a:ext cx="0" cy="253384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單箭頭接點 59">
              <a:extLst>
                <a:ext uri="{FF2B5EF4-FFF2-40B4-BE49-F238E27FC236}">
                  <a16:creationId xmlns:a16="http://schemas.microsoft.com/office/drawing/2014/main" id="{74A75C6F-5117-4CE5-9006-423EB40161F6}"/>
                </a:ext>
              </a:extLst>
            </p:cNvPr>
            <p:cNvCxnSpPr>
              <a:stCxn id="54" idx="4"/>
              <a:endCxn id="57" idx="0"/>
            </p:cNvCxnSpPr>
            <p:nvPr/>
          </p:nvCxnSpPr>
          <p:spPr>
            <a:xfrm>
              <a:off x="5980080" y="3840977"/>
              <a:ext cx="0" cy="34423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直線單箭頭接點 60">
              <a:extLst>
                <a:ext uri="{FF2B5EF4-FFF2-40B4-BE49-F238E27FC236}">
                  <a16:creationId xmlns:a16="http://schemas.microsoft.com/office/drawing/2014/main" id="{EA608480-FD0A-49AB-85ED-2561D25CB430}"/>
                </a:ext>
              </a:extLst>
            </p:cNvPr>
            <p:cNvCxnSpPr>
              <a:endCxn id="52" idx="6"/>
            </p:cNvCxnSpPr>
            <p:nvPr/>
          </p:nvCxnSpPr>
          <p:spPr>
            <a:xfrm flipH="1">
              <a:off x="6461139" y="3223553"/>
              <a:ext cx="498882"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直線接點 40">
              <a:extLst>
                <a:ext uri="{FF2B5EF4-FFF2-40B4-BE49-F238E27FC236}">
                  <a16:creationId xmlns:a16="http://schemas.microsoft.com/office/drawing/2014/main" id="{7A139E23-A26D-4702-8A8A-DB78F6E1E2BB}"/>
                </a:ext>
              </a:extLst>
            </p:cNvPr>
            <p:cNvCxnSpPr/>
            <p:nvPr/>
          </p:nvCxnSpPr>
          <p:spPr>
            <a:xfrm>
              <a:off x="2446839" y="1727982"/>
              <a:ext cx="5400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3" name="直線接點 42">
              <a:extLst>
                <a:ext uri="{FF2B5EF4-FFF2-40B4-BE49-F238E27FC236}">
                  <a16:creationId xmlns:a16="http://schemas.microsoft.com/office/drawing/2014/main" id="{061D85CF-EDBB-48DA-9BED-A9F91596DD2E}"/>
                </a:ext>
              </a:extLst>
            </p:cNvPr>
            <p:cNvCxnSpPr/>
            <p:nvPr/>
          </p:nvCxnSpPr>
          <p:spPr>
            <a:xfrm>
              <a:off x="2446839" y="2283098"/>
              <a:ext cx="5400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5" name="直線接點 44">
              <a:extLst>
                <a:ext uri="{FF2B5EF4-FFF2-40B4-BE49-F238E27FC236}">
                  <a16:creationId xmlns:a16="http://schemas.microsoft.com/office/drawing/2014/main" id="{2F23773F-1B7F-4768-AED0-30877DF3CE87}"/>
                </a:ext>
              </a:extLst>
            </p:cNvPr>
            <p:cNvCxnSpPr/>
            <p:nvPr/>
          </p:nvCxnSpPr>
          <p:spPr>
            <a:xfrm>
              <a:off x="2446839" y="2916274"/>
              <a:ext cx="5400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2" name="直線接點 61">
              <a:extLst>
                <a:ext uri="{FF2B5EF4-FFF2-40B4-BE49-F238E27FC236}">
                  <a16:creationId xmlns:a16="http://schemas.microsoft.com/office/drawing/2014/main" id="{7BC6C13C-3E13-4810-8347-3575E544D4FD}"/>
                </a:ext>
              </a:extLst>
            </p:cNvPr>
            <p:cNvCxnSpPr/>
            <p:nvPr/>
          </p:nvCxnSpPr>
          <p:spPr>
            <a:xfrm>
              <a:off x="2446839" y="3420230"/>
              <a:ext cx="5400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63" name="直線接點 62">
              <a:extLst>
                <a:ext uri="{FF2B5EF4-FFF2-40B4-BE49-F238E27FC236}">
                  <a16:creationId xmlns:a16="http://schemas.microsoft.com/office/drawing/2014/main" id="{E303E6B7-AFAF-4D16-95FC-6E16D89BA371}"/>
                </a:ext>
              </a:extLst>
            </p:cNvPr>
            <p:cNvCxnSpPr/>
            <p:nvPr/>
          </p:nvCxnSpPr>
          <p:spPr>
            <a:xfrm>
              <a:off x="2446839" y="3904590"/>
              <a:ext cx="5400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grpSp>
      <p:sp>
        <p:nvSpPr>
          <p:cNvPr id="65" name="文字方塊 64">
            <a:extLst>
              <a:ext uri="{FF2B5EF4-FFF2-40B4-BE49-F238E27FC236}">
                <a16:creationId xmlns:a16="http://schemas.microsoft.com/office/drawing/2014/main" id="{F30E04C1-6833-4660-8A13-74BE84068796}"/>
              </a:ext>
            </a:extLst>
          </p:cNvPr>
          <p:cNvSpPr txBox="1"/>
          <p:nvPr/>
        </p:nvSpPr>
        <p:spPr>
          <a:xfrm>
            <a:off x="471488" y="705641"/>
            <a:ext cx="9217024" cy="457433"/>
          </a:xfrm>
          <a:prstGeom prst="rect">
            <a:avLst/>
          </a:prstGeom>
          <a:noFill/>
        </p:spPr>
        <p:txBody>
          <a:bodyPr wrap="square" rtlCol="0">
            <a:spAutoFit/>
          </a:bodyPr>
          <a:lstStyle/>
          <a:p>
            <a:pPr marL="285750" indent="-285750" algn="l">
              <a:lnSpc>
                <a:spcPct val="200000"/>
              </a:lnSpc>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由</a:t>
            </a:r>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Dependency graph</a:t>
            </a: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進行硬體排程</a:t>
            </a: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3" name="投影片編號版面配置區 2">
            <a:extLst>
              <a:ext uri="{FF2B5EF4-FFF2-40B4-BE49-F238E27FC236}">
                <a16:creationId xmlns:a16="http://schemas.microsoft.com/office/drawing/2014/main" id="{8C3DBB5A-C883-499F-8E90-AF423B0B232C}"/>
              </a:ext>
            </a:extLst>
          </p:cNvPr>
          <p:cNvSpPr>
            <a:spLocks noGrp="1"/>
          </p:cNvSpPr>
          <p:nvPr>
            <p:ph type="sldNum" sz="quarter" idx="12"/>
          </p:nvPr>
        </p:nvSpPr>
        <p:spPr/>
        <p:txBody>
          <a:bodyPr/>
          <a:lstStyle/>
          <a:p>
            <a:fld id="{64CE74CF-356A-4169-9D6E-C5675D7456C1}" type="slidenum">
              <a:rPr lang="zh-CN" altLang="en-US" smtClean="0"/>
              <a:t>19</a:t>
            </a:fld>
            <a:endParaRPr lang="zh-CN" altLang="en-US"/>
          </a:p>
        </p:txBody>
      </p:sp>
    </p:spTree>
    <p:extLst>
      <p:ext uri="{BB962C8B-B14F-4D97-AF65-F5344CB8AC3E}">
        <p14:creationId xmlns:p14="http://schemas.microsoft.com/office/powerpoint/2010/main" val="2036915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0" y="0"/>
            <a:ext cx="2856031"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擴展歐基里德硬體架構</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261" name="橢圓 260">
            <a:extLst>
              <a:ext uri="{FF2B5EF4-FFF2-40B4-BE49-F238E27FC236}">
                <a16:creationId xmlns:a16="http://schemas.microsoft.com/office/drawing/2014/main" id="{D6C6214A-DFE0-4082-BEC9-56D80D165A14}"/>
              </a:ext>
            </a:extLst>
          </p:cNvPr>
          <p:cNvSpPr/>
          <p:nvPr/>
        </p:nvSpPr>
        <p:spPr>
          <a:xfrm>
            <a:off x="3567898" y="2237162"/>
            <a:ext cx="28800" cy="28800"/>
          </a:xfrm>
          <a:prstGeom prst="ellipse">
            <a:avLst/>
          </a:prstGeom>
          <a:solidFill>
            <a:srgbClr val="262626"/>
          </a:solid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107" name="群組 106">
            <a:extLst>
              <a:ext uri="{FF2B5EF4-FFF2-40B4-BE49-F238E27FC236}">
                <a16:creationId xmlns:a16="http://schemas.microsoft.com/office/drawing/2014/main" id="{60F6F216-28C6-4C27-9F84-CF247C6B25FA}"/>
              </a:ext>
            </a:extLst>
          </p:cNvPr>
          <p:cNvGrpSpPr/>
          <p:nvPr/>
        </p:nvGrpSpPr>
        <p:grpSpPr>
          <a:xfrm>
            <a:off x="2860077" y="3164923"/>
            <a:ext cx="540000" cy="720000"/>
            <a:chOff x="1479600" y="1417340"/>
            <a:chExt cx="540000" cy="720000"/>
          </a:xfrm>
        </p:grpSpPr>
        <p:sp>
          <p:nvSpPr>
            <p:cNvPr id="108" name="矩形 107">
              <a:extLst>
                <a:ext uri="{FF2B5EF4-FFF2-40B4-BE49-F238E27FC236}">
                  <a16:creationId xmlns:a16="http://schemas.microsoft.com/office/drawing/2014/main" id="{CDF51BD2-B43B-4CF0-960E-CF6B9363B7FD}"/>
                </a:ext>
              </a:extLst>
            </p:cNvPr>
            <p:cNvSpPr/>
            <p:nvPr/>
          </p:nvSpPr>
          <p:spPr>
            <a:xfrm>
              <a:off x="1479600" y="1417340"/>
              <a:ext cx="540000" cy="720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t0</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109" name="等腰三角形 108">
              <a:extLst>
                <a:ext uri="{FF2B5EF4-FFF2-40B4-BE49-F238E27FC236}">
                  <a16:creationId xmlns:a16="http://schemas.microsoft.com/office/drawing/2014/main" id="{4B064D5B-A6A9-4BB2-9B00-64F5A6888E63}"/>
                </a:ext>
              </a:extLst>
            </p:cNvPr>
            <p:cNvSpPr/>
            <p:nvPr/>
          </p:nvSpPr>
          <p:spPr>
            <a:xfrm rot="5400000">
              <a:off x="1481585" y="1849388"/>
              <a:ext cx="180000" cy="180000"/>
            </a:xfrm>
            <a:prstGeom prst="triangl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10" name="群組 109">
            <a:extLst>
              <a:ext uri="{FF2B5EF4-FFF2-40B4-BE49-F238E27FC236}">
                <a16:creationId xmlns:a16="http://schemas.microsoft.com/office/drawing/2014/main" id="{A3A43CED-4824-485B-A71E-AD2AA1285B7A}"/>
              </a:ext>
            </a:extLst>
          </p:cNvPr>
          <p:cNvGrpSpPr/>
          <p:nvPr/>
        </p:nvGrpSpPr>
        <p:grpSpPr>
          <a:xfrm>
            <a:off x="2860077" y="4264907"/>
            <a:ext cx="540000" cy="720000"/>
            <a:chOff x="1479600" y="1417340"/>
            <a:chExt cx="540000" cy="720000"/>
          </a:xfrm>
        </p:grpSpPr>
        <p:sp>
          <p:nvSpPr>
            <p:cNvPr id="111" name="矩形 110">
              <a:extLst>
                <a:ext uri="{FF2B5EF4-FFF2-40B4-BE49-F238E27FC236}">
                  <a16:creationId xmlns:a16="http://schemas.microsoft.com/office/drawing/2014/main" id="{09283820-78D1-4CCA-B041-44E1C798778C}"/>
                </a:ext>
              </a:extLst>
            </p:cNvPr>
            <p:cNvSpPr/>
            <p:nvPr/>
          </p:nvSpPr>
          <p:spPr>
            <a:xfrm>
              <a:off x="1479600" y="1417340"/>
              <a:ext cx="540000" cy="720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solidFill>
                    <a:schemeClr val="tx1"/>
                  </a:solidFill>
                  <a:latin typeface="Times New Roman" panose="02020603050405020304" pitchFamily="18" charset="0"/>
                  <a:cs typeface="Times New Roman" panose="02020603050405020304" pitchFamily="18" charset="0"/>
                </a:rPr>
                <a:t>t1</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113" name="等腰三角形 112">
              <a:extLst>
                <a:ext uri="{FF2B5EF4-FFF2-40B4-BE49-F238E27FC236}">
                  <a16:creationId xmlns:a16="http://schemas.microsoft.com/office/drawing/2014/main" id="{07E7CF9F-DDEC-40BC-B265-B239C5B66078}"/>
                </a:ext>
              </a:extLst>
            </p:cNvPr>
            <p:cNvSpPr/>
            <p:nvPr/>
          </p:nvSpPr>
          <p:spPr>
            <a:xfrm rot="5400000">
              <a:off x="1481585" y="1849388"/>
              <a:ext cx="180000" cy="180000"/>
            </a:xfrm>
            <a:prstGeom prst="triangl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01" name="群組 100">
            <a:extLst>
              <a:ext uri="{FF2B5EF4-FFF2-40B4-BE49-F238E27FC236}">
                <a16:creationId xmlns:a16="http://schemas.microsoft.com/office/drawing/2014/main" id="{12C8D578-E7C5-4617-82EB-794AAC316326}"/>
              </a:ext>
            </a:extLst>
          </p:cNvPr>
          <p:cNvGrpSpPr/>
          <p:nvPr/>
        </p:nvGrpSpPr>
        <p:grpSpPr>
          <a:xfrm>
            <a:off x="2860077" y="976928"/>
            <a:ext cx="540000" cy="720000"/>
            <a:chOff x="1479600" y="1417340"/>
            <a:chExt cx="540000" cy="720000"/>
          </a:xfrm>
        </p:grpSpPr>
        <p:sp>
          <p:nvSpPr>
            <p:cNvPr id="102" name="矩形 101">
              <a:extLst>
                <a:ext uri="{FF2B5EF4-FFF2-40B4-BE49-F238E27FC236}">
                  <a16:creationId xmlns:a16="http://schemas.microsoft.com/office/drawing/2014/main" id="{A788D857-09E4-495B-9C1A-D4E048B50622}"/>
                </a:ext>
              </a:extLst>
            </p:cNvPr>
            <p:cNvSpPr/>
            <p:nvPr/>
          </p:nvSpPr>
          <p:spPr>
            <a:xfrm>
              <a:off x="1479600" y="1417340"/>
              <a:ext cx="540000" cy="720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r0</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103" name="等腰三角形 102">
              <a:extLst>
                <a:ext uri="{FF2B5EF4-FFF2-40B4-BE49-F238E27FC236}">
                  <a16:creationId xmlns:a16="http://schemas.microsoft.com/office/drawing/2014/main" id="{56DFD1A5-FE78-47BD-B49C-E7AFA3682E3F}"/>
                </a:ext>
              </a:extLst>
            </p:cNvPr>
            <p:cNvSpPr/>
            <p:nvPr/>
          </p:nvSpPr>
          <p:spPr>
            <a:xfrm rot="5400000">
              <a:off x="1481585" y="1849388"/>
              <a:ext cx="180000" cy="180000"/>
            </a:xfrm>
            <a:prstGeom prst="triangl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04" name="群組 103">
            <a:extLst>
              <a:ext uri="{FF2B5EF4-FFF2-40B4-BE49-F238E27FC236}">
                <a16:creationId xmlns:a16="http://schemas.microsoft.com/office/drawing/2014/main" id="{33FCCA08-5030-4F0D-AFB7-F12FEBF976CC}"/>
              </a:ext>
            </a:extLst>
          </p:cNvPr>
          <p:cNvGrpSpPr/>
          <p:nvPr/>
        </p:nvGrpSpPr>
        <p:grpSpPr>
          <a:xfrm>
            <a:off x="2860077" y="2070208"/>
            <a:ext cx="540000" cy="720000"/>
            <a:chOff x="1479600" y="1417340"/>
            <a:chExt cx="540000" cy="720000"/>
          </a:xfrm>
        </p:grpSpPr>
        <p:sp>
          <p:nvSpPr>
            <p:cNvPr id="105" name="矩形 104">
              <a:extLst>
                <a:ext uri="{FF2B5EF4-FFF2-40B4-BE49-F238E27FC236}">
                  <a16:creationId xmlns:a16="http://schemas.microsoft.com/office/drawing/2014/main" id="{9A6880DE-3862-4719-965D-3FAB8238F24A}"/>
                </a:ext>
              </a:extLst>
            </p:cNvPr>
            <p:cNvSpPr/>
            <p:nvPr/>
          </p:nvSpPr>
          <p:spPr>
            <a:xfrm>
              <a:off x="1479600" y="1417340"/>
              <a:ext cx="540000" cy="720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r1</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106" name="等腰三角形 105">
              <a:extLst>
                <a:ext uri="{FF2B5EF4-FFF2-40B4-BE49-F238E27FC236}">
                  <a16:creationId xmlns:a16="http://schemas.microsoft.com/office/drawing/2014/main" id="{0ABCA9D1-5FE7-42CF-A653-CEFBE1E446F8}"/>
                </a:ext>
              </a:extLst>
            </p:cNvPr>
            <p:cNvSpPr/>
            <p:nvPr/>
          </p:nvSpPr>
          <p:spPr>
            <a:xfrm rot="5400000">
              <a:off x="1481585" y="1849388"/>
              <a:ext cx="180000" cy="180000"/>
            </a:xfrm>
            <a:prstGeom prst="triangl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46" name="流程圖: 人工作業 145">
            <a:extLst>
              <a:ext uri="{FF2B5EF4-FFF2-40B4-BE49-F238E27FC236}">
                <a16:creationId xmlns:a16="http://schemas.microsoft.com/office/drawing/2014/main" id="{B648C32C-FD27-4654-9802-F8EA15B1EF26}"/>
              </a:ext>
            </a:extLst>
          </p:cNvPr>
          <p:cNvSpPr/>
          <p:nvPr/>
        </p:nvSpPr>
        <p:spPr>
          <a:xfrm rot="16200000">
            <a:off x="4120237" y="2004515"/>
            <a:ext cx="648000" cy="288000"/>
          </a:xfrm>
          <a:prstGeom prst="flowChartManualOperati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TW" altLang="en-US" sz="1100" dirty="0">
              <a:solidFill>
                <a:schemeClr val="tx1"/>
              </a:solidFill>
              <a:latin typeface="Times New Roman" panose="02020603050405020304" pitchFamily="18" charset="0"/>
              <a:cs typeface="Times New Roman" panose="02020603050405020304" pitchFamily="18" charset="0"/>
            </a:endParaRPr>
          </a:p>
        </p:txBody>
      </p:sp>
      <p:sp>
        <p:nvSpPr>
          <p:cNvPr id="147" name="流程圖: 人工作業 146">
            <a:extLst>
              <a:ext uri="{FF2B5EF4-FFF2-40B4-BE49-F238E27FC236}">
                <a16:creationId xmlns:a16="http://schemas.microsoft.com/office/drawing/2014/main" id="{EE750575-E5D9-41AA-A681-448D56370C0B}"/>
              </a:ext>
            </a:extLst>
          </p:cNvPr>
          <p:cNvSpPr/>
          <p:nvPr/>
        </p:nvSpPr>
        <p:spPr>
          <a:xfrm rot="16200000">
            <a:off x="4120237" y="3732635"/>
            <a:ext cx="648000" cy="288000"/>
          </a:xfrm>
          <a:prstGeom prst="flowChartManualOperati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TW" altLang="en-US" sz="1100" dirty="0">
              <a:solidFill>
                <a:schemeClr val="tx1"/>
              </a:solidFill>
              <a:latin typeface="Times New Roman" panose="02020603050405020304" pitchFamily="18" charset="0"/>
              <a:cs typeface="Times New Roman" panose="02020603050405020304" pitchFamily="18" charset="0"/>
            </a:endParaRPr>
          </a:p>
        </p:txBody>
      </p:sp>
      <p:cxnSp>
        <p:nvCxnSpPr>
          <p:cNvPr id="150" name="接點: 肘形 149">
            <a:extLst>
              <a:ext uri="{FF2B5EF4-FFF2-40B4-BE49-F238E27FC236}">
                <a16:creationId xmlns:a16="http://schemas.microsoft.com/office/drawing/2014/main" id="{17B9F7B1-457E-4383-AB4D-C37C3116F534}"/>
              </a:ext>
            </a:extLst>
          </p:cNvPr>
          <p:cNvCxnSpPr>
            <a:cxnSpLocks/>
            <a:stCxn id="146" idx="2"/>
          </p:cNvCxnSpPr>
          <p:nvPr/>
        </p:nvCxnSpPr>
        <p:spPr>
          <a:xfrm>
            <a:off x="4588237" y="2148515"/>
            <a:ext cx="422042" cy="774040"/>
          </a:xfrm>
          <a:prstGeom prst="bentConnector3">
            <a:avLst>
              <a:gd name="adj1" fmla="val 50000"/>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接點: 肘形 150">
            <a:extLst>
              <a:ext uri="{FF2B5EF4-FFF2-40B4-BE49-F238E27FC236}">
                <a16:creationId xmlns:a16="http://schemas.microsoft.com/office/drawing/2014/main" id="{913654DE-4B3E-4C1C-B2D4-4E3F339A7F9B}"/>
              </a:ext>
            </a:extLst>
          </p:cNvPr>
          <p:cNvCxnSpPr>
            <a:cxnSpLocks/>
            <a:stCxn id="147" idx="2"/>
          </p:cNvCxnSpPr>
          <p:nvPr/>
        </p:nvCxnSpPr>
        <p:spPr>
          <a:xfrm flipV="1">
            <a:off x="4588237" y="3099129"/>
            <a:ext cx="422042" cy="777506"/>
          </a:xfrm>
          <a:prstGeom prst="bentConnector3">
            <a:avLst>
              <a:gd name="adj1" fmla="val 50000"/>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162" name="橢圓 161">
            <a:extLst>
              <a:ext uri="{FF2B5EF4-FFF2-40B4-BE49-F238E27FC236}">
                <a16:creationId xmlns:a16="http://schemas.microsoft.com/office/drawing/2014/main" id="{CA88385E-39DD-482B-B99B-3C23E9AE2D2F}"/>
              </a:ext>
            </a:extLst>
          </p:cNvPr>
          <p:cNvSpPr/>
          <p:nvPr/>
        </p:nvSpPr>
        <p:spPr>
          <a:xfrm>
            <a:off x="4985077" y="2832555"/>
            <a:ext cx="360000" cy="360000"/>
          </a:xfrm>
          <a:prstGeom prst="ellips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sp>
        <p:nvSpPr>
          <p:cNvPr id="165" name="流程圖: 人工作業 164">
            <a:extLst>
              <a:ext uri="{FF2B5EF4-FFF2-40B4-BE49-F238E27FC236}">
                <a16:creationId xmlns:a16="http://schemas.microsoft.com/office/drawing/2014/main" id="{777EA86A-108E-443E-AD6A-32AD8D6B61B7}"/>
              </a:ext>
            </a:extLst>
          </p:cNvPr>
          <p:cNvSpPr/>
          <p:nvPr/>
        </p:nvSpPr>
        <p:spPr>
          <a:xfrm rot="16200000">
            <a:off x="5452445" y="1176403"/>
            <a:ext cx="648000" cy="288000"/>
          </a:xfrm>
          <a:prstGeom prst="flowChartManualOperati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TW" altLang="en-US" sz="1100" dirty="0">
              <a:solidFill>
                <a:schemeClr val="tx1"/>
              </a:solidFill>
              <a:latin typeface="Times New Roman" panose="02020603050405020304" pitchFamily="18" charset="0"/>
              <a:cs typeface="Times New Roman" panose="02020603050405020304" pitchFamily="18" charset="0"/>
            </a:endParaRPr>
          </a:p>
        </p:txBody>
      </p:sp>
      <p:sp>
        <p:nvSpPr>
          <p:cNvPr id="168" name="流程圖: 人工作業 167">
            <a:extLst>
              <a:ext uri="{FF2B5EF4-FFF2-40B4-BE49-F238E27FC236}">
                <a16:creationId xmlns:a16="http://schemas.microsoft.com/office/drawing/2014/main" id="{C2528A63-2827-4774-8885-13BF09A77949}"/>
              </a:ext>
            </a:extLst>
          </p:cNvPr>
          <p:cNvSpPr/>
          <p:nvPr/>
        </p:nvSpPr>
        <p:spPr>
          <a:xfrm rot="16200000">
            <a:off x="5452296" y="4142390"/>
            <a:ext cx="648000" cy="288000"/>
          </a:xfrm>
          <a:prstGeom prst="flowChartManualOperati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TW" altLang="en-US" sz="1100" dirty="0">
              <a:solidFill>
                <a:schemeClr val="tx1"/>
              </a:solidFill>
              <a:latin typeface="Times New Roman" panose="02020603050405020304" pitchFamily="18" charset="0"/>
              <a:cs typeface="Times New Roman" panose="02020603050405020304" pitchFamily="18" charset="0"/>
            </a:endParaRPr>
          </a:p>
        </p:txBody>
      </p:sp>
      <p:grpSp>
        <p:nvGrpSpPr>
          <p:cNvPr id="171" name="群組 170">
            <a:extLst>
              <a:ext uri="{FF2B5EF4-FFF2-40B4-BE49-F238E27FC236}">
                <a16:creationId xmlns:a16="http://schemas.microsoft.com/office/drawing/2014/main" id="{EF957B23-1AA7-41DA-9A1D-AC8D4DB4359A}"/>
              </a:ext>
            </a:extLst>
          </p:cNvPr>
          <p:cNvGrpSpPr/>
          <p:nvPr/>
        </p:nvGrpSpPr>
        <p:grpSpPr>
          <a:xfrm>
            <a:off x="5632445" y="2832555"/>
            <a:ext cx="540000" cy="720000"/>
            <a:chOff x="1479600" y="1417340"/>
            <a:chExt cx="540000" cy="720000"/>
          </a:xfrm>
        </p:grpSpPr>
        <p:sp>
          <p:nvSpPr>
            <p:cNvPr id="172" name="矩形 171">
              <a:extLst>
                <a:ext uri="{FF2B5EF4-FFF2-40B4-BE49-F238E27FC236}">
                  <a16:creationId xmlns:a16="http://schemas.microsoft.com/office/drawing/2014/main" id="{B2435E2B-E2F2-4D41-AC73-1DDC1ABD1BE7}"/>
                </a:ext>
              </a:extLst>
            </p:cNvPr>
            <p:cNvSpPr/>
            <p:nvPr/>
          </p:nvSpPr>
          <p:spPr>
            <a:xfrm>
              <a:off x="1479600" y="1417340"/>
              <a:ext cx="540000" cy="720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q</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174" name="等腰三角形 173">
              <a:extLst>
                <a:ext uri="{FF2B5EF4-FFF2-40B4-BE49-F238E27FC236}">
                  <a16:creationId xmlns:a16="http://schemas.microsoft.com/office/drawing/2014/main" id="{EBD0A978-DB32-4484-B773-87069420142D}"/>
                </a:ext>
              </a:extLst>
            </p:cNvPr>
            <p:cNvSpPr/>
            <p:nvPr/>
          </p:nvSpPr>
          <p:spPr>
            <a:xfrm rot="5400000">
              <a:off x="1481585" y="1849388"/>
              <a:ext cx="180000" cy="180000"/>
            </a:xfrm>
            <a:prstGeom prst="triangl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cxnSp>
        <p:nvCxnSpPr>
          <p:cNvPr id="39" name="直線單箭頭接點 38">
            <a:extLst>
              <a:ext uri="{FF2B5EF4-FFF2-40B4-BE49-F238E27FC236}">
                <a16:creationId xmlns:a16="http://schemas.microsoft.com/office/drawing/2014/main" id="{18A5DE58-0E24-4DA7-8D97-53212CD919DA}"/>
              </a:ext>
            </a:extLst>
          </p:cNvPr>
          <p:cNvCxnSpPr>
            <a:cxnSpLocks/>
            <a:stCxn id="162" idx="6"/>
          </p:cNvCxnSpPr>
          <p:nvPr/>
        </p:nvCxnSpPr>
        <p:spPr>
          <a:xfrm>
            <a:off x="5345077" y="3012555"/>
            <a:ext cx="288211" cy="0"/>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78" name="接點: 肘形 77">
            <a:extLst>
              <a:ext uri="{FF2B5EF4-FFF2-40B4-BE49-F238E27FC236}">
                <a16:creationId xmlns:a16="http://schemas.microsoft.com/office/drawing/2014/main" id="{38E3859A-3207-4C9C-B6E6-D20C839A26C6}"/>
              </a:ext>
            </a:extLst>
          </p:cNvPr>
          <p:cNvCxnSpPr>
            <a:cxnSpLocks/>
          </p:cNvCxnSpPr>
          <p:nvPr/>
        </p:nvCxnSpPr>
        <p:spPr>
          <a:xfrm flipV="1">
            <a:off x="3400077" y="1482403"/>
            <a:ext cx="2230345" cy="1862520"/>
          </a:xfrm>
          <a:prstGeom prst="bentConnector3">
            <a:avLst>
              <a:gd name="adj1" fmla="val 14589"/>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單箭頭接點 85">
            <a:extLst>
              <a:ext uri="{FF2B5EF4-FFF2-40B4-BE49-F238E27FC236}">
                <a16:creationId xmlns:a16="http://schemas.microsoft.com/office/drawing/2014/main" id="{7B3E8E3A-EF00-4496-B0D9-9EA1B8B471ED}"/>
              </a:ext>
            </a:extLst>
          </p:cNvPr>
          <p:cNvCxnSpPr>
            <a:cxnSpLocks/>
          </p:cNvCxnSpPr>
          <p:nvPr/>
        </p:nvCxnSpPr>
        <p:spPr>
          <a:xfrm>
            <a:off x="3400077" y="1156881"/>
            <a:ext cx="2230345" cy="1521"/>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91" name="接點: 肘形 190">
            <a:extLst>
              <a:ext uri="{FF2B5EF4-FFF2-40B4-BE49-F238E27FC236}">
                <a16:creationId xmlns:a16="http://schemas.microsoft.com/office/drawing/2014/main" id="{99D68434-D019-42A2-B434-1E9B183CFAC5}"/>
              </a:ext>
            </a:extLst>
          </p:cNvPr>
          <p:cNvCxnSpPr>
            <a:cxnSpLocks/>
          </p:cNvCxnSpPr>
          <p:nvPr/>
        </p:nvCxnSpPr>
        <p:spPr>
          <a:xfrm>
            <a:off x="3400077" y="2250208"/>
            <a:ext cx="898137" cy="1464427"/>
          </a:xfrm>
          <a:prstGeom prst="bentConnector3">
            <a:avLst>
              <a:gd name="adj1" fmla="val 20305"/>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直線單箭頭接點 202">
            <a:extLst>
              <a:ext uri="{FF2B5EF4-FFF2-40B4-BE49-F238E27FC236}">
                <a16:creationId xmlns:a16="http://schemas.microsoft.com/office/drawing/2014/main" id="{EE82FCB3-F18E-4FBA-92BB-88A3CE435DB0}"/>
              </a:ext>
            </a:extLst>
          </p:cNvPr>
          <p:cNvCxnSpPr>
            <a:cxnSpLocks/>
          </p:cNvCxnSpPr>
          <p:nvPr/>
        </p:nvCxnSpPr>
        <p:spPr>
          <a:xfrm>
            <a:off x="3400077" y="4447393"/>
            <a:ext cx="2230196" cy="997"/>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236" name="接點: 肘形 235">
            <a:extLst>
              <a:ext uri="{FF2B5EF4-FFF2-40B4-BE49-F238E27FC236}">
                <a16:creationId xmlns:a16="http://schemas.microsoft.com/office/drawing/2014/main" id="{50A9CD70-F8DF-4C3F-8E8F-E4852FE8504B}"/>
              </a:ext>
            </a:extLst>
          </p:cNvPr>
          <p:cNvCxnSpPr>
            <a:cxnSpLocks/>
          </p:cNvCxnSpPr>
          <p:nvPr/>
        </p:nvCxnSpPr>
        <p:spPr>
          <a:xfrm rot="16200000" flipH="1">
            <a:off x="4652603" y="3146720"/>
            <a:ext cx="410252" cy="1545087"/>
          </a:xfrm>
          <a:prstGeom prst="bentConnector4">
            <a:avLst>
              <a:gd name="adj1" fmla="val -73715"/>
              <a:gd name="adj2" fmla="val 84044"/>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249" name="接點: 肘形 248">
            <a:extLst>
              <a:ext uri="{FF2B5EF4-FFF2-40B4-BE49-F238E27FC236}">
                <a16:creationId xmlns:a16="http://schemas.microsoft.com/office/drawing/2014/main" id="{D34F69A6-56BA-43E2-BE2B-ECF6DD9502E3}"/>
              </a:ext>
            </a:extLst>
          </p:cNvPr>
          <p:cNvCxnSpPr>
            <a:cxnSpLocks/>
          </p:cNvCxnSpPr>
          <p:nvPr/>
        </p:nvCxnSpPr>
        <p:spPr>
          <a:xfrm flipH="1" flipV="1">
            <a:off x="2858054" y="1157289"/>
            <a:ext cx="542023" cy="1092919"/>
          </a:xfrm>
          <a:prstGeom prst="bentConnector5">
            <a:avLst>
              <a:gd name="adj1" fmla="val -33828"/>
              <a:gd name="adj2" fmla="val 32134"/>
              <a:gd name="adj3" fmla="val 139100"/>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接點: 肘形 253">
            <a:extLst>
              <a:ext uri="{FF2B5EF4-FFF2-40B4-BE49-F238E27FC236}">
                <a16:creationId xmlns:a16="http://schemas.microsoft.com/office/drawing/2014/main" id="{D04667E7-56F1-40FC-A7A5-864AC3BECA05}"/>
              </a:ext>
            </a:extLst>
          </p:cNvPr>
          <p:cNvCxnSpPr>
            <a:cxnSpLocks/>
          </p:cNvCxnSpPr>
          <p:nvPr/>
        </p:nvCxnSpPr>
        <p:spPr>
          <a:xfrm flipH="1" flipV="1">
            <a:off x="2858054" y="3344923"/>
            <a:ext cx="542023" cy="1102470"/>
          </a:xfrm>
          <a:prstGeom prst="bentConnector5">
            <a:avLst>
              <a:gd name="adj1" fmla="val -33388"/>
              <a:gd name="adj2" fmla="val 35313"/>
              <a:gd name="adj3" fmla="val 139539"/>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259" name="接點: 肘形 258">
            <a:extLst>
              <a:ext uri="{FF2B5EF4-FFF2-40B4-BE49-F238E27FC236}">
                <a16:creationId xmlns:a16="http://schemas.microsoft.com/office/drawing/2014/main" id="{1F36694B-B8E1-40A8-9069-B4008B67B623}"/>
              </a:ext>
            </a:extLst>
          </p:cNvPr>
          <p:cNvCxnSpPr>
            <a:cxnSpLocks/>
          </p:cNvCxnSpPr>
          <p:nvPr/>
        </p:nvCxnSpPr>
        <p:spPr>
          <a:xfrm flipV="1">
            <a:off x="3400077" y="4038636"/>
            <a:ext cx="898137" cy="408757"/>
          </a:xfrm>
          <a:prstGeom prst="bentConnector3">
            <a:avLst>
              <a:gd name="adj1" fmla="val 36478"/>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262" name="橢圓 261">
            <a:extLst>
              <a:ext uri="{FF2B5EF4-FFF2-40B4-BE49-F238E27FC236}">
                <a16:creationId xmlns:a16="http://schemas.microsoft.com/office/drawing/2014/main" id="{03FA78E8-534B-4F0A-93CA-30F0418227DD}"/>
              </a:ext>
            </a:extLst>
          </p:cNvPr>
          <p:cNvSpPr/>
          <p:nvPr/>
        </p:nvSpPr>
        <p:spPr>
          <a:xfrm>
            <a:off x="6589409" y="3550837"/>
            <a:ext cx="360000" cy="360000"/>
          </a:xfrm>
          <a:prstGeom prst="ellips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cxnSp>
        <p:nvCxnSpPr>
          <p:cNvPr id="266" name="接點: 肘形 265">
            <a:extLst>
              <a:ext uri="{FF2B5EF4-FFF2-40B4-BE49-F238E27FC236}">
                <a16:creationId xmlns:a16="http://schemas.microsoft.com/office/drawing/2014/main" id="{BEC338FF-540F-424A-BB2C-BBA274240AA2}"/>
              </a:ext>
            </a:extLst>
          </p:cNvPr>
          <p:cNvCxnSpPr>
            <a:cxnSpLocks/>
          </p:cNvCxnSpPr>
          <p:nvPr/>
        </p:nvCxnSpPr>
        <p:spPr>
          <a:xfrm>
            <a:off x="6172445" y="3012555"/>
            <a:ext cx="442166" cy="628282"/>
          </a:xfrm>
          <a:prstGeom prst="bentConnector3">
            <a:avLst>
              <a:gd name="adj1" fmla="val 49462"/>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268" name="接點: 肘形 267">
            <a:extLst>
              <a:ext uri="{FF2B5EF4-FFF2-40B4-BE49-F238E27FC236}">
                <a16:creationId xmlns:a16="http://schemas.microsoft.com/office/drawing/2014/main" id="{8010D584-EFFB-49E0-B7ED-0B5D289D1A12}"/>
              </a:ext>
            </a:extLst>
          </p:cNvPr>
          <p:cNvCxnSpPr>
            <a:cxnSpLocks/>
            <a:stCxn id="168" idx="2"/>
          </p:cNvCxnSpPr>
          <p:nvPr/>
        </p:nvCxnSpPr>
        <p:spPr>
          <a:xfrm flipV="1">
            <a:off x="5920296" y="3817411"/>
            <a:ext cx="694315" cy="468979"/>
          </a:xfrm>
          <a:prstGeom prst="bentConnector3">
            <a:avLst>
              <a:gd name="adj1" fmla="val 6749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grpSp>
        <p:nvGrpSpPr>
          <p:cNvPr id="271" name="群組 270">
            <a:extLst>
              <a:ext uri="{FF2B5EF4-FFF2-40B4-BE49-F238E27FC236}">
                <a16:creationId xmlns:a16="http://schemas.microsoft.com/office/drawing/2014/main" id="{41C27270-404A-4EB9-8642-70C80D512D8B}"/>
              </a:ext>
            </a:extLst>
          </p:cNvPr>
          <p:cNvGrpSpPr/>
          <p:nvPr/>
        </p:nvGrpSpPr>
        <p:grpSpPr>
          <a:xfrm>
            <a:off x="7252565" y="3549534"/>
            <a:ext cx="540000" cy="720000"/>
            <a:chOff x="1479600" y="1417340"/>
            <a:chExt cx="540000" cy="720000"/>
          </a:xfrm>
        </p:grpSpPr>
        <p:sp>
          <p:nvSpPr>
            <p:cNvPr id="272" name="矩形 271">
              <a:extLst>
                <a:ext uri="{FF2B5EF4-FFF2-40B4-BE49-F238E27FC236}">
                  <a16:creationId xmlns:a16="http://schemas.microsoft.com/office/drawing/2014/main" id="{5A9974AB-D2AA-40A7-A901-599D4D2A29A5}"/>
                </a:ext>
              </a:extLst>
            </p:cNvPr>
            <p:cNvSpPr/>
            <p:nvPr/>
          </p:nvSpPr>
          <p:spPr>
            <a:xfrm>
              <a:off x="1479600" y="1417340"/>
              <a:ext cx="540000" cy="720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273" name="等腰三角形 272">
              <a:extLst>
                <a:ext uri="{FF2B5EF4-FFF2-40B4-BE49-F238E27FC236}">
                  <a16:creationId xmlns:a16="http://schemas.microsoft.com/office/drawing/2014/main" id="{3C0540D0-163A-491A-9E99-35BB8CDC03A5}"/>
                </a:ext>
              </a:extLst>
            </p:cNvPr>
            <p:cNvSpPr/>
            <p:nvPr/>
          </p:nvSpPr>
          <p:spPr>
            <a:xfrm rot="5400000">
              <a:off x="1481585" y="1849388"/>
              <a:ext cx="180000" cy="180000"/>
            </a:xfrm>
            <a:prstGeom prst="triangl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cxnSp>
        <p:nvCxnSpPr>
          <p:cNvPr id="277" name="直線單箭頭接點 276">
            <a:extLst>
              <a:ext uri="{FF2B5EF4-FFF2-40B4-BE49-F238E27FC236}">
                <a16:creationId xmlns:a16="http://schemas.microsoft.com/office/drawing/2014/main" id="{595EC175-DD85-42DC-A412-07C2694780D0}"/>
              </a:ext>
            </a:extLst>
          </p:cNvPr>
          <p:cNvCxnSpPr>
            <a:cxnSpLocks/>
            <a:stCxn id="262" idx="6"/>
          </p:cNvCxnSpPr>
          <p:nvPr/>
        </p:nvCxnSpPr>
        <p:spPr>
          <a:xfrm flipV="1">
            <a:off x="6949409" y="3729534"/>
            <a:ext cx="303999" cy="1303"/>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279" name="橢圓 278">
            <a:extLst>
              <a:ext uri="{FF2B5EF4-FFF2-40B4-BE49-F238E27FC236}">
                <a16:creationId xmlns:a16="http://schemas.microsoft.com/office/drawing/2014/main" id="{D758FE9C-2BA9-416B-A659-EBD727B08801}"/>
              </a:ext>
            </a:extLst>
          </p:cNvPr>
          <p:cNvSpPr/>
          <p:nvPr/>
        </p:nvSpPr>
        <p:spPr>
          <a:xfrm>
            <a:off x="7806009" y="2065504"/>
            <a:ext cx="360000" cy="360000"/>
          </a:xfrm>
          <a:prstGeom prst="ellips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cxnSp>
        <p:nvCxnSpPr>
          <p:cNvPr id="283" name="接點: 肘形 282">
            <a:extLst>
              <a:ext uri="{FF2B5EF4-FFF2-40B4-BE49-F238E27FC236}">
                <a16:creationId xmlns:a16="http://schemas.microsoft.com/office/drawing/2014/main" id="{13DBAD92-CB15-448C-A370-46AAB2650AF5}"/>
              </a:ext>
            </a:extLst>
          </p:cNvPr>
          <p:cNvCxnSpPr>
            <a:cxnSpLocks/>
          </p:cNvCxnSpPr>
          <p:nvPr/>
        </p:nvCxnSpPr>
        <p:spPr>
          <a:xfrm flipV="1">
            <a:off x="7792565" y="2422078"/>
            <a:ext cx="198072" cy="1307456"/>
          </a:xfrm>
          <a:prstGeom prst="bentConnector2">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285" name="接點: 肘形 284">
            <a:extLst>
              <a:ext uri="{FF2B5EF4-FFF2-40B4-BE49-F238E27FC236}">
                <a16:creationId xmlns:a16="http://schemas.microsoft.com/office/drawing/2014/main" id="{198BBDC3-827B-46FD-9143-E3BCD499AF02}"/>
              </a:ext>
            </a:extLst>
          </p:cNvPr>
          <p:cNvCxnSpPr>
            <a:cxnSpLocks/>
            <a:stCxn id="165" idx="2"/>
          </p:cNvCxnSpPr>
          <p:nvPr/>
        </p:nvCxnSpPr>
        <p:spPr>
          <a:xfrm>
            <a:off x="5920445" y="1320403"/>
            <a:ext cx="2070192" cy="745101"/>
          </a:xfrm>
          <a:prstGeom prst="bentConnector2">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289" name="接點: 肘形 288">
            <a:extLst>
              <a:ext uri="{FF2B5EF4-FFF2-40B4-BE49-F238E27FC236}">
                <a16:creationId xmlns:a16="http://schemas.microsoft.com/office/drawing/2014/main" id="{A62E15ED-E3F5-47F5-88C1-68A960967231}"/>
              </a:ext>
            </a:extLst>
          </p:cNvPr>
          <p:cNvCxnSpPr>
            <a:cxnSpLocks/>
          </p:cNvCxnSpPr>
          <p:nvPr/>
        </p:nvCxnSpPr>
        <p:spPr>
          <a:xfrm>
            <a:off x="3400077" y="1156881"/>
            <a:ext cx="898137" cy="829633"/>
          </a:xfrm>
          <a:prstGeom prst="bentConnector3">
            <a:avLst>
              <a:gd name="adj1" fmla="val 76248"/>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293" name="接點: 肘形 292">
            <a:extLst>
              <a:ext uri="{FF2B5EF4-FFF2-40B4-BE49-F238E27FC236}">
                <a16:creationId xmlns:a16="http://schemas.microsoft.com/office/drawing/2014/main" id="{8F6098C8-566A-4168-918D-102400EBA73B}"/>
              </a:ext>
            </a:extLst>
          </p:cNvPr>
          <p:cNvCxnSpPr>
            <a:cxnSpLocks/>
          </p:cNvCxnSpPr>
          <p:nvPr/>
        </p:nvCxnSpPr>
        <p:spPr>
          <a:xfrm flipV="1">
            <a:off x="3400077" y="2310515"/>
            <a:ext cx="898137" cy="1034408"/>
          </a:xfrm>
          <a:prstGeom prst="bentConnector3">
            <a:avLst>
              <a:gd name="adj1" fmla="val 36302"/>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306" name="流程圖: 人工作業 305">
            <a:extLst>
              <a:ext uri="{FF2B5EF4-FFF2-40B4-BE49-F238E27FC236}">
                <a16:creationId xmlns:a16="http://schemas.microsoft.com/office/drawing/2014/main" id="{E39F10C7-D8E8-4F97-80A8-E116B1D273FB}"/>
              </a:ext>
            </a:extLst>
          </p:cNvPr>
          <p:cNvSpPr/>
          <p:nvPr/>
        </p:nvSpPr>
        <p:spPr>
          <a:xfrm rot="5400000" flipH="1">
            <a:off x="1813990" y="2845838"/>
            <a:ext cx="648000" cy="288000"/>
          </a:xfrm>
          <a:prstGeom prst="flowChartManualOperati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TW" altLang="en-US" sz="1100" dirty="0">
              <a:solidFill>
                <a:schemeClr val="tx1"/>
              </a:solidFill>
              <a:latin typeface="Times New Roman" panose="02020603050405020304" pitchFamily="18" charset="0"/>
              <a:cs typeface="Times New Roman" panose="02020603050405020304" pitchFamily="18" charset="0"/>
            </a:endParaRPr>
          </a:p>
        </p:txBody>
      </p:sp>
      <p:cxnSp>
        <p:nvCxnSpPr>
          <p:cNvPr id="311" name="接點: 肘形 310">
            <a:extLst>
              <a:ext uri="{FF2B5EF4-FFF2-40B4-BE49-F238E27FC236}">
                <a16:creationId xmlns:a16="http://schemas.microsoft.com/office/drawing/2014/main" id="{83DF2DA1-3F12-4322-875D-AEC2F5319820}"/>
              </a:ext>
            </a:extLst>
          </p:cNvPr>
          <p:cNvCxnSpPr>
            <a:cxnSpLocks/>
          </p:cNvCxnSpPr>
          <p:nvPr/>
        </p:nvCxnSpPr>
        <p:spPr>
          <a:xfrm flipV="1">
            <a:off x="2284013" y="2248965"/>
            <a:ext cx="576064" cy="578872"/>
          </a:xfrm>
          <a:prstGeom prst="bentConnector3">
            <a:avLst>
              <a:gd name="adj1" fmla="val 37599"/>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314" name="接點: 肘形 313">
            <a:extLst>
              <a:ext uri="{FF2B5EF4-FFF2-40B4-BE49-F238E27FC236}">
                <a16:creationId xmlns:a16="http://schemas.microsoft.com/office/drawing/2014/main" id="{E29B3582-1203-40AB-8ADA-4C6D4D723470}"/>
              </a:ext>
            </a:extLst>
          </p:cNvPr>
          <p:cNvCxnSpPr>
            <a:cxnSpLocks/>
          </p:cNvCxnSpPr>
          <p:nvPr/>
        </p:nvCxnSpPr>
        <p:spPr>
          <a:xfrm>
            <a:off x="2284013" y="3151838"/>
            <a:ext cx="572018" cy="1295555"/>
          </a:xfrm>
          <a:prstGeom prst="bentConnector3">
            <a:avLst>
              <a:gd name="adj1" fmla="val 37928"/>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接點: 肘形 320">
            <a:extLst>
              <a:ext uri="{FF2B5EF4-FFF2-40B4-BE49-F238E27FC236}">
                <a16:creationId xmlns:a16="http://schemas.microsoft.com/office/drawing/2014/main" id="{F4E640BD-7BC2-4497-86FC-CC3C7BD6120A}"/>
              </a:ext>
            </a:extLst>
          </p:cNvPr>
          <p:cNvCxnSpPr>
            <a:cxnSpLocks/>
            <a:stCxn id="279" idx="6"/>
            <a:endCxn id="306" idx="2"/>
          </p:cNvCxnSpPr>
          <p:nvPr/>
        </p:nvCxnSpPr>
        <p:spPr>
          <a:xfrm flipH="1">
            <a:off x="1993990" y="2245504"/>
            <a:ext cx="6172019" cy="744334"/>
          </a:xfrm>
          <a:prstGeom prst="bentConnector5">
            <a:avLst>
              <a:gd name="adj1" fmla="val -2739"/>
              <a:gd name="adj2" fmla="val 387691"/>
              <a:gd name="adj3" fmla="val 103704"/>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326" name="橢圓 325">
            <a:extLst>
              <a:ext uri="{FF2B5EF4-FFF2-40B4-BE49-F238E27FC236}">
                <a16:creationId xmlns:a16="http://schemas.microsoft.com/office/drawing/2014/main" id="{B8CBF7EA-1635-441E-A0AE-C82E8C87711E}"/>
              </a:ext>
            </a:extLst>
          </p:cNvPr>
          <p:cNvSpPr/>
          <p:nvPr/>
        </p:nvSpPr>
        <p:spPr>
          <a:xfrm>
            <a:off x="4070785" y="1146757"/>
            <a:ext cx="28800" cy="28800"/>
          </a:xfrm>
          <a:prstGeom prst="ellipse">
            <a:avLst/>
          </a:prstGeom>
          <a:solidFill>
            <a:srgbClr val="262626"/>
          </a:solid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7" name="橢圓 326">
            <a:extLst>
              <a:ext uri="{FF2B5EF4-FFF2-40B4-BE49-F238E27FC236}">
                <a16:creationId xmlns:a16="http://schemas.microsoft.com/office/drawing/2014/main" id="{C50B0139-41D1-4375-92D4-E4EFCB47D14F}"/>
              </a:ext>
            </a:extLst>
          </p:cNvPr>
          <p:cNvSpPr/>
          <p:nvPr/>
        </p:nvSpPr>
        <p:spPr>
          <a:xfrm>
            <a:off x="3712394" y="2296115"/>
            <a:ext cx="28800" cy="28800"/>
          </a:xfrm>
          <a:prstGeom prst="ellipse">
            <a:avLst/>
          </a:prstGeom>
          <a:solidFill>
            <a:srgbClr val="262626"/>
          </a:solid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28" name="橢圓 327">
            <a:extLst>
              <a:ext uri="{FF2B5EF4-FFF2-40B4-BE49-F238E27FC236}">
                <a16:creationId xmlns:a16="http://schemas.microsoft.com/office/drawing/2014/main" id="{F38D3D5A-0DFE-4F14-98C8-36FD9391E59A}"/>
              </a:ext>
            </a:extLst>
          </p:cNvPr>
          <p:cNvSpPr/>
          <p:nvPr/>
        </p:nvSpPr>
        <p:spPr>
          <a:xfrm>
            <a:off x="3714913" y="4435183"/>
            <a:ext cx="28800" cy="28800"/>
          </a:xfrm>
          <a:prstGeom prst="ellipse">
            <a:avLst/>
          </a:prstGeom>
          <a:solidFill>
            <a:srgbClr val="262626"/>
          </a:solid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0" name="橢圓 329">
            <a:extLst>
              <a:ext uri="{FF2B5EF4-FFF2-40B4-BE49-F238E27FC236}">
                <a16:creationId xmlns:a16="http://schemas.microsoft.com/office/drawing/2014/main" id="{DE50C6BE-57CF-4876-9C62-844452CC336B}"/>
              </a:ext>
            </a:extLst>
          </p:cNvPr>
          <p:cNvSpPr/>
          <p:nvPr/>
        </p:nvSpPr>
        <p:spPr>
          <a:xfrm>
            <a:off x="3564033" y="4438089"/>
            <a:ext cx="28800" cy="28800"/>
          </a:xfrm>
          <a:prstGeom prst="ellipse">
            <a:avLst/>
          </a:prstGeom>
          <a:solidFill>
            <a:srgbClr val="262626"/>
          </a:solid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31" name="橢圓 330">
            <a:extLst>
              <a:ext uri="{FF2B5EF4-FFF2-40B4-BE49-F238E27FC236}">
                <a16:creationId xmlns:a16="http://schemas.microsoft.com/office/drawing/2014/main" id="{18C9C4B5-4B24-41E9-8811-9DA36C04C177}"/>
              </a:ext>
            </a:extLst>
          </p:cNvPr>
          <p:cNvSpPr/>
          <p:nvPr/>
        </p:nvSpPr>
        <p:spPr>
          <a:xfrm>
            <a:off x="4071573" y="3703518"/>
            <a:ext cx="28800" cy="28800"/>
          </a:xfrm>
          <a:prstGeom prst="ellipse">
            <a:avLst/>
          </a:prstGeom>
          <a:solidFill>
            <a:srgbClr val="262626"/>
          </a:solid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投影片編號版面配置區 1">
            <a:extLst>
              <a:ext uri="{FF2B5EF4-FFF2-40B4-BE49-F238E27FC236}">
                <a16:creationId xmlns:a16="http://schemas.microsoft.com/office/drawing/2014/main" id="{739FE233-3560-4A85-BEA2-3E605BBC8D1A}"/>
              </a:ext>
            </a:extLst>
          </p:cNvPr>
          <p:cNvSpPr>
            <a:spLocks noGrp="1"/>
          </p:cNvSpPr>
          <p:nvPr>
            <p:ph type="sldNum" sz="quarter" idx="12"/>
          </p:nvPr>
        </p:nvSpPr>
        <p:spPr/>
        <p:txBody>
          <a:bodyPr/>
          <a:lstStyle/>
          <a:p>
            <a:fld id="{64CE74CF-356A-4169-9D6E-C5675D7456C1}" type="slidenum">
              <a:rPr lang="zh-CN" altLang="en-US" smtClean="0"/>
              <a:t>20</a:t>
            </a:fld>
            <a:endParaRPr lang="zh-CN" altLang="en-US"/>
          </a:p>
        </p:txBody>
      </p:sp>
    </p:spTree>
    <p:extLst>
      <p:ext uri="{BB962C8B-B14F-4D97-AF65-F5344CB8AC3E}">
        <p14:creationId xmlns:p14="http://schemas.microsoft.com/office/powerpoint/2010/main" val="33817025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0" y="0"/>
            <a:ext cx="2520000"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擴展歐基里德流程圖</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59" name="六邊形 58">
            <a:extLst>
              <a:ext uri="{FF2B5EF4-FFF2-40B4-BE49-F238E27FC236}">
                <a16:creationId xmlns:a16="http://schemas.microsoft.com/office/drawing/2014/main" id="{98EBA583-337E-426C-8FA9-C2665C4D0C43}"/>
              </a:ext>
            </a:extLst>
          </p:cNvPr>
          <p:cNvSpPr/>
          <p:nvPr/>
        </p:nvSpPr>
        <p:spPr>
          <a:xfrm>
            <a:off x="3837954" y="1477409"/>
            <a:ext cx="1620000" cy="288000"/>
          </a:xfrm>
          <a:prstGeom prst="hexag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start</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60" name="矩形 59">
            <a:extLst>
              <a:ext uri="{FF2B5EF4-FFF2-40B4-BE49-F238E27FC236}">
                <a16:creationId xmlns:a16="http://schemas.microsoft.com/office/drawing/2014/main" id="{E4B2D290-6A48-437E-91A1-14AFC15B7FFE}"/>
              </a:ext>
            </a:extLst>
          </p:cNvPr>
          <p:cNvSpPr/>
          <p:nvPr/>
        </p:nvSpPr>
        <p:spPr>
          <a:xfrm>
            <a:off x="3387956" y="913284"/>
            <a:ext cx="2520000" cy="276999"/>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ltLang="zh-TW" sz="1200" dirty="0">
                <a:solidFill>
                  <a:schemeClr val="tx1"/>
                </a:solidFill>
                <a:latin typeface="Times New Roman" panose="02020603050405020304" pitchFamily="18" charset="0"/>
                <a:cs typeface="Times New Roman" panose="02020603050405020304" pitchFamily="18" charset="0"/>
              </a:rPr>
              <a:t>Mux_div &lt;= 1’d0</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61" name="文字方塊 60">
            <a:extLst>
              <a:ext uri="{FF2B5EF4-FFF2-40B4-BE49-F238E27FC236}">
                <a16:creationId xmlns:a16="http://schemas.microsoft.com/office/drawing/2014/main" id="{5E3E77D3-27AA-4E02-9355-42B4564B5ED2}"/>
              </a:ext>
            </a:extLst>
          </p:cNvPr>
          <p:cNvSpPr txBox="1"/>
          <p:nvPr/>
        </p:nvSpPr>
        <p:spPr>
          <a:xfrm>
            <a:off x="3387956" y="636285"/>
            <a:ext cx="539523" cy="276999"/>
          </a:xfrm>
          <a:prstGeom prst="rect">
            <a:avLst/>
          </a:prstGeom>
          <a:noFill/>
          <a:ln w="12700">
            <a:noFill/>
          </a:ln>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IDLE</a:t>
            </a:r>
            <a:endParaRPr lang="zh-TW" altLang="en-US" sz="1200" dirty="0">
              <a:latin typeface="Times New Roman" panose="02020603050405020304" pitchFamily="18" charset="0"/>
              <a:cs typeface="Times New Roman" panose="02020603050405020304" pitchFamily="18" charset="0"/>
            </a:endParaRPr>
          </a:p>
        </p:txBody>
      </p:sp>
      <p:sp>
        <p:nvSpPr>
          <p:cNvPr id="62" name="矩形 61">
            <a:extLst>
              <a:ext uri="{FF2B5EF4-FFF2-40B4-BE49-F238E27FC236}">
                <a16:creationId xmlns:a16="http://schemas.microsoft.com/office/drawing/2014/main" id="{5075121E-D0F5-4363-B824-099B28BAB7C7}"/>
              </a:ext>
            </a:extLst>
          </p:cNvPr>
          <p:cNvSpPr/>
          <p:nvPr/>
        </p:nvSpPr>
        <p:spPr>
          <a:xfrm>
            <a:off x="3390628" y="3226269"/>
            <a:ext cx="2517328" cy="662308"/>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ltLang="zh-TW" sz="1200" dirty="0">
                <a:solidFill>
                  <a:schemeClr val="tx1"/>
                </a:solidFill>
                <a:latin typeface="Times New Roman" panose="02020603050405020304" pitchFamily="18" charset="0"/>
                <a:cs typeface="Times New Roman" panose="02020603050405020304" pitchFamily="18" charset="0"/>
              </a:rPr>
              <a:t>Mux_div &lt;= div_mul_valid ? ~Mux_div : Mux_div </a:t>
            </a:r>
          </a:p>
        </p:txBody>
      </p:sp>
      <p:sp>
        <p:nvSpPr>
          <p:cNvPr id="63" name="文字方塊 62">
            <a:extLst>
              <a:ext uri="{FF2B5EF4-FFF2-40B4-BE49-F238E27FC236}">
                <a16:creationId xmlns:a16="http://schemas.microsoft.com/office/drawing/2014/main" id="{4582B2EB-9972-4E9A-81C7-890441849CB0}"/>
              </a:ext>
            </a:extLst>
          </p:cNvPr>
          <p:cNvSpPr txBox="1"/>
          <p:nvPr/>
        </p:nvSpPr>
        <p:spPr>
          <a:xfrm>
            <a:off x="3281883" y="2982307"/>
            <a:ext cx="751668" cy="276999"/>
          </a:xfrm>
          <a:prstGeom prst="rect">
            <a:avLst/>
          </a:prstGeom>
          <a:noFill/>
          <a:ln w="12700">
            <a:noFill/>
          </a:ln>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CACUL</a:t>
            </a:r>
            <a:endParaRPr lang="zh-TW" altLang="en-US" sz="1200" dirty="0">
              <a:latin typeface="Times New Roman" panose="02020603050405020304" pitchFamily="18" charset="0"/>
              <a:cs typeface="Times New Roman" panose="02020603050405020304" pitchFamily="18" charset="0"/>
            </a:endParaRPr>
          </a:p>
        </p:txBody>
      </p:sp>
      <p:sp>
        <p:nvSpPr>
          <p:cNvPr id="70" name="矩形 69">
            <a:extLst>
              <a:ext uri="{FF2B5EF4-FFF2-40B4-BE49-F238E27FC236}">
                <a16:creationId xmlns:a16="http://schemas.microsoft.com/office/drawing/2014/main" id="{E7C83FA0-C05E-403D-80A8-5810E92744A8}"/>
              </a:ext>
            </a:extLst>
          </p:cNvPr>
          <p:cNvSpPr/>
          <p:nvPr/>
        </p:nvSpPr>
        <p:spPr>
          <a:xfrm>
            <a:off x="3387951" y="4768531"/>
            <a:ext cx="2520001" cy="248333"/>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valid &lt;= 1;</a:t>
            </a:r>
          </a:p>
        </p:txBody>
      </p:sp>
      <p:cxnSp>
        <p:nvCxnSpPr>
          <p:cNvPr id="5" name="直線單箭頭接點 4">
            <a:extLst>
              <a:ext uri="{FF2B5EF4-FFF2-40B4-BE49-F238E27FC236}">
                <a16:creationId xmlns:a16="http://schemas.microsoft.com/office/drawing/2014/main" id="{28A99E3B-5CCA-4C19-BD32-4783BE057DBF}"/>
              </a:ext>
            </a:extLst>
          </p:cNvPr>
          <p:cNvCxnSpPr>
            <a:cxnSpLocks/>
            <a:stCxn id="60" idx="2"/>
          </p:cNvCxnSpPr>
          <p:nvPr/>
        </p:nvCxnSpPr>
        <p:spPr>
          <a:xfrm flipH="1">
            <a:off x="4647955" y="1190283"/>
            <a:ext cx="1" cy="295046"/>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線單箭頭接點 6">
            <a:extLst>
              <a:ext uri="{FF2B5EF4-FFF2-40B4-BE49-F238E27FC236}">
                <a16:creationId xmlns:a16="http://schemas.microsoft.com/office/drawing/2014/main" id="{51CC1989-406C-4E1E-A50F-86DF9C4CFCD8}"/>
              </a:ext>
            </a:extLst>
          </p:cNvPr>
          <p:cNvCxnSpPr>
            <a:cxnSpLocks/>
          </p:cNvCxnSpPr>
          <p:nvPr/>
        </p:nvCxnSpPr>
        <p:spPr>
          <a:xfrm>
            <a:off x="4640962" y="1761169"/>
            <a:ext cx="0" cy="253249"/>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77" name="文字方塊 76">
            <a:extLst>
              <a:ext uri="{FF2B5EF4-FFF2-40B4-BE49-F238E27FC236}">
                <a16:creationId xmlns:a16="http://schemas.microsoft.com/office/drawing/2014/main" id="{F15808BB-A364-4157-83A9-65097EC4354A}"/>
              </a:ext>
            </a:extLst>
          </p:cNvPr>
          <p:cNvSpPr txBox="1"/>
          <p:nvPr/>
        </p:nvSpPr>
        <p:spPr>
          <a:xfrm>
            <a:off x="3606088" y="1366419"/>
            <a:ext cx="261610" cy="276999"/>
          </a:xfrm>
          <a:prstGeom prst="rect">
            <a:avLst/>
          </a:prstGeom>
          <a:noFill/>
          <a:ln w="12700">
            <a:noFill/>
          </a:ln>
        </p:spPr>
        <p:txBody>
          <a:bodyPr wrap="none" rtlCol="0">
            <a:spAutoFit/>
          </a:bodyPr>
          <a:lstStyle/>
          <a:p>
            <a:pPr algn="ctr"/>
            <a:r>
              <a:rPr lang="en-US" altLang="zh-TW" sz="1200" dirty="0">
                <a:latin typeface="Times New Roman" panose="02020603050405020304" pitchFamily="18" charset="0"/>
                <a:cs typeface="Times New Roman" panose="02020603050405020304" pitchFamily="18" charset="0"/>
              </a:rPr>
              <a:t>0</a:t>
            </a:r>
            <a:endParaRPr lang="zh-TW" altLang="en-US" dirty="0">
              <a:latin typeface="Times New Roman" panose="02020603050405020304" pitchFamily="18" charset="0"/>
              <a:cs typeface="Times New Roman" panose="02020603050405020304" pitchFamily="18" charset="0"/>
            </a:endParaRPr>
          </a:p>
        </p:txBody>
      </p:sp>
      <p:cxnSp>
        <p:nvCxnSpPr>
          <p:cNvPr id="9" name="接點: 肘形 8">
            <a:extLst>
              <a:ext uri="{FF2B5EF4-FFF2-40B4-BE49-F238E27FC236}">
                <a16:creationId xmlns:a16="http://schemas.microsoft.com/office/drawing/2014/main" id="{6F69CDA1-3A8B-43FD-82A0-30809210EF75}"/>
              </a:ext>
            </a:extLst>
          </p:cNvPr>
          <p:cNvCxnSpPr>
            <a:cxnSpLocks/>
            <a:stCxn id="59" idx="3"/>
            <a:endCxn id="60" idx="1"/>
          </p:cNvCxnSpPr>
          <p:nvPr/>
        </p:nvCxnSpPr>
        <p:spPr>
          <a:xfrm rot="10800000">
            <a:off x="3387956" y="1051785"/>
            <a:ext cx="449998" cy="569625"/>
          </a:xfrm>
          <a:prstGeom prst="bentConnector3">
            <a:avLst>
              <a:gd name="adj1" fmla="val 180857"/>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81" name="文字方塊 80">
            <a:extLst>
              <a:ext uri="{FF2B5EF4-FFF2-40B4-BE49-F238E27FC236}">
                <a16:creationId xmlns:a16="http://schemas.microsoft.com/office/drawing/2014/main" id="{ACA40E3C-FDE1-4149-BAD8-98808DB1F15A}"/>
              </a:ext>
            </a:extLst>
          </p:cNvPr>
          <p:cNvSpPr txBox="1"/>
          <p:nvPr/>
        </p:nvSpPr>
        <p:spPr>
          <a:xfrm>
            <a:off x="4640473" y="4431624"/>
            <a:ext cx="261610" cy="276999"/>
          </a:xfrm>
          <a:prstGeom prst="rect">
            <a:avLst/>
          </a:prstGeom>
          <a:noFill/>
          <a:ln w="12700">
            <a:noFill/>
          </a:ln>
        </p:spPr>
        <p:txBody>
          <a:bodyPr wrap="none" rtlCol="0">
            <a:spAutoFit/>
          </a:bodyPr>
          <a:lstStyle/>
          <a:p>
            <a:pPr algn="ctr"/>
            <a:r>
              <a:rPr lang="en-US" altLang="zh-TW" sz="1200" dirty="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p:txBody>
      </p:sp>
      <p:cxnSp>
        <p:nvCxnSpPr>
          <p:cNvPr id="12" name="直線單箭頭接點 11">
            <a:extLst>
              <a:ext uri="{FF2B5EF4-FFF2-40B4-BE49-F238E27FC236}">
                <a16:creationId xmlns:a16="http://schemas.microsoft.com/office/drawing/2014/main" id="{5C6FFF35-C019-4A3C-95EA-2FAF8A728B68}"/>
              </a:ext>
            </a:extLst>
          </p:cNvPr>
          <p:cNvCxnSpPr>
            <a:cxnSpLocks/>
          </p:cNvCxnSpPr>
          <p:nvPr/>
        </p:nvCxnSpPr>
        <p:spPr>
          <a:xfrm>
            <a:off x="4640964" y="3888365"/>
            <a:ext cx="0" cy="257911"/>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a:extLst>
              <a:ext uri="{FF2B5EF4-FFF2-40B4-BE49-F238E27FC236}">
                <a16:creationId xmlns:a16="http://schemas.microsoft.com/office/drawing/2014/main" id="{46C56685-97BF-450E-9B08-BD978C211002}"/>
              </a:ext>
            </a:extLst>
          </p:cNvPr>
          <p:cNvCxnSpPr>
            <a:cxnSpLocks/>
          </p:cNvCxnSpPr>
          <p:nvPr/>
        </p:nvCxnSpPr>
        <p:spPr>
          <a:xfrm flipH="1">
            <a:off x="4640474" y="4442600"/>
            <a:ext cx="488" cy="308713"/>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112" name="文字方塊 111">
            <a:extLst>
              <a:ext uri="{FF2B5EF4-FFF2-40B4-BE49-F238E27FC236}">
                <a16:creationId xmlns:a16="http://schemas.microsoft.com/office/drawing/2014/main" id="{52363EBA-E9C2-425A-A859-C5E0B6F4F2D0}"/>
              </a:ext>
            </a:extLst>
          </p:cNvPr>
          <p:cNvSpPr txBox="1"/>
          <p:nvPr/>
        </p:nvSpPr>
        <p:spPr>
          <a:xfrm>
            <a:off x="3324767" y="4496758"/>
            <a:ext cx="1025395" cy="276999"/>
          </a:xfrm>
          <a:prstGeom prst="rect">
            <a:avLst/>
          </a:prstGeom>
          <a:noFill/>
          <a:ln w="12700">
            <a:noFill/>
          </a:ln>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DONE</a:t>
            </a:r>
            <a:endParaRPr lang="zh-TW" altLang="en-US" sz="1200" dirty="0">
              <a:latin typeface="Times New Roman" panose="02020603050405020304" pitchFamily="18" charset="0"/>
              <a:cs typeface="Times New Roman" panose="02020603050405020304" pitchFamily="18" charset="0"/>
            </a:endParaRPr>
          </a:p>
        </p:txBody>
      </p:sp>
      <p:cxnSp>
        <p:nvCxnSpPr>
          <p:cNvPr id="43" name="直線單箭頭接點 42">
            <a:extLst>
              <a:ext uri="{FF2B5EF4-FFF2-40B4-BE49-F238E27FC236}">
                <a16:creationId xmlns:a16="http://schemas.microsoft.com/office/drawing/2014/main" id="{C7508F47-EF67-4CE7-95B3-2190D14B3F09}"/>
              </a:ext>
            </a:extLst>
          </p:cNvPr>
          <p:cNvCxnSpPr>
            <a:cxnSpLocks/>
            <a:endCxn id="60" idx="0"/>
          </p:cNvCxnSpPr>
          <p:nvPr/>
        </p:nvCxnSpPr>
        <p:spPr>
          <a:xfrm>
            <a:off x="4647956" y="481148"/>
            <a:ext cx="0" cy="432136"/>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117" name="文字方塊 116">
            <a:extLst>
              <a:ext uri="{FF2B5EF4-FFF2-40B4-BE49-F238E27FC236}">
                <a16:creationId xmlns:a16="http://schemas.microsoft.com/office/drawing/2014/main" id="{C9A49FFB-C40C-4237-8A10-929D12EAF07C}"/>
              </a:ext>
            </a:extLst>
          </p:cNvPr>
          <p:cNvSpPr txBox="1"/>
          <p:nvPr/>
        </p:nvSpPr>
        <p:spPr>
          <a:xfrm>
            <a:off x="4388627" y="208708"/>
            <a:ext cx="524541" cy="276999"/>
          </a:xfrm>
          <a:prstGeom prst="rect">
            <a:avLst/>
          </a:prstGeom>
          <a:noFill/>
          <a:ln w="12700">
            <a:noFill/>
          </a:ln>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reset</a:t>
            </a:r>
            <a:endParaRPr lang="zh-TW" altLang="en-US" sz="1200" dirty="0">
              <a:latin typeface="Times New Roman" panose="02020603050405020304" pitchFamily="18" charset="0"/>
              <a:cs typeface="Times New Roman" panose="02020603050405020304" pitchFamily="18" charset="0"/>
            </a:endParaRPr>
          </a:p>
        </p:txBody>
      </p:sp>
      <p:sp>
        <p:nvSpPr>
          <p:cNvPr id="2" name="投影片編號版面配置區 1">
            <a:extLst>
              <a:ext uri="{FF2B5EF4-FFF2-40B4-BE49-F238E27FC236}">
                <a16:creationId xmlns:a16="http://schemas.microsoft.com/office/drawing/2014/main" id="{145FCAC4-D65E-40A1-B190-FAFB0F25ABE4}"/>
              </a:ext>
            </a:extLst>
          </p:cNvPr>
          <p:cNvSpPr>
            <a:spLocks noGrp="1"/>
          </p:cNvSpPr>
          <p:nvPr>
            <p:ph type="sldNum" sz="quarter" idx="12"/>
          </p:nvPr>
        </p:nvSpPr>
        <p:spPr/>
        <p:txBody>
          <a:bodyPr/>
          <a:lstStyle/>
          <a:p>
            <a:fld id="{64CE74CF-356A-4169-9D6E-C5675D7456C1}" type="slidenum">
              <a:rPr lang="zh-CN" altLang="en-US" smtClean="0"/>
              <a:t>21</a:t>
            </a:fld>
            <a:endParaRPr lang="zh-CN" altLang="en-US"/>
          </a:p>
        </p:txBody>
      </p:sp>
      <p:sp>
        <p:nvSpPr>
          <p:cNvPr id="11" name="矩形: 圓角 10">
            <a:extLst>
              <a:ext uri="{FF2B5EF4-FFF2-40B4-BE49-F238E27FC236}">
                <a16:creationId xmlns:a16="http://schemas.microsoft.com/office/drawing/2014/main" id="{57A37949-15AB-42E9-A402-F91C42E72C89}"/>
              </a:ext>
            </a:extLst>
          </p:cNvPr>
          <p:cNvSpPr/>
          <p:nvPr/>
        </p:nvSpPr>
        <p:spPr>
          <a:xfrm>
            <a:off x="3390627" y="2009760"/>
            <a:ext cx="2517329" cy="792000"/>
          </a:xfrm>
          <a:prstGeom prst="round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a:solidFill>
                  <a:schemeClr val="tx1"/>
                </a:solidFill>
                <a:latin typeface="Times New Roman" panose="02020603050405020304" pitchFamily="18" charset="0"/>
                <a:cs typeface="Times New Roman" panose="02020603050405020304" pitchFamily="18" charset="0"/>
              </a:rPr>
              <a:t>t0 &lt;= 0;</a:t>
            </a:r>
          </a:p>
          <a:p>
            <a:pPr algn="ctr"/>
            <a:r>
              <a:rPr lang="en-US" altLang="zh-TW" sz="1200">
                <a:solidFill>
                  <a:schemeClr val="tx1"/>
                </a:solidFill>
                <a:latin typeface="Times New Roman" panose="02020603050405020304" pitchFamily="18" charset="0"/>
                <a:cs typeface="Times New Roman" panose="02020603050405020304" pitchFamily="18" charset="0"/>
              </a:rPr>
              <a:t>t1 &lt;= 1;</a:t>
            </a:r>
          </a:p>
          <a:p>
            <a:pPr algn="ctr"/>
            <a:r>
              <a:rPr lang="en-US" altLang="zh-TW" sz="1200">
                <a:solidFill>
                  <a:schemeClr val="tx1"/>
                </a:solidFill>
                <a:latin typeface="Times New Roman" panose="02020603050405020304" pitchFamily="18" charset="0"/>
                <a:cs typeface="Times New Roman" panose="02020603050405020304" pitchFamily="18" charset="0"/>
              </a:rPr>
              <a:t>r0 &lt;= a;</a:t>
            </a:r>
          </a:p>
          <a:p>
            <a:pPr algn="ctr"/>
            <a:r>
              <a:rPr lang="en-US" altLang="zh-TW" sz="1200">
                <a:solidFill>
                  <a:schemeClr val="tx1"/>
                </a:solidFill>
                <a:latin typeface="Times New Roman" panose="02020603050405020304" pitchFamily="18" charset="0"/>
                <a:cs typeface="Times New Roman" panose="02020603050405020304" pitchFamily="18" charset="0"/>
              </a:rPr>
              <a:t>r1 &lt;= b;</a:t>
            </a:r>
            <a:endParaRPr lang="zh-TW" altLang="en-US" sz="1200">
              <a:solidFill>
                <a:schemeClr val="tx1"/>
              </a:solidFill>
              <a:latin typeface="Times New Roman" panose="02020603050405020304" pitchFamily="18" charset="0"/>
              <a:cs typeface="Times New Roman" panose="02020603050405020304" pitchFamily="18" charset="0"/>
            </a:endParaRPr>
          </a:p>
        </p:txBody>
      </p:sp>
      <p:sp>
        <p:nvSpPr>
          <p:cNvPr id="48" name="文字方塊 47">
            <a:extLst>
              <a:ext uri="{FF2B5EF4-FFF2-40B4-BE49-F238E27FC236}">
                <a16:creationId xmlns:a16="http://schemas.microsoft.com/office/drawing/2014/main" id="{1E35F6C9-5FAC-414F-A076-52BF8C8BD83F}"/>
              </a:ext>
            </a:extLst>
          </p:cNvPr>
          <p:cNvSpPr txBox="1"/>
          <p:nvPr/>
        </p:nvSpPr>
        <p:spPr>
          <a:xfrm>
            <a:off x="4618208" y="1747810"/>
            <a:ext cx="261610" cy="276999"/>
          </a:xfrm>
          <a:prstGeom prst="rect">
            <a:avLst/>
          </a:prstGeom>
          <a:noFill/>
          <a:ln w="12700">
            <a:noFill/>
          </a:ln>
        </p:spPr>
        <p:txBody>
          <a:bodyPr wrap="none" rtlCol="0">
            <a:spAutoFit/>
          </a:bodyPr>
          <a:lstStyle/>
          <a:p>
            <a:pPr algn="ctr"/>
            <a:r>
              <a:rPr lang="en-US" altLang="zh-TW" sz="1200" dirty="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p:txBody>
      </p:sp>
      <p:cxnSp>
        <p:nvCxnSpPr>
          <p:cNvPr id="49" name="直線單箭頭接點 48">
            <a:extLst>
              <a:ext uri="{FF2B5EF4-FFF2-40B4-BE49-F238E27FC236}">
                <a16:creationId xmlns:a16="http://schemas.microsoft.com/office/drawing/2014/main" id="{7A3EE2C3-37A2-4DC4-BE9D-CEB086EDCDCE}"/>
              </a:ext>
            </a:extLst>
          </p:cNvPr>
          <p:cNvCxnSpPr>
            <a:cxnSpLocks/>
            <a:stCxn id="11" idx="2"/>
            <a:endCxn id="62" idx="0"/>
          </p:cNvCxnSpPr>
          <p:nvPr/>
        </p:nvCxnSpPr>
        <p:spPr>
          <a:xfrm>
            <a:off x="4649292" y="2801760"/>
            <a:ext cx="0" cy="424509"/>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66" name="六邊形 65">
            <a:extLst>
              <a:ext uri="{FF2B5EF4-FFF2-40B4-BE49-F238E27FC236}">
                <a16:creationId xmlns:a16="http://schemas.microsoft.com/office/drawing/2014/main" id="{1CF5800E-45C1-472D-8469-D5EC5F67C7A6}"/>
              </a:ext>
            </a:extLst>
          </p:cNvPr>
          <p:cNvSpPr/>
          <p:nvPr/>
        </p:nvSpPr>
        <p:spPr>
          <a:xfrm>
            <a:off x="3561014" y="4154600"/>
            <a:ext cx="2173873" cy="288000"/>
          </a:xfrm>
          <a:prstGeom prst="hexag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ltLang="zh-TW" sz="1200" dirty="0">
                <a:solidFill>
                  <a:schemeClr val="tx1"/>
                </a:solidFill>
                <a:latin typeface="Times New Roman" panose="02020603050405020304" pitchFamily="18" charset="0"/>
                <a:cs typeface="Times New Roman" panose="02020603050405020304" pitchFamily="18" charset="0"/>
              </a:rPr>
              <a:t>div_mul_valid  &amp; </a:t>
            </a:r>
            <a:r>
              <a:rPr lang="en-US" altLang="zh-TW" sz="1200" dirty="0">
                <a:solidFill>
                  <a:schemeClr val="tx1"/>
                </a:solidFill>
                <a:latin typeface="Times New Roman" panose="02020603050405020304" pitchFamily="18" charset="0"/>
                <a:cs typeface="Times New Roman" panose="02020603050405020304" pitchFamily="18" charset="0"/>
              </a:rPr>
              <a:t>r1 == 0</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cxnSp>
        <p:nvCxnSpPr>
          <p:cNvPr id="80" name="接點: 肘形 79">
            <a:extLst>
              <a:ext uri="{FF2B5EF4-FFF2-40B4-BE49-F238E27FC236}">
                <a16:creationId xmlns:a16="http://schemas.microsoft.com/office/drawing/2014/main" id="{66CBD183-86EC-430E-9DB9-B85553D13EB7}"/>
              </a:ext>
            </a:extLst>
          </p:cNvPr>
          <p:cNvCxnSpPr>
            <a:cxnSpLocks/>
            <a:stCxn id="70" idx="2"/>
            <a:endCxn id="60" idx="0"/>
          </p:cNvCxnSpPr>
          <p:nvPr/>
        </p:nvCxnSpPr>
        <p:spPr>
          <a:xfrm rot="5400000" flipH="1" flipV="1">
            <a:off x="2596164" y="2965072"/>
            <a:ext cx="4103580" cy="4"/>
          </a:xfrm>
          <a:prstGeom prst="bentConnector5">
            <a:avLst>
              <a:gd name="adj1" fmla="val -5571"/>
              <a:gd name="adj2" fmla="val 37215100000"/>
              <a:gd name="adj3" fmla="val 10557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103" name="文字方塊 102">
            <a:extLst>
              <a:ext uri="{FF2B5EF4-FFF2-40B4-BE49-F238E27FC236}">
                <a16:creationId xmlns:a16="http://schemas.microsoft.com/office/drawing/2014/main" id="{EC1FE24C-9B46-43A1-8F92-4C6B8AFF3764}"/>
              </a:ext>
            </a:extLst>
          </p:cNvPr>
          <p:cNvSpPr txBox="1"/>
          <p:nvPr/>
        </p:nvSpPr>
        <p:spPr>
          <a:xfrm>
            <a:off x="3345016" y="4042744"/>
            <a:ext cx="261610" cy="276999"/>
          </a:xfrm>
          <a:prstGeom prst="rect">
            <a:avLst/>
          </a:prstGeom>
          <a:noFill/>
          <a:ln w="12700">
            <a:noFill/>
          </a:ln>
        </p:spPr>
        <p:txBody>
          <a:bodyPr wrap="none" rtlCol="0">
            <a:spAutoFit/>
          </a:bodyPr>
          <a:lstStyle/>
          <a:p>
            <a:pPr algn="ctr"/>
            <a:r>
              <a:rPr lang="en-US" altLang="zh-TW" sz="1200" dirty="0">
                <a:latin typeface="Times New Roman" panose="02020603050405020304" pitchFamily="18" charset="0"/>
                <a:cs typeface="Times New Roman" panose="02020603050405020304" pitchFamily="18" charset="0"/>
              </a:rPr>
              <a:t>0</a:t>
            </a:r>
            <a:endParaRPr lang="zh-TW" altLang="en-US" dirty="0">
              <a:latin typeface="Times New Roman" panose="02020603050405020304" pitchFamily="18" charset="0"/>
              <a:cs typeface="Times New Roman" panose="02020603050405020304" pitchFamily="18" charset="0"/>
            </a:endParaRPr>
          </a:p>
        </p:txBody>
      </p:sp>
      <p:cxnSp>
        <p:nvCxnSpPr>
          <p:cNvPr id="100" name="接點: 肘形 99">
            <a:extLst>
              <a:ext uri="{FF2B5EF4-FFF2-40B4-BE49-F238E27FC236}">
                <a16:creationId xmlns:a16="http://schemas.microsoft.com/office/drawing/2014/main" id="{943F8FF2-0765-462B-913F-B997143ED542}"/>
              </a:ext>
            </a:extLst>
          </p:cNvPr>
          <p:cNvCxnSpPr>
            <a:stCxn id="66" idx="3"/>
            <a:endCxn id="62" idx="0"/>
          </p:cNvCxnSpPr>
          <p:nvPr/>
        </p:nvCxnSpPr>
        <p:spPr>
          <a:xfrm rot="10800000" flipH="1">
            <a:off x="3561014" y="3226270"/>
            <a:ext cx="1088278" cy="1072331"/>
          </a:xfrm>
          <a:prstGeom prst="bentConnector4">
            <a:avLst>
              <a:gd name="adj1" fmla="val -46465"/>
              <a:gd name="adj2" fmla="val 124160"/>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57187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0" y="0"/>
            <a:ext cx="1983656"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蒙哥馬利模乘</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grpSp>
        <p:nvGrpSpPr>
          <p:cNvPr id="2" name="群組 1">
            <a:extLst>
              <a:ext uri="{FF2B5EF4-FFF2-40B4-BE49-F238E27FC236}">
                <a16:creationId xmlns:a16="http://schemas.microsoft.com/office/drawing/2014/main" id="{16EE4255-5AA8-485E-BE7C-A3057300D75B}"/>
              </a:ext>
            </a:extLst>
          </p:cNvPr>
          <p:cNvGrpSpPr/>
          <p:nvPr/>
        </p:nvGrpSpPr>
        <p:grpSpPr>
          <a:xfrm>
            <a:off x="5584056" y="733483"/>
            <a:ext cx="3900301" cy="4608512"/>
            <a:chOff x="3129849" y="786880"/>
            <a:chExt cx="3900301" cy="4608512"/>
          </a:xfrm>
        </p:grpSpPr>
        <p:sp>
          <p:nvSpPr>
            <p:cNvPr id="67" name="橢圓 66">
              <a:extLst>
                <a:ext uri="{FF2B5EF4-FFF2-40B4-BE49-F238E27FC236}">
                  <a16:creationId xmlns:a16="http://schemas.microsoft.com/office/drawing/2014/main" id="{45B805D7-64DC-4D7F-ABFF-9DF3396716A8}"/>
                </a:ext>
              </a:extLst>
            </p:cNvPr>
            <p:cNvSpPr/>
            <p:nvPr/>
          </p:nvSpPr>
          <p:spPr>
            <a:xfrm>
              <a:off x="3129849" y="786880"/>
              <a:ext cx="612000" cy="61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x</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68" name="橢圓 67">
              <a:extLst>
                <a:ext uri="{FF2B5EF4-FFF2-40B4-BE49-F238E27FC236}">
                  <a16:creationId xmlns:a16="http://schemas.microsoft.com/office/drawing/2014/main" id="{9CA9C670-1253-46AA-BDCA-D36B109CE45B}"/>
                </a:ext>
              </a:extLst>
            </p:cNvPr>
            <p:cNvSpPr/>
            <p:nvPr/>
          </p:nvSpPr>
          <p:spPr>
            <a:xfrm>
              <a:off x="3951923" y="786880"/>
              <a:ext cx="612000" cy="61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y</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71" name="橢圓 70">
              <a:extLst>
                <a:ext uri="{FF2B5EF4-FFF2-40B4-BE49-F238E27FC236}">
                  <a16:creationId xmlns:a16="http://schemas.microsoft.com/office/drawing/2014/main" id="{50B97B0C-8335-4B7A-9A4C-E77A3602467E}"/>
                </a:ext>
              </a:extLst>
            </p:cNvPr>
            <p:cNvSpPr/>
            <p:nvPr/>
          </p:nvSpPr>
          <p:spPr>
            <a:xfrm>
              <a:off x="4006647" y="2010689"/>
              <a:ext cx="360000" cy="36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sp>
          <p:nvSpPr>
            <p:cNvPr id="72" name="橢圓 71">
              <a:extLst>
                <a:ext uri="{FF2B5EF4-FFF2-40B4-BE49-F238E27FC236}">
                  <a16:creationId xmlns:a16="http://schemas.microsoft.com/office/drawing/2014/main" id="{1733C1AD-B09D-4EFB-B35C-32D27CA3358A}"/>
                </a:ext>
              </a:extLst>
            </p:cNvPr>
            <p:cNvSpPr/>
            <p:nvPr/>
          </p:nvSpPr>
          <p:spPr>
            <a:xfrm>
              <a:off x="3646647" y="1650689"/>
              <a:ext cx="360000" cy="36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sp>
          <p:nvSpPr>
            <p:cNvPr id="74" name="橢圓 73">
              <a:extLst>
                <a:ext uri="{FF2B5EF4-FFF2-40B4-BE49-F238E27FC236}">
                  <a16:creationId xmlns:a16="http://schemas.microsoft.com/office/drawing/2014/main" id="{2002275B-79AD-4152-AB1F-FE04634BBEB8}"/>
                </a:ext>
              </a:extLst>
            </p:cNvPr>
            <p:cNvSpPr/>
            <p:nvPr/>
          </p:nvSpPr>
          <p:spPr>
            <a:xfrm>
              <a:off x="5439999" y="4171084"/>
              <a:ext cx="360000" cy="36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sp>
          <p:nvSpPr>
            <p:cNvPr id="97" name="橢圓 96">
              <a:extLst>
                <a:ext uri="{FF2B5EF4-FFF2-40B4-BE49-F238E27FC236}">
                  <a16:creationId xmlns:a16="http://schemas.microsoft.com/office/drawing/2014/main" id="{1EF7A8F7-3950-4DCC-BE53-33C20A99064E}"/>
                </a:ext>
              </a:extLst>
            </p:cNvPr>
            <p:cNvSpPr/>
            <p:nvPr/>
          </p:nvSpPr>
          <p:spPr>
            <a:xfrm>
              <a:off x="4773999" y="786880"/>
              <a:ext cx="612000" cy="61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err="1">
                  <a:solidFill>
                    <a:schemeClr val="tx1"/>
                  </a:solidFill>
                  <a:latin typeface="Times New Roman" panose="02020603050405020304" pitchFamily="18" charset="0"/>
                  <a:cs typeface="Times New Roman" panose="02020603050405020304" pitchFamily="18" charset="0"/>
                </a:rPr>
                <a:t>n_p</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98" name="橢圓 97">
              <a:extLst>
                <a:ext uri="{FF2B5EF4-FFF2-40B4-BE49-F238E27FC236}">
                  <a16:creationId xmlns:a16="http://schemas.microsoft.com/office/drawing/2014/main" id="{1F11D0AC-04BC-4813-A45D-0071A6CABFF1}"/>
                </a:ext>
              </a:extLst>
            </p:cNvPr>
            <p:cNvSpPr/>
            <p:nvPr/>
          </p:nvSpPr>
          <p:spPr>
            <a:xfrm>
              <a:off x="5596074" y="786880"/>
              <a:ext cx="612000" cy="61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R</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99" name="橢圓 98">
              <a:extLst>
                <a:ext uri="{FF2B5EF4-FFF2-40B4-BE49-F238E27FC236}">
                  <a16:creationId xmlns:a16="http://schemas.microsoft.com/office/drawing/2014/main" id="{223E8564-608A-4FB3-B1BE-D8483000DA17}"/>
                </a:ext>
              </a:extLst>
            </p:cNvPr>
            <p:cNvSpPr/>
            <p:nvPr/>
          </p:nvSpPr>
          <p:spPr>
            <a:xfrm>
              <a:off x="6418150" y="800228"/>
              <a:ext cx="612000" cy="612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N</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100" name="橢圓 99">
              <a:extLst>
                <a:ext uri="{FF2B5EF4-FFF2-40B4-BE49-F238E27FC236}">
                  <a16:creationId xmlns:a16="http://schemas.microsoft.com/office/drawing/2014/main" id="{EC1DAC9F-77AF-43BF-A2E8-897D4B910ACC}"/>
                </a:ext>
              </a:extLst>
            </p:cNvPr>
            <p:cNvSpPr/>
            <p:nvPr/>
          </p:nvSpPr>
          <p:spPr>
            <a:xfrm>
              <a:off x="4413999" y="3451084"/>
              <a:ext cx="360000" cy="36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sp>
          <p:nvSpPr>
            <p:cNvPr id="101" name="橢圓 100">
              <a:extLst>
                <a:ext uri="{FF2B5EF4-FFF2-40B4-BE49-F238E27FC236}">
                  <a16:creationId xmlns:a16="http://schemas.microsoft.com/office/drawing/2014/main" id="{D4472086-D556-4BDB-A2E4-01025DC0EFCA}"/>
                </a:ext>
              </a:extLst>
            </p:cNvPr>
            <p:cNvSpPr/>
            <p:nvPr/>
          </p:nvSpPr>
          <p:spPr>
            <a:xfrm>
              <a:off x="4906647" y="3811084"/>
              <a:ext cx="360000" cy="36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sp>
          <p:nvSpPr>
            <p:cNvPr id="102" name="橢圓 101">
              <a:extLst>
                <a:ext uri="{FF2B5EF4-FFF2-40B4-BE49-F238E27FC236}">
                  <a16:creationId xmlns:a16="http://schemas.microsoft.com/office/drawing/2014/main" id="{C4BD9FB9-6489-4C07-AA99-697E76C1B36D}"/>
                </a:ext>
              </a:extLst>
            </p:cNvPr>
            <p:cNvSpPr/>
            <p:nvPr/>
          </p:nvSpPr>
          <p:spPr>
            <a:xfrm>
              <a:off x="4726647" y="2731220"/>
              <a:ext cx="360000" cy="36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sp>
          <p:nvSpPr>
            <p:cNvPr id="103" name="橢圓 102">
              <a:extLst>
                <a:ext uri="{FF2B5EF4-FFF2-40B4-BE49-F238E27FC236}">
                  <a16:creationId xmlns:a16="http://schemas.microsoft.com/office/drawing/2014/main" id="{49AAEB58-BEBA-4573-BD76-19AC1C757A88}"/>
                </a:ext>
              </a:extLst>
            </p:cNvPr>
            <p:cNvSpPr/>
            <p:nvPr/>
          </p:nvSpPr>
          <p:spPr>
            <a:xfrm>
              <a:off x="4366647" y="2371220"/>
              <a:ext cx="360000" cy="36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sp>
          <p:nvSpPr>
            <p:cNvPr id="104" name="橢圓 103">
              <a:extLst>
                <a:ext uri="{FF2B5EF4-FFF2-40B4-BE49-F238E27FC236}">
                  <a16:creationId xmlns:a16="http://schemas.microsoft.com/office/drawing/2014/main" id="{4F0AF76A-C24D-4E3D-82D6-D5214FDB8454}"/>
                </a:ext>
              </a:extLst>
            </p:cNvPr>
            <p:cNvSpPr/>
            <p:nvPr/>
          </p:nvSpPr>
          <p:spPr>
            <a:xfrm>
              <a:off x="5079999" y="3091220"/>
              <a:ext cx="360000" cy="36000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cxnSp>
          <p:nvCxnSpPr>
            <p:cNvPr id="5" name="直線單箭頭接點 4">
              <a:extLst>
                <a:ext uri="{FF2B5EF4-FFF2-40B4-BE49-F238E27FC236}">
                  <a16:creationId xmlns:a16="http://schemas.microsoft.com/office/drawing/2014/main" id="{E82A9211-A100-45B0-805F-1AA1FF0DE3E3}"/>
                </a:ext>
              </a:extLst>
            </p:cNvPr>
            <p:cNvCxnSpPr>
              <a:stCxn id="67" idx="4"/>
              <a:endCxn id="72" idx="1"/>
            </p:cNvCxnSpPr>
            <p:nvPr/>
          </p:nvCxnSpPr>
          <p:spPr>
            <a:xfrm>
              <a:off x="3435849" y="1398880"/>
              <a:ext cx="263519" cy="30453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單箭頭接點 7">
              <a:extLst>
                <a:ext uri="{FF2B5EF4-FFF2-40B4-BE49-F238E27FC236}">
                  <a16:creationId xmlns:a16="http://schemas.microsoft.com/office/drawing/2014/main" id="{F25F56E7-B457-4CFE-A9DC-5D7A37208F55}"/>
                </a:ext>
              </a:extLst>
            </p:cNvPr>
            <p:cNvCxnSpPr>
              <a:stCxn id="68" idx="4"/>
              <a:endCxn id="72" idx="7"/>
            </p:cNvCxnSpPr>
            <p:nvPr/>
          </p:nvCxnSpPr>
          <p:spPr>
            <a:xfrm flipH="1">
              <a:off x="3953926" y="1398880"/>
              <a:ext cx="303997" cy="30453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單箭頭接點 10">
              <a:extLst>
                <a:ext uri="{FF2B5EF4-FFF2-40B4-BE49-F238E27FC236}">
                  <a16:creationId xmlns:a16="http://schemas.microsoft.com/office/drawing/2014/main" id="{E812466B-2124-4A95-8D95-A8B65F8FFB55}"/>
                </a:ext>
              </a:extLst>
            </p:cNvPr>
            <p:cNvCxnSpPr>
              <a:stCxn id="97" idx="4"/>
              <a:endCxn id="103" idx="7"/>
            </p:cNvCxnSpPr>
            <p:nvPr/>
          </p:nvCxnSpPr>
          <p:spPr>
            <a:xfrm flipH="1">
              <a:off x="4673926" y="1398880"/>
              <a:ext cx="406073" cy="102506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F9BA3D8A-3B42-43C2-B4B1-4A0550FD49F7}"/>
                </a:ext>
              </a:extLst>
            </p:cNvPr>
            <p:cNvCxnSpPr>
              <a:stCxn id="98" idx="4"/>
              <a:endCxn id="71" idx="7"/>
            </p:cNvCxnSpPr>
            <p:nvPr/>
          </p:nvCxnSpPr>
          <p:spPr>
            <a:xfrm flipH="1">
              <a:off x="4313926" y="1398880"/>
              <a:ext cx="1588148" cy="66453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單箭頭接點 22">
              <a:extLst>
                <a:ext uri="{FF2B5EF4-FFF2-40B4-BE49-F238E27FC236}">
                  <a16:creationId xmlns:a16="http://schemas.microsoft.com/office/drawing/2014/main" id="{A5C89243-867A-41D5-BC6F-A5910DAAD305}"/>
                </a:ext>
              </a:extLst>
            </p:cNvPr>
            <p:cNvCxnSpPr>
              <a:stCxn id="98" idx="4"/>
              <a:endCxn id="102" idx="7"/>
            </p:cNvCxnSpPr>
            <p:nvPr/>
          </p:nvCxnSpPr>
          <p:spPr>
            <a:xfrm flipH="1">
              <a:off x="5033926" y="1398880"/>
              <a:ext cx="868148" cy="138506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接點: 肘形 26">
              <a:extLst>
                <a:ext uri="{FF2B5EF4-FFF2-40B4-BE49-F238E27FC236}">
                  <a16:creationId xmlns:a16="http://schemas.microsoft.com/office/drawing/2014/main" id="{BB5E5B7E-5A8A-45CB-8509-ED0E7E2DEE34}"/>
                </a:ext>
              </a:extLst>
            </p:cNvPr>
            <p:cNvCxnSpPr>
              <a:stCxn id="98" idx="4"/>
              <a:endCxn id="101" idx="6"/>
            </p:cNvCxnSpPr>
            <p:nvPr/>
          </p:nvCxnSpPr>
          <p:spPr>
            <a:xfrm rot="5400000">
              <a:off x="4288259" y="2377269"/>
              <a:ext cx="2592204" cy="635427"/>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直線單箭頭接點 28">
              <a:extLst>
                <a:ext uri="{FF2B5EF4-FFF2-40B4-BE49-F238E27FC236}">
                  <a16:creationId xmlns:a16="http://schemas.microsoft.com/office/drawing/2014/main" id="{E9708218-71EF-499B-B995-E9C8C577F6B0}"/>
                </a:ext>
              </a:extLst>
            </p:cNvPr>
            <p:cNvCxnSpPr>
              <a:stCxn id="99" idx="4"/>
              <a:endCxn id="104" idx="7"/>
            </p:cNvCxnSpPr>
            <p:nvPr/>
          </p:nvCxnSpPr>
          <p:spPr>
            <a:xfrm flipH="1">
              <a:off x="5387278" y="1412228"/>
              <a:ext cx="1336872" cy="17317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接點: 肘形 32">
              <a:extLst>
                <a:ext uri="{FF2B5EF4-FFF2-40B4-BE49-F238E27FC236}">
                  <a16:creationId xmlns:a16="http://schemas.microsoft.com/office/drawing/2014/main" id="{4BE208C0-6281-43D0-B366-E16567F083ED}"/>
                </a:ext>
              </a:extLst>
            </p:cNvPr>
            <p:cNvCxnSpPr>
              <a:stCxn id="99" idx="4"/>
              <a:endCxn id="74" idx="6"/>
            </p:cNvCxnSpPr>
            <p:nvPr/>
          </p:nvCxnSpPr>
          <p:spPr>
            <a:xfrm rot="5400000">
              <a:off x="4792647" y="2419581"/>
              <a:ext cx="2938856" cy="924151"/>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接點: 肘形 36">
              <a:extLst>
                <a:ext uri="{FF2B5EF4-FFF2-40B4-BE49-F238E27FC236}">
                  <a16:creationId xmlns:a16="http://schemas.microsoft.com/office/drawing/2014/main" id="{7BD0C1E0-2701-41AD-A405-06619E7A14C0}"/>
                </a:ext>
              </a:extLst>
            </p:cNvPr>
            <p:cNvCxnSpPr>
              <a:stCxn id="72" idx="4"/>
              <a:endCxn id="100" idx="2"/>
            </p:cNvCxnSpPr>
            <p:nvPr/>
          </p:nvCxnSpPr>
          <p:spPr>
            <a:xfrm rot="16200000" flipH="1">
              <a:off x="3310126" y="2527210"/>
              <a:ext cx="1620395" cy="587352"/>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單箭頭接點 105">
              <a:extLst>
                <a:ext uri="{FF2B5EF4-FFF2-40B4-BE49-F238E27FC236}">
                  <a16:creationId xmlns:a16="http://schemas.microsoft.com/office/drawing/2014/main" id="{7DDE576C-A9A8-4EFF-9BBB-846572992ABA}"/>
                </a:ext>
              </a:extLst>
            </p:cNvPr>
            <p:cNvCxnSpPr>
              <a:stCxn id="72" idx="5"/>
              <a:endCxn id="71" idx="1"/>
            </p:cNvCxnSpPr>
            <p:nvPr/>
          </p:nvCxnSpPr>
          <p:spPr>
            <a:xfrm>
              <a:off x="3953926" y="1957968"/>
              <a:ext cx="105442" cy="10544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單箭頭接點 107">
              <a:extLst>
                <a:ext uri="{FF2B5EF4-FFF2-40B4-BE49-F238E27FC236}">
                  <a16:creationId xmlns:a16="http://schemas.microsoft.com/office/drawing/2014/main" id="{53ACA344-561B-43FC-9625-740089F941FD}"/>
                </a:ext>
              </a:extLst>
            </p:cNvPr>
            <p:cNvCxnSpPr>
              <a:stCxn id="71" idx="5"/>
              <a:endCxn id="103" idx="1"/>
            </p:cNvCxnSpPr>
            <p:nvPr/>
          </p:nvCxnSpPr>
          <p:spPr>
            <a:xfrm>
              <a:off x="4313926" y="2317968"/>
              <a:ext cx="105442" cy="1059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單箭頭接點 109">
              <a:extLst>
                <a:ext uri="{FF2B5EF4-FFF2-40B4-BE49-F238E27FC236}">
                  <a16:creationId xmlns:a16="http://schemas.microsoft.com/office/drawing/2014/main" id="{180E0E76-940B-46B3-9E7E-ADF9521F2849}"/>
                </a:ext>
              </a:extLst>
            </p:cNvPr>
            <p:cNvCxnSpPr>
              <a:stCxn id="103" idx="5"/>
              <a:endCxn id="102" idx="1"/>
            </p:cNvCxnSpPr>
            <p:nvPr/>
          </p:nvCxnSpPr>
          <p:spPr>
            <a:xfrm>
              <a:off x="4673926" y="2678499"/>
              <a:ext cx="105442" cy="10544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單箭頭接點 111">
              <a:extLst>
                <a:ext uri="{FF2B5EF4-FFF2-40B4-BE49-F238E27FC236}">
                  <a16:creationId xmlns:a16="http://schemas.microsoft.com/office/drawing/2014/main" id="{FFB058A7-1120-4D76-94E4-617E5A83DFD7}"/>
                </a:ext>
              </a:extLst>
            </p:cNvPr>
            <p:cNvCxnSpPr>
              <a:stCxn id="102" idx="5"/>
              <a:endCxn id="104" idx="1"/>
            </p:cNvCxnSpPr>
            <p:nvPr/>
          </p:nvCxnSpPr>
          <p:spPr>
            <a:xfrm>
              <a:off x="5033926" y="3038499"/>
              <a:ext cx="98794" cy="10544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單箭頭接點 113">
              <a:extLst>
                <a:ext uri="{FF2B5EF4-FFF2-40B4-BE49-F238E27FC236}">
                  <a16:creationId xmlns:a16="http://schemas.microsoft.com/office/drawing/2014/main" id="{EA047B86-1940-4232-BEA2-37AC40B34B82}"/>
                </a:ext>
              </a:extLst>
            </p:cNvPr>
            <p:cNvCxnSpPr>
              <a:stCxn id="104" idx="4"/>
              <a:endCxn id="100" idx="6"/>
            </p:cNvCxnSpPr>
            <p:nvPr/>
          </p:nvCxnSpPr>
          <p:spPr>
            <a:xfrm flipH="1">
              <a:off x="4773999" y="3451220"/>
              <a:ext cx="486000" cy="17986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直線單箭頭接點 115">
              <a:extLst>
                <a:ext uri="{FF2B5EF4-FFF2-40B4-BE49-F238E27FC236}">
                  <a16:creationId xmlns:a16="http://schemas.microsoft.com/office/drawing/2014/main" id="{76153475-53C8-4A79-9698-171CBC8F13D4}"/>
                </a:ext>
              </a:extLst>
            </p:cNvPr>
            <p:cNvCxnSpPr>
              <a:cxnSpLocks/>
              <a:stCxn id="100" idx="5"/>
              <a:endCxn id="101" idx="2"/>
            </p:cNvCxnSpPr>
            <p:nvPr/>
          </p:nvCxnSpPr>
          <p:spPr>
            <a:xfrm>
              <a:off x="4721278" y="3758363"/>
              <a:ext cx="185369" cy="23272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直線單箭頭接點 117">
              <a:extLst>
                <a:ext uri="{FF2B5EF4-FFF2-40B4-BE49-F238E27FC236}">
                  <a16:creationId xmlns:a16="http://schemas.microsoft.com/office/drawing/2014/main" id="{4DC2971A-1619-42A3-B2B5-F2E6A389B420}"/>
                </a:ext>
              </a:extLst>
            </p:cNvPr>
            <p:cNvCxnSpPr>
              <a:cxnSpLocks/>
              <a:stCxn id="101" idx="5"/>
              <a:endCxn id="74" idx="2"/>
            </p:cNvCxnSpPr>
            <p:nvPr/>
          </p:nvCxnSpPr>
          <p:spPr>
            <a:xfrm>
              <a:off x="5213926" y="4118363"/>
              <a:ext cx="226073" cy="23272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5" name="流程圖: 人工作業 124">
              <a:extLst>
                <a:ext uri="{FF2B5EF4-FFF2-40B4-BE49-F238E27FC236}">
                  <a16:creationId xmlns:a16="http://schemas.microsoft.com/office/drawing/2014/main" id="{A76115B9-AF56-4372-9706-2D1662554AFB}"/>
                </a:ext>
              </a:extLst>
            </p:cNvPr>
            <p:cNvSpPr/>
            <p:nvPr/>
          </p:nvSpPr>
          <p:spPr>
            <a:xfrm>
              <a:off x="4876962" y="4747254"/>
              <a:ext cx="900000" cy="360000"/>
            </a:xfrm>
            <a:prstGeom prst="flowChartManualOperat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tx1"/>
                  </a:solidFill>
                  <a:latin typeface="Times New Roman" panose="02020603050405020304" pitchFamily="18" charset="0"/>
                  <a:cs typeface="Times New Roman" panose="02020603050405020304" pitchFamily="18" charset="0"/>
                </a:rPr>
                <a:t>0      1</a:t>
              </a:r>
              <a:endParaRPr lang="zh-TW" altLang="en-US" dirty="0">
                <a:solidFill>
                  <a:schemeClr val="tx1"/>
                </a:solidFill>
                <a:latin typeface="Times New Roman" panose="02020603050405020304" pitchFamily="18" charset="0"/>
                <a:cs typeface="Times New Roman" panose="02020603050405020304" pitchFamily="18" charset="0"/>
              </a:endParaRPr>
            </a:p>
          </p:txBody>
        </p:sp>
        <p:cxnSp>
          <p:nvCxnSpPr>
            <p:cNvPr id="127" name="直線單箭頭接點 126">
              <a:extLst>
                <a:ext uri="{FF2B5EF4-FFF2-40B4-BE49-F238E27FC236}">
                  <a16:creationId xmlns:a16="http://schemas.microsoft.com/office/drawing/2014/main" id="{DEE3A7C2-D051-4416-8642-6661441BD470}"/>
                </a:ext>
              </a:extLst>
            </p:cNvPr>
            <p:cNvCxnSpPr>
              <a:stCxn id="101" idx="4"/>
            </p:cNvCxnSpPr>
            <p:nvPr/>
          </p:nvCxnSpPr>
          <p:spPr>
            <a:xfrm>
              <a:off x="5086647" y="4171084"/>
              <a:ext cx="0" cy="5761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直線單箭頭接點 128">
              <a:extLst>
                <a:ext uri="{FF2B5EF4-FFF2-40B4-BE49-F238E27FC236}">
                  <a16:creationId xmlns:a16="http://schemas.microsoft.com/office/drawing/2014/main" id="{FE4F1F99-F431-46BC-AE6C-0B019B4B3B99}"/>
                </a:ext>
              </a:extLst>
            </p:cNvPr>
            <p:cNvCxnSpPr>
              <a:stCxn id="74" idx="4"/>
            </p:cNvCxnSpPr>
            <p:nvPr/>
          </p:nvCxnSpPr>
          <p:spPr>
            <a:xfrm flipH="1">
              <a:off x="5614045" y="4531084"/>
              <a:ext cx="0" cy="21617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單箭頭接點 130">
              <a:extLst>
                <a:ext uri="{FF2B5EF4-FFF2-40B4-BE49-F238E27FC236}">
                  <a16:creationId xmlns:a16="http://schemas.microsoft.com/office/drawing/2014/main" id="{C20A4DD2-37BF-4336-8BCB-2E47BDE1F308}"/>
                </a:ext>
              </a:extLst>
            </p:cNvPr>
            <p:cNvCxnSpPr>
              <a:stCxn id="125" idx="2"/>
            </p:cNvCxnSpPr>
            <p:nvPr/>
          </p:nvCxnSpPr>
          <p:spPr>
            <a:xfrm>
              <a:off x="5326962" y="5107254"/>
              <a:ext cx="0" cy="2881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單箭頭接點 132">
              <a:extLst>
                <a:ext uri="{FF2B5EF4-FFF2-40B4-BE49-F238E27FC236}">
                  <a16:creationId xmlns:a16="http://schemas.microsoft.com/office/drawing/2014/main" id="{AAA160D7-1BB0-46D4-A0E6-AB1430BC3BCB}"/>
                </a:ext>
              </a:extLst>
            </p:cNvPr>
            <p:cNvCxnSpPr>
              <a:endCxn id="125" idx="3"/>
            </p:cNvCxnSpPr>
            <p:nvPr/>
          </p:nvCxnSpPr>
          <p:spPr>
            <a:xfrm flipH="1">
              <a:off x="5686962" y="4927254"/>
              <a:ext cx="28712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4" name="文字方塊 133">
              <a:extLst>
                <a:ext uri="{FF2B5EF4-FFF2-40B4-BE49-F238E27FC236}">
                  <a16:creationId xmlns:a16="http://schemas.microsoft.com/office/drawing/2014/main" id="{9D03AAED-5D1C-492F-91D1-12F594A3BB85}"/>
                </a:ext>
              </a:extLst>
            </p:cNvPr>
            <p:cNvSpPr txBox="1"/>
            <p:nvPr/>
          </p:nvSpPr>
          <p:spPr>
            <a:xfrm>
              <a:off x="5983441" y="4786397"/>
              <a:ext cx="924150" cy="276999"/>
            </a:xfrm>
            <a:prstGeom prst="rect">
              <a:avLst/>
            </a:prstGeom>
            <a:noFill/>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R &gt;= N</a:t>
              </a:r>
              <a:endParaRPr lang="zh-TW" altLang="en-US" sz="1200" dirty="0">
                <a:latin typeface="Times New Roman" panose="02020603050405020304" pitchFamily="18" charset="0"/>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41" name="文字方塊 40">
                <a:extLst>
                  <a:ext uri="{FF2B5EF4-FFF2-40B4-BE49-F238E27FC236}">
                    <a16:creationId xmlns:a16="http://schemas.microsoft.com/office/drawing/2014/main" id="{56FF7099-A293-4F43-AF15-BC63BEECE215}"/>
                  </a:ext>
                </a:extLst>
              </p:cNvPr>
              <p:cNvSpPr txBox="1"/>
              <p:nvPr/>
            </p:nvSpPr>
            <p:spPr>
              <a:xfrm>
                <a:off x="1203228" y="1858013"/>
                <a:ext cx="2664296" cy="2246769"/>
              </a:xfrm>
              <a:prstGeom prst="rect">
                <a:avLst/>
              </a:prstGeom>
              <a:noFill/>
              <a:ln w="12700">
                <a:solidFill>
                  <a:srgbClr val="262626"/>
                </a:solidFill>
              </a:ln>
            </p:spPr>
            <p:txBody>
              <a:bodyPr wrap="square" rtlCol="0">
                <a:spAutoFit/>
              </a:bodyPr>
              <a:lstStyle/>
              <a:p>
                <a:pPr algn="l">
                  <a:lnSpc>
                    <a:spcPct val="200000"/>
                  </a:lnSpc>
                </a:pPr>
                <a:r>
                  <a:rPr lang="zh-TW" altLang="pt-BR"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𝑥’ </a:t>
                </a:r>
                <a:r>
                  <a:rPr lang="pt-BR" altLang="zh-TW"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a:t>
                </a:r>
                <a:r>
                  <a:rPr lang="zh-TW" altLang="pt-BR"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𝑥 ∗ 𝑅 </a:t>
                </a:r>
                <a:r>
                  <a:rPr lang="pt-BR" altLang="zh-TW"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r>
                  <a:rPr lang="zh-TW" altLang="pt-BR"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𝑚𝑜𝑑 𝑁</a:t>
                </a:r>
                <a:r>
                  <a:rPr lang="pt-BR" altLang="zh-TW"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p>
              <a:p>
                <a:pPr algn="l">
                  <a:lnSpc>
                    <a:spcPct val="200000"/>
                  </a:lnSpc>
                </a:pPr>
                <a:r>
                  <a:rPr lang="zh-TW" altLang="pt-BR"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𝑦’ </a:t>
                </a:r>
                <a:r>
                  <a:rPr lang="pt-BR" altLang="zh-TW"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a:t>
                </a:r>
                <a:r>
                  <a:rPr lang="zh-TW" altLang="pt-BR"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𝑦 ∗ 𝑅 </a:t>
                </a:r>
                <a:r>
                  <a:rPr lang="pt-BR" altLang="zh-TW"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r>
                  <a:rPr lang="zh-TW" altLang="pt-BR"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𝑚𝑜𝑑 𝑁</a:t>
                </a:r>
                <a:r>
                  <a:rPr lang="pt-BR" altLang="zh-TW" sz="14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p>
              <a:p>
                <a:pPr algn="l">
                  <a:lnSpc>
                    <a:spcPct val="200000"/>
                  </a:lnSpc>
                </a:pPr>
                <a14:m>
                  <m:oMathPara xmlns:m="http://schemas.openxmlformats.org/officeDocument/2006/math">
                    <m:oMathParaPr>
                      <m:jc m:val="left"/>
                    </m:oMathParaPr>
                    <m:oMath xmlns:m="http://schemas.openxmlformats.org/officeDocument/2006/math">
                      <m:r>
                        <a:rPr lang="en-US" altLang="zh-TW" sz="14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𝑚</m:t>
                      </m:r>
                      <m:r>
                        <a:rPr lang="pt-BR" altLang="zh-TW" sz="14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pt-BR"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r>
                        <a:rPr lang="pt-BR" altLang="zh-TW" sz="14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pt-BR"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r>
                        <a:rPr lang="pt-BR"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𝑥</m:t>
                      </m:r>
                      <m:r>
                        <a:rPr lang="pt-BR"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pt-BR"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𝑦</m:t>
                      </m:r>
                      <m:r>
                        <a:rPr lang="pt-BR"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pt-BR"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𝑅</m:t>
                      </m:r>
                      <m:r>
                        <a:rPr lang="pt-BR"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pt-BR"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𝑁</m:t>
                      </m:r>
                      <m:r>
                        <a:rPr lang="pt-BR"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𝑅</m:t>
                      </m:r>
                    </m:oMath>
                  </m:oMathPara>
                </a14:m>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algn="l">
                  <a:lnSpc>
                    <a:spcPct val="200000"/>
                  </a:lnSpc>
                </a:pPr>
                <a14:m>
                  <m:oMathPara xmlns:m="http://schemas.openxmlformats.org/officeDocument/2006/math">
                    <m:oMathParaPr>
                      <m:jc m:val="left"/>
                    </m:oMathParaPr>
                    <m:oMath xmlns:m="http://schemas.openxmlformats.org/officeDocument/2006/math">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𝑢</m:t>
                      </m:r>
                      <m:r>
                        <a:rPr lang="en-US" altLang="zh-TW" sz="14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r>
                        <a:rPr lang="en-US" altLang="zh-TW" sz="14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𝑥</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𝑦</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𝑚</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𝑁</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𝑅</m:t>
                      </m:r>
                    </m:oMath>
                  </m:oMathPara>
                </a14:m>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algn="l">
                  <a:lnSpc>
                    <a:spcPct val="200000"/>
                  </a:lnSpc>
                </a:pPr>
                <a14:m>
                  <m:oMathPara xmlns:m="http://schemas.openxmlformats.org/officeDocument/2006/math">
                    <m:oMathParaPr>
                      <m:jc m:val="left"/>
                    </m:oMathParaPr>
                    <m:oMath xmlns:m="http://schemas.openxmlformats.org/officeDocument/2006/math">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𝑅𝑒𝑡𝑢𝑟𝑛</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𝑢</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&gt; </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𝑁</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𝑢</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𝑁</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en-US" altLang="zh-TW" sz="14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𝑢</m:t>
                      </m:r>
                    </m:oMath>
                  </m:oMathPara>
                </a14:m>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p:txBody>
          </p:sp>
        </mc:Choice>
        <mc:Fallback xmlns="">
          <p:sp>
            <p:nvSpPr>
              <p:cNvPr id="41" name="文字方塊 40">
                <a:extLst>
                  <a:ext uri="{FF2B5EF4-FFF2-40B4-BE49-F238E27FC236}">
                    <a16:creationId xmlns:a16="http://schemas.microsoft.com/office/drawing/2014/main" id="{56FF7099-A293-4F43-AF15-BC63BEECE215}"/>
                  </a:ext>
                </a:extLst>
              </p:cNvPr>
              <p:cNvSpPr txBox="1">
                <a:spLocks noRot="1" noChangeAspect="1" noMove="1" noResize="1" noEditPoints="1" noAdjustHandles="1" noChangeArrowheads="1" noChangeShapeType="1" noTextEdit="1"/>
              </p:cNvSpPr>
              <p:nvPr/>
            </p:nvSpPr>
            <p:spPr>
              <a:xfrm>
                <a:off x="1203228" y="1858013"/>
                <a:ext cx="2664296" cy="2246769"/>
              </a:xfrm>
              <a:prstGeom prst="rect">
                <a:avLst/>
              </a:prstGeom>
              <a:blipFill>
                <a:blip r:embed="rId3"/>
                <a:stretch>
                  <a:fillRect l="-456"/>
                </a:stretch>
              </a:blipFill>
              <a:ln w="12700">
                <a:solidFill>
                  <a:srgbClr val="262626"/>
                </a:solidFill>
              </a:ln>
            </p:spPr>
            <p:txBody>
              <a:bodyPr/>
              <a:lstStyle/>
              <a:p>
                <a:r>
                  <a:rPr lang="zh-TW" altLang="en-US">
                    <a:noFill/>
                  </a:rPr>
                  <a:t> </a:t>
                </a:r>
              </a:p>
            </p:txBody>
          </p:sp>
        </mc:Fallback>
      </mc:AlternateContent>
      <p:sp>
        <p:nvSpPr>
          <p:cNvPr id="42" name="箭號: 向右 41">
            <a:extLst>
              <a:ext uri="{FF2B5EF4-FFF2-40B4-BE49-F238E27FC236}">
                <a16:creationId xmlns:a16="http://schemas.microsoft.com/office/drawing/2014/main" id="{11F9AA26-45AA-45A4-BB82-78C9D9BCFBCC}"/>
              </a:ext>
            </a:extLst>
          </p:cNvPr>
          <p:cNvSpPr/>
          <p:nvPr/>
        </p:nvSpPr>
        <p:spPr>
          <a:xfrm>
            <a:off x="4533523" y="2808029"/>
            <a:ext cx="856159" cy="2769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43" name="文字方塊 42">
            <a:extLst>
              <a:ext uri="{FF2B5EF4-FFF2-40B4-BE49-F238E27FC236}">
                <a16:creationId xmlns:a16="http://schemas.microsoft.com/office/drawing/2014/main" id="{D5058A52-012C-4276-B94E-A73FA4FAB464}"/>
              </a:ext>
            </a:extLst>
          </p:cNvPr>
          <p:cNvSpPr txBox="1"/>
          <p:nvPr/>
        </p:nvSpPr>
        <p:spPr>
          <a:xfrm>
            <a:off x="471488" y="705641"/>
            <a:ext cx="9217024" cy="457433"/>
          </a:xfrm>
          <a:prstGeom prst="rect">
            <a:avLst/>
          </a:prstGeom>
          <a:noFill/>
        </p:spPr>
        <p:txBody>
          <a:bodyPr wrap="square" rtlCol="0">
            <a:spAutoFit/>
          </a:bodyPr>
          <a:lstStyle/>
          <a:p>
            <a:pPr marL="285750" indent="-285750" algn="l">
              <a:lnSpc>
                <a:spcPct val="200000"/>
              </a:lnSpc>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由演算法推導出</a:t>
            </a:r>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Dependency graph</a:t>
            </a:r>
          </a:p>
        </p:txBody>
      </p:sp>
      <p:sp>
        <p:nvSpPr>
          <p:cNvPr id="3" name="投影片編號版面配置區 2">
            <a:extLst>
              <a:ext uri="{FF2B5EF4-FFF2-40B4-BE49-F238E27FC236}">
                <a16:creationId xmlns:a16="http://schemas.microsoft.com/office/drawing/2014/main" id="{C10705CD-9354-431B-878A-FA9D6A256596}"/>
              </a:ext>
            </a:extLst>
          </p:cNvPr>
          <p:cNvSpPr>
            <a:spLocks noGrp="1"/>
          </p:cNvSpPr>
          <p:nvPr>
            <p:ph type="sldNum" sz="quarter" idx="12"/>
          </p:nvPr>
        </p:nvSpPr>
        <p:spPr/>
        <p:txBody>
          <a:bodyPr/>
          <a:lstStyle/>
          <a:p>
            <a:fld id="{64CE74CF-356A-4169-9D6E-C5675D7456C1}" type="slidenum">
              <a:rPr lang="zh-CN" altLang="en-US" smtClean="0"/>
              <a:t>22</a:t>
            </a:fld>
            <a:endParaRPr lang="zh-CN" altLang="en-US"/>
          </a:p>
        </p:txBody>
      </p:sp>
    </p:spTree>
    <p:extLst>
      <p:ext uri="{BB962C8B-B14F-4D97-AF65-F5344CB8AC3E}">
        <p14:creationId xmlns:p14="http://schemas.microsoft.com/office/powerpoint/2010/main" val="18945168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0" y="0"/>
            <a:ext cx="2919760"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蒙哥馬利模乘硬體架構</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grpSp>
        <p:nvGrpSpPr>
          <p:cNvPr id="6" name="群組 5">
            <a:extLst>
              <a:ext uri="{FF2B5EF4-FFF2-40B4-BE49-F238E27FC236}">
                <a16:creationId xmlns:a16="http://schemas.microsoft.com/office/drawing/2014/main" id="{5C3F074C-5077-43D7-9E22-CEF2105751F5}"/>
              </a:ext>
            </a:extLst>
          </p:cNvPr>
          <p:cNvGrpSpPr/>
          <p:nvPr/>
        </p:nvGrpSpPr>
        <p:grpSpPr>
          <a:xfrm>
            <a:off x="1822448" y="1070685"/>
            <a:ext cx="540000" cy="720000"/>
            <a:chOff x="1479600" y="1417340"/>
            <a:chExt cx="540000" cy="720000"/>
          </a:xfrm>
        </p:grpSpPr>
        <p:sp>
          <p:nvSpPr>
            <p:cNvPr id="2" name="矩形 1">
              <a:extLst>
                <a:ext uri="{FF2B5EF4-FFF2-40B4-BE49-F238E27FC236}">
                  <a16:creationId xmlns:a16="http://schemas.microsoft.com/office/drawing/2014/main" id="{6D8F3241-7890-4D31-9202-D26CFF158631}"/>
                </a:ext>
              </a:extLst>
            </p:cNvPr>
            <p:cNvSpPr/>
            <p:nvPr/>
          </p:nvSpPr>
          <p:spPr>
            <a:xfrm>
              <a:off x="1479600" y="1417340"/>
              <a:ext cx="540000" cy="720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x</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3" name="等腰三角形 2">
              <a:extLst>
                <a:ext uri="{FF2B5EF4-FFF2-40B4-BE49-F238E27FC236}">
                  <a16:creationId xmlns:a16="http://schemas.microsoft.com/office/drawing/2014/main" id="{3178A36D-99CC-4EFD-9336-230E5FE14770}"/>
                </a:ext>
              </a:extLst>
            </p:cNvPr>
            <p:cNvSpPr/>
            <p:nvPr/>
          </p:nvSpPr>
          <p:spPr>
            <a:xfrm rot="5400000">
              <a:off x="1481585" y="1849388"/>
              <a:ext cx="180000" cy="180000"/>
            </a:xfrm>
            <a:prstGeom prst="triangl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8" name="群組 17">
            <a:extLst>
              <a:ext uri="{FF2B5EF4-FFF2-40B4-BE49-F238E27FC236}">
                <a16:creationId xmlns:a16="http://schemas.microsoft.com/office/drawing/2014/main" id="{00ABC583-7CF5-46A8-BF75-E73D6A1A2D5F}"/>
              </a:ext>
            </a:extLst>
          </p:cNvPr>
          <p:cNvGrpSpPr/>
          <p:nvPr/>
        </p:nvGrpSpPr>
        <p:grpSpPr>
          <a:xfrm>
            <a:off x="1822448" y="2175304"/>
            <a:ext cx="540000" cy="720000"/>
            <a:chOff x="1479600" y="1417340"/>
            <a:chExt cx="540000" cy="720000"/>
          </a:xfrm>
        </p:grpSpPr>
        <p:sp>
          <p:nvSpPr>
            <p:cNvPr id="19" name="矩形 18">
              <a:extLst>
                <a:ext uri="{FF2B5EF4-FFF2-40B4-BE49-F238E27FC236}">
                  <a16:creationId xmlns:a16="http://schemas.microsoft.com/office/drawing/2014/main" id="{FE78992C-3866-4055-9126-7EAE252DFFCA}"/>
                </a:ext>
              </a:extLst>
            </p:cNvPr>
            <p:cNvSpPr/>
            <p:nvPr/>
          </p:nvSpPr>
          <p:spPr>
            <a:xfrm>
              <a:off x="1479600" y="1417340"/>
              <a:ext cx="540000" cy="720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y</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20" name="等腰三角形 19">
              <a:extLst>
                <a:ext uri="{FF2B5EF4-FFF2-40B4-BE49-F238E27FC236}">
                  <a16:creationId xmlns:a16="http://schemas.microsoft.com/office/drawing/2014/main" id="{9D43C818-BE93-46DC-839E-D507FCFE4D5A}"/>
                </a:ext>
              </a:extLst>
            </p:cNvPr>
            <p:cNvSpPr/>
            <p:nvPr/>
          </p:nvSpPr>
          <p:spPr>
            <a:xfrm rot="5400000">
              <a:off x="1481585" y="1849388"/>
              <a:ext cx="180000" cy="180000"/>
            </a:xfrm>
            <a:prstGeom prst="triangl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21" name="群組 20">
            <a:extLst>
              <a:ext uri="{FF2B5EF4-FFF2-40B4-BE49-F238E27FC236}">
                <a16:creationId xmlns:a16="http://schemas.microsoft.com/office/drawing/2014/main" id="{F76D5621-497B-48C1-AF3B-22BB39415DAD}"/>
              </a:ext>
            </a:extLst>
          </p:cNvPr>
          <p:cNvGrpSpPr/>
          <p:nvPr/>
        </p:nvGrpSpPr>
        <p:grpSpPr>
          <a:xfrm>
            <a:off x="1822448" y="3279923"/>
            <a:ext cx="540000" cy="720000"/>
            <a:chOff x="1479600" y="1417340"/>
            <a:chExt cx="540000" cy="720000"/>
          </a:xfrm>
        </p:grpSpPr>
        <p:sp>
          <p:nvSpPr>
            <p:cNvPr id="22" name="矩形 21">
              <a:extLst>
                <a:ext uri="{FF2B5EF4-FFF2-40B4-BE49-F238E27FC236}">
                  <a16:creationId xmlns:a16="http://schemas.microsoft.com/office/drawing/2014/main" id="{5CF5917B-3CB3-4B19-B2D1-2780EE98D8DF}"/>
                </a:ext>
              </a:extLst>
            </p:cNvPr>
            <p:cNvSpPr/>
            <p:nvPr/>
          </p:nvSpPr>
          <p:spPr>
            <a:xfrm>
              <a:off x="1479600" y="1417340"/>
              <a:ext cx="540000" cy="720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err="1">
                  <a:solidFill>
                    <a:schemeClr val="tx1"/>
                  </a:solidFill>
                  <a:latin typeface="Times New Roman" panose="02020603050405020304" pitchFamily="18" charset="0"/>
                  <a:cs typeface="Times New Roman" panose="02020603050405020304" pitchFamily="18" charset="0"/>
                </a:rPr>
                <a:t>n_p</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23" name="等腰三角形 22">
              <a:extLst>
                <a:ext uri="{FF2B5EF4-FFF2-40B4-BE49-F238E27FC236}">
                  <a16:creationId xmlns:a16="http://schemas.microsoft.com/office/drawing/2014/main" id="{1103D82D-A245-4BD6-BF4F-692215325D09}"/>
                </a:ext>
              </a:extLst>
            </p:cNvPr>
            <p:cNvSpPr/>
            <p:nvPr/>
          </p:nvSpPr>
          <p:spPr>
            <a:xfrm rot="5400000">
              <a:off x="1481585" y="1849388"/>
              <a:ext cx="180000" cy="180000"/>
            </a:xfrm>
            <a:prstGeom prst="triangl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24" name="群組 23">
            <a:extLst>
              <a:ext uri="{FF2B5EF4-FFF2-40B4-BE49-F238E27FC236}">
                <a16:creationId xmlns:a16="http://schemas.microsoft.com/office/drawing/2014/main" id="{CCAC6C58-E87C-4BF2-AB69-3E1B0204D6E3}"/>
              </a:ext>
            </a:extLst>
          </p:cNvPr>
          <p:cNvGrpSpPr/>
          <p:nvPr/>
        </p:nvGrpSpPr>
        <p:grpSpPr>
          <a:xfrm>
            <a:off x="1822448" y="4379183"/>
            <a:ext cx="540000" cy="720000"/>
            <a:chOff x="1479600" y="1417340"/>
            <a:chExt cx="540000" cy="720000"/>
          </a:xfrm>
        </p:grpSpPr>
        <p:sp>
          <p:nvSpPr>
            <p:cNvPr id="25" name="矩形 24">
              <a:extLst>
                <a:ext uri="{FF2B5EF4-FFF2-40B4-BE49-F238E27FC236}">
                  <a16:creationId xmlns:a16="http://schemas.microsoft.com/office/drawing/2014/main" id="{B5115FA5-C677-4A7F-90FE-48E0B167B320}"/>
                </a:ext>
              </a:extLst>
            </p:cNvPr>
            <p:cNvSpPr/>
            <p:nvPr/>
          </p:nvSpPr>
          <p:spPr>
            <a:xfrm>
              <a:off x="1479600" y="1417340"/>
              <a:ext cx="540000" cy="720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n</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26" name="等腰三角形 25">
              <a:extLst>
                <a:ext uri="{FF2B5EF4-FFF2-40B4-BE49-F238E27FC236}">
                  <a16:creationId xmlns:a16="http://schemas.microsoft.com/office/drawing/2014/main" id="{A2CB3CBB-7048-4CFF-A048-DE42B88C905F}"/>
                </a:ext>
              </a:extLst>
            </p:cNvPr>
            <p:cNvSpPr/>
            <p:nvPr/>
          </p:nvSpPr>
          <p:spPr>
            <a:xfrm rot="5400000">
              <a:off x="1481585" y="1849388"/>
              <a:ext cx="180000" cy="180000"/>
            </a:xfrm>
            <a:prstGeom prst="triangl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7" name="流程圖: 人工作業 6">
            <a:extLst>
              <a:ext uri="{FF2B5EF4-FFF2-40B4-BE49-F238E27FC236}">
                <a16:creationId xmlns:a16="http://schemas.microsoft.com/office/drawing/2014/main" id="{08B220F8-E1AB-49C8-83BE-387D00EFF267}"/>
              </a:ext>
            </a:extLst>
          </p:cNvPr>
          <p:cNvSpPr/>
          <p:nvPr/>
        </p:nvSpPr>
        <p:spPr>
          <a:xfrm rot="16200000">
            <a:off x="2794576" y="1862733"/>
            <a:ext cx="648000" cy="288000"/>
          </a:xfrm>
          <a:prstGeom prst="flowChartManualOperati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TW" altLang="en-US" sz="1100" dirty="0">
              <a:solidFill>
                <a:schemeClr val="tx1"/>
              </a:solidFill>
              <a:latin typeface="Times New Roman" panose="02020603050405020304" pitchFamily="18" charset="0"/>
              <a:cs typeface="Times New Roman" panose="02020603050405020304" pitchFamily="18" charset="0"/>
            </a:endParaRPr>
          </a:p>
        </p:txBody>
      </p:sp>
      <p:sp>
        <p:nvSpPr>
          <p:cNvPr id="27" name="流程圖: 人工作業 26">
            <a:extLst>
              <a:ext uri="{FF2B5EF4-FFF2-40B4-BE49-F238E27FC236}">
                <a16:creationId xmlns:a16="http://schemas.microsoft.com/office/drawing/2014/main" id="{F76DFE1B-722E-4E43-BE21-98DB8D8B4426}"/>
              </a:ext>
            </a:extLst>
          </p:cNvPr>
          <p:cNvSpPr/>
          <p:nvPr/>
        </p:nvSpPr>
        <p:spPr>
          <a:xfrm rot="16200000">
            <a:off x="2794576" y="2899249"/>
            <a:ext cx="648000" cy="288000"/>
          </a:xfrm>
          <a:prstGeom prst="flowChartManualOperati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TW" altLang="en-US" sz="1100" dirty="0">
              <a:solidFill>
                <a:schemeClr val="tx1"/>
              </a:solidFill>
              <a:latin typeface="Times New Roman" panose="02020603050405020304" pitchFamily="18" charset="0"/>
              <a:cs typeface="Times New Roman" panose="02020603050405020304" pitchFamily="18" charset="0"/>
            </a:endParaRPr>
          </a:p>
        </p:txBody>
      </p:sp>
      <p:sp>
        <p:nvSpPr>
          <p:cNvPr id="28" name="橢圓 27">
            <a:extLst>
              <a:ext uri="{FF2B5EF4-FFF2-40B4-BE49-F238E27FC236}">
                <a16:creationId xmlns:a16="http://schemas.microsoft.com/office/drawing/2014/main" id="{030061AC-3903-4C51-9021-C4515E1161EE}"/>
              </a:ext>
            </a:extLst>
          </p:cNvPr>
          <p:cNvSpPr/>
          <p:nvPr/>
        </p:nvSpPr>
        <p:spPr>
          <a:xfrm>
            <a:off x="3622648" y="2395157"/>
            <a:ext cx="360000" cy="360000"/>
          </a:xfrm>
          <a:prstGeom prst="ellips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cxnSp>
        <p:nvCxnSpPr>
          <p:cNvPr id="30" name="接點: 肘形 29">
            <a:extLst>
              <a:ext uri="{FF2B5EF4-FFF2-40B4-BE49-F238E27FC236}">
                <a16:creationId xmlns:a16="http://schemas.microsoft.com/office/drawing/2014/main" id="{A60DCBCA-57C1-41C0-9E3E-B5A93B4B06EE}"/>
              </a:ext>
            </a:extLst>
          </p:cNvPr>
          <p:cNvCxnSpPr>
            <a:cxnSpLocks/>
            <a:stCxn id="7" idx="2"/>
          </p:cNvCxnSpPr>
          <p:nvPr/>
        </p:nvCxnSpPr>
        <p:spPr>
          <a:xfrm>
            <a:off x="3262576" y="2006733"/>
            <a:ext cx="385274" cy="478424"/>
          </a:xfrm>
          <a:prstGeom prst="bentConnector3">
            <a:avLst>
              <a:gd name="adj1" fmla="val 50000"/>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32" name="接點: 肘形 31">
            <a:extLst>
              <a:ext uri="{FF2B5EF4-FFF2-40B4-BE49-F238E27FC236}">
                <a16:creationId xmlns:a16="http://schemas.microsoft.com/office/drawing/2014/main" id="{0C007536-4706-41C0-B015-70F124F40D87}"/>
              </a:ext>
            </a:extLst>
          </p:cNvPr>
          <p:cNvCxnSpPr>
            <a:cxnSpLocks/>
            <a:stCxn id="27" idx="2"/>
          </p:cNvCxnSpPr>
          <p:nvPr/>
        </p:nvCxnSpPr>
        <p:spPr>
          <a:xfrm flipV="1">
            <a:off x="3262576" y="2661731"/>
            <a:ext cx="385274" cy="381518"/>
          </a:xfrm>
          <a:prstGeom prst="bentConnector3">
            <a:avLst>
              <a:gd name="adj1" fmla="val 50000"/>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37" name="接點: 肘形 36">
            <a:extLst>
              <a:ext uri="{FF2B5EF4-FFF2-40B4-BE49-F238E27FC236}">
                <a16:creationId xmlns:a16="http://schemas.microsoft.com/office/drawing/2014/main" id="{9873296A-B6E6-4A78-9A6C-6B5A62D96AF1}"/>
              </a:ext>
            </a:extLst>
          </p:cNvPr>
          <p:cNvCxnSpPr>
            <a:cxnSpLocks/>
          </p:cNvCxnSpPr>
          <p:nvPr/>
        </p:nvCxnSpPr>
        <p:spPr>
          <a:xfrm>
            <a:off x="2362448" y="1250638"/>
            <a:ext cx="612128" cy="540094"/>
          </a:xfrm>
          <a:prstGeom prst="bentConnector3">
            <a:avLst>
              <a:gd name="adj1" fmla="val 30030"/>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40" name="接點: 肘形 39">
            <a:extLst>
              <a:ext uri="{FF2B5EF4-FFF2-40B4-BE49-F238E27FC236}">
                <a16:creationId xmlns:a16="http://schemas.microsoft.com/office/drawing/2014/main" id="{A368915D-6C39-4CD3-9FB6-E5766C1458D7}"/>
              </a:ext>
            </a:extLst>
          </p:cNvPr>
          <p:cNvCxnSpPr>
            <a:cxnSpLocks/>
          </p:cNvCxnSpPr>
          <p:nvPr/>
        </p:nvCxnSpPr>
        <p:spPr>
          <a:xfrm>
            <a:off x="2362448" y="2355304"/>
            <a:ext cx="612128" cy="471944"/>
          </a:xfrm>
          <a:prstGeom prst="bentConnector3">
            <a:avLst>
              <a:gd name="adj1" fmla="val 2977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63" name="接點: 肘形 62">
            <a:extLst>
              <a:ext uri="{FF2B5EF4-FFF2-40B4-BE49-F238E27FC236}">
                <a16:creationId xmlns:a16="http://schemas.microsoft.com/office/drawing/2014/main" id="{9FD14277-2446-41EF-92AE-FE34857F9BA9}"/>
              </a:ext>
            </a:extLst>
          </p:cNvPr>
          <p:cNvCxnSpPr>
            <a:cxnSpLocks/>
          </p:cNvCxnSpPr>
          <p:nvPr/>
        </p:nvCxnSpPr>
        <p:spPr>
          <a:xfrm flipV="1">
            <a:off x="2362448" y="3041517"/>
            <a:ext cx="612128" cy="418406"/>
          </a:xfrm>
          <a:prstGeom prst="bentConnector3">
            <a:avLst>
              <a:gd name="adj1" fmla="val 44943"/>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65" name="接點: 肘形 64">
            <a:extLst>
              <a:ext uri="{FF2B5EF4-FFF2-40B4-BE49-F238E27FC236}">
                <a16:creationId xmlns:a16="http://schemas.microsoft.com/office/drawing/2014/main" id="{EE7C7673-8CFB-4ABF-9A16-3DDCCAA78B90}"/>
              </a:ext>
            </a:extLst>
          </p:cNvPr>
          <p:cNvCxnSpPr>
            <a:cxnSpLocks/>
          </p:cNvCxnSpPr>
          <p:nvPr/>
        </p:nvCxnSpPr>
        <p:spPr>
          <a:xfrm flipV="1">
            <a:off x="2362448" y="3259201"/>
            <a:ext cx="612128" cy="1302468"/>
          </a:xfrm>
          <a:prstGeom prst="bentConnector3">
            <a:avLst>
              <a:gd name="adj1" fmla="val 60815"/>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76" name="橢圓 75">
            <a:extLst>
              <a:ext uri="{FF2B5EF4-FFF2-40B4-BE49-F238E27FC236}">
                <a16:creationId xmlns:a16="http://schemas.microsoft.com/office/drawing/2014/main" id="{DC800485-9B2A-4BB0-8570-0887C7539148}"/>
              </a:ext>
            </a:extLst>
          </p:cNvPr>
          <p:cNvSpPr/>
          <p:nvPr/>
        </p:nvSpPr>
        <p:spPr>
          <a:xfrm>
            <a:off x="5430793" y="2395701"/>
            <a:ext cx="360000" cy="360000"/>
          </a:xfrm>
          <a:prstGeom prst="ellips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grpSp>
        <p:nvGrpSpPr>
          <p:cNvPr id="79" name="群組 78">
            <a:extLst>
              <a:ext uri="{FF2B5EF4-FFF2-40B4-BE49-F238E27FC236}">
                <a16:creationId xmlns:a16="http://schemas.microsoft.com/office/drawing/2014/main" id="{EC3DB312-FFD5-4BB4-B656-5DD8C506645F}"/>
              </a:ext>
            </a:extLst>
          </p:cNvPr>
          <p:cNvGrpSpPr/>
          <p:nvPr/>
        </p:nvGrpSpPr>
        <p:grpSpPr>
          <a:xfrm>
            <a:off x="4594816" y="1395308"/>
            <a:ext cx="540000" cy="720000"/>
            <a:chOff x="1479600" y="1417340"/>
            <a:chExt cx="540000" cy="720000"/>
          </a:xfrm>
        </p:grpSpPr>
        <p:sp>
          <p:nvSpPr>
            <p:cNvPr id="80" name="矩形 79">
              <a:extLst>
                <a:ext uri="{FF2B5EF4-FFF2-40B4-BE49-F238E27FC236}">
                  <a16:creationId xmlns:a16="http://schemas.microsoft.com/office/drawing/2014/main" id="{7891D77F-350A-4C0A-8C60-A1FD80B8BFEC}"/>
                </a:ext>
              </a:extLst>
            </p:cNvPr>
            <p:cNvSpPr/>
            <p:nvPr/>
          </p:nvSpPr>
          <p:spPr>
            <a:xfrm>
              <a:off x="1479600" y="1417340"/>
              <a:ext cx="540000" cy="720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x*y</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81" name="等腰三角形 80">
              <a:extLst>
                <a:ext uri="{FF2B5EF4-FFF2-40B4-BE49-F238E27FC236}">
                  <a16:creationId xmlns:a16="http://schemas.microsoft.com/office/drawing/2014/main" id="{B9EC3513-E280-47F3-AD0D-7A8F278C240A}"/>
                </a:ext>
              </a:extLst>
            </p:cNvPr>
            <p:cNvSpPr/>
            <p:nvPr/>
          </p:nvSpPr>
          <p:spPr>
            <a:xfrm rot="5400000">
              <a:off x="1481585" y="1849388"/>
              <a:ext cx="180000" cy="180000"/>
            </a:xfrm>
            <a:prstGeom prst="triangl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87" name="群組 86">
            <a:extLst>
              <a:ext uri="{FF2B5EF4-FFF2-40B4-BE49-F238E27FC236}">
                <a16:creationId xmlns:a16="http://schemas.microsoft.com/office/drawing/2014/main" id="{8DBA870F-8CDC-443E-A65D-579BE55C4B6C}"/>
              </a:ext>
            </a:extLst>
          </p:cNvPr>
          <p:cNvGrpSpPr/>
          <p:nvPr/>
        </p:nvGrpSpPr>
        <p:grpSpPr>
          <a:xfrm>
            <a:off x="4594816" y="2647047"/>
            <a:ext cx="540000" cy="720000"/>
            <a:chOff x="1479600" y="1417340"/>
            <a:chExt cx="540000" cy="720000"/>
          </a:xfrm>
        </p:grpSpPr>
        <p:sp>
          <p:nvSpPr>
            <p:cNvPr id="88" name="矩形 87">
              <a:extLst>
                <a:ext uri="{FF2B5EF4-FFF2-40B4-BE49-F238E27FC236}">
                  <a16:creationId xmlns:a16="http://schemas.microsoft.com/office/drawing/2014/main" id="{CDC6486C-3E0E-4157-8732-6131D35E0B61}"/>
                </a:ext>
              </a:extLst>
            </p:cNvPr>
            <p:cNvSpPr/>
            <p:nvPr/>
          </p:nvSpPr>
          <p:spPr>
            <a:xfrm>
              <a:off x="1479600" y="1417340"/>
              <a:ext cx="540000" cy="720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u</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89" name="等腰三角形 88">
              <a:extLst>
                <a:ext uri="{FF2B5EF4-FFF2-40B4-BE49-F238E27FC236}">
                  <a16:creationId xmlns:a16="http://schemas.microsoft.com/office/drawing/2014/main" id="{B3505935-3A8A-47E1-96B3-E17EFC252022}"/>
                </a:ext>
              </a:extLst>
            </p:cNvPr>
            <p:cNvSpPr/>
            <p:nvPr/>
          </p:nvSpPr>
          <p:spPr>
            <a:xfrm rot="5400000">
              <a:off x="1481585" y="1849388"/>
              <a:ext cx="180000" cy="180000"/>
            </a:xfrm>
            <a:prstGeom prst="triangl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mc:AlternateContent xmlns:mc="http://schemas.openxmlformats.org/markup-compatibility/2006" xmlns:a14="http://schemas.microsoft.com/office/drawing/2010/main">
        <mc:Choice Requires="a14">
          <p:sp>
            <p:nvSpPr>
              <p:cNvPr id="92" name="橢圓 91">
                <a:extLst>
                  <a:ext uri="{FF2B5EF4-FFF2-40B4-BE49-F238E27FC236}">
                    <a16:creationId xmlns:a16="http://schemas.microsoft.com/office/drawing/2014/main" id="{FAFD39DA-BC8C-4BC8-B254-0D0D34F90F33}"/>
                  </a:ext>
                </a:extLst>
              </p:cNvPr>
              <p:cNvSpPr/>
              <p:nvPr/>
            </p:nvSpPr>
            <p:spPr>
              <a:xfrm>
                <a:off x="6142928" y="2395157"/>
                <a:ext cx="360000" cy="360000"/>
              </a:xfrm>
              <a:prstGeom prst="ellips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altLang="zh-TW" sz="1000" b="0" i="0"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zh-TW" altLang="en-US"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92" name="橢圓 91">
                <a:extLst>
                  <a:ext uri="{FF2B5EF4-FFF2-40B4-BE49-F238E27FC236}">
                    <a16:creationId xmlns:a16="http://schemas.microsoft.com/office/drawing/2014/main" id="{FAFD39DA-BC8C-4BC8-B254-0D0D34F90F33}"/>
                  </a:ext>
                </a:extLst>
              </p:cNvPr>
              <p:cNvSpPr>
                <a:spLocks noRot="1" noChangeAspect="1" noMove="1" noResize="1" noEditPoints="1" noAdjustHandles="1" noChangeArrowheads="1" noChangeShapeType="1" noTextEdit="1"/>
              </p:cNvSpPr>
              <p:nvPr/>
            </p:nvSpPr>
            <p:spPr>
              <a:xfrm>
                <a:off x="6142928" y="2395157"/>
                <a:ext cx="360000" cy="360000"/>
              </a:xfrm>
              <a:prstGeom prst="ellipse">
                <a:avLst/>
              </a:prstGeom>
              <a:blipFill>
                <a:blip r:embed="rId3"/>
                <a:stretch>
                  <a:fillRect/>
                </a:stretch>
              </a:blipFill>
              <a:ln w="12700">
                <a:solidFill>
                  <a:srgbClr val="262626"/>
                </a:solidFill>
              </a:ln>
            </p:spPr>
            <p:txBody>
              <a:bodyPr/>
              <a:lstStyle/>
              <a:p>
                <a:r>
                  <a:rPr lang="zh-TW" altLang="en-US">
                    <a:noFill/>
                  </a:rPr>
                  <a:t> </a:t>
                </a:r>
              </a:p>
            </p:txBody>
          </p:sp>
        </mc:Fallback>
      </mc:AlternateContent>
      <p:grpSp>
        <p:nvGrpSpPr>
          <p:cNvPr id="95" name="群組 94">
            <a:extLst>
              <a:ext uri="{FF2B5EF4-FFF2-40B4-BE49-F238E27FC236}">
                <a16:creationId xmlns:a16="http://schemas.microsoft.com/office/drawing/2014/main" id="{AD09662F-4608-4BE9-8986-DD8A482D8E90}"/>
              </a:ext>
            </a:extLst>
          </p:cNvPr>
          <p:cNvGrpSpPr/>
          <p:nvPr/>
        </p:nvGrpSpPr>
        <p:grpSpPr>
          <a:xfrm>
            <a:off x="6863050" y="2395157"/>
            <a:ext cx="540000" cy="720000"/>
            <a:chOff x="1479600" y="1417340"/>
            <a:chExt cx="540000" cy="720000"/>
          </a:xfrm>
        </p:grpSpPr>
        <p:sp>
          <p:nvSpPr>
            <p:cNvPr id="96" name="矩形 95">
              <a:extLst>
                <a:ext uri="{FF2B5EF4-FFF2-40B4-BE49-F238E27FC236}">
                  <a16:creationId xmlns:a16="http://schemas.microsoft.com/office/drawing/2014/main" id="{3C8785EF-0D67-4C94-9A4A-CFB6641D2523}"/>
                </a:ext>
              </a:extLst>
            </p:cNvPr>
            <p:cNvSpPr/>
            <p:nvPr/>
          </p:nvSpPr>
          <p:spPr>
            <a:xfrm>
              <a:off x="1479600" y="1417340"/>
              <a:ext cx="540000" cy="720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97" name="等腰三角形 96">
              <a:extLst>
                <a:ext uri="{FF2B5EF4-FFF2-40B4-BE49-F238E27FC236}">
                  <a16:creationId xmlns:a16="http://schemas.microsoft.com/office/drawing/2014/main" id="{10A3B8AC-C03B-455D-B55B-7C7255EF09EF}"/>
                </a:ext>
              </a:extLst>
            </p:cNvPr>
            <p:cNvSpPr/>
            <p:nvPr/>
          </p:nvSpPr>
          <p:spPr>
            <a:xfrm rot="5400000">
              <a:off x="1481585" y="1849388"/>
              <a:ext cx="180000" cy="180000"/>
            </a:xfrm>
            <a:prstGeom prst="triangl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00" name="橢圓 99">
            <a:extLst>
              <a:ext uri="{FF2B5EF4-FFF2-40B4-BE49-F238E27FC236}">
                <a16:creationId xmlns:a16="http://schemas.microsoft.com/office/drawing/2014/main" id="{ACF34255-2F0D-41E7-A84E-CE81F412F23C}"/>
              </a:ext>
            </a:extLst>
          </p:cNvPr>
          <p:cNvSpPr/>
          <p:nvPr/>
        </p:nvSpPr>
        <p:spPr>
          <a:xfrm>
            <a:off x="7871120" y="3119962"/>
            <a:ext cx="360000" cy="360000"/>
          </a:xfrm>
          <a:prstGeom prst="ellips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sp>
        <p:nvSpPr>
          <p:cNvPr id="103" name="流程圖: 人工作業 102">
            <a:extLst>
              <a:ext uri="{FF2B5EF4-FFF2-40B4-BE49-F238E27FC236}">
                <a16:creationId xmlns:a16="http://schemas.microsoft.com/office/drawing/2014/main" id="{BA6A23BD-2B7B-4015-9E96-EF79F773D274}"/>
              </a:ext>
            </a:extLst>
          </p:cNvPr>
          <p:cNvSpPr/>
          <p:nvPr/>
        </p:nvSpPr>
        <p:spPr>
          <a:xfrm rot="16200000">
            <a:off x="8555208" y="2899000"/>
            <a:ext cx="432000" cy="216000"/>
          </a:xfrm>
          <a:prstGeom prst="flowChartManualOperati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TW" altLang="en-US" sz="1100" dirty="0">
              <a:solidFill>
                <a:schemeClr val="tx1"/>
              </a:solidFill>
              <a:latin typeface="Times New Roman" panose="02020603050405020304" pitchFamily="18" charset="0"/>
              <a:cs typeface="Times New Roman" panose="02020603050405020304" pitchFamily="18" charset="0"/>
            </a:endParaRPr>
          </a:p>
        </p:txBody>
      </p:sp>
      <p:cxnSp>
        <p:nvCxnSpPr>
          <p:cNvPr id="109" name="接點: 肘形 108">
            <a:extLst>
              <a:ext uri="{FF2B5EF4-FFF2-40B4-BE49-F238E27FC236}">
                <a16:creationId xmlns:a16="http://schemas.microsoft.com/office/drawing/2014/main" id="{8D7858D6-939B-457C-8137-DC5034DC553B}"/>
              </a:ext>
            </a:extLst>
          </p:cNvPr>
          <p:cNvCxnSpPr>
            <a:cxnSpLocks/>
          </p:cNvCxnSpPr>
          <p:nvPr/>
        </p:nvCxnSpPr>
        <p:spPr>
          <a:xfrm flipH="1">
            <a:off x="2974576" y="1575261"/>
            <a:ext cx="2160240" cy="429740"/>
          </a:xfrm>
          <a:prstGeom prst="bentConnector5">
            <a:avLst>
              <a:gd name="adj1" fmla="val -6724"/>
              <a:gd name="adj2" fmla="val -64083"/>
              <a:gd name="adj3" fmla="val 113338"/>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接點: 肘形 115">
            <a:extLst>
              <a:ext uri="{FF2B5EF4-FFF2-40B4-BE49-F238E27FC236}">
                <a16:creationId xmlns:a16="http://schemas.microsoft.com/office/drawing/2014/main" id="{4EB26FD8-F2E8-44A4-986D-0BE83338D2C5}"/>
              </a:ext>
            </a:extLst>
          </p:cNvPr>
          <p:cNvCxnSpPr>
            <a:cxnSpLocks/>
          </p:cNvCxnSpPr>
          <p:nvPr/>
        </p:nvCxnSpPr>
        <p:spPr>
          <a:xfrm flipH="1" flipV="1">
            <a:off x="2974576" y="2222685"/>
            <a:ext cx="2160240" cy="604315"/>
          </a:xfrm>
          <a:prstGeom prst="bentConnector5">
            <a:avLst>
              <a:gd name="adj1" fmla="val -6724"/>
              <a:gd name="adj2" fmla="val -125302"/>
              <a:gd name="adj3" fmla="val 106834"/>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接點: 肘形 130">
            <a:extLst>
              <a:ext uri="{FF2B5EF4-FFF2-40B4-BE49-F238E27FC236}">
                <a16:creationId xmlns:a16="http://schemas.microsoft.com/office/drawing/2014/main" id="{554F71C0-46B9-4B38-8165-E11E4DCA94BC}"/>
              </a:ext>
            </a:extLst>
          </p:cNvPr>
          <p:cNvCxnSpPr>
            <a:cxnSpLocks/>
            <a:stCxn id="28" idx="6"/>
          </p:cNvCxnSpPr>
          <p:nvPr/>
        </p:nvCxnSpPr>
        <p:spPr>
          <a:xfrm flipV="1">
            <a:off x="3982648" y="1575261"/>
            <a:ext cx="612168" cy="999896"/>
          </a:xfrm>
          <a:prstGeom prst="bentConnector3">
            <a:avLst>
              <a:gd name="adj1" fmla="val 70227"/>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接點: 肘形 139">
            <a:extLst>
              <a:ext uri="{FF2B5EF4-FFF2-40B4-BE49-F238E27FC236}">
                <a16:creationId xmlns:a16="http://schemas.microsoft.com/office/drawing/2014/main" id="{14B5FB46-AA39-4E7B-80FD-21CAAEBC8406}"/>
              </a:ext>
            </a:extLst>
          </p:cNvPr>
          <p:cNvCxnSpPr>
            <a:cxnSpLocks/>
            <a:stCxn id="28" idx="6"/>
          </p:cNvCxnSpPr>
          <p:nvPr/>
        </p:nvCxnSpPr>
        <p:spPr>
          <a:xfrm>
            <a:off x="3982648" y="2575157"/>
            <a:ext cx="612168" cy="251843"/>
          </a:xfrm>
          <a:prstGeom prst="bentConnector3">
            <a:avLst>
              <a:gd name="adj1" fmla="val 70227"/>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138" name="橢圓 137">
            <a:extLst>
              <a:ext uri="{FF2B5EF4-FFF2-40B4-BE49-F238E27FC236}">
                <a16:creationId xmlns:a16="http://schemas.microsoft.com/office/drawing/2014/main" id="{391D4EDF-FA25-4B82-A70E-A6A47AB2C740}"/>
              </a:ext>
            </a:extLst>
          </p:cNvPr>
          <p:cNvSpPr/>
          <p:nvPr/>
        </p:nvSpPr>
        <p:spPr>
          <a:xfrm>
            <a:off x="5263986" y="2814588"/>
            <a:ext cx="28800" cy="28800"/>
          </a:xfrm>
          <a:prstGeom prst="ellipse">
            <a:avLst/>
          </a:prstGeom>
          <a:solidFill>
            <a:srgbClr val="262626"/>
          </a:solid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27" name="橢圓 126">
            <a:extLst>
              <a:ext uri="{FF2B5EF4-FFF2-40B4-BE49-F238E27FC236}">
                <a16:creationId xmlns:a16="http://schemas.microsoft.com/office/drawing/2014/main" id="{FEA42087-71C6-4032-98E7-72648F34CF03}"/>
              </a:ext>
            </a:extLst>
          </p:cNvPr>
          <p:cNvSpPr/>
          <p:nvPr/>
        </p:nvSpPr>
        <p:spPr>
          <a:xfrm>
            <a:off x="5263986" y="1560861"/>
            <a:ext cx="28800" cy="28800"/>
          </a:xfrm>
          <a:prstGeom prst="ellipse">
            <a:avLst/>
          </a:prstGeom>
          <a:solidFill>
            <a:srgbClr val="262626"/>
          </a:solid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2" name="橢圓 141">
            <a:extLst>
              <a:ext uri="{FF2B5EF4-FFF2-40B4-BE49-F238E27FC236}">
                <a16:creationId xmlns:a16="http://schemas.microsoft.com/office/drawing/2014/main" id="{CF13756D-8FD4-4353-B7CA-217D51EC71D8}"/>
              </a:ext>
            </a:extLst>
          </p:cNvPr>
          <p:cNvSpPr/>
          <p:nvPr/>
        </p:nvSpPr>
        <p:spPr>
          <a:xfrm>
            <a:off x="4399487" y="2559475"/>
            <a:ext cx="28800" cy="28800"/>
          </a:xfrm>
          <a:prstGeom prst="ellipse">
            <a:avLst/>
          </a:prstGeom>
          <a:solidFill>
            <a:srgbClr val="262626"/>
          </a:solid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44" name="接點: 肘形 143">
            <a:extLst>
              <a:ext uri="{FF2B5EF4-FFF2-40B4-BE49-F238E27FC236}">
                <a16:creationId xmlns:a16="http://schemas.microsoft.com/office/drawing/2014/main" id="{102021D5-571C-461F-AFCC-28A0FFD079E8}"/>
              </a:ext>
            </a:extLst>
          </p:cNvPr>
          <p:cNvCxnSpPr>
            <a:cxnSpLocks/>
          </p:cNvCxnSpPr>
          <p:nvPr/>
        </p:nvCxnSpPr>
        <p:spPr>
          <a:xfrm>
            <a:off x="5134816" y="1575261"/>
            <a:ext cx="321179" cy="910440"/>
          </a:xfrm>
          <a:prstGeom prst="bentConnector3">
            <a:avLst>
              <a:gd name="adj1" fmla="val 45552"/>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接點: 肘形 145">
            <a:extLst>
              <a:ext uri="{FF2B5EF4-FFF2-40B4-BE49-F238E27FC236}">
                <a16:creationId xmlns:a16="http://schemas.microsoft.com/office/drawing/2014/main" id="{0F6EB3E6-45B9-4CBB-ADFA-81FE13795B9A}"/>
              </a:ext>
            </a:extLst>
          </p:cNvPr>
          <p:cNvCxnSpPr>
            <a:cxnSpLocks/>
            <a:endCxn id="76" idx="3"/>
          </p:cNvCxnSpPr>
          <p:nvPr/>
        </p:nvCxnSpPr>
        <p:spPr>
          <a:xfrm flipV="1">
            <a:off x="5134816" y="2662275"/>
            <a:ext cx="321179" cy="164725"/>
          </a:xfrm>
          <a:prstGeom prst="bentConnector3">
            <a:avLst>
              <a:gd name="adj1" fmla="val 45552"/>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直線單箭頭接點 150">
            <a:extLst>
              <a:ext uri="{FF2B5EF4-FFF2-40B4-BE49-F238E27FC236}">
                <a16:creationId xmlns:a16="http://schemas.microsoft.com/office/drawing/2014/main" id="{09FB0BC6-6708-4BA4-9598-4C108E0BCBCB}"/>
              </a:ext>
            </a:extLst>
          </p:cNvPr>
          <p:cNvCxnSpPr>
            <a:cxnSpLocks/>
            <a:stCxn id="76" idx="6"/>
            <a:endCxn id="92" idx="2"/>
          </p:cNvCxnSpPr>
          <p:nvPr/>
        </p:nvCxnSpPr>
        <p:spPr>
          <a:xfrm flipV="1">
            <a:off x="5790793" y="2575157"/>
            <a:ext cx="352135" cy="544"/>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直線單箭頭接點 152">
            <a:extLst>
              <a:ext uri="{FF2B5EF4-FFF2-40B4-BE49-F238E27FC236}">
                <a16:creationId xmlns:a16="http://schemas.microsoft.com/office/drawing/2014/main" id="{DC999E15-B65C-4512-9F78-A0497A37AA97}"/>
              </a:ext>
            </a:extLst>
          </p:cNvPr>
          <p:cNvCxnSpPr>
            <a:cxnSpLocks/>
            <a:stCxn id="92" idx="6"/>
          </p:cNvCxnSpPr>
          <p:nvPr/>
        </p:nvCxnSpPr>
        <p:spPr>
          <a:xfrm flipV="1">
            <a:off x="6502928" y="2575110"/>
            <a:ext cx="360122" cy="47"/>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接點: 肘形 154">
            <a:extLst>
              <a:ext uri="{FF2B5EF4-FFF2-40B4-BE49-F238E27FC236}">
                <a16:creationId xmlns:a16="http://schemas.microsoft.com/office/drawing/2014/main" id="{656AEE9D-FBE4-4CE2-B4FD-6ACB2BCDD061}"/>
              </a:ext>
            </a:extLst>
          </p:cNvPr>
          <p:cNvCxnSpPr>
            <a:cxnSpLocks/>
          </p:cNvCxnSpPr>
          <p:nvPr/>
        </p:nvCxnSpPr>
        <p:spPr>
          <a:xfrm flipV="1">
            <a:off x="2362448" y="3386536"/>
            <a:ext cx="5533874" cy="1175133"/>
          </a:xfrm>
          <a:prstGeom prst="bentConnector3">
            <a:avLst>
              <a:gd name="adj1" fmla="val 94424"/>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接點: 肘形 159">
            <a:extLst>
              <a:ext uri="{FF2B5EF4-FFF2-40B4-BE49-F238E27FC236}">
                <a16:creationId xmlns:a16="http://schemas.microsoft.com/office/drawing/2014/main" id="{CD6EAD1B-8E5E-45EF-B3A6-5FAD21A3AE62}"/>
              </a:ext>
            </a:extLst>
          </p:cNvPr>
          <p:cNvCxnSpPr>
            <a:cxnSpLocks/>
          </p:cNvCxnSpPr>
          <p:nvPr/>
        </p:nvCxnSpPr>
        <p:spPr>
          <a:xfrm>
            <a:off x="7403050" y="2575110"/>
            <a:ext cx="493272" cy="634852"/>
          </a:xfrm>
          <a:prstGeom prst="bentConnector3">
            <a:avLst>
              <a:gd name="adj1" fmla="val 38897"/>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接點: 肘形 162">
            <a:extLst>
              <a:ext uri="{FF2B5EF4-FFF2-40B4-BE49-F238E27FC236}">
                <a16:creationId xmlns:a16="http://schemas.microsoft.com/office/drawing/2014/main" id="{E2136C73-B557-49E5-8883-5D283C0D1EFE}"/>
              </a:ext>
            </a:extLst>
          </p:cNvPr>
          <p:cNvCxnSpPr>
            <a:cxnSpLocks/>
          </p:cNvCxnSpPr>
          <p:nvPr/>
        </p:nvCxnSpPr>
        <p:spPr>
          <a:xfrm>
            <a:off x="7403050" y="2575110"/>
            <a:ext cx="1260158" cy="323889"/>
          </a:xfrm>
          <a:prstGeom prst="bentConnector3">
            <a:avLst>
              <a:gd name="adj1" fmla="val 82880"/>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接點: 肘形 164">
            <a:extLst>
              <a:ext uri="{FF2B5EF4-FFF2-40B4-BE49-F238E27FC236}">
                <a16:creationId xmlns:a16="http://schemas.microsoft.com/office/drawing/2014/main" id="{32BDCA3C-8E36-4ED3-A756-C61B4098EA8D}"/>
              </a:ext>
            </a:extLst>
          </p:cNvPr>
          <p:cNvCxnSpPr>
            <a:cxnSpLocks/>
            <a:stCxn id="100" idx="6"/>
          </p:cNvCxnSpPr>
          <p:nvPr/>
        </p:nvCxnSpPr>
        <p:spPr>
          <a:xfrm flipV="1">
            <a:off x="8231120" y="3114999"/>
            <a:ext cx="432088" cy="184963"/>
          </a:xfrm>
          <a:prstGeom prst="bentConnector3">
            <a:avLst>
              <a:gd name="adj1" fmla="val 50000"/>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直線單箭頭接點 178">
            <a:extLst>
              <a:ext uri="{FF2B5EF4-FFF2-40B4-BE49-F238E27FC236}">
                <a16:creationId xmlns:a16="http://schemas.microsoft.com/office/drawing/2014/main" id="{F4A2AFBC-D2C0-4F99-80C3-D37944B3F1F6}"/>
              </a:ext>
            </a:extLst>
          </p:cNvPr>
          <p:cNvCxnSpPr>
            <a:stCxn id="103" idx="2"/>
          </p:cNvCxnSpPr>
          <p:nvPr/>
        </p:nvCxnSpPr>
        <p:spPr>
          <a:xfrm flipV="1">
            <a:off x="8879208" y="3006999"/>
            <a:ext cx="360064" cy="1"/>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105" name="橢圓 104">
            <a:extLst>
              <a:ext uri="{FF2B5EF4-FFF2-40B4-BE49-F238E27FC236}">
                <a16:creationId xmlns:a16="http://schemas.microsoft.com/office/drawing/2014/main" id="{2589A363-AF3D-472E-ADE2-8762F3B28D05}"/>
              </a:ext>
            </a:extLst>
          </p:cNvPr>
          <p:cNvSpPr/>
          <p:nvPr/>
        </p:nvSpPr>
        <p:spPr>
          <a:xfrm>
            <a:off x="7582560" y="2560715"/>
            <a:ext cx="28800" cy="28800"/>
          </a:xfrm>
          <a:prstGeom prst="ellipse">
            <a:avLst/>
          </a:prstGeom>
          <a:solidFill>
            <a:srgbClr val="262626"/>
          </a:solid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56" name="群組 55">
            <a:extLst>
              <a:ext uri="{FF2B5EF4-FFF2-40B4-BE49-F238E27FC236}">
                <a16:creationId xmlns:a16="http://schemas.microsoft.com/office/drawing/2014/main" id="{D397B980-05A9-401A-8327-F4E32CF17EF9}"/>
              </a:ext>
            </a:extLst>
          </p:cNvPr>
          <p:cNvGrpSpPr/>
          <p:nvPr/>
        </p:nvGrpSpPr>
        <p:grpSpPr>
          <a:xfrm>
            <a:off x="9240212" y="2661731"/>
            <a:ext cx="540000" cy="720000"/>
            <a:chOff x="1479600" y="1417340"/>
            <a:chExt cx="540000" cy="720000"/>
          </a:xfrm>
        </p:grpSpPr>
        <p:sp>
          <p:nvSpPr>
            <p:cNvPr id="57" name="矩形 56">
              <a:extLst>
                <a:ext uri="{FF2B5EF4-FFF2-40B4-BE49-F238E27FC236}">
                  <a16:creationId xmlns:a16="http://schemas.microsoft.com/office/drawing/2014/main" id="{A3F203E5-7668-49D8-94D4-51AFBEA349BA}"/>
                </a:ext>
              </a:extLst>
            </p:cNvPr>
            <p:cNvSpPr/>
            <p:nvPr/>
          </p:nvSpPr>
          <p:spPr>
            <a:xfrm>
              <a:off x="1479600" y="1417340"/>
              <a:ext cx="540000" cy="720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58" name="等腰三角形 57">
              <a:extLst>
                <a:ext uri="{FF2B5EF4-FFF2-40B4-BE49-F238E27FC236}">
                  <a16:creationId xmlns:a16="http://schemas.microsoft.com/office/drawing/2014/main" id="{EDD4D740-F6C0-4250-ABDD-39FFBB478EBF}"/>
                </a:ext>
              </a:extLst>
            </p:cNvPr>
            <p:cNvSpPr/>
            <p:nvPr/>
          </p:nvSpPr>
          <p:spPr>
            <a:xfrm rot="5400000">
              <a:off x="1481585" y="1849388"/>
              <a:ext cx="180000" cy="180000"/>
            </a:xfrm>
            <a:prstGeom prst="triangl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1" name="投影片編號版面配置區 10">
            <a:extLst>
              <a:ext uri="{FF2B5EF4-FFF2-40B4-BE49-F238E27FC236}">
                <a16:creationId xmlns:a16="http://schemas.microsoft.com/office/drawing/2014/main" id="{EF86633E-9516-4D97-83C7-B30FC617C758}"/>
              </a:ext>
            </a:extLst>
          </p:cNvPr>
          <p:cNvSpPr>
            <a:spLocks noGrp="1"/>
          </p:cNvSpPr>
          <p:nvPr>
            <p:ph type="sldNum" sz="quarter" idx="12"/>
          </p:nvPr>
        </p:nvSpPr>
        <p:spPr/>
        <p:txBody>
          <a:bodyPr/>
          <a:lstStyle/>
          <a:p>
            <a:fld id="{64CE74CF-356A-4169-9D6E-C5675D7456C1}" type="slidenum">
              <a:rPr lang="zh-CN" altLang="en-US" smtClean="0"/>
              <a:t>23</a:t>
            </a:fld>
            <a:endParaRPr lang="zh-CN" altLang="en-US"/>
          </a:p>
        </p:txBody>
      </p:sp>
    </p:spTree>
    <p:extLst>
      <p:ext uri="{BB962C8B-B14F-4D97-AF65-F5344CB8AC3E}">
        <p14:creationId xmlns:p14="http://schemas.microsoft.com/office/powerpoint/2010/main" val="30011358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0" y="0"/>
            <a:ext cx="2631728"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蒙哥馬利模乘流程圖</a:t>
            </a:r>
            <a:r>
              <a:rPr lang="en-US" altLang="zh-TW" b="1" dirty="0">
                <a:latin typeface="Times New Roman" panose="02020603050405020304" pitchFamily="18" charset="0"/>
                <a:ea typeface="微軟正黑體" panose="020B0604030504040204" pitchFamily="34" charset="-120"/>
                <a:cs typeface="Times New Roman" panose="02020603050405020304" pitchFamily="18" charset="0"/>
              </a:rPr>
              <a:t> </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grpSp>
        <p:nvGrpSpPr>
          <p:cNvPr id="85" name="群組 84">
            <a:extLst>
              <a:ext uri="{FF2B5EF4-FFF2-40B4-BE49-F238E27FC236}">
                <a16:creationId xmlns:a16="http://schemas.microsoft.com/office/drawing/2014/main" id="{C23FCA2A-B967-46B4-BFD4-AAB0D76ED4EF}"/>
              </a:ext>
            </a:extLst>
          </p:cNvPr>
          <p:cNvGrpSpPr/>
          <p:nvPr/>
        </p:nvGrpSpPr>
        <p:grpSpPr>
          <a:xfrm>
            <a:off x="1839195" y="697260"/>
            <a:ext cx="6481610" cy="3960440"/>
            <a:chOff x="74290" y="697260"/>
            <a:chExt cx="6481610" cy="3960440"/>
          </a:xfrm>
        </p:grpSpPr>
        <p:sp>
          <p:nvSpPr>
            <p:cNvPr id="56" name="矩形 55">
              <a:extLst>
                <a:ext uri="{FF2B5EF4-FFF2-40B4-BE49-F238E27FC236}">
                  <a16:creationId xmlns:a16="http://schemas.microsoft.com/office/drawing/2014/main" id="{B268422F-7611-4853-B2EF-E7630712CAA3}"/>
                </a:ext>
              </a:extLst>
            </p:cNvPr>
            <p:cNvSpPr/>
            <p:nvPr/>
          </p:nvSpPr>
          <p:spPr>
            <a:xfrm>
              <a:off x="506888" y="1273380"/>
              <a:ext cx="2520000" cy="792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ltLang="zh-TW" sz="1200" dirty="0">
                  <a:solidFill>
                    <a:schemeClr val="tx1"/>
                  </a:solidFill>
                  <a:latin typeface="Times New Roman" panose="02020603050405020304" pitchFamily="18" charset="0"/>
                  <a:cs typeface="Times New Roman" panose="02020603050405020304" pitchFamily="18" charset="0"/>
                </a:rPr>
                <a:t>x_reg &lt;= x;</a:t>
              </a:r>
            </a:p>
            <a:p>
              <a:pPr algn="ctr"/>
              <a:r>
                <a:rPr lang="pt-BR" altLang="zh-TW" sz="1200" dirty="0">
                  <a:solidFill>
                    <a:schemeClr val="tx1"/>
                  </a:solidFill>
                  <a:latin typeface="Times New Roman" panose="02020603050405020304" pitchFamily="18" charset="0"/>
                  <a:cs typeface="Times New Roman" panose="02020603050405020304" pitchFamily="18" charset="0"/>
                </a:rPr>
                <a:t>y_reg &lt;= y;</a:t>
              </a:r>
            </a:p>
            <a:p>
              <a:pPr algn="ctr"/>
              <a:r>
                <a:rPr lang="pt-BR" altLang="zh-TW" sz="1200" dirty="0">
                  <a:solidFill>
                    <a:schemeClr val="tx1"/>
                  </a:solidFill>
                  <a:latin typeface="Times New Roman" panose="02020603050405020304" pitchFamily="18" charset="0"/>
                  <a:cs typeface="Times New Roman" panose="02020603050405020304" pitchFamily="18" charset="0"/>
                </a:rPr>
                <a:t>n_p_reg &lt;= n_p;</a:t>
              </a:r>
            </a:p>
            <a:p>
              <a:pPr algn="ctr"/>
              <a:r>
                <a:rPr lang="pt-BR" altLang="zh-TW" sz="1200" dirty="0">
                  <a:solidFill>
                    <a:schemeClr val="tx1"/>
                  </a:solidFill>
                  <a:latin typeface="Times New Roman" panose="02020603050405020304" pitchFamily="18" charset="0"/>
                  <a:cs typeface="Times New Roman" panose="02020603050405020304" pitchFamily="18" charset="0"/>
                </a:rPr>
                <a:t>n_reg &lt;= n;</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57" name="文字方塊 56">
              <a:extLst>
                <a:ext uri="{FF2B5EF4-FFF2-40B4-BE49-F238E27FC236}">
                  <a16:creationId xmlns:a16="http://schemas.microsoft.com/office/drawing/2014/main" id="{CD16BE45-3CDF-4E04-BC21-8232C297A1C5}"/>
                </a:ext>
              </a:extLst>
            </p:cNvPr>
            <p:cNvSpPr txBox="1"/>
            <p:nvPr/>
          </p:nvSpPr>
          <p:spPr>
            <a:xfrm>
              <a:off x="372482" y="997278"/>
              <a:ext cx="539523" cy="276999"/>
            </a:xfrm>
            <a:prstGeom prst="rect">
              <a:avLst/>
            </a:prstGeom>
            <a:noFill/>
            <a:ln w="12700">
              <a:noFill/>
            </a:ln>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IDLE</a:t>
              </a:r>
              <a:endParaRPr lang="zh-TW" altLang="en-US" sz="1200" dirty="0">
                <a:latin typeface="Times New Roman" panose="02020603050405020304" pitchFamily="18" charset="0"/>
                <a:cs typeface="Times New Roman" panose="02020603050405020304" pitchFamily="18" charset="0"/>
              </a:endParaRPr>
            </a:p>
          </p:txBody>
        </p:sp>
        <p:sp>
          <p:nvSpPr>
            <p:cNvPr id="60" name="矩形 59">
              <a:extLst>
                <a:ext uri="{FF2B5EF4-FFF2-40B4-BE49-F238E27FC236}">
                  <a16:creationId xmlns:a16="http://schemas.microsoft.com/office/drawing/2014/main" id="{CB869717-C5C9-4AC6-A363-42412D8587E2}"/>
                </a:ext>
              </a:extLst>
            </p:cNvPr>
            <p:cNvSpPr/>
            <p:nvPr/>
          </p:nvSpPr>
          <p:spPr>
            <a:xfrm>
              <a:off x="510246" y="3009570"/>
              <a:ext cx="2520000" cy="648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zh-TW" sz="1200" dirty="0">
                  <a:solidFill>
                    <a:schemeClr val="tx1"/>
                  </a:solidFill>
                  <a:latin typeface="Times New Roman" panose="02020603050405020304" pitchFamily="18" charset="0"/>
                  <a:cs typeface="Times New Roman" panose="02020603050405020304" pitchFamily="18" charset="0"/>
                </a:rPr>
                <a:t>mux_a = x_reg;</a:t>
              </a:r>
            </a:p>
            <a:p>
              <a:pPr algn="ctr"/>
              <a:r>
                <a:rPr lang="es-ES" altLang="zh-TW" sz="1200" dirty="0">
                  <a:solidFill>
                    <a:schemeClr val="tx1"/>
                  </a:solidFill>
                  <a:latin typeface="Times New Roman" panose="02020603050405020304" pitchFamily="18" charset="0"/>
                  <a:cs typeface="Times New Roman" panose="02020603050405020304" pitchFamily="18" charset="0"/>
                </a:rPr>
                <a:t>mux_b = y_reg;</a:t>
              </a:r>
            </a:p>
            <a:p>
              <a:pPr algn="ctr"/>
              <a:r>
                <a:rPr lang="es-ES" altLang="zh-TW" sz="1200" dirty="0">
                  <a:solidFill>
                    <a:schemeClr val="tx1"/>
                  </a:solidFill>
                  <a:latin typeface="Times New Roman" panose="02020603050405020304" pitchFamily="18" charset="0"/>
                  <a:cs typeface="Times New Roman" panose="02020603050405020304" pitchFamily="18" charset="0"/>
                </a:rPr>
                <a:t>x_mul_y_reg &lt;= p;</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61" name="文字方塊 60">
              <a:extLst>
                <a:ext uri="{FF2B5EF4-FFF2-40B4-BE49-F238E27FC236}">
                  <a16:creationId xmlns:a16="http://schemas.microsoft.com/office/drawing/2014/main" id="{636D4A27-91FD-47DF-AE0C-E3B50F147E9C}"/>
                </a:ext>
              </a:extLst>
            </p:cNvPr>
            <p:cNvSpPr txBox="1"/>
            <p:nvPr/>
          </p:nvSpPr>
          <p:spPr>
            <a:xfrm>
              <a:off x="372482" y="2732073"/>
              <a:ext cx="1329394" cy="276999"/>
            </a:xfrm>
            <a:prstGeom prst="rect">
              <a:avLst/>
            </a:prstGeom>
            <a:noFill/>
            <a:ln w="12700">
              <a:noFill/>
            </a:ln>
          </p:spPr>
          <p:txBody>
            <a:bodyPr wrap="square" rtlCol="0">
              <a:spAutoFit/>
            </a:bodyPr>
            <a:lstStyle/>
            <a:p>
              <a:r>
                <a:rPr lang="en-US" altLang="zh-TW" sz="1200" dirty="0" err="1">
                  <a:latin typeface="Times New Roman" panose="02020603050405020304" pitchFamily="18" charset="0"/>
                  <a:cs typeface="Times New Roman" panose="02020603050405020304" pitchFamily="18" charset="0"/>
                </a:rPr>
                <a:t>CACUL_mul_x_y</a:t>
              </a:r>
              <a:endParaRPr lang="zh-TW" altLang="en-US" sz="1200" dirty="0">
                <a:latin typeface="Times New Roman" panose="02020603050405020304" pitchFamily="18" charset="0"/>
                <a:cs typeface="Times New Roman" panose="02020603050405020304" pitchFamily="18" charset="0"/>
              </a:endParaRPr>
            </a:p>
          </p:txBody>
        </p:sp>
        <p:sp>
          <p:nvSpPr>
            <p:cNvPr id="62" name="矩形 61">
              <a:extLst>
                <a:ext uri="{FF2B5EF4-FFF2-40B4-BE49-F238E27FC236}">
                  <a16:creationId xmlns:a16="http://schemas.microsoft.com/office/drawing/2014/main" id="{ABEF533C-A3EF-48F9-942A-8C13ED5CDC5D}"/>
                </a:ext>
              </a:extLst>
            </p:cNvPr>
            <p:cNvSpPr/>
            <p:nvPr/>
          </p:nvSpPr>
          <p:spPr>
            <a:xfrm>
              <a:off x="506887" y="4009700"/>
              <a:ext cx="2520000" cy="648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zh-TW" sz="1200" dirty="0">
                  <a:solidFill>
                    <a:schemeClr val="tx1"/>
                  </a:solidFill>
                  <a:latin typeface="Times New Roman" panose="02020603050405020304" pitchFamily="18" charset="0"/>
                  <a:cs typeface="Times New Roman" panose="02020603050405020304" pitchFamily="18" charset="0"/>
                </a:rPr>
                <a:t>mux_a = x_mul_y_reg;</a:t>
              </a:r>
            </a:p>
            <a:p>
              <a:pPr algn="ctr"/>
              <a:r>
                <a:rPr lang="es-ES" altLang="zh-TW" sz="1200" dirty="0">
                  <a:solidFill>
                    <a:schemeClr val="tx1"/>
                  </a:solidFill>
                  <a:latin typeface="Times New Roman" panose="02020603050405020304" pitchFamily="18" charset="0"/>
                  <a:cs typeface="Times New Roman" panose="02020603050405020304" pitchFamily="18" charset="0"/>
                </a:rPr>
                <a:t>mux_b = n_p_reg;</a:t>
              </a:r>
            </a:p>
            <a:p>
              <a:pPr algn="ctr"/>
              <a:r>
                <a:rPr lang="es-ES" altLang="zh-TW" sz="1200" dirty="0">
                  <a:solidFill>
                    <a:schemeClr val="tx1"/>
                  </a:solidFill>
                  <a:latin typeface="Times New Roman" panose="02020603050405020304" pitchFamily="18" charset="0"/>
                  <a:cs typeface="Times New Roman" panose="02020603050405020304" pitchFamily="18" charset="0"/>
                </a:rPr>
                <a:t>u_reg &lt;= p;</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64" name="文字方塊 63">
              <a:extLst>
                <a:ext uri="{FF2B5EF4-FFF2-40B4-BE49-F238E27FC236}">
                  <a16:creationId xmlns:a16="http://schemas.microsoft.com/office/drawing/2014/main" id="{862E3EA6-9FE4-4008-9E23-42F4F0D05CDC}"/>
                </a:ext>
              </a:extLst>
            </p:cNvPr>
            <p:cNvSpPr txBox="1"/>
            <p:nvPr/>
          </p:nvSpPr>
          <p:spPr>
            <a:xfrm>
              <a:off x="372482" y="3732203"/>
              <a:ext cx="1459247" cy="276999"/>
            </a:xfrm>
            <a:prstGeom prst="rect">
              <a:avLst/>
            </a:prstGeom>
            <a:noFill/>
            <a:ln w="12700">
              <a:noFill/>
            </a:ln>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CACUL_mul_t0_np</a:t>
              </a:r>
              <a:endParaRPr lang="zh-TW" altLang="en-US" sz="1200" dirty="0">
                <a:latin typeface="Times New Roman" panose="02020603050405020304" pitchFamily="18" charset="0"/>
                <a:cs typeface="Times New Roman" panose="02020603050405020304" pitchFamily="18" charset="0"/>
              </a:endParaRPr>
            </a:p>
          </p:txBody>
        </p:sp>
        <p:sp>
          <p:nvSpPr>
            <p:cNvPr id="66" name="矩形 65">
              <a:extLst>
                <a:ext uri="{FF2B5EF4-FFF2-40B4-BE49-F238E27FC236}">
                  <a16:creationId xmlns:a16="http://schemas.microsoft.com/office/drawing/2014/main" id="{C7A27447-1AAF-4221-B1C2-30DE18B2D080}"/>
                </a:ext>
              </a:extLst>
            </p:cNvPr>
            <p:cNvSpPr/>
            <p:nvPr/>
          </p:nvSpPr>
          <p:spPr>
            <a:xfrm>
              <a:off x="4035900" y="1417412"/>
              <a:ext cx="2520000" cy="648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err="1">
                  <a:solidFill>
                    <a:schemeClr val="tx1"/>
                  </a:solidFill>
                  <a:latin typeface="Times New Roman" panose="02020603050405020304" pitchFamily="18" charset="0"/>
                  <a:cs typeface="Times New Roman" panose="02020603050405020304" pitchFamily="18" charset="0"/>
                </a:rPr>
                <a:t>mux_a</a:t>
              </a:r>
              <a:r>
                <a:rPr lang="en-US" altLang="zh-TW" sz="1200" dirty="0">
                  <a:solidFill>
                    <a:schemeClr val="tx1"/>
                  </a:solidFill>
                  <a:latin typeface="Times New Roman" panose="02020603050405020304" pitchFamily="18" charset="0"/>
                  <a:cs typeface="Times New Roman" panose="02020603050405020304" pitchFamily="18" charset="0"/>
                </a:rPr>
                <a:t> = </a:t>
              </a:r>
              <a:r>
                <a:rPr lang="en-US" altLang="zh-TW" sz="1200" dirty="0" err="1">
                  <a:solidFill>
                    <a:schemeClr val="tx1"/>
                  </a:solidFill>
                  <a:latin typeface="Times New Roman" panose="02020603050405020304" pitchFamily="18" charset="0"/>
                  <a:cs typeface="Times New Roman" panose="02020603050405020304" pitchFamily="18" charset="0"/>
                </a:rPr>
                <a:t>u_reg</a:t>
              </a:r>
              <a:r>
                <a:rPr lang="en-US" altLang="zh-TW" sz="1200" dirty="0">
                  <a:solidFill>
                    <a:schemeClr val="tx1"/>
                  </a:solidFill>
                  <a:latin typeface="Times New Roman" panose="02020603050405020304" pitchFamily="18" charset="0"/>
                  <a:cs typeface="Times New Roman" panose="02020603050405020304" pitchFamily="18" charset="0"/>
                </a:rPr>
                <a:t>[KEY_SIZE-1:0];</a:t>
              </a:r>
            </a:p>
            <a:p>
              <a:pPr algn="ctr"/>
              <a:r>
                <a:rPr lang="en-US" altLang="zh-TW" sz="1200" dirty="0" err="1">
                  <a:solidFill>
                    <a:schemeClr val="tx1"/>
                  </a:solidFill>
                  <a:latin typeface="Times New Roman" panose="02020603050405020304" pitchFamily="18" charset="0"/>
                  <a:cs typeface="Times New Roman" panose="02020603050405020304" pitchFamily="18" charset="0"/>
                </a:rPr>
                <a:t>mux_b</a:t>
              </a:r>
              <a:r>
                <a:rPr lang="en-US" altLang="zh-TW" sz="1200" dirty="0">
                  <a:solidFill>
                    <a:schemeClr val="tx1"/>
                  </a:solidFill>
                  <a:latin typeface="Times New Roman" panose="02020603050405020304" pitchFamily="18" charset="0"/>
                  <a:cs typeface="Times New Roman" panose="02020603050405020304" pitchFamily="18" charset="0"/>
                </a:rPr>
                <a:t> = </a:t>
              </a:r>
              <a:r>
                <a:rPr lang="en-US" altLang="zh-TW" sz="1200" dirty="0" err="1">
                  <a:solidFill>
                    <a:schemeClr val="tx1"/>
                  </a:solidFill>
                  <a:latin typeface="Times New Roman" panose="02020603050405020304" pitchFamily="18" charset="0"/>
                  <a:cs typeface="Times New Roman" panose="02020603050405020304" pitchFamily="18" charset="0"/>
                </a:rPr>
                <a:t>n_reg</a:t>
              </a:r>
              <a:r>
                <a:rPr lang="en-US" altLang="zh-TW" sz="1200" dirty="0">
                  <a:solidFill>
                    <a:schemeClr val="tx1"/>
                  </a:solidFill>
                  <a:latin typeface="Times New Roman" panose="02020603050405020304" pitchFamily="18" charset="0"/>
                  <a:cs typeface="Times New Roman" panose="02020603050405020304" pitchFamily="18" charset="0"/>
                </a:rPr>
                <a:t>;</a:t>
              </a:r>
            </a:p>
            <a:p>
              <a:pPr algn="ctr"/>
              <a:r>
                <a:rPr lang="en-US" altLang="zh-TW" sz="1200" dirty="0" err="1">
                  <a:solidFill>
                    <a:schemeClr val="tx1"/>
                  </a:solidFill>
                  <a:latin typeface="Times New Roman" panose="02020603050405020304" pitchFamily="18" charset="0"/>
                  <a:cs typeface="Times New Roman" panose="02020603050405020304" pitchFamily="18" charset="0"/>
                </a:rPr>
                <a:t>u_reg</a:t>
              </a:r>
              <a:r>
                <a:rPr lang="en-US" altLang="zh-TW" sz="1200" dirty="0">
                  <a:solidFill>
                    <a:schemeClr val="tx1"/>
                  </a:solidFill>
                  <a:latin typeface="Times New Roman" panose="02020603050405020304" pitchFamily="18" charset="0"/>
                  <a:cs typeface="Times New Roman" panose="02020603050405020304" pitchFamily="18" charset="0"/>
                </a:rPr>
                <a:t> &lt;= p</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67" name="文字方塊 66">
              <a:extLst>
                <a:ext uri="{FF2B5EF4-FFF2-40B4-BE49-F238E27FC236}">
                  <a16:creationId xmlns:a16="http://schemas.microsoft.com/office/drawing/2014/main" id="{FFBCF3F2-5203-47E0-B2A9-5A086DD8E1FC}"/>
                </a:ext>
              </a:extLst>
            </p:cNvPr>
            <p:cNvSpPr txBox="1"/>
            <p:nvPr/>
          </p:nvSpPr>
          <p:spPr>
            <a:xfrm>
              <a:off x="3898575" y="1140413"/>
              <a:ext cx="1387239" cy="276999"/>
            </a:xfrm>
            <a:prstGeom prst="rect">
              <a:avLst/>
            </a:prstGeom>
            <a:noFill/>
            <a:ln w="12700">
              <a:noFill/>
            </a:ln>
          </p:spPr>
          <p:txBody>
            <a:bodyPr wrap="square" rtlCol="0">
              <a:spAutoFit/>
            </a:bodyPr>
            <a:lstStyle/>
            <a:p>
              <a:r>
                <a:rPr lang="en-US" altLang="zh-TW" sz="1200" dirty="0" err="1">
                  <a:latin typeface="Times New Roman" panose="02020603050405020304" pitchFamily="18" charset="0"/>
                  <a:cs typeface="Times New Roman" panose="02020603050405020304" pitchFamily="18" charset="0"/>
                </a:rPr>
                <a:t>CACUL_mul_u_n</a:t>
              </a:r>
              <a:endParaRPr lang="zh-TW" altLang="en-US" sz="1200" dirty="0">
                <a:latin typeface="Times New Roman" panose="02020603050405020304" pitchFamily="18" charset="0"/>
                <a:cs typeface="Times New Roman" panose="02020603050405020304" pitchFamily="18" charset="0"/>
              </a:endParaRPr>
            </a:p>
          </p:txBody>
        </p:sp>
        <p:sp>
          <p:nvSpPr>
            <p:cNvPr id="68" name="矩形 67">
              <a:extLst>
                <a:ext uri="{FF2B5EF4-FFF2-40B4-BE49-F238E27FC236}">
                  <a16:creationId xmlns:a16="http://schemas.microsoft.com/office/drawing/2014/main" id="{66E88D3F-D28E-4519-B077-4A3B233C848A}"/>
                </a:ext>
              </a:extLst>
            </p:cNvPr>
            <p:cNvSpPr/>
            <p:nvPr/>
          </p:nvSpPr>
          <p:spPr>
            <a:xfrm>
              <a:off x="4035900" y="2426606"/>
              <a:ext cx="2520000" cy="648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err="1">
                  <a:solidFill>
                    <a:schemeClr val="tx1"/>
                  </a:solidFill>
                  <a:latin typeface="Times New Roman" panose="02020603050405020304" pitchFamily="18" charset="0"/>
                  <a:cs typeface="Times New Roman" panose="02020603050405020304" pitchFamily="18" charset="0"/>
                </a:rPr>
                <a:t>u_reg</a:t>
              </a:r>
              <a:r>
                <a:rPr lang="en-US" altLang="zh-TW" sz="1200" dirty="0">
                  <a:solidFill>
                    <a:schemeClr val="tx1"/>
                  </a:solidFill>
                  <a:latin typeface="Times New Roman" panose="02020603050405020304" pitchFamily="18" charset="0"/>
                  <a:cs typeface="Times New Roman" panose="02020603050405020304" pitchFamily="18" charset="0"/>
                </a:rPr>
                <a:t> &lt;= p;</a:t>
              </a:r>
            </a:p>
            <a:p>
              <a:pPr algn="ctr"/>
              <a:r>
                <a:rPr lang="es-ES" altLang="zh-TW" sz="1200" dirty="0">
                  <a:solidFill>
                    <a:schemeClr val="tx1"/>
                  </a:solidFill>
                  <a:latin typeface="Times New Roman" panose="02020603050405020304" pitchFamily="18" charset="0"/>
                  <a:cs typeface="Times New Roman" panose="02020603050405020304" pitchFamily="18" charset="0"/>
                </a:rPr>
                <a:t>x_add_y_reg &lt;= x_mul_y_add_u;</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69" name="文字方塊 68">
              <a:extLst>
                <a:ext uri="{FF2B5EF4-FFF2-40B4-BE49-F238E27FC236}">
                  <a16:creationId xmlns:a16="http://schemas.microsoft.com/office/drawing/2014/main" id="{0C1C5CCC-2269-4F89-86B2-707107C1A8D4}"/>
                </a:ext>
              </a:extLst>
            </p:cNvPr>
            <p:cNvSpPr txBox="1"/>
            <p:nvPr/>
          </p:nvSpPr>
          <p:spPr>
            <a:xfrm>
              <a:off x="3898575" y="2154661"/>
              <a:ext cx="1387239" cy="276999"/>
            </a:xfrm>
            <a:prstGeom prst="rect">
              <a:avLst/>
            </a:prstGeom>
            <a:noFill/>
            <a:ln w="12700">
              <a:noFill/>
            </a:ln>
          </p:spPr>
          <p:txBody>
            <a:bodyPr wrap="square" rtlCol="0">
              <a:spAutoFit/>
            </a:bodyPr>
            <a:lstStyle/>
            <a:p>
              <a:r>
                <a:rPr lang="en-US" altLang="zh-TW" sz="1200" dirty="0" err="1">
                  <a:latin typeface="Times New Roman" panose="02020603050405020304" pitchFamily="18" charset="0"/>
                  <a:cs typeface="Times New Roman" panose="02020603050405020304" pitchFamily="18" charset="0"/>
                </a:rPr>
                <a:t>CACUL_add</a:t>
              </a:r>
              <a:endParaRPr lang="zh-TW" altLang="en-US" sz="1200" dirty="0">
                <a:latin typeface="Times New Roman" panose="02020603050405020304" pitchFamily="18" charset="0"/>
                <a:cs typeface="Times New Roman" panose="02020603050405020304" pitchFamily="18" charset="0"/>
              </a:endParaRPr>
            </a:p>
          </p:txBody>
        </p:sp>
        <p:sp>
          <p:nvSpPr>
            <p:cNvPr id="70" name="矩形 69">
              <a:extLst>
                <a:ext uri="{FF2B5EF4-FFF2-40B4-BE49-F238E27FC236}">
                  <a16:creationId xmlns:a16="http://schemas.microsoft.com/office/drawing/2014/main" id="{69181C59-56D8-459D-8DE5-FD75162B53B9}"/>
                </a:ext>
              </a:extLst>
            </p:cNvPr>
            <p:cNvSpPr/>
            <p:nvPr/>
          </p:nvSpPr>
          <p:spPr>
            <a:xfrm>
              <a:off x="4035900" y="3435800"/>
              <a:ext cx="2520000" cy="303957"/>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71" name="文字方塊 70">
              <a:extLst>
                <a:ext uri="{FF2B5EF4-FFF2-40B4-BE49-F238E27FC236}">
                  <a16:creationId xmlns:a16="http://schemas.microsoft.com/office/drawing/2014/main" id="{04C0071A-56EB-4700-AA3E-A4F8DE3FC199}"/>
                </a:ext>
              </a:extLst>
            </p:cNvPr>
            <p:cNvSpPr txBox="1"/>
            <p:nvPr/>
          </p:nvSpPr>
          <p:spPr>
            <a:xfrm>
              <a:off x="3898574" y="3160647"/>
              <a:ext cx="1387239" cy="276999"/>
            </a:xfrm>
            <a:prstGeom prst="rect">
              <a:avLst/>
            </a:prstGeom>
            <a:noFill/>
            <a:ln w="12700">
              <a:noFill/>
            </a:ln>
          </p:spPr>
          <p:txBody>
            <a:bodyPr wrap="square" rtlCol="0">
              <a:spAutoFit/>
            </a:bodyPr>
            <a:lstStyle/>
            <a:p>
              <a:r>
                <a:rPr lang="en-US" altLang="zh-TW" sz="1200" dirty="0" err="1">
                  <a:latin typeface="Times New Roman" panose="02020603050405020304" pitchFamily="18" charset="0"/>
                  <a:cs typeface="Times New Roman" panose="02020603050405020304" pitchFamily="18" charset="0"/>
                </a:rPr>
                <a:t>CACUL_min</a:t>
              </a:r>
              <a:endParaRPr lang="zh-TW" altLang="en-US" sz="1200" dirty="0">
                <a:latin typeface="Times New Roman" panose="02020603050405020304" pitchFamily="18" charset="0"/>
                <a:cs typeface="Times New Roman" panose="02020603050405020304" pitchFamily="18" charset="0"/>
              </a:endParaRPr>
            </a:p>
          </p:txBody>
        </p:sp>
        <p:sp>
          <p:nvSpPr>
            <p:cNvPr id="72" name="矩形 71">
              <a:extLst>
                <a:ext uri="{FF2B5EF4-FFF2-40B4-BE49-F238E27FC236}">
                  <a16:creationId xmlns:a16="http://schemas.microsoft.com/office/drawing/2014/main" id="{7FAF901E-4DE8-4009-BD42-E0F0ED693B40}"/>
                </a:ext>
              </a:extLst>
            </p:cNvPr>
            <p:cNvSpPr/>
            <p:nvPr/>
          </p:nvSpPr>
          <p:spPr>
            <a:xfrm>
              <a:off x="4035900" y="4052375"/>
              <a:ext cx="2520000" cy="303957"/>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altLang="zh-TW" sz="1200" dirty="0">
                  <a:solidFill>
                    <a:schemeClr val="tx1"/>
                  </a:solidFill>
                  <a:latin typeface="Times New Roman" panose="02020603050405020304" pitchFamily="18" charset="0"/>
                  <a:cs typeface="Times New Roman" panose="02020603050405020304" pitchFamily="18" charset="0"/>
                </a:rPr>
                <a:t>valid &lt;= 1;</a:t>
              </a:r>
            </a:p>
          </p:txBody>
        </p:sp>
        <p:sp>
          <p:nvSpPr>
            <p:cNvPr id="73" name="文字方塊 72">
              <a:extLst>
                <a:ext uri="{FF2B5EF4-FFF2-40B4-BE49-F238E27FC236}">
                  <a16:creationId xmlns:a16="http://schemas.microsoft.com/office/drawing/2014/main" id="{36FA4B38-BA77-4AF9-866E-137314051697}"/>
                </a:ext>
              </a:extLst>
            </p:cNvPr>
            <p:cNvSpPr txBox="1"/>
            <p:nvPr/>
          </p:nvSpPr>
          <p:spPr>
            <a:xfrm>
              <a:off x="3898574" y="3774996"/>
              <a:ext cx="1387239" cy="276999"/>
            </a:xfrm>
            <a:prstGeom prst="rect">
              <a:avLst/>
            </a:prstGeom>
            <a:noFill/>
            <a:ln w="12700">
              <a:noFill/>
            </a:ln>
          </p:spPr>
          <p:txBody>
            <a:bodyPr wrap="square" rtlCol="0">
              <a:spAutoFit/>
            </a:bodyPr>
            <a:lstStyle/>
            <a:p>
              <a:r>
                <a:rPr lang="en-US" altLang="zh-TW" sz="1200">
                  <a:latin typeface="Times New Roman" panose="02020603050405020304" pitchFamily="18" charset="0"/>
                  <a:cs typeface="Times New Roman" panose="02020603050405020304" pitchFamily="18" charset="0"/>
                </a:rPr>
                <a:t>DONE</a:t>
              </a:r>
              <a:endParaRPr lang="zh-TW" altLang="en-US" sz="1200" dirty="0">
                <a:latin typeface="Times New Roman" panose="02020603050405020304" pitchFamily="18" charset="0"/>
                <a:cs typeface="Times New Roman" panose="02020603050405020304" pitchFamily="18" charset="0"/>
              </a:endParaRPr>
            </a:p>
          </p:txBody>
        </p:sp>
        <p:sp>
          <p:nvSpPr>
            <p:cNvPr id="74" name="六邊形 73">
              <a:extLst>
                <a:ext uri="{FF2B5EF4-FFF2-40B4-BE49-F238E27FC236}">
                  <a16:creationId xmlns:a16="http://schemas.microsoft.com/office/drawing/2014/main" id="{6332621C-8D66-4DC1-8AC9-3B71464AE430}"/>
                </a:ext>
              </a:extLst>
            </p:cNvPr>
            <p:cNvSpPr/>
            <p:nvPr/>
          </p:nvSpPr>
          <p:spPr>
            <a:xfrm>
              <a:off x="956888" y="2353435"/>
              <a:ext cx="1620000" cy="288000"/>
            </a:xfrm>
            <a:prstGeom prst="hexag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start</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cxnSp>
          <p:nvCxnSpPr>
            <p:cNvPr id="9" name="直線單箭頭接點 8">
              <a:extLst>
                <a:ext uri="{FF2B5EF4-FFF2-40B4-BE49-F238E27FC236}">
                  <a16:creationId xmlns:a16="http://schemas.microsoft.com/office/drawing/2014/main" id="{A6B8F489-FDCC-440B-A32D-6B1852D1A4CE}"/>
                </a:ext>
              </a:extLst>
            </p:cNvPr>
            <p:cNvCxnSpPr>
              <a:cxnSpLocks/>
              <a:stCxn id="56" idx="2"/>
            </p:cNvCxnSpPr>
            <p:nvPr/>
          </p:nvCxnSpPr>
          <p:spPr>
            <a:xfrm>
              <a:off x="1766888" y="2065380"/>
              <a:ext cx="0" cy="288000"/>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單箭頭接點 77">
              <a:extLst>
                <a:ext uri="{FF2B5EF4-FFF2-40B4-BE49-F238E27FC236}">
                  <a16:creationId xmlns:a16="http://schemas.microsoft.com/office/drawing/2014/main" id="{F61BCB48-A682-4EDC-8149-A170B908066B}"/>
                </a:ext>
              </a:extLst>
            </p:cNvPr>
            <p:cNvCxnSpPr/>
            <p:nvPr/>
          </p:nvCxnSpPr>
          <p:spPr>
            <a:xfrm>
              <a:off x="1766888" y="2641435"/>
              <a:ext cx="0" cy="360000"/>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82" name="文字方塊 81">
              <a:extLst>
                <a:ext uri="{FF2B5EF4-FFF2-40B4-BE49-F238E27FC236}">
                  <a16:creationId xmlns:a16="http://schemas.microsoft.com/office/drawing/2014/main" id="{43DC6CBC-7781-4234-9080-2C47D27AA6EC}"/>
                </a:ext>
              </a:extLst>
            </p:cNvPr>
            <p:cNvSpPr txBox="1"/>
            <p:nvPr/>
          </p:nvSpPr>
          <p:spPr>
            <a:xfrm>
              <a:off x="1779473" y="2688851"/>
              <a:ext cx="261610" cy="276999"/>
            </a:xfrm>
            <a:prstGeom prst="rect">
              <a:avLst/>
            </a:prstGeom>
            <a:noFill/>
            <a:ln w="12700">
              <a:noFill/>
            </a:ln>
          </p:spPr>
          <p:txBody>
            <a:bodyPr wrap="none" rtlCol="0">
              <a:spAutoFit/>
            </a:bodyPr>
            <a:lstStyle/>
            <a:p>
              <a:pPr algn="ctr"/>
              <a:r>
                <a:rPr lang="en-US" altLang="zh-TW" sz="1200" dirty="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p:txBody>
        </p:sp>
        <p:cxnSp>
          <p:nvCxnSpPr>
            <p:cNvPr id="12" name="接點: 肘形 11">
              <a:extLst>
                <a:ext uri="{FF2B5EF4-FFF2-40B4-BE49-F238E27FC236}">
                  <a16:creationId xmlns:a16="http://schemas.microsoft.com/office/drawing/2014/main" id="{B0E92EAB-0590-49D8-A09C-C1DEBF32FEA8}"/>
                </a:ext>
              </a:extLst>
            </p:cNvPr>
            <p:cNvCxnSpPr>
              <a:stCxn id="74" idx="3"/>
              <a:endCxn id="56" idx="1"/>
            </p:cNvCxnSpPr>
            <p:nvPr/>
          </p:nvCxnSpPr>
          <p:spPr>
            <a:xfrm rot="10800000">
              <a:off x="506888" y="1669381"/>
              <a:ext cx="450000" cy="828055"/>
            </a:xfrm>
            <a:prstGeom prst="bentConnector3">
              <a:avLst>
                <a:gd name="adj1" fmla="val 138100"/>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83" name="文字方塊 82">
              <a:extLst>
                <a:ext uri="{FF2B5EF4-FFF2-40B4-BE49-F238E27FC236}">
                  <a16:creationId xmlns:a16="http://schemas.microsoft.com/office/drawing/2014/main" id="{DE2278A8-1F55-4496-9439-3390045E0FBF}"/>
                </a:ext>
              </a:extLst>
            </p:cNvPr>
            <p:cNvSpPr txBox="1"/>
            <p:nvPr/>
          </p:nvSpPr>
          <p:spPr>
            <a:xfrm>
              <a:off x="74290" y="1944908"/>
              <a:ext cx="261610" cy="276999"/>
            </a:xfrm>
            <a:prstGeom prst="rect">
              <a:avLst/>
            </a:prstGeom>
            <a:noFill/>
            <a:ln w="12700">
              <a:noFill/>
            </a:ln>
          </p:spPr>
          <p:txBody>
            <a:bodyPr wrap="none" rtlCol="0">
              <a:spAutoFit/>
            </a:bodyPr>
            <a:lstStyle/>
            <a:p>
              <a:pPr algn="ctr"/>
              <a:r>
                <a:rPr lang="en-US" altLang="zh-TW" sz="1200" dirty="0">
                  <a:latin typeface="Times New Roman" panose="02020603050405020304" pitchFamily="18" charset="0"/>
                  <a:cs typeface="Times New Roman" panose="02020603050405020304" pitchFamily="18" charset="0"/>
                </a:rPr>
                <a:t>0</a:t>
              </a:r>
              <a:endParaRPr lang="zh-TW" altLang="en-US" dirty="0">
                <a:latin typeface="Times New Roman" panose="02020603050405020304" pitchFamily="18" charset="0"/>
                <a:cs typeface="Times New Roman" panose="02020603050405020304" pitchFamily="18" charset="0"/>
              </a:endParaRPr>
            </a:p>
          </p:txBody>
        </p:sp>
        <p:cxnSp>
          <p:nvCxnSpPr>
            <p:cNvPr id="15" name="直線單箭頭接點 14">
              <a:extLst>
                <a:ext uri="{FF2B5EF4-FFF2-40B4-BE49-F238E27FC236}">
                  <a16:creationId xmlns:a16="http://schemas.microsoft.com/office/drawing/2014/main" id="{185C1605-DBF9-42CA-853B-3912AFE543C0}"/>
                </a:ext>
              </a:extLst>
            </p:cNvPr>
            <p:cNvCxnSpPr>
              <a:stCxn id="60" idx="2"/>
            </p:cNvCxnSpPr>
            <p:nvPr/>
          </p:nvCxnSpPr>
          <p:spPr>
            <a:xfrm flipH="1">
              <a:off x="1766888" y="3657570"/>
              <a:ext cx="3358" cy="360000"/>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線單箭頭接點 30">
              <a:extLst>
                <a:ext uri="{FF2B5EF4-FFF2-40B4-BE49-F238E27FC236}">
                  <a16:creationId xmlns:a16="http://schemas.microsoft.com/office/drawing/2014/main" id="{319031B6-BB07-4DAD-BE8F-55C571C411BD}"/>
                </a:ext>
              </a:extLst>
            </p:cNvPr>
            <p:cNvCxnSpPr>
              <a:stCxn id="66" idx="2"/>
            </p:cNvCxnSpPr>
            <p:nvPr/>
          </p:nvCxnSpPr>
          <p:spPr>
            <a:xfrm>
              <a:off x="5295900" y="2065412"/>
              <a:ext cx="0" cy="360000"/>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a:extLst>
                <a:ext uri="{FF2B5EF4-FFF2-40B4-BE49-F238E27FC236}">
                  <a16:creationId xmlns:a16="http://schemas.microsoft.com/office/drawing/2014/main" id="{9254A11C-D850-4930-AD04-8A7AED02463B}"/>
                </a:ext>
              </a:extLst>
            </p:cNvPr>
            <p:cNvCxnSpPr>
              <a:cxnSpLocks/>
              <a:stCxn id="68" idx="2"/>
              <a:endCxn id="70" idx="0"/>
            </p:cNvCxnSpPr>
            <p:nvPr/>
          </p:nvCxnSpPr>
          <p:spPr>
            <a:xfrm>
              <a:off x="5295900" y="3074606"/>
              <a:ext cx="0" cy="361194"/>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線單箭頭接點 38">
              <a:extLst>
                <a:ext uri="{FF2B5EF4-FFF2-40B4-BE49-F238E27FC236}">
                  <a16:creationId xmlns:a16="http://schemas.microsoft.com/office/drawing/2014/main" id="{74E7FC46-617B-436F-9F91-05C235BE47BB}"/>
                </a:ext>
              </a:extLst>
            </p:cNvPr>
            <p:cNvCxnSpPr>
              <a:cxnSpLocks/>
              <a:stCxn id="70" idx="2"/>
              <a:endCxn id="72" idx="0"/>
            </p:cNvCxnSpPr>
            <p:nvPr/>
          </p:nvCxnSpPr>
          <p:spPr>
            <a:xfrm>
              <a:off x="5295900" y="3739757"/>
              <a:ext cx="0" cy="312618"/>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46" name="接點: 肘形 45">
              <a:extLst>
                <a:ext uri="{FF2B5EF4-FFF2-40B4-BE49-F238E27FC236}">
                  <a16:creationId xmlns:a16="http://schemas.microsoft.com/office/drawing/2014/main" id="{08952E10-0283-44E8-A1A3-97AEF15FF295}"/>
                </a:ext>
              </a:extLst>
            </p:cNvPr>
            <p:cNvCxnSpPr>
              <a:stCxn id="62" idx="2"/>
              <a:endCxn id="66" idx="0"/>
            </p:cNvCxnSpPr>
            <p:nvPr/>
          </p:nvCxnSpPr>
          <p:spPr>
            <a:xfrm rot="5400000" flipH="1" flipV="1">
              <a:off x="1911249" y="1273049"/>
              <a:ext cx="3240288" cy="3529013"/>
            </a:xfrm>
            <a:prstGeom prst="bentConnector5">
              <a:avLst>
                <a:gd name="adj1" fmla="val -7055"/>
                <a:gd name="adj2" fmla="val 49236"/>
                <a:gd name="adj3" fmla="val 108936"/>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51" name="接點: 肘形 50">
              <a:extLst>
                <a:ext uri="{FF2B5EF4-FFF2-40B4-BE49-F238E27FC236}">
                  <a16:creationId xmlns:a16="http://schemas.microsoft.com/office/drawing/2014/main" id="{8CB8B8C2-A61E-490F-9DFD-7B1AEFE01436}"/>
                </a:ext>
              </a:extLst>
            </p:cNvPr>
            <p:cNvCxnSpPr>
              <a:cxnSpLocks/>
              <a:stCxn id="72" idx="2"/>
              <a:endCxn id="56" idx="0"/>
            </p:cNvCxnSpPr>
            <p:nvPr/>
          </p:nvCxnSpPr>
          <p:spPr>
            <a:xfrm rot="5400000" flipH="1">
              <a:off x="1989918" y="1050350"/>
              <a:ext cx="3082952" cy="3529012"/>
            </a:xfrm>
            <a:prstGeom prst="bentConnector5">
              <a:avLst>
                <a:gd name="adj1" fmla="val -7415"/>
                <a:gd name="adj2" fmla="val -49865"/>
                <a:gd name="adj3" fmla="val 112667"/>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單箭頭接點 57">
              <a:extLst>
                <a:ext uri="{FF2B5EF4-FFF2-40B4-BE49-F238E27FC236}">
                  <a16:creationId xmlns:a16="http://schemas.microsoft.com/office/drawing/2014/main" id="{16E930E0-C91F-4F2A-9CA0-1015F86DC85E}"/>
                </a:ext>
              </a:extLst>
            </p:cNvPr>
            <p:cNvCxnSpPr>
              <a:endCxn id="56" idx="0"/>
            </p:cNvCxnSpPr>
            <p:nvPr/>
          </p:nvCxnSpPr>
          <p:spPr>
            <a:xfrm>
              <a:off x="1766888" y="697260"/>
              <a:ext cx="0" cy="576120"/>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grpSp>
      <p:sp>
        <p:nvSpPr>
          <p:cNvPr id="2" name="投影片編號版面配置區 1">
            <a:extLst>
              <a:ext uri="{FF2B5EF4-FFF2-40B4-BE49-F238E27FC236}">
                <a16:creationId xmlns:a16="http://schemas.microsoft.com/office/drawing/2014/main" id="{FA2DD527-0C92-46E0-82A4-4A1D89A675A4}"/>
              </a:ext>
            </a:extLst>
          </p:cNvPr>
          <p:cNvSpPr>
            <a:spLocks noGrp="1"/>
          </p:cNvSpPr>
          <p:nvPr>
            <p:ph type="sldNum" sz="quarter" idx="12"/>
          </p:nvPr>
        </p:nvSpPr>
        <p:spPr/>
        <p:txBody>
          <a:bodyPr/>
          <a:lstStyle/>
          <a:p>
            <a:fld id="{64CE74CF-356A-4169-9D6E-C5675D7456C1}" type="slidenum">
              <a:rPr lang="zh-CN" altLang="en-US" smtClean="0"/>
              <a:t>24</a:t>
            </a:fld>
            <a:endParaRPr lang="zh-CN" altLang="en-US"/>
          </a:p>
        </p:txBody>
      </p:sp>
      <p:sp>
        <p:nvSpPr>
          <p:cNvPr id="50" name="文字方塊 49">
            <a:extLst>
              <a:ext uri="{FF2B5EF4-FFF2-40B4-BE49-F238E27FC236}">
                <a16:creationId xmlns:a16="http://schemas.microsoft.com/office/drawing/2014/main" id="{985ABD7A-01A7-4C77-B3E9-AE602901991F}"/>
              </a:ext>
            </a:extLst>
          </p:cNvPr>
          <p:cNvSpPr txBox="1"/>
          <p:nvPr/>
        </p:nvSpPr>
        <p:spPr>
          <a:xfrm>
            <a:off x="3282107" y="446636"/>
            <a:ext cx="524541" cy="276999"/>
          </a:xfrm>
          <a:prstGeom prst="rect">
            <a:avLst/>
          </a:prstGeom>
          <a:noFill/>
          <a:ln w="12700">
            <a:noFill/>
          </a:ln>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reset</a:t>
            </a:r>
            <a:endParaRPr lang="zh-TW" alt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608492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0" y="0"/>
            <a:ext cx="2991768"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蒙哥馬利模幂硬體架構</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grpSp>
        <p:nvGrpSpPr>
          <p:cNvPr id="166" name="群組 165">
            <a:extLst>
              <a:ext uri="{FF2B5EF4-FFF2-40B4-BE49-F238E27FC236}">
                <a16:creationId xmlns:a16="http://schemas.microsoft.com/office/drawing/2014/main" id="{66C707B8-32B8-4F4C-8BF0-6BC674745444}"/>
              </a:ext>
            </a:extLst>
          </p:cNvPr>
          <p:cNvGrpSpPr/>
          <p:nvPr/>
        </p:nvGrpSpPr>
        <p:grpSpPr>
          <a:xfrm>
            <a:off x="4010299" y="1271049"/>
            <a:ext cx="6003417" cy="3172901"/>
            <a:chOff x="2083501" y="1271049"/>
            <a:chExt cx="6003417" cy="3172901"/>
          </a:xfrm>
        </p:grpSpPr>
        <p:sp>
          <p:nvSpPr>
            <p:cNvPr id="10" name="流程圖: 人工作業 9">
              <a:extLst>
                <a:ext uri="{FF2B5EF4-FFF2-40B4-BE49-F238E27FC236}">
                  <a16:creationId xmlns:a16="http://schemas.microsoft.com/office/drawing/2014/main" id="{1F1CF250-F4E1-4F7D-B924-76194388271F}"/>
                </a:ext>
              </a:extLst>
            </p:cNvPr>
            <p:cNvSpPr/>
            <p:nvPr/>
          </p:nvSpPr>
          <p:spPr>
            <a:xfrm rot="16200000">
              <a:off x="2758518" y="2623440"/>
              <a:ext cx="576000" cy="216000"/>
            </a:xfrm>
            <a:prstGeom prst="flowChartManualOperati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TW" altLang="en-US" sz="1100" dirty="0">
                <a:solidFill>
                  <a:schemeClr val="tx1"/>
                </a:solidFill>
                <a:latin typeface="Times New Roman" panose="02020603050405020304" pitchFamily="18" charset="0"/>
                <a:cs typeface="Times New Roman" panose="02020603050405020304" pitchFamily="18" charset="0"/>
              </a:endParaRPr>
            </a:p>
          </p:txBody>
        </p:sp>
        <p:grpSp>
          <p:nvGrpSpPr>
            <p:cNvPr id="142" name="群組 141">
              <a:extLst>
                <a:ext uri="{FF2B5EF4-FFF2-40B4-BE49-F238E27FC236}">
                  <a16:creationId xmlns:a16="http://schemas.microsoft.com/office/drawing/2014/main" id="{0F3A8882-AF9F-4852-B07D-606F5C27741A}"/>
                </a:ext>
              </a:extLst>
            </p:cNvPr>
            <p:cNvGrpSpPr/>
            <p:nvPr/>
          </p:nvGrpSpPr>
          <p:grpSpPr>
            <a:xfrm>
              <a:off x="3514557" y="1379096"/>
              <a:ext cx="648025" cy="720000"/>
              <a:chOff x="3514557" y="1379179"/>
              <a:chExt cx="648025" cy="720000"/>
            </a:xfrm>
          </p:grpSpPr>
          <p:sp>
            <p:nvSpPr>
              <p:cNvPr id="20" name="矩形 19">
                <a:extLst>
                  <a:ext uri="{FF2B5EF4-FFF2-40B4-BE49-F238E27FC236}">
                    <a16:creationId xmlns:a16="http://schemas.microsoft.com/office/drawing/2014/main" id="{249C31D1-B68C-4428-AA86-62DF2357CA78}"/>
                  </a:ext>
                </a:extLst>
              </p:cNvPr>
              <p:cNvSpPr/>
              <p:nvPr/>
            </p:nvSpPr>
            <p:spPr>
              <a:xfrm>
                <a:off x="3514582" y="1379179"/>
                <a:ext cx="648000" cy="720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err="1">
                    <a:solidFill>
                      <a:schemeClr val="tx1"/>
                    </a:solidFill>
                    <a:latin typeface="Times New Roman" panose="02020603050405020304" pitchFamily="18" charset="0"/>
                    <a:cs typeface="Times New Roman" panose="02020603050405020304" pitchFamily="18" charset="0"/>
                  </a:rPr>
                  <a:t>t_bar</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21" name="等腰三角形 20">
                <a:extLst>
                  <a:ext uri="{FF2B5EF4-FFF2-40B4-BE49-F238E27FC236}">
                    <a16:creationId xmlns:a16="http://schemas.microsoft.com/office/drawing/2014/main" id="{57A2A168-1603-4FED-BF02-5697F4502D29}"/>
                  </a:ext>
                </a:extLst>
              </p:cNvPr>
              <p:cNvSpPr/>
              <p:nvPr/>
            </p:nvSpPr>
            <p:spPr>
              <a:xfrm rot="5400000">
                <a:off x="3514557" y="1839431"/>
                <a:ext cx="180000" cy="180000"/>
              </a:xfrm>
              <a:prstGeom prst="triangl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36" name="矩形 35">
              <a:extLst>
                <a:ext uri="{FF2B5EF4-FFF2-40B4-BE49-F238E27FC236}">
                  <a16:creationId xmlns:a16="http://schemas.microsoft.com/office/drawing/2014/main" id="{2D23FEB0-EDA3-490C-A44A-D2DE06B251C9}"/>
                </a:ext>
              </a:extLst>
            </p:cNvPr>
            <p:cNvSpPr/>
            <p:nvPr/>
          </p:nvSpPr>
          <p:spPr>
            <a:xfrm>
              <a:off x="6538918" y="1615440"/>
              <a:ext cx="1008000" cy="1296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err="1">
                  <a:solidFill>
                    <a:schemeClr val="tx1"/>
                  </a:solidFill>
                  <a:latin typeface="Times New Roman" panose="02020603050405020304" pitchFamily="18" charset="0"/>
                  <a:cs typeface="Times New Roman" panose="02020603050405020304" pitchFamily="18" charset="0"/>
                </a:rPr>
                <a:t>mont_mul</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cxnSp>
          <p:nvCxnSpPr>
            <p:cNvPr id="3" name="直線單箭頭接點 2">
              <a:extLst>
                <a:ext uri="{FF2B5EF4-FFF2-40B4-BE49-F238E27FC236}">
                  <a16:creationId xmlns:a16="http://schemas.microsoft.com/office/drawing/2014/main" id="{EE6A6972-7DED-4EFE-9882-5711051B6C68}"/>
                </a:ext>
              </a:extLst>
            </p:cNvPr>
            <p:cNvCxnSpPr>
              <a:cxnSpLocks/>
              <a:stCxn id="10" idx="2"/>
            </p:cNvCxnSpPr>
            <p:nvPr/>
          </p:nvCxnSpPr>
          <p:spPr>
            <a:xfrm>
              <a:off x="3154518" y="2731440"/>
              <a:ext cx="358773" cy="0"/>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41" name="流程圖: 人工作業 40">
              <a:extLst>
                <a:ext uri="{FF2B5EF4-FFF2-40B4-BE49-F238E27FC236}">
                  <a16:creationId xmlns:a16="http://schemas.microsoft.com/office/drawing/2014/main" id="{1ED93BDC-D780-40D2-BBA6-56B3925F4D67}"/>
                </a:ext>
              </a:extLst>
            </p:cNvPr>
            <p:cNvSpPr/>
            <p:nvPr/>
          </p:nvSpPr>
          <p:spPr>
            <a:xfrm rot="16200000">
              <a:off x="2758517" y="1451049"/>
              <a:ext cx="576000" cy="216000"/>
            </a:xfrm>
            <a:prstGeom prst="flowChartManualOperati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TW" altLang="en-US" sz="1100" dirty="0">
                <a:solidFill>
                  <a:schemeClr val="tx1"/>
                </a:solidFill>
                <a:latin typeface="Times New Roman" panose="02020603050405020304" pitchFamily="18" charset="0"/>
                <a:cs typeface="Times New Roman" panose="02020603050405020304" pitchFamily="18" charset="0"/>
              </a:endParaRPr>
            </a:p>
          </p:txBody>
        </p:sp>
        <p:cxnSp>
          <p:nvCxnSpPr>
            <p:cNvPr id="47" name="直線單箭頭接點 46">
              <a:extLst>
                <a:ext uri="{FF2B5EF4-FFF2-40B4-BE49-F238E27FC236}">
                  <a16:creationId xmlns:a16="http://schemas.microsoft.com/office/drawing/2014/main" id="{CD118683-22F5-42EA-918E-2862DC044B16}"/>
                </a:ext>
              </a:extLst>
            </p:cNvPr>
            <p:cNvCxnSpPr>
              <a:cxnSpLocks/>
              <a:stCxn id="41" idx="2"/>
            </p:cNvCxnSpPr>
            <p:nvPr/>
          </p:nvCxnSpPr>
          <p:spPr>
            <a:xfrm>
              <a:off x="3154517" y="1559049"/>
              <a:ext cx="360065" cy="0"/>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9" name="橢圓 48">
                  <a:extLst>
                    <a:ext uri="{FF2B5EF4-FFF2-40B4-BE49-F238E27FC236}">
                      <a16:creationId xmlns:a16="http://schemas.microsoft.com/office/drawing/2014/main" id="{19C6054A-A454-434C-AA59-284CDDBA64E0}"/>
                    </a:ext>
                  </a:extLst>
                </p:cNvPr>
                <p:cNvSpPr/>
                <p:nvPr/>
              </p:nvSpPr>
              <p:spPr>
                <a:xfrm>
                  <a:off x="4556863" y="2191440"/>
                  <a:ext cx="360000" cy="360000"/>
                </a:xfrm>
                <a:prstGeom prst="ellips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TW" sz="1000" b="1" i="0"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zh-TW" altLang="en-US" b="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49" name="橢圓 48">
                  <a:extLst>
                    <a:ext uri="{FF2B5EF4-FFF2-40B4-BE49-F238E27FC236}">
                      <a16:creationId xmlns:a16="http://schemas.microsoft.com/office/drawing/2014/main" id="{19C6054A-A454-434C-AA59-284CDDBA64E0}"/>
                    </a:ext>
                  </a:extLst>
                </p:cNvPr>
                <p:cNvSpPr>
                  <a:spLocks noRot="1" noChangeAspect="1" noMove="1" noResize="1" noEditPoints="1" noAdjustHandles="1" noChangeArrowheads="1" noChangeShapeType="1" noTextEdit="1"/>
                </p:cNvSpPr>
                <p:nvPr/>
              </p:nvSpPr>
              <p:spPr>
                <a:xfrm>
                  <a:off x="4556863" y="2191440"/>
                  <a:ext cx="360000" cy="360000"/>
                </a:xfrm>
                <a:prstGeom prst="ellipse">
                  <a:avLst/>
                </a:prstGeom>
                <a:blipFill>
                  <a:blip r:embed="rId3"/>
                  <a:stretch>
                    <a:fillRect/>
                  </a:stretch>
                </a:blipFill>
                <a:ln w="12700">
                  <a:solidFill>
                    <a:srgbClr val="262626"/>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50" name="橢圓 49">
                  <a:extLst>
                    <a:ext uri="{FF2B5EF4-FFF2-40B4-BE49-F238E27FC236}">
                      <a16:creationId xmlns:a16="http://schemas.microsoft.com/office/drawing/2014/main" id="{E07634AD-4F74-4AEA-B69D-E5F35FD3E476}"/>
                    </a:ext>
                  </a:extLst>
                </p:cNvPr>
                <p:cNvSpPr/>
                <p:nvPr/>
              </p:nvSpPr>
              <p:spPr>
                <a:xfrm>
                  <a:off x="4556863" y="3379313"/>
                  <a:ext cx="360000" cy="360000"/>
                </a:xfrm>
                <a:prstGeom prst="ellips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altLang="zh-TW" sz="1000" b="1" i="0" dirty="0" smtClean="0">
                            <a:solidFill>
                              <a:schemeClr val="tx1"/>
                            </a:solidFill>
                            <a:latin typeface="Cambria Math" panose="02040503050406030204" pitchFamily="18" charset="0"/>
                            <a:ea typeface="Cambria Math" panose="02040503050406030204" pitchFamily="18" charset="0"/>
                            <a:cs typeface="Times New Roman" panose="02020603050405020304" pitchFamily="18" charset="0"/>
                          </a:rPr>
                          <m:t>≪</m:t>
                        </m:r>
                      </m:oMath>
                    </m:oMathPara>
                  </a14:m>
                  <a:endParaRPr lang="zh-TW" altLang="en-US" b="1"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50" name="橢圓 49">
                  <a:extLst>
                    <a:ext uri="{FF2B5EF4-FFF2-40B4-BE49-F238E27FC236}">
                      <a16:creationId xmlns:a16="http://schemas.microsoft.com/office/drawing/2014/main" id="{E07634AD-4F74-4AEA-B69D-E5F35FD3E476}"/>
                    </a:ext>
                  </a:extLst>
                </p:cNvPr>
                <p:cNvSpPr>
                  <a:spLocks noRot="1" noChangeAspect="1" noMove="1" noResize="1" noEditPoints="1" noAdjustHandles="1" noChangeArrowheads="1" noChangeShapeType="1" noTextEdit="1"/>
                </p:cNvSpPr>
                <p:nvPr/>
              </p:nvSpPr>
              <p:spPr>
                <a:xfrm>
                  <a:off x="4556863" y="3379313"/>
                  <a:ext cx="360000" cy="360000"/>
                </a:xfrm>
                <a:prstGeom prst="ellipse">
                  <a:avLst/>
                </a:prstGeom>
                <a:blipFill>
                  <a:blip r:embed="rId4"/>
                  <a:stretch>
                    <a:fillRect/>
                  </a:stretch>
                </a:blipFill>
                <a:ln w="12700">
                  <a:solidFill>
                    <a:srgbClr val="262626"/>
                  </a:solidFill>
                </a:ln>
              </p:spPr>
              <p:txBody>
                <a:bodyPr/>
                <a:lstStyle/>
                <a:p>
                  <a:r>
                    <a:rPr lang="zh-TW" altLang="en-US">
                      <a:noFill/>
                    </a:rPr>
                    <a:t> </a:t>
                  </a:r>
                </a:p>
              </p:txBody>
            </p:sp>
          </mc:Fallback>
        </mc:AlternateContent>
        <p:sp>
          <p:nvSpPr>
            <p:cNvPr id="51" name="流程圖: 人工作業 50">
              <a:extLst>
                <a:ext uri="{FF2B5EF4-FFF2-40B4-BE49-F238E27FC236}">
                  <a16:creationId xmlns:a16="http://schemas.microsoft.com/office/drawing/2014/main" id="{E7575067-C305-465C-A4F0-C7337C9DF6D3}"/>
                </a:ext>
              </a:extLst>
            </p:cNvPr>
            <p:cNvSpPr/>
            <p:nvPr/>
          </p:nvSpPr>
          <p:spPr>
            <a:xfrm rot="16200000">
              <a:off x="5027394" y="3307465"/>
              <a:ext cx="576000" cy="216000"/>
            </a:xfrm>
            <a:prstGeom prst="flowChartManualOperati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TW" altLang="en-US" sz="1100" dirty="0">
                <a:solidFill>
                  <a:schemeClr val="tx1"/>
                </a:solidFill>
                <a:latin typeface="Times New Roman" panose="02020603050405020304" pitchFamily="18" charset="0"/>
                <a:cs typeface="Times New Roman" panose="02020603050405020304" pitchFamily="18" charset="0"/>
              </a:endParaRPr>
            </a:p>
          </p:txBody>
        </p:sp>
        <p:cxnSp>
          <p:nvCxnSpPr>
            <p:cNvPr id="55" name="直線單箭頭接點 54">
              <a:extLst>
                <a:ext uri="{FF2B5EF4-FFF2-40B4-BE49-F238E27FC236}">
                  <a16:creationId xmlns:a16="http://schemas.microsoft.com/office/drawing/2014/main" id="{8A3B1FAD-605D-49DD-9A4E-59B042D67D1F}"/>
                </a:ext>
              </a:extLst>
            </p:cNvPr>
            <p:cNvCxnSpPr>
              <a:cxnSpLocks/>
              <a:stCxn id="50" idx="6"/>
            </p:cNvCxnSpPr>
            <p:nvPr/>
          </p:nvCxnSpPr>
          <p:spPr>
            <a:xfrm>
              <a:off x="4916863" y="3559313"/>
              <a:ext cx="290531" cy="0"/>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62" name="接點: 肘形 61">
              <a:extLst>
                <a:ext uri="{FF2B5EF4-FFF2-40B4-BE49-F238E27FC236}">
                  <a16:creationId xmlns:a16="http://schemas.microsoft.com/office/drawing/2014/main" id="{E1AA1E4A-6BB5-4CF7-ACA5-1E04C933DC96}"/>
                </a:ext>
              </a:extLst>
            </p:cNvPr>
            <p:cNvCxnSpPr>
              <a:cxnSpLocks/>
              <a:stCxn id="49" idx="6"/>
            </p:cNvCxnSpPr>
            <p:nvPr/>
          </p:nvCxnSpPr>
          <p:spPr>
            <a:xfrm>
              <a:off x="4916863" y="2371440"/>
              <a:ext cx="290531" cy="900330"/>
            </a:xfrm>
            <a:prstGeom prst="bentConnector3">
              <a:avLst>
                <a:gd name="adj1" fmla="val 50000"/>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65" name="接點: 肘形 64">
              <a:extLst>
                <a:ext uri="{FF2B5EF4-FFF2-40B4-BE49-F238E27FC236}">
                  <a16:creationId xmlns:a16="http://schemas.microsoft.com/office/drawing/2014/main" id="{D676D7F9-F49A-4BC2-8412-D3D8ED96B9FF}"/>
                </a:ext>
              </a:extLst>
            </p:cNvPr>
            <p:cNvCxnSpPr>
              <a:cxnSpLocks/>
            </p:cNvCxnSpPr>
            <p:nvPr/>
          </p:nvCxnSpPr>
          <p:spPr>
            <a:xfrm>
              <a:off x="4162582" y="1559049"/>
              <a:ext cx="2376336" cy="380344"/>
            </a:xfrm>
            <a:prstGeom prst="bentConnector3">
              <a:avLst>
                <a:gd name="adj1" fmla="val 6964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66" name="流程圖: 人工作業 65">
              <a:extLst>
                <a:ext uri="{FF2B5EF4-FFF2-40B4-BE49-F238E27FC236}">
                  <a16:creationId xmlns:a16="http://schemas.microsoft.com/office/drawing/2014/main" id="{B47B612D-D1A4-45EA-AB63-0E813F115E86}"/>
                </a:ext>
              </a:extLst>
            </p:cNvPr>
            <p:cNvSpPr/>
            <p:nvPr/>
          </p:nvSpPr>
          <p:spPr>
            <a:xfrm rot="16200000">
              <a:off x="5746754" y="2479548"/>
              <a:ext cx="792216" cy="216000"/>
            </a:xfrm>
            <a:prstGeom prst="flowChartManualOperati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TW" altLang="en-US" sz="1100" dirty="0">
                <a:solidFill>
                  <a:schemeClr val="tx1"/>
                </a:solidFill>
                <a:latin typeface="Times New Roman" panose="02020603050405020304" pitchFamily="18" charset="0"/>
                <a:cs typeface="Times New Roman" panose="02020603050405020304" pitchFamily="18" charset="0"/>
              </a:endParaRPr>
            </a:p>
          </p:txBody>
        </p:sp>
        <p:cxnSp>
          <p:nvCxnSpPr>
            <p:cNvPr id="70" name="直線單箭頭接點 69">
              <a:extLst>
                <a:ext uri="{FF2B5EF4-FFF2-40B4-BE49-F238E27FC236}">
                  <a16:creationId xmlns:a16="http://schemas.microsoft.com/office/drawing/2014/main" id="{85AE3BEA-58E0-4512-9803-0AA25952F6A6}"/>
                </a:ext>
              </a:extLst>
            </p:cNvPr>
            <p:cNvCxnSpPr>
              <a:cxnSpLocks/>
              <a:stCxn id="66" idx="2"/>
            </p:cNvCxnSpPr>
            <p:nvPr/>
          </p:nvCxnSpPr>
          <p:spPr>
            <a:xfrm flipV="1">
              <a:off x="6250862" y="2587440"/>
              <a:ext cx="288056" cy="108"/>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73" name="接點: 肘形 72">
              <a:extLst>
                <a:ext uri="{FF2B5EF4-FFF2-40B4-BE49-F238E27FC236}">
                  <a16:creationId xmlns:a16="http://schemas.microsoft.com/office/drawing/2014/main" id="{61632B05-1DC5-4E69-941F-DEF7EE5E60E7}"/>
                </a:ext>
              </a:extLst>
            </p:cNvPr>
            <p:cNvCxnSpPr>
              <a:cxnSpLocks/>
            </p:cNvCxnSpPr>
            <p:nvPr/>
          </p:nvCxnSpPr>
          <p:spPr>
            <a:xfrm>
              <a:off x="4162582" y="1559049"/>
              <a:ext cx="1872280" cy="812391"/>
            </a:xfrm>
            <a:prstGeom prst="bentConnector3">
              <a:avLst>
                <a:gd name="adj1" fmla="val 7374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78" name="接點: 肘形 77">
              <a:extLst>
                <a:ext uri="{FF2B5EF4-FFF2-40B4-BE49-F238E27FC236}">
                  <a16:creationId xmlns:a16="http://schemas.microsoft.com/office/drawing/2014/main" id="{C73554A5-8DEA-4845-A60F-10816F38527E}"/>
                </a:ext>
              </a:extLst>
            </p:cNvPr>
            <p:cNvCxnSpPr>
              <a:cxnSpLocks/>
            </p:cNvCxnSpPr>
            <p:nvPr/>
          </p:nvCxnSpPr>
          <p:spPr>
            <a:xfrm flipV="1">
              <a:off x="4162582" y="2731288"/>
              <a:ext cx="1872280" cy="152"/>
            </a:xfrm>
            <a:prstGeom prst="bentConnector3">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80" name="接點: 肘形 79">
              <a:extLst>
                <a:ext uri="{FF2B5EF4-FFF2-40B4-BE49-F238E27FC236}">
                  <a16:creationId xmlns:a16="http://schemas.microsoft.com/office/drawing/2014/main" id="{284F0F54-6FC3-44D0-A938-079F4A82A51F}"/>
                </a:ext>
              </a:extLst>
            </p:cNvPr>
            <p:cNvCxnSpPr>
              <a:cxnSpLocks/>
              <a:endCxn id="50" idx="2"/>
            </p:cNvCxnSpPr>
            <p:nvPr/>
          </p:nvCxnSpPr>
          <p:spPr>
            <a:xfrm>
              <a:off x="4162582" y="2731440"/>
              <a:ext cx="394281" cy="827873"/>
            </a:xfrm>
            <a:prstGeom prst="bentConnector3">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81" name="橢圓 80">
              <a:extLst>
                <a:ext uri="{FF2B5EF4-FFF2-40B4-BE49-F238E27FC236}">
                  <a16:creationId xmlns:a16="http://schemas.microsoft.com/office/drawing/2014/main" id="{35CEBEA7-C365-4D44-A2CA-CB2FB4B57307}"/>
                </a:ext>
              </a:extLst>
            </p:cNvPr>
            <p:cNvSpPr/>
            <p:nvPr/>
          </p:nvSpPr>
          <p:spPr>
            <a:xfrm>
              <a:off x="5818878" y="3487504"/>
              <a:ext cx="360000" cy="360000"/>
            </a:xfrm>
            <a:prstGeom prst="ellips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cxnSp>
          <p:nvCxnSpPr>
            <p:cNvPr id="107" name="接點: 肘形 106">
              <a:extLst>
                <a:ext uri="{FF2B5EF4-FFF2-40B4-BE49-F238E27FC236}">
                  <a16:creationId xmlns:a16="http://schemas.microsoft.com/office/drawing/2014/main" id="{7D5D5D4D-9924-485C-B4F9-3A6606AB86F0}"/>
                </a:ext>
              </a:extLst>
            </p:cNvPr>
            <p:cNvCxnSpPr>
              <a:cxnSpLocks/>
            </p:cNvCxnSpPr>
            <p:nvPr/>
          </p:nvCxnSpPr>
          <p:spPr>
            <a:xfrm flipV="1">
              <a:off x="4161316" y="3754078"/>
              <a:ext cx="1682764" cy="149706"/>
            </a:xfrm>
            <a:prstGeom prst="bentConnector3">
              <a:avLst>
                <a:gd name="adj1" fmla="val 89622"/>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接點: 肘形 111">
              <a:extLst>
                <a:ext uri="{FF2B5EF4-FFF2-40B4-BE49-F238E27FC236}">
                  <a16:creationId xmlns:a16="http://schemas.microsoft.com/office/drawing/2014/main" id="{F5CD02FD-7396-4F01-8D38-37A8269A16F2}"/>
                </a:ext>
              </a:extLst>
            </p:cNvPr>
            <p:cNvCxnSpPr>
              <a:cxnSpLocks/>
              <a:stCxn id="51" idx="2"/>
            </p:cNvCxnSpPr>
            <p:nvPr/>
          </p:nvCxnSpPr>
          <p:spPr>
            <a:xfrm>
              <a:off x="5423394" y="3415465"/>
              <a:ext cx="420686" cy="162039"/>
            </a:xfrm>
            <a:prstGeom prst="bentConnector3">
              <a:avLst>
                <a:gd name="adj1" fmla="val 59623"/>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接點: 肘形 117">
              <a:extLst>
                <a:ext uri="{FF2B5EF4-FFF2-40B4-BE49-F238E27FC236}">
                  <a16:creationId xmlns:a16="http://schemas.microsoft.com/office/drawing/2014/main" id="{EEA70232-F8C3-4067-B5AA-4860640DCE45}"/>
                </a:ext>
              </a:extLst>
            </p:cNvPr>
            <p:cNvCxnSpPr>
              <a:cxnSpLocks/>
              <a:stCxn id="81" idx="6"/>
            </p:cNvCxnSpPr>
            <p:nvPr/>
          </p:nvCxnSpPr>
          <p:spPr>
            <a:xfrm flipH="1" flipV="1">
              <a:off x="2938518" y="2875288"/>
              <a:ext cx="3240360" cy="792216"/>
            </a:xfrm>
            <a:prstGeom prst="bentConnector5">
              <a:avLst>
                <a:gd name="adj1" fmla="val -7055"/>
                <a:gd name="adj2" fmla="val -119059"/>
                <a:gd name="adj3" fmla="val 107055"/>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直線單箭頭接點 120">
              <a:extLst>
                <a:ext uri="{FF2B5EF4-FFF2-40B4-BE49-F238E27FC236}">
                  <a16:creationId xmlns:a16="http://schemas.microsoft.com/office/drawing/2014/main" id="{83A0BF63-29F4-40D8-9790-7B4D257F67F1}"/>
                </a:ext>
              </a:extLst>
            </p:cNvPr>
            <p:cNvCxnSpPr>
              <a:cxnSpLocks/>
            </p:cNvCxnSpPr>
            <p:nvPr/>
          </p:nvCxnSpPr>
          <p:spPr>
            <a:xfrm>
              <a:off x="2362454" y="2587288"/>
              <a:ext cx="576064" cy="457"/>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122" name="文字方塊 121">
              <a:extLst>
                <a:ext uri="{FF2B5EF4-FFF2-40B4-BE49-F238E27FC236}">
                  <a16:creationId xmlns:a16="http://schemas.microsoft.com/office/drawing/2014/main" id="{D1ADB482-8A4D-4CE6-B1D6-B9369326B74D}"/>
                </a:ext>
              </a:extLst>
            </p:cNvPr>
            <p:cNvSpPr txBox="1"/>
            <p:nvPr/>
          </p:nvSpPr>
          <p:spPr>
            <a:xfrm>
              <a:off x="2083501" y="2448788"/>
              <a:ext cx="274434" cy="307777"/>
            </a:xfrm>
            <a:prstGeom prst="rect">
              <a:avLst/>
            </a:prstGeom>
            <a:noFill/>
            <a:ln w="12700">
              <a:noFill/>
            </a:ln>
          </p:spPr>
          <p:txBody>
            <a:bodyPr wrap="none" rtlCol="0">
              <a:spAutoFit/>
            </a:bodyPr>
            <a:lstStyle/>
            <a:p>
              <a:pPr algn="ctr"/>
              <a:r>
                <a:rPr lang="en-US" altLang="zh-TW" sz="1400" dirty="0">
                  <a:latin typeface="Times New Roman" panose="02020603050405020304" pitchFamily="18" charset="0"/>
                  <a:cs typeface="Times New Roman" panose="02020603050405020304" pitchFamily="18" charset="0"/>
                </a:rPr>
                <a:t>x</a:t>
              </a:r>
              <a:endParaRPr lang="zh-TW" altLang="en-US" sz="1400" dirty="0">
                <a:latin typeface="Times New Roman" panose="02020603050405020304" pitchFamily="18" charset="0"/>
                <a:cs typeface="Times New Roman" panose="02020603050405020304" pitchFamily="18" charset="0"/>
              </a:endParaRPr>
            </a:p>
          </p:txBody>
        </p:sp>
        <p:cxnSp>
          <p:nvCxnSpPr>
            <p:cNvPr id="124" name="接點: 肘形 123">
              <a:extLst>
                <a:ext uri="{FF2B5EF4-FFF2-40B4-BE49-F238E27FC236}">
                  <a16:creationId xmlns:a16="http://schemas.microsoft.com/office/drawing/2014/main" id="{5F3B7108-2F15-46F7-BF7E-B49CE2E64FE9}"/>
                </a:ext>
              </a:extLst>
            </p:cNvPr>
            <p:cNvCxnSpPr>
              <a:cxnSpLocks/>
              <a:stCxn id="81" idx="6"/>
            </p:cNvCxnSpPr>
            <p:nvPr/>
          </p:nvCxnSpPr>
          <p:spPr>
            <a:xfrm flipH="1" flipV="1">
              <a:off x="2938517" y="1702897"/>
              <a:ext cx="3240361" cy="1964607"/>
            </a:xfrm>
            <a:prstGeom prst="bentConnector5">
              <a:avLst>
                <a:gd name="adj1" fmla="val -7055"/>
                <a:gd name="adj2" fmla="val -48151"/>
                <a:gd name="adj3" fmla="val 107055"/>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接點: 肘形 131">
              <a:extLst>
                <a:ext uri="{FF2B5EF4-FFF2-40B4-BE49-F238E27FC236}">
                  <a16:creationId xmlns:a16="http://schemas.microsoft.com/office/drawing/2014/main" id="{FB3C4B42-5340-43D4-97D8-B176C1D0FC4A}"/>
                </a:ext>
              </a:extLst>
            </p:cNvPr>
            <p:cNvCxnSpPr>
              <a:cxnSpLocks/>
            </p:cNvCxnSpPr>
            <p:nvPr/>
          </p:nvCxnSpPr>
          <p:spPr>
            <a:xfrm flipH="1" flipV="1">
              <a:off x="2938517" y="1415354"/>
              <a:ext cx="4608401" cy="524039"/>
            </a:xfrm>
            <a:prstGeom prst="bentConnector5">
              <a:avLst>
                <a:gd name="adj1" fmla="val -4961"/>
                <a:gd name="adj2" fmla="val 158055"/>
                <a:gd name="adj3" fmla="val 10496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直線單箭頭接點 135">
              <a:extLst>
                <a:ext uri="{FF2B5EF4-FFF2-40B4-BE49-F238E27FC236}">
                  <a16:creationId xmlns:a16="http://schemas.microsoft.com/office/drawing/2014/main" id="{F1FF3825-BADF-4718-B75D-F11826C9102B}"/>
                </a:ext>
              </a:extLst>
            </p:cNvPr>
            <p:cNvCxnSpPr>
              <a:cxnSpLocks/>
            </p:cNvCxnSpPr>
            <p:nvPr/>
          </p:nvCxnSpPr>
          <p:spPr>
            <a:xfrm>
              <a:off x="7546918" y="1939393"/>
              <a:ext cx="540000" cy="0"/>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直線單箭頭接點 137">
              <a:extLst>
                <a:ext uri="{FF2B5EF4-FFF2-40B4-BE49-F238E27FC236}">
                  <a16:creationId xmlns:a16="http://schemas.microsoft.com/office/drawing/2014/main" id="{C573E6D4-0FA9-4FA2-93AE-03D35D1321C9}"/>
                </a:ext>
              </a:extLst>
            </p:cNvPr>
            <p:cNvCxnSpPr>
              <a:cxnSpLocks/>
              <a:endCxn id="49" idx="2"/>
            </p:cNvCxnSpPr>
            <p:nvPr/>
          </p:nvCxnSpPr>
          <p:spPr>
            <a:xfrm>
              <a:off x="4268863" y="2371440"/>
              <a:ext cx="288000" cy="0"/>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140" name="文字方塊 139">
              <a:extLst>
                <a:ext uri="{FF2B5EF4-FFF2-40B4-BE49-F238E27FC236}">
                  <a16:creationId xmlns:a16="http://schemas.microsoft.com/office/drawing/2014/main" id="{773B97BC-C87A-40F1-B29D-AC692C6CDB1D}"/>
                </a:ext>
              </a:extLst>
            </p:cNvPr>
            <p:cNvSpPr txBox="1"/>
            <p:nvPr/>
          </p:nvSpPr>
          <p:spPr>
            <a:xfrm>
              <a:off x="4045414" y="2231124"/>
              <a:ext cx="261610" cy="276999"/>
            </a:xfrm>
            <a:prstGeom prst="rect">
              <a:avLst/>
            </a:prstGeom>
            <a:noFill/>
            <a:ln w="12700">
              <a:noFill/>
            </a:ln>
          </p:spPr>
          <p:txBody>
            <a:bodyPr wrap="none" rtlCol="0">
              <a:spAutoFit/>
            </a:bodyPr>
            <a:lstStyle/>
            <a:p>
              <a:pPr algn="ctr"/>
              <a:r>
                <a:rPr lang="en-US" altLang="zh-TW" sz="1200" dirty="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p:txBody>
        </p:sp>
        <p:grpSp>
          <p:nvGrpSpPr>
            <p:cNvPr id="148" name="群組 147">
              <a:extLst>
                <a:ext uri="{FF2B5EF4-FFF2-40B4-BE49-F238E27FC236}">
                  <a16:creationId xmlns:a16="http://schemas.microsoft.com/office/drawing/2014/main" id="{446239E6-6F16-42EF-B450-DB923A39EFCD}"/>
                </a:ext>
              </a:extLst>
            </p:cNvPr>
            <p:cNvGrpSpPr/>
            <p:nvPr/>
          </p:nvGrpSpPr>
          <p:grpSpPr>
            <a:xfrm>
              <a:off x="3513291" y="2551440"/>
              <a:ext cx="648025" cy="720000"/>
              <a:chOff x="3506749" y="2507536"/>
              <a:chExt cx="648025" cy="720000"/>
            </a:xfrm>
          </p:grpSpPr>
          <p:sp>
            <p:nvSpPr>
              <p:cNvPr id="143" name="矩形 142">
                <a:extLst>
                  <a:ext uri="{FF2B5EF4-FFF2-40B4-BE49-F238E27FC236}">
                    <a16:creationId xmlns:a16="http://schemas.microsoft.com/office/drawing/2014/main" id="{81ADAF96-B3A8-43BB-A745-740CAEB2D84E}"/>
                  </a:ext>
                </a:extLst>
              </p:cNvPr>
              <p:cNvSpPr/>
              <p:nvPr/>
            </p:nvSpPr>
            <p:spPr>
              <a:xfrm>
                <a:off x="3506774" y="2507536"/>
                <a:ext cx="648000" cy="720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err="1">
                    <a:solidFill>
                      <a:schemeClr val="tx1"/>
                    </a:solidFill>
                    <a:latin typeface="Times New Roman" panose="02020603050405020304" pitchFamily="18" charset="0"/>
                    <a:cs typeface="Times New Roman" panose="02020603050405020304" pitchFamily="18" charset="0"/>
                  </a:rPr>
                  <a:t>x_bar</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144" name="等腰三角形 143">
                <a:extLst>
                  <a:ext uri="{FF2B5EF4-FFF2-40B4-BE49-F238E27FC236}">
                    <a16:creationId xmlns:a16="http://schemas.microsoft.com/office/drawing/2014/main" id="{5EF94132-9B85-4C8F-AE08-0ABCED87163B}"/>
                  </a:ext>
                </a:extLst>
              </p:cNvPr>
              <p:cNvSpPr/>
              <p:nvPr/>
            </p:nvSpPr>
            <p:spPr>
              <a:xfrm rot="5400000">
                <a:off x="3506749" y="2967788"/>
                <a:ext cx="180000" cy="180000"/>
              </a:xfrm>
              <a:prstGeom prst="triangl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147" name="群組 146">
              <a:extLst>
                <a:ext uri="{FF2B5EF4-FFF2-40B4-BE49-F238E27FC236}">
                  <a16:creationId xmlns:a16="http://schemas.microsoft.com/office/drawing/2014/main" id="{EEAE7DFD-E35D-4A92-A841-2A5541D603F7}"/>
                </a:ext>
              </a:extLst>
            </p:cNvPr>
            <p:cNvGrpSpPr/>
            <p:nvPr/>
          </p:nvGrpSpPr>
          <p:grpSpPr>
            <a:xfrm>
              <a:off x="3512652" y="3723950"/>
              <a:ext cx="648025" cy="720000"/>
              <a:chOff x="3513279" y="3685693"/>
              <a:chExt cx="648025" cy="720000"/>
            </a:xfrm>
          </p:grpSpPr>
          <p:sp>
            <p:nvSpPr>
              <p:cNvPr id="145" name="矩形 144">
                <a:extLst>
                  <a:ext uri="{FF2B5EF4-FFF2-40B4-BE49-F238E27FC236}">
                    <a16:creationId xmlns:a16="http://schemas.microsoft.com/office/drawing/2014/main" id="{51418F1C-EEC6-4457-8730-40FEB8D4A2AD}"/>
                  </a:ext>
                </a:extLst>
              </p:cNvPr>
              <p:cNvSpPr/>
              <p:nvPr/>
            </p:nvSpPr>
            <p:spPr>
              <a:xfrm>
                <a:off x="3513304" y="3685693"/>
                <a:ext cx="648000" cy="720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n</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146" name="等腰三角形 145">
                <a:extLst>
                  <a:ext uri="{FF2B5EF4-FFF2-40B4-BE49-F238E27FC236}">
                    <a16:creationId xmlns:a16="http://schemas.microsoft.com/office/drawing/2014/main" id="{255D79FA-5C1A-4BB9-9F4B-41B24C80CDBB}"/>
                  </a:ext>
                </a:extLst>
              </p:cNvPr>
              <p:cNvSpPr/>
              <p:nvPr/>
            </p:nvSpPr>
            <p:spPr>
              <a:xfrm rot="5400000">
                <a:off x="3513279" y="4145945"/>
                <a:ext cx="180000" cy="180000"/>
              </a:xfrm>
              <a:prstGeom prst="triangl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162" name="橢圓 161">
              <a:extLst>
                <a:ext uri="{FF2B5EF4-FFF2-40B4-BE49-F238E27FC236}">
                  <a16:creationId xmlns:a16="http://schemas.microsoft.com/office/drawing/2014/main" id="{D5EA5CBA-D8F1-423D-9F14-4FA00FE425C6}"/>
                </a:ext>
              </a:extLst>
            </p:cNvPr>
            <p:cNvSpPr/>
            <p:nvPr/>
          </p:nvSpPr>
          <p:spPr>
            <a:xfrm>
              <a:off x="2693717" y="2860888"/>
              <a:ext cx="28800" cy="28800"/>
            </a:xfrm>
            <a:prstGeom prst="ellipse">
              <a:avLst/>
            </a:prstGeom>
            <a:solidFill>
              <a:srgbClr val="262626"/>
            </a:solid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3" name="橢圓 162">
              <a:extLst>
                <a:ext uri="{FF2B5EF4-FFF2-40B4-BE49-F238E27FC236}">
                  <a16:creationId xmlns:a16="http://schemas.microsoft.com/office/drawing/2014/main" id="{F8C2069E-CD12-40D5-BDFB-F2D7FE92AD7F}"/>
                </a:ext>
              </a:extLst>
            </p:cNvPr>
            <p:cNvSpPr/>
            <p:nvPr/>
          </p:nvSpPr>
          <p:spPr>
            <a:xfrm>
              <a:off x="4345322" y="2720584"/>
              <a:ext cx="28800" cy="28800"/>
            </a:xfrm>
            <a:prstGeom prst="ellipse">
              <a:avLst/>
            </a:prstGeom>
            <a:solidFill>
              <a:srgbClr val="262626"/>
            </a:solid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4" name="橢圓 163">
              <a:extLst>
                <a:ext uri="{FF2B5EF4-FFF2-40B4-BE49-F238E27FC236}">
                  <a16:creationId xmlns:a16="http://schemas.microsoft.com/office/drawing/2014/main" id="{9761D530-34A7-492B-986C-4D0C2EEAAFCC}"/>
                </a:ext>
              </a:extLst>
            </p:cNvPr>
            <p:cNvSpPr/>
            <p:nvPr/>
          </p:nvSpPr>
          <p:spPr>
            <a:xfrm>
              <a:off x="5805931" y="1924994"/>
              <a:ext cx="28800" cy="28800"/>
            </a:xfrm>
            <a:prstGeom prst="ellipse">
              <a:avLst/>
            </a:prstGeom>
            <a:solidFill>
              <a:srgbClr val="262626"/>
            </a:solid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65" name="橢圓 164">
              <a:extLst>
                <a:ext uri="{FF2B5EF4-FFF2-40B4-BE49-F238E27FC236}">
                  <a16:creationId xmlns:a16="http://schemas.microsoft.com/office/drawing/2014/main" id="{B6FBA974-7B99-4D0B-96E6-5B5576775C71}"/>
                </a:ext>
              </a:extLst>
            </p:cNvPr>
            <p:cNvSpPr/>
            <p:nvPr/>
          </p:nvSpPr>
          <p:spPr>
            <a:xfrm>
              <a:off x="7762983" y="1924994"/>
              <a:ext cx="28800" cy="28800"/>
            </a:xfrm>
            <a:prstGeom prst="ellipse">
              <a:avLst/>
            </a:prstGeom>
            <a:solidFill>
              <a:srgbClr val="262626"/>
            </a:solidFill>
            <a:ln>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mc:AlternateContent xmlns:mc="http://schemas.openxmlformats.org/markup-compatibility/2006" xmlns:a14="http://schemas.microsoft.com/office/drawing/2010/main">
        <mc:Choice Requires="a14">
          <p:sp>
            <p:nvSpPr>
              <p:cNvPr id="46" name="文字方塊 45">
                <a:extLst>
                  <a:ext uri="{FF2B5EF4-FFF2-40B4-BE49-F238E27FC236}">
                    <a16:creationId xmlns:a16="http://schemas.microsoft.com/office/drawing/2014/main" id="{FF21BAAD-CF90-4B42-AD84-8427E87C8F85}"/>
                  </a:ext>
                </a:extLst>
              </p:cNvPr>
              <p:cNvSpPr txBox="1"/>
              <p:nvPr/>
            </p:nvSpPr>
            <p:spPr>
              <a:xfrm>
                <a:off x="572946" y="1167128"/>
                <a:ext cx="2813589" cy="3416320"/>
              </a:xfrm>
              <a:prstGeom prst="rect">
                <a:avLst/>
              </a:prstGeom>
              <a:noFill/>
              <a:ln w="12700">
                <a:solidFill>
                  <a:srgbClr val="262626"/>
                </a:solidFill>
              </a:ln>
            </p:spPr>
            <p:txBody>
              <a:bodyPr wrap="square" rtlCol="0">
                <a:spAutoFit/>
              </a:bodyPr>
              <a:lstStyle/>
              <a:p>
                <a:pPr algn="l">
                  <a:lnSpc>
                    <a:spcPct val="200000"/>
                  </a:lnSpc>
                </a:pPr>
                <a14:m>
                  <m:oMathPara xmlns:m="http://schemas.openxmlformats.org/officeDocument/2006/math">
                    <m:oMathParaPr>
                      <m:jc m:val="left"/>
                    </m:oMathParaPr>
                    <m:oMath xmlns:m="http://schemas.openxmlformats.org/officeDocument/2006/math">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_</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𝑏𝑎𝑟</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1 ∗ </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𝑔</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𝑛</m:t>
                      </m:r>
                    </m:oMath>
                  </m:oMathPara>
                </a14:m>
                <a:endParaRPr lang="pt-BR" altLang="zh-TW" sz="12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algn="l">
                  <a:lnSpc>
                    <a:spcPct val="200000"/>
                  </a:lnSpc>
                </a:pPr>
                <a14:m>
                  <m:oMathPara xmlns:m="http://schemas.openxmlformats.org/officeDocument/2006/math">
                    <m:oMathParaPr>
                      <m:jc m:val="left"/>
                    </m:oMathParaPr>
                    <m:oMath xmlns:m="http://schemas.openxmlformats.org/officeDocument/2006/math">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𝑥</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_</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𝑏𝑎𝑟</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𝑥</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𝑔</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𝑛</m:t>
                      </m:r>
                    </m:oMath>
                  </m:oMathPara>
                </a14:m>
                <a:endParaRPr lang="pt-BR" altLang="zh-TW" sz="12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algn="l">
                  <a:lnSpc>
                    <a:spcPct val="200000"/>
                  </a:lnSpc>
                </a:pPr>
                <a14:m>
                  <m:oMathPara xmlns:m="http://schemas.openxmlformats.org/officeDocument/2006/math">
                    <m:oMathParaPr>
                      <m:jc m:val="left"/>
                    </m:oMathParaPr>
                    <m:oMath xmlns:m="http://schemas.openxmlformats.org/officeDocument/2006/math">
                      <m:r>
                        <a:rPr lang="en-US" altLang="zh-TW" sz="12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𝑓</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𝑜𝑟</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𝑖</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𝑘</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−1;</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𝑘</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&lt;0;</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𝑘</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oMath>
                  </m:oMathPara>
                </a14:m>
                <a:endParaRPr lang="en-US" altLang="zh-TW" sz="12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algn="l">
                  <a:lnSpc>
                    <a:spcPct val="200000"/>
                  </a:lnSpc>
                </a:pPr>
                <a14:m>
                  <m:oMathPara xmlns:m="http://schemas.openxmlformats.org/officeDocument/2006/math">
                    <m:oMathParaPr>
                      <m:jc m:val="left"/>
                    </m:oMathParaPr>
                    <m:oMath xmlns:m="http://schemas.openxmlformats.org/officeDocument/2006/math">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200" i="1" dirty="0" err="1">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_</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𝑏𝑎𝑟</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𝑀𝑜𝑛𝑀𝑢𝑙</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_</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𝑏𝑎𝑟</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2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_</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𝑏𝑎𝑟</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oMath>
                  </m:oMathPara>
                </a14:m>
                <a:endParaRPr lang="en-US" altLang="zh-TW" sz="12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algn="l">
                  <a:lnSpc>
                    <a:spcPct val="200000"/>
                  </a:lnSpc>
                </a:pPr>
                <a14:m>
                  <m:oMathPara xmlns:m="http://schemas.openxmlformats.org/officeDocument/2006/math">
                    <m:oMathParaPr>
                      <m:jc m:val="left"/>
                    </m:oMathParaPr>
                    <m:oMath xmlns:m="http://schemas.openxmlformats.org/officeDocument/2006/math">
                      <m:r>
                        <a:rPr lang="en-US" altLang="zh-TW" sz="12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2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𝑖𝑓</m:t>
                      </m:r>
                      <m:r>
                        <a:rPr lang="en-US" altLang="zh-TW" sz="12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20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𝑦𝑖</m:t>
                      </m:r>
                      <m:r>
                        <a:rPr lang="en-US" altLang="zh-TW" sz="12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1)</m:t>
                      </m:r>
                    </m:oMath>
                  </m:oMathPara>
                </a14:m>
                <a:endParaRPr lang="en-US" altLang="zh-TW" sz="12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a:lnSpc>
                    <a:spcPct val="200000"/>
                  </a:lnSpc>
                </a:pPr>
                <a14:m>
                  <m:oMathPara xmlns:m="http://schemas.openxmlformats.org/officeDocument/2006/math">
                    <m:oMathParaPr>
                      <m:jc m:val="left"/>
                    </m:oMathParaPr>
                    <m:oMath xmlns:m="http://schemas.openxmlformats.org/officeDocument/2006/math">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20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_</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𝑏𝑎𝑟</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𝑀𝑜𝑛𝑀𝑢𝑙</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_</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𝑏𝑎𝑟</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2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pt-BR" altLang="zh-TW" sz="120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𝑥</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_</m:t>
                      </m:r>
                      <m:r>
                        <a:rPr lang="pt-BR"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𝑏𝑎𝑟</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oMath>
                  </m:oMathPara>
                </a14:m>
                <a:endParaRPr lang="en-US" altLang="zh-TW" sz="12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algn="l">
                  <a:lnSpc>
                    <a:spcPct val="200000"/>
                  </a:lnSpc>
                </a:pPr>
                <a14:m>
                  <m:oMathPara xmlns:m="http://schemas.openxmlformats.org/officeDocument/2006/math">
                    <m:oMathParaPr>
                      <m:jc m:val="left"/>
                    </m:oMathParaPr>
                    <m:oMath xmlns:m="http://schemas.openxmlformats.org/officeDocument/2006/math">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oMath>
                  </m:oMathPara>
                </a14:m>
                <a:endParaRPr lang="en-US" altLang="zh-TW" sz="12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algn="l">
                  <a:lnSpc>
                    <a:spcPct val="200000"/>
                  </a:lnSpc>
                </a:pPr>
                <a14:m>
                  <m:oMathPara xmlns:m="http://schemas.openxmlformats.org/officeDocument/2006/math">
                    <m:oMathParaPr>
                      <m:jc m:val="left"/>
                    </m:oMathParaPr>
                    <m:oMath xmlns:m="http://schemas.openxmlformats.org/officeDocument/2006/math">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en-US" altLang="zh-TW" sz="1200" b="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r>
                        <a:rPr lang="en-US" altLang="zh-TW" sz="1200" b="0" i="1" dirty="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𝑀𝑜𝑛𝑀𝑢𝑙</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_</m:t>
                      </m:r>
                      <m:r>
                        <a:rPr lang="en-US" altLang="zh-TW" sz="1200" b="0" i="1" dirty="0" err="1"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𝑏𝑎𝑟</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 1)</m:t>
                      </m:r>
                    </m:oMath>
                  </m:oMathPara>
                </a14:m>
                <a:endParaRPr lang="en-US" altLang="zh-TW" sz="12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algn="l">
                  <a:lnSpc>
                    <a:spcPct val="200000"/>
                  </a:lnSpc>
                </a:pPr>
                <a14:m>
                  <m:oMathPara xmlns:m="http://schemas.openxmlformats.org/officeDocument/2006/math">
                    <m:oMathParaPr>
                      <m:jc m:val="left"/>
                    </m:oMathParaPr>
                    <m:oMath xmlns:m="http://schemas.openxmlformats.org/officeDocument/2006/math">
                      <m:r>
                        <a:rPr lang="en-US" altLang="zh-TW" sz="120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𝑟</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𝑒𝑡𝑢𝑟𝑛</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𝑡</m:t>
                      </m:r>
                      <m:r>
                        <a:rPr lang="en-US" altLang="zh-TW" sz="1200" b="0" i="1" dirty="0" smtClean="0">
                          <a:solidFill>
                            <a:srgbClr val="000000"/>
                          </a:solidFill>
                          <a:latin typeface="Cambria Math" panose="02040503050406030204" pitchFamily="18" charset="0"/>
                          <a:ea typeface="微軟正黑體" panose="020B0604030504040204" pitchFamily="34" charset="-120"/>
                          <a:cs typeface="Times New Roman" panose="02020603050405020304" pitchFamily="18" charset="0"/>
                        </a:rPr>
                        <m:t> </m:t>
                      </m:r>
                    </m:oMath>
                  </m:oMathPara>
                </a14:m>
                <a:endParaRPr lang="en-US" altLang="zh-TW" sz="1200" b="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p:txBody>
          </p:sp>
        </mc:Choice>
        <mc:Fallback xmlns="">
          <p:sp>
            <p:nvSpPr>
              <p:cNvPr id="46" name="文字方塊 45">
                <a:extLst>
                  <a:ext uri="{FF2B5EF4-FFF2-40B4-BE49-F238E27FC236}">
                    <a16:creationId xmlns:a16="http://schemas.microsoft.com/office/drawing/2014/main" id="{FF21BAAD-CF90-4B42-AD84-8427E87C8F85}"/>
                  </a:ext>
                </a:extLst>
              </p:cNvPr>
              <p:cNvSpPr txBox="1">
                <a:spLocks noRot="1" noChangeAspect="1" noMove="1" noResize="1" noEditPoints="1" noAdjustHandles="1" noChangeArrowheads="1" noChangeShapeType="1" noTextEdit="1"/>
              </p:cNvSpPr>
              <p:nvPr/>
            </p:nvSpPr>
            <p:spPr>
              <a:xfrm>
                <a:off x="572946" y="1167128"/>
                <a:ext cx="2813589" cy="3416320"/>
              </a:xfrm>
              <a:prstGeom prst="rect">
                <a:avLst/>
              </a:prstGeom>
              <a:blipFill>
                <a:blip r:embed="rId5"/>
                <a:stretch>
                  <a:fillRect/>
                </a:stretch>
              </a:blipFill>
              <a:ln w="12700">
                <a:solidFill>
                  <a:srgbClr val="262626"/>
                </a:solidFill>
              </a:ln>
            </p:spPr>
            <p:txBody>
              <a:bodyPr/>
              <a:lstStyle/>
              <a:p>
                <a:r>
                  <a:rPr lang="zh-TW" altLang="en-US">
                    <a:noFill/>
                  </a:rPr>
                  <a:t> </a:t>
                </a:r>
              </a:p>
            </p:txBody>
          </p:sp>
        </mc:Fallback>
      </mc:AlternateContent>
      <p:sp>
        <p:nvSpPr>
          <p:cNvPr id="48" name="箭號: 向右 47">
            <a:extLst>
              <a:ext uri="{FF2B5EF4-FFF2-40B4-BE49-F238E27FC236}">
                <a16:creationId xmlns:a16="http://schemas.microsoft.com/office/drawing/2014/main" id="{5CA6B3B9-D22A-4401-89BF-A3C3F6BA8B29}"/>
              </a:ext>
            </a:extLst>
          </p:cNvPr>
          <p:cNvSpPr/>
          <p:nvPr/>
        </p:nvSpPr>
        <p:spPr>
          <a:xfrm>
            <a:off x="3580444" y="2946643"/>
            <a:ext cx="856159" cy="2769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投影片編號版面配置區 1">
            <a:extLst>
              <a:ext uri="{FF2B5EF4-FFF2-40B4-BE49-F238E27FC236}">
                <a16:creationId xmlns:a16="http://schemas.microsoft.com/office/drawing/2014/main" id="{CBD221DF-F0E1-45CB-97DD-E29C8307168E}"/>
              </a:ext>
            </a:extLst>
          </p:cNvPr>
          <p:cNvSpPr>
            <a:spLocks noGrp="1"/>
          </p:cNvSpPr>
          <p:nvPr>
            <p:ph type="sldNum" sz="quarter" idx="12"/>
          </p:nvPr>
        </p:nvSpPr>
        <p:spPr/>
        <p:txBody>
          <a:bodyPr/>
          <a:lstStyle/>
          <a:p>
            <a:fld id="{64CE74CF-356A-4169-9D6E-C5675D7456C1}" type="slidenum">
              <a:rPr lang="zh-CN" altLang="en-US" smtClean="0"/>
              <a:t>25</a:t>
            </a:fld>
            <a:endParaRPr lang="zh-CN" altLang="en-US"/>
          </a:p>
        </p:txBody>
      </p:sp>
      <p:sp>
        <p:nvSpPr>
          <p:cNvPr id="53" name="文字方塊 52">
            <a:extLst>
              <a:ext uri="{FF2B5EF4-FFF2-40B4-BE49-F238E27FC236}">
                <a16:creationId xmlns:a16="http://schemas.microsoft.com/office/drawing/2014/main" id="{7EB8E208-955B-485B-AD58-46949A469DF5}"/>
              </a:ext>
            </a:extLst>
          </p:cNvPr>
          <p:cNvSpPr txBox="1"/>
          <p:nvPr/>
        </p:nvSpPr>
        <p:spPr>
          <a:xfrm>
            <a:off x="7234974" y="2396838"/>
            <a:ext cx="261610" cy="276999"/>
          </a:xfrm>
          <a:prstGeom prst="rect">
            <a:avLst/>
          </a:prstGeom>
          <a:noFill/>
          <a:ln w="12700">
            <a:noFill/>
          </a:ln>
        </p:spPr>
        <p:txBody>
          <a:bodyPr wrap="none" rtlCol="0">
            <a:spAutoFit/>
          </a:bodyPr>
          <a:lstStyle/>
          <a:p>
            <a:pPr algn="ctr"/>
            <a:r>
              <a:rPr lang="en-US" altLang="zh-TW" sz="1200" dirty="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p:txBody>
      </p:sp>
      <p:cxnSp>
        <p:nvCxnSpPr>
          <p:cNvPr id="54" name="直線單箭頭接點 53">
            <a:extLst>
              <a:ext uri="{FF2B5EF4-FFF2-40B4-BE49-F238E27FC236}">
                <a16:creationId xmlns:a16="http://schemas.microsoft.com/office/drawing/2014/main" id="{D86B0264-62C2-4BFD-BD7F-3497A6740F12}"/>
              </a:ext>
            </a:extLst>
          </p:cNvPr>
          <p:cNvCxnSpPr>
            <a:cxnSpLocks/>
          </p:cNvCxnSpPr>
          <p:nvPr/>
        </p:nvCxnSpPr>
        <p:spPr>
          <a:xfrm>
            <a:off x="7456264" y="2551440"/>
            <a:ext cx="505396" cy="0"/>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56962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0" y="0"/>
            <a:ext cx="2970335"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蒙哥馬利模幂流程圖</a:t>
            </a:r>
            <a:endParaRPr lang="en-US" altLang="zh-TW"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8" name="六邊形 7">
            <a:extLst>
              <a:ext uri="{FF2B5EF4-FFF2-40B4-BE49-F238E27FC236}">
                <a16:creationId xmlns:a16="http://schemas.microsoft.com/office/drawing/2014/main" id="{E46DC5CA-0865-449F-A32D-CD0DB02EDE73}"/>
              </a:ext>
            </a:extLst>
          </p:cNvPr>
          <p:cNvSpPr/>
          <p:nvPr/>
        </p:nvSpPr>
        <p:spPr>
          <a:xfrm>
            <a:off x="711115" y="3059312"/>
            <a:ext cx="1980000" cy="288000"/>
          </a:xfrm>
          <a:prstGeom prst="hexag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start</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F4CC324E-A8C1-438B-8D9A-3E116A510FAD}"/>
              </a:ext>
            </a:extLst>
          </p:cNvPr>
          <p:cNvSpPr/>
          <p:nvPr/>
        </p:nvSpPr>
        <p:spPr>
          <a:xfrm>
            <a:off x="472214" y="1271840"/>
            <a:ext cx="2489744" cy="1426612"/>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y_length_cnt &lt;= WIDTH{1’d1}</a:t>
            </a:r>
          </a:p>
          <a:p>
            <a:pPr algn="ctr"/>
            <a:r>
              <a:rPr lang="en-US" altLang="zh-TW" sz="1200" dirty="0">
                <a:solidFill>
                  <a:schemeClr val="tx1"/>
                </a:solidFill>
                <a:latin typeface="Times New Roman" panose="02020603050405020304" pitchFamily="18" charset="0"/>
                <a:cs typeface="Times New Roman" panose="02020603050405020304" pitchFamily="18" charset="0"/>
              </a:rPr>
              <a:t>x_reg &lt;= {KEY_SIZE{1'd0},x}</a:t>
            </a:r>
          </a:p>
          <a:p>
            <a:pPr algn="ctr"/>
            <a:r>
              <a:rPr lang="pt-BR" altLang="zh-TW" sz="1200" dirty="0">
                <a:solidFill>
                  <a:schemeClr val="tx1"/>
                </a:solidFill>
                <a:latin typeface="Times New Roman" panose="02020603050405020304" pitchFamily="18" charset="0"/>
                <a:cs typeface="Times New Roman" panose="02020603050405020304" pitchFamily="18" charset="0"/>
              </a:rPr>
              <a:t> y_reg &lt;= y;</a:t>
            </a:r>
          </a:p>
          <a:p>
            <a:pPr algn="ctr"/>
            <a:r>
              <a:rPr lang="pt-BR" altLang="zh-TW" sz="1200" dirty="0">
                <a:solidFill>
                  <a:schemeClr val="tx1"/>
                </a:solidFill>
                <a:latin typeface="Times New Roman" panose="02020603050405020304" pitchFamily="18" charset="0"/>
                <a:cs typeface="Times New Roman" panose="02020603050405020304" pitchFamily="18" charset="0"/>
              </a:rPr>
              <a:t>np_reg &lt;= n_p;</a:t>
            </a:r>
          </a:p>
          <a:p>
            <a:pPr algn="ctr"/>
            <a:r>
              <a:rPr lang="pt-BR" altLang="zh-TW" sz="1200" dirty="0">
                <a:solidFill>
                  <a:schemeClr val="tx1"/>
                </a:solidFill>
                <a:latin typeface="Times New Roman" panose="02020603050405020304" pitchFamily="18" charset="0"/>
                <a:cs typeface="Times New Roman" panose="02020603050405020304" pitchFamily="18" charset="0"/>
              </a:rPr>
              <a:t>n_reg &lt;= n;</a:t>
            </a:r>
          </a:p>
          <a:p>
            <a:pPr algn="ctr"/>
            <a:r>
              <a:rPr lang="en-US" altLang="zh-TW" sz="1200" dirty="0">
                <a:solidFill>
                  <a:schemeClr val="tx1"/>
                </a:solidFill>
                <a:latin typeface="Times New Roman" panose="02020603050405020304" pitchFamily="18" charset="0"/>
                <a:cs typeface="Times New Roman" panose="02020603050405020304" pitchFamily="18" charset="0"/>
              </a:rPr>
              <a:t>vaild_flag &lt;= start ? 1’d0 : vaild_flag ;</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cxnSp>
        <p:nvCxnSpPr>
          <p:cNvPr id="6" name="直線單箭頭接點 5">
            <a:extLst>
              <a:ext uri="{FF2B5EF4-FFF2-40B4-BE49-F238E27FC236}">
                <a16:creationId xmlns:a16="http://schemas.microsoft.com/office/drawing/2014/main" id="{C8FDA9B2-ADFF-407E-8C33-20BC2256E8FA}"/>
              </a:ext>
            </a:extLst>
          </p:cNvPr>
          <p:cNvCxnSpPr>
            <a:cxnSpLocks/>
            <a:stCxn id="287" idx="2"/>
            <a:endCxn id="2" idx="0"/>
          </p:cNvCxnSpPr>
          <p:nvPr/>
        </p:nvCxnSpPr>
        <p:spPr>
          <a:xfrm>
            <a:off x="1715551" y="801116"/>
            <a:ext cx="1535" cy="470724"/>
          </a:xfrm>
          <a:prstGeom prst="straightConnector1">
            <a:avLst/>
          </a:prstGeom>
          <a:ln w="12700">
            <a:solidFill>
              <a:srgbClr val="262626"/>
            </a:solidFill>
            <a:tailEnd type="triangle"/>
          </a:ln>
        </p:spPr>
        <p:style>
          <a:lnRef idx="1">
            <a:schemeClr val="dk1"/>
          </a:lnRef>
          <a:fillRef idx="0">
            <a:schemeClr val="dk1"/>
          </a:fillRef>
          <a:effectRef idx="0">
            <a:schemeClr val="dk1"/>
          </a:effectRef>
          <a:fontRef idx="minor">
            <a:schemeClr val="tx1"/>
          </a:fontRef>
        </p:style>
      </p:cxnSp>
      <p:sp>
        <p:nvSpPr>
          <p:cNvPr id="25" name="文字方塊 24">
            <a:extLst>
              <a:ext uri="{FF2B5EF4-FFF2-40B4-BE49-F238E27FC236}">
                <a16:creationId xmlns:a16="http://schemas.microsoft.com/office/drawing/2014/main" id="{118DC1AA-0C00-462F-89F1-A71D4D95DFC5}"/>
              </a:ext>
            </a:extLst>
          </p:cNvPr>
          <p:cNvSpPr txBox="1"/>
          <p:nvPr/>
        </p:nvSpPr>
        <p:spPr>
          <a:xfrm>
            <a:off x="452401" y="994841"/>
            <a:ext cx="539523" cy="276999"/>
          </a:xfrm>
          <a:prstGeom prst="rect">
            <a:avLst/>
          </a:prstGeom>
          <a:noFill/>
          <a:ln w="12700">
            <a:noFill/>
          </a:ln>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IDLE</a:t>
            </a:r>
            <a:endParaRPr lang="zh-TW" altLang="en-US" sz="1200" dirty="0">
              <a:latin typeface="Times New Roman" panose="02020603050405020304" pitchFamily="18" charset="0"/>
              <a:cs typeface="Times New Roman" panose="02020603050405020304" pitchFamily="18" charset="0"/>
            </a:endParaRPr>
          </a:p>
        </p:txBody>
      </p:sp>
      <p:cxnSp>
        <p:nvCxnSpPr>
          <p:cNvPr id="67" name="直線單箭頭接點 66">
            <a:extLst>
              <a:ext uri="{FF2B5EF4-FFF2-40B4-BE49-F238E27FC236}">
                <a16:creationId xmlns:a16="http://schemas.microsoft.com/office/drawing/2014/main" id="{34C74805-97FC-417C-BB48-5495D3E7EB82}"/>
              </a:ext>
            </a:extLst>
          </p:cNvPr>
          <p:cNvCxnSpPr>
            <a:cxnSpLocks/>
            <a:stCxn id="2" idx="2"/>
          </p:cNvCxnSpPr>
          <p:nvPr/>
        </p:nvCxnSpPr>
        <p:spPr>
          <a:xfrm>
            <a:off x="1717086" y="2698452"/>
            <a:ext cx="0" cy="352623"/>
          </a:xfrm>
          <a:prstGeom prst="straightConnector1">
            <a:avLst/>
          </a:prstGeom>
          <a:ln w="12700">
            <a:solidFill>
              <a:srgbClr val="262626"/>
            </a:solidFill>
            <a:tailEnd type="triangle"/>
          </a:ln>
        </p:spPr>
        <p:style>
          <a:lnRef idx="1">
            <a:schemeClr val="dk1"/>
          </a:lnRef>
          <a:fillRef idx="0">
            <a:schemeClr val="dk1"/>
          </a:fillRef>
          <a:effectRef idx="0">
            <a:schemeClr val="dk1"/>
          </a:effectRef>
          <a:fontRef idx="minor">
            <a:schemeClr val="tx1"/>
          </a:fontRef>
        </p:style>
      </p:cxnSp>
      <p:sp>
        <p:nvSpPr>
          <p:cNvPr id="87" name="矩形 86">
            <a:extLst>
              <a:ext uri="{FF2B5EF4-FFF2-40B4-BE49-F238E27FC236}">
                <a16:creationId xmlns:a16="http://schemas.microsoft.com/office/drawing/2014/main" id="{2A9A3688-D99E-4B9F-8D54-B2225BEB38B3}"/>
              </a:ext>
            </a:extLst>
          </p:cNvPr>
          <p:cNvSpPr/>
          <p:nvPr/>
        </p:nvSpPr>
        <p:spPr>
          <a:xfrm>
            <a:off x="455551" y="3972585"/>
            <a:ext cx="2514784" cy="755895"/>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y_length_cnt &lt;= y_length_cnt – 1</a:t>
            </a:r>
          </a:p>
          <a:p>
            <a:pPr algn="ctr"/>
            <a:r>
              <a:rPr lang="en-US" altLang="zh-TW" sz="1200" dirty="0">
                <a:solidFill>
                  <a:schemeClr val="tx1"/>
                </a:solidFill>
                <a:latin typeface="Times New Roman" panose="02020603050405020304" pitchFamily="18" charset="0"/>
                <a:cs typeface="Times New Roman" panose="02020603050405020304" pitchFamily="18" charset="0"/>
              </a:rPr>
              <a:t>t_bar_reg &lt;= r_wire;</a:t>
            </a:r>
          </a:p>
          <a:p>
            <a:pPr algn="ctr"/>
            <a:r>
              <a:rPr lang="en-US" altLang="zh-TW" sz="1200" dirty="0">
                <a:solidFill>
                  <a:schemeClr val="tx1"/>
                </a:solidFill>
                <a:latin typeface="Times New Roman" panose="02020603050405020304" pitchFamily="18" charset="0"/>
                <a:cs typeface="Times New Roman" panose="02020603050405020304" pitchFamily="18" charset="0"/>
              </a:rPr>
              <a:t>dividend_mux = 1 &lt;&lt; (KEY_SIZE) ;</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cxnSp>
        <p:nvCxnSpPr>
          <p:cNvPr id="88" name="直線單箭頭接點 87">
            <a:extLst>
              <a:ext uri="{FF2B5EF4-FFF2-40B4-BE49-F238E27FC236}">
                <a16:creationId xmlns:a16="http://schemas.microsoft.com/office/drawing/2014/main" id="{7F04FE52-367B-48B1-9850-9FB26E9B87C6}"/>
              </a:ext>
            </a:extLst>
          </p:cNvPr>
          <p:cNvCxnSpPr>
            <a:cxnSpLocks/>
            <a:endCxn id="87" idx="0"/>
          </p:cNvCxnSpPr>
          <p:nvPr/>
        </p:nvCxnSpPr>
        <p:spPr>
          <a:xfrm flipH="1">
            <a:off x="1712943" y="3347312"/>
            <a:ext cx="770" cy="625273"/>
          </a:xfrm>
          <a:prstGeom prst="straightConnector1">
            <a:avLst/>
          </a:prstGeom>
          <a:ln w="12700">
            <a:solidFill>
              <a:srgbClr val="262626"/>
            </a:solidFill>
            <a:tailEnd type="triangle"/>
          </a:ln>
        </p:spPr>
        <p:style>
          <a:lnRef idx="1">
            <a:schemeClr val="dk1"/>
          </a:lnRef>
          <a:fillRef idx="0">
            <a:schemeClr val="dk1"/>
          </a:fillRef>
          <a:effectRef idx="0">
            <a:schemeClr val="dk1"/>
          </a:effectRef>
          <a:fontRef idx="minor">
            <a:schemeClr val="tx1"/>
          </a:fontRef>
        </p:style>
      </p:cxnSp>
      <p:sp>
        <p:nvSpPr>
          <p:cNvPr id="89" name="文字方塊 88">
            <a:extLst>
              <a:ext uri="{FF2B5EF4-FFF2-40B4-BE49-F238E27FC236}">
                <a16:creationId xmlns:a16="http://schemas.microsoft.com/office/drawing/2014/main" id="{E1370040-805B-4A45-B8F5-F6BB8B2440F1}"/>
              </a:ext>
            </a:extLst>
          </p:cNvPr>
          <p:cNvSpPr txBox="1"/>
          <p:nvPr/>
        </p:nvSpPr>
        <p:spPr>
          <a:xfrm>
            <a:off x="449285" y="3710154"/>
            <a:ext cx="1200168" cy="276999"/>
          </a:xfrm>
          <a:prstGeom prst="rect">
            <a:avLst/>
          </a:prstGeom>
          <a:noFill/>
          <a:ln w="12700">
            <a:noFill/>
          </a:ln>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CACUL_t_bar</a:t>
            </a:r>
            <a:endParaRPr lang="zh-TW" altLang="en-US" sz="1200" dirty="0">
              <a:latin typeface="Times New Roman" panose="02020603050405020304" pitchFamily="18" charset="0"/>
              <a:cs typeface="Times New Roman" panose="02020603050405020304" pitchFamily="18" charset="0"/>
            </a:endParaRPr>
          </a:p>
        </p:txBody>
      </p:sp>
      <p:sp>
        <p:nvSpPr>
          <p:cNvPr id="97" name="矩形 96">
            <a:extLst>
              <a:ext uri="{FF2B5EF4-FFF2-40B4-BE49-F238E27FC236}">
                <a16:creationId xmlns:a16="http://schemas.microsoft.com/office/drawing/2014/main" id="{126F6ABC-61B3-4101-BCCA-C5E7ABD61C2C}"/>
              </a:ext>
            </a:extLst>
          </p:cNvPr>
          <p:cNvSpPr/>
          <p:nvPr/>
        </p:nvSpPr>
        <p:spPr>
          <a:xfrm>
            <a:off x="3404449" y="1183282"/>
            <a:ext cx="3780000" cy="504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x_reg &lt;= r_wire;</a:t>
            </a:r>
          </a:p>
          <a:p>
            <a:pPr algn="ctr"/>
            <a:r>
              <a:rPr lang="en-US" altLang="zh-TW" sz="1200" dirty="0">
                <a:solidFill>
                  <a:schemeClr val="tx1"/>
                </a:solidFill>
                <a:latin typeface="Times New Roman" panose="02020603050405020304" pitchFamily="18" charset="0"/>
                <a:cs typeface="Times New Roman" panose="02020603050405020304" pitchFamily="18" charset="0"/>
              </a:rPr>
              <a:t>dividend_mux = x_reg[KEY_SIZE-1:0] &lt;&lt; (KEY_SIZE);</a:t>
            </a:r>
          </a:p>
        </p:txBody>
      </p:sp>
      <p:sp>
        <p:nvSpPr>
          <p:cNvPr id="99" name="文字方塊 98">
            <a:extLst>
              <a:ext uri="{FF2B5EF4-FFF2-40B4-BE49-F238E27FC236}">
                <a16:creationId xmlns:a16="http://schemas.microsoft.com/office/drawing/2014/main" id="{1EE7CBD2-ACAF-463F-BDCB-12A5120C003E}"/>
              </a:ext>
            </a:extLst>
          </p:cNvPr>
          <p:cNvSpPr txBox="1"/>
          <p:nvPr/>
        </p:nvSpPr>
        <p:spPr>
          <a:xfrm>
            <a:off x="3400505" y="910569"/>
            <a:ext cx="1200168" cy="276999"/>
          </a:xfrm>
          <a:prstGeom prst="rect">
            <a:avLst/>
          </a:prstGeom>
          <a:noFill/>
          <a:ln w="12700">
            <a:noFill/>
          </a:ln>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CACUL_x_bar</a:t>
            </a:r>
            <a:endParaRPr lang="zh-TW" altLang="en-US" sz="1200" dirty="0">
              <a:latin typeface="Times New Roman" panose="02020603050405020304" pitchFamily="18" charset="0"/>
              <a:cs typeface="Times New Roman" panose="02020603050405020304" pitchFamily="18" charset="0"/>
            </a:endParaRPr>
          </a:p>
        </p:txBody>
      </p:sp>
      <p:sp>
        <p:nvSpPr>
          <p:cNvPr id="117" name="矩形 116">
            <a:extLst>
              <a:ext uri="{FF2B5EF4-FFF2-40B4-BE49-F238E27FC236}">
                <a16:creationId xmlns:a16="http://schemas.microsoft.com/office/drawing/2014/main" id="{29ADEDDC-18B6-438A-B46C-32F5AA8D50F6}"/>
              </a:ext>
            </a:extLst>
          </p:cNvPr>
          <p:cNvSpPr/>
          <p:nvPr/>
        </p:nvSpPr>
        <p:spPr>
          <a:xfrm>
            <a:off x="4034358" y="1981251"/>
            <a:ext cx="2520000" cy="857047"/>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t_bar_reg &lt;= mont_mul_out;</a:t>
            </a:r>
          </a:p>
          <a:p>
            <a:pPr algn="ctr"/>
            <a:r>
              <a:rPr lang="en-US" altLang="zh-TW" sz="1200" dirty="0">
                <a:solidFill>
                  <a:schemeClr val="tx1"/>
                </a:solidFill>
                <a:latin typeface="Times New Roman" panose="02020603050405020304" pitchFamily="18" charset="0"/>
                <a:cs typeface="Times New Roman" panose="02020603050405020304" pitchFamily="18" charset="0"/>
              </a:rPr>
              <a:t>y_length_cnt &lt;= y_length_cnt –</a:t>
            </a:r>
            <a:r>
              <a:rPr lang="zh-TW" altLang="en-US" sz="1200" dirty="0">
                <a:solidFill>
                  <a:schemeClr val="tx1"/>
                </a:solidFill>
                <a:latin typeface="Times New Roman" panose="02020603050405020304" pitchFamily="18" charset="0"/>
                <a:cs typeface="Times New Roman" panose="02020603050405020304" pitchFamily="18" charset="0"/>
              </a:rPr>
              <a:t> </a:t>
            </a:r>
            <a:r>
              <a:rPr lang="en-US" altLang="zh-TW" sz="1200" dirty="0">
                <a:solidFill>
                  <a:schemeClr val="tx1"/>
                </a:solidFill>
                <a:latin typeface="Times New Roman" panose="02020603050405020304" pitchFamily="18" charset="0"/>
                <a:cs typeface="Times New Roman" panose="02020603050405020304" pitchFamily="18" charset="0"/>
              </a:rPr>
              <a:t>1;</a:t>
            </a:r>
          </a:p>
          <a:p>
            <a:pPr algn="ctr"/>
            <a:r>
              <a:rPr lang="en-US" altLang="zh-TW" sz="1200" dirty="0" err="1">
                <a:solidFill>
                  <a:schemeClr val="tx1"/>
                </a:solidFill>
                <a:latin typeface="Times New Roman" panose="02020603050405020304" pitchFamily="18" charset="0"/>
                <a:cs typeface="Times New Roman" panose="02020603050405020304" pitchFamily="18" charset="0"/>
              </a:rPr>
              <a:t>start_flag</a:t>
            </a:r>
            <a:r>
              <a:rPr lang="en-US" altLang="zh-TW" sz="1200" dirty="0">
                <a:solidFill>
                  <a:schemeClr val="tx1"/>
                </a:solidFill>
                <a:latin typeface="Times New Roman" panose="02020603050405020304" pitchFamily="18" charset="0"/>
                <a:cs typeface="Times New Roman" panose="02020603050405020304" pitchFamily="18" charset="0"/>
              </a:rPr>
              <a:t> &lt;= 1’d1;</a:t>
            </a:r>
          </a:p>
          <a:p>
            <a:pPr algn="ctr"/>
            <a:r>
              <a:rPr lang="en-US" altLang="zh-TW" sz="1200" dirty="0" err="1">
                <a:solidFill>
                  <a:schemeClr val="tx1"/>
                </a:solidFill>
                <a:latin typeface="Times New Roman" panose="02020603050405020304" pitchFamily="18" charset="0"/>
                <a:cs typeface="Times New Roman" panose="02020603050405020304" pitchFamily="18" charset="0"/>
              </a:rPr>
              <a:t>mont_mul_x_mux</a:t>
            </a:r>
            <a:r>
              <a:rPr lang="en-US" altLang="zh-TW" sz="1200" dirty="0">
                <a:solidFill>
                  <a:schemeClr val="tx1"/>
                </a:solidFill>
                <a:latin typeface="Times New Roman" panose="02020603050405020304" pitchFamily="18" charset="0"/>
                <a:cs typeface="Times New Roman" panose="02020603050405020304" pitchFamily="18" charset="0"/>
              </a:rPr>
              <a:t> = t_bar_reg;</a:t>
            </a:r>
          </a:p>
        </p:txBody>
      </p:sp>
      <p:cxnSp>
        <p:nvCxnSpPr>
          <p:cNvPr id="119" name="直線單箭頭接點 118">
            <a:extLst>
              <a:ext uri="{FF2B5EF4-FFF2-40B4-BE49-F238E27FC236}">
                <a16:creationId xmlns:a16="http://schemas.microsoft.com/office/drawing/2014/main" id="{3F04B057-54F1-4070-81B6-79C5F2156F41}"/>
              </a:ext>
            </a:extLst>
          </p:cNvPr>
          <p:cNvCxnSpPr>
            <a:cxnSpLocks/>
            <a:stCxn id="97" idx="2"/>
            <a:endCxn id="117" idx="0"/>
          </p:cNvCxnSpPr>
          <p:nvPr/>
        </p:nvCxnSpPr>
        <p:spPr>
          <a:xfrm flipH="1">
            <a:off x="5294358" y="1687282"/>
            <a:ext cx="91" cy="293969"/>
          </a:xfrm>
          <a:prstGeom prst="straightConnector1">
            <a:avLst/>
          </a:prstGeom>
          <a:ln w="12700">
            <a:solidFill>
              <a:srgbClr val="262626"/>
            </a:solidFill>
            <a:tailEnd type="triangle"/>
          </a:ln>
        </p:spPr>
        <p:style>
          <a:lnRef idx="1">
            <a:schemeClr val="dk1"/>
          </a:lnRef>
          <a:fillRef idx="0">
            <a:schemeClr val="dk1"/>
          </a:fillRef>
          <a:effectRef idx="0">
            <a:schemeClr val="dk1"/>
          </a:effectRef>
          <a:fontRef idx="minor">
            <a:schemeClr val="tx1"/>
          </a:fontRef>
        </p:style>
      </p:cxnSp>
      <p:sp>
        <p:nvSpPr>
          <p:cNvPr id="120" name="文字方塊 119">
            <a:extLst>
              <a:ext uri="{FF2B5EF4-FFF2-40B4-BE49-F238E27FC236}">
                <a16:creationId xmlns:a16="http://schemas.microsoft.com/office/drawing/2014/main" id="{818E9476-145A-44F4-8A39-9A7818F48910}"/>
              </a:ext>
            </a:extLst>
          </p:cNvPr>
          <p:cNvSpPr txBox="1"/>
          <p:nvPr/>
        </p:nvSpPr>
        <p:spPr>
          <a:xfrm>
            <a:off x="4035291" y="1712987"/>
            <a:ext cx="1212861" cy="276999"/>
          </a:xfrm>
          <a:prstGeom prst="rect">
            <a:avLst/>
          </a:prstGeom>
          <a:noFill/>
          <a:ln w="12700">
            <a:noFill/>
          </a:ln>
        </p:spPr>
        <p:txBody>
          <a:bodyPr wrap="square" rtlCol="0">
            <a:spAutoFit/>
          </a:bodyPr>
          <a:lstStyle/>
          <a:p>
            <a:r>
              <a:rPr lang="en-US" altLang="zh-TW" sz="1200" dirty="0" err="1">
                <a:latin typeface="Times New Roman" panose="02020603050405020304" pitchFamily="18" charset="0"/>
                <a:cs typeface="Times New Roman" panose="02020603050405020304" pitchFamily="18" charset="0"/>
              </a:rPr>
              <a:t>mont_mul_t_bar</a:t>
            </a:r>
            <a:endParaRPr lang="zh-TW" altLang="en-US" sz="1200" dirty="0">
              <a:latin typeface="Times New Roman" panose="02020603050405020304" pitchFamily="18" charset="0"/>
              <a:cs typeface="Times New Roman" panose="02020603050405020304" pitchFamily="18" charset="0"/>
            </a:endParaRPr>
          </a:p>
        </p:txBody>
      </p:sp>
      <p:sp>
        <p:nvSpPr>
          <p:cNvPr id="123" name="矩形 122">
            <a:extLst>
              <a:ext uri="{FF2B5EF4-FFF2-40B4-BE49-F238E27FC236}">
                <a16:creationId xmlns:a16="http://schemas.microsoft.com/office/drawing/2014/main" id="{D0893E04-03CB-4B0A-AFD3-974D715C0873}"/>
              </a:ext>
            </a:extLst>
          </p:cNvPr>
          <p:cNvSpPr/>
          <p:nvPr/>
        </p:nvSpPr>
        <p:spPr>
          <a:xfrm>
            <a:off x="4039046" y="3994563"/>
            <a:ext cx="2520000" cy="857048"/>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t_bar_reg &lt;= mont_mul_out;</a:t>
            </a:r>
          </a:p>
          <a:p>
            <a:pPr algn="ctr"/>
            <a:r>
              <a:rPr lang="en-US" altLang="zh-TW" sz="1200" dirty="0">
                <a:solidFill>
                  <a:schemeClr val="tx1"/>
                </a:solidFill>
                <a:latin typeface="Times New Roman" panose="02020603050405020304" pitchFamily="18" charset="0"/>
                <a:cs typeface="Times New Roman" panose="02020603050405020304" pitchFamily="18" charset="0"/>
              </a:rPr>
              <a:t>y_length_cnt &lt;= y_length_cnt –</a:t>
            </a:r>
            <a:r>
              <a:rPr lang="zh-TW" altLang="en-US" sz="1200" dirty="0">
                <a:solidFill>
                  <a:schemeClr val="tx1"/>
                </a:solidFill>
                <a:latin typeface="Times New Roman" panose="02020603050405020304" pitchFamily="18" charset="0"/>
                <a:cs typeface="Times New Roman" panose="02020603050405020304" pitchFamily="18" charset="0"/>
              </a:rPr>
              <a:t> </a:t>
            </a:r>
            <a:r>
              <a:rPr lang="en-US" altLang="zh-TW" sz="1200" dirty="0">
                <a:solidFill>
                  <a:schemeClr val="tx1"/>
                </a:solidFill>
                <a:latin typeface="Times New Roman" panose="02020603050405020304" pitchFamily="18" charset="0"/>
                <a:cs typeface="Times New Roman" panose="02020603050405020304" pitchFamily="18" charset="0"/>
              </a:rPr>
              <a:t>1;</a:t>
            </a:r>
          </a:p>
          <a:p>
            <a:pPr algn="ctr"/>
            <a:r>
              <a:rPr lang="en-US" altLang="zh-TW" sz="1200" dirty="0" err="1">
                <a:solidFill>
                  <a:schemeClr val="tx1"/>
                </a:solidFill>
                <a:latin typeface="Times New Roman" panose="02020603050405020304" pitchFamily="18" charset="0"/>
                <a:cs typeface="Times New Roman" panose="02020603050405020304" pitchFamily="18" charset="0"/>
              </a:rPr>
              <a:t>start_flag</a:t>
            </a:r>
            <a:r>
              <a:rPr lang="en-US" altLang="zh-TW" sz="1200" dirty="0">
                <a:solidFill>
                  <a:schemeClr val="tx1"/>
                </a:solidFill>
                <a:latin typeface="Times New Roman" panose="02020603050405020304" pitchFamily="18" charset="0"/>
                <a:cs typeface="Times New Roman" panose="02020603050405020304" pitchFamily="18" charset="0"/>
              </a:rPr>
              <a:t> &lt;= 1’d1;</a:t>
            </a:r>
          </a:p>
          <a:p>
            <a:pPr algn="ctr"/>
            <a:r>
              <a:rPr lang="en-US" altLang="zh-TW" sz="1200" dirty="0" err="1">
                <a:solidFill>
                  <a:schemeClr val="tx1"/>
                </a:solidFill>
                <a:latin typeface="Times New Roman" panose="02020603050405020304" pitchFamily="18" charset="0"/>
                <a:cs typeface="Times New Roman" panose="02020603050405020304" pitchFamily="18" charset="0"/>
              </a:rPr>
              <a:t>mont_mul_x_mux</a:t>
            </a:r>
            <a:r>
              <a:rPr lang="en-US" altLang="zh-TW" sz="1200" dirty="0">
                <a:solidFill>
                  <a:schemeClr val="tx1"/>
                </a:solidFill>
                <a:latin typeface="Times New Roman" panose="02020603050405020304" pitchFamily="18" charset="0"/>
                <a:cs typeface="Times New Roman" panose="02020603050405020304" pitchFamily="18" charset="0"/>
              </a:rPr>
              <a:t> = x_reg</a:t>
            </a:r>
          </a:p>
        </p:txBody>
      </p:sp>
      <p:cxnSp>
        <p:nvCxnSpPr>
          <p:cNvPr id="125" name="直線單箭頭接點 124">
            <a:extLst>
              <a:ext uri="{FF2B5EF4-FFF2-40B4-BE49-F238E27FC236}">
                <a16:creationId xmlns:a16="http://schemas.microsoft.com/office/drawing/2014/main" id="{825C9168-6295-4D90-9F75-0AFA81816A48}"/>
              </a:ext>
            </a:extLst>
          </p:cNvPr>
          <p:cNvCxnSpPr>
            <a:cxnSpLocks/>
            <a:endCxn id="123" idx="0"/>
          </p:cNvCxnSpPr>
          <p:nvPr/>
        </p:nvCxnSpPr>
        <p:spPr>
          <a:xfrm>
            <a:off x="5299046" y="3717447"/>
            <a:ext cx="0" cy="277116"/>
          </a:xfrm>
          <a:prstGeom prst="straightConnector1">
            <a:avLst/>
          </a:prstGeom>
          <a:ln w="12700">
            <a:solidFill>
              <a:srgbClr val="262626"/>
            </a:solidFill>
            <a:tailEnd type="triangle"/>
          </a:ln>
        </p:spPr>
        <p:style>
          <a:lnRef idx="1">
            <a:schemeClr val="dk1"/>
          </a:lnRef>
          <a:fillRef idx="0">
            <a:schemeClr val="dk1"/>
          </a:fillRef>
          <a:effectRef idx="0">
            <a:schemeClr val="dk1"/>
          </a:effectRef>
          <a:fontRef idx="minor">
            <a:schemeClr val="tx1"/>
          </a:fontRef>
        </p:style>
      </p:cxnSp>
      <p:sp>
        <p:nvSpPr>
          <p:cNvPr id="126" name="文字方塊 125">
            <a:extLst>
              <a:ext uri="{FF2B5EF4-FFF2-40B4-BE49-F238E27FC236}">
                <a16:creationId xmlns:a16="http://schemas.microsoft.com/office/drawing/2014/main" id="{B84372B3-ED55-483A-9663-C0C2D694F8BF}"/>
              </a:ext>
            </a:extLst>
          </p:cNvPr>
          <p:cNvSpPr txBox="1"/>
          <p:nvPr/>
        </p:nvSpPr>
        <p:spPr>
          <a:xfrm>
            <a:off x="4048944" y="3748329"/>
            <a:ext cx="1252868" cy="276999"/>
          </a:xfrm>
          <a:prstGeom prst="rect">
            <a:avLst/>
          </a:prstGeom>
          <a:noFill/>
          <a:ln w="12700">
            <a:noFill/>
          </a:ln>
        </p:spPr>
        <p:txBody>
          <a:bodyPr wrap="square" rtlCol="0">
            <a:spAutoFit/>
          </a:bodyPr>
          <a:lstStyle/>
          <a:p>
            <a:r>
              <a:rPr lang="en-US" altLang="zh-TW" sz="1200" dirty="0" err="1">
                <a:latin typeface="Times New Roman" panose="02020603050405020304" pitchFamily="18" charset="0"/>
                <a:cs typeface="Times New Roman" panose="02020603050405020304" pitchFamily="18" charset="0"/>
              </a:rPr>
              <a:t>mont_mul_x_bar</a:t>
            </a:r>
            <a:endParaRPr lang="zh-TW" altLang="en-US" sz="1200" dirty="0">
              <a:latin typeface="Times New Roman" panose="02020603050405020304" pitchFamily="18" charset="0"/>
              <a:cs typeface="Times New Roman" panose="02020603050405020304" pitchFamily="18" charset="0"/>
            </a:endParaRPr>
          </a:p>
        </p:txBody>
      </p:sp>
      <p:sp>
        <p:nvSpPr>
          <p:cNvPr id="135" name="六邊形 134">
            <a:extLst>
              <a:ext uri="{FF2B5EF4-FFF2-40B4-BE49-F238E27FC236}">
                <a16:creationId xmlns:a16="http://schemas.microsoft.com/office/drawing/2014/main" id="{BAFBBAB4-D799-4B2E-8654-519EBAE42D20}"/>
              </a:ext>
            </a:extLst>
          </p:cNvPr>
          <p:cNvSpPr/>
          <p:nvPr/>
        </p:nvSpPr>
        <p:spPr>
          <a:xfrm>
            <a:off x="4304358" y="2990623"/>
            <a:ext cx="1980000" cy="288032"/>
          </a:xfrm>
          <a:prstGeom prst="hexag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mont_mul_valid</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137" name="六邊形 136">
            <a:extLst>
              <a:ext uri="{FF2B5EF4-FFF2-40B4-BE49-F238E27FC236}">
                <a16:creationId xmlns:a16="http://schemas.microsoft.com/office/drawing/2014/main" id="{DA7DDC5E-265C-4AE2-B46E-AC2F67879020}"/>
              </a:ext>
            </a:extLst>
          </p:cNvPr>
          <p:cNvSpPr/>
          <p:nvPr/>
        </p:nvSpPr>
        <p:spPr>
          <a:xfrm>
            <a:off x="4302856" y="3434645"/>
            <a:ext cx="1980000" cy="288032"/>
          </a:xfrm>
          <a:prstGeom prst="hexag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zh-TW" sz="1200" dirty="0">
                <a:solidFill>
                  <a:schemeClr val="tx1"/>
                </a:solidFill>
                <a:latin typeface="Times New Roman" panose="02020603050405020304" pitchFamily="18" charset="0"/>
                <a:cs typeface="Times New Roman" panose="02020603050405020304" pitchFamily="18" charset="0"/>
              </a:rPr>
              <a:t>y_reg[y_length_cnt]</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cxnSp>
        <p:nvCxnSpPr>
          <p:cNvPr id="139" name="直線單箭頭接點 138">
            <a:extLst>
              <a:ext uri="{FF2B5EF4-FFF2-40B4-BE49-F238E27FC236}">
                <a16:creationId xmlns:a16="http://schemas.microsoft.com/office/drawing/2014/main" id="{98232089-06E3-48EF-9000-9A9241DB8242}"/>
              </a:ext>
            </a:extLst>
          </p:cNvPr>
          <p:cNvCxnSpPr>
            <a:cxnSpLocks/>
            <a:stCxn id="117" idx="2"/>
          </p:cNvCxnSpPr>
          <p:nvPr/>
        </p:nvCxnSpPr>
        <p:spPr>
          <a:xfrm>
            <a:off x="5294358" y="2838298"/>
            <a:ext cx="0" cy="152325"/>
          </a:xfrm>
          <a:prstGeom prst="straightConnector1">
            <a:avLst/>
          </a:prstGeom>
          <a:ln w="12700">
            <a:solidFill>
              <a:srgbClr val="262626"/>
            </a:solidFill>
            <a:tailEnd type="triangle"/>
          </a:ln>
        </p:spPr>
        <p:style>
          <a:lnRef idx="1">
            <a:schemeClr val="dk1"/>
          </a:lnRef>
          <a:fillRef idx="0">
            <a:schemeClr val="dk1"/>
          </a:fillRef>
          <a:effectRef idx="0">
            <a:schemeClr val="dk1"/>
          </a:effectRef>
          <a:fontRef idx="minor">
            <a:schemeClr val="tx1"/>
          </a:fontRef>
        </p:style>
      </p:cxnSp>
      <p:cxnSp>
        <p:nvCxnSpPr>
          <p:cNvPr id="141" name="直線單箭頭接點 140">
            <a:extLst>
              <a:ext uri="{FF2B5EF4-FFF2-40B4-BE49-F238E27FC236}">
                <a16:creationId xmlns:a16="http://schemas.microsoft.com/office/drawing/2014/main" id="{9A803FA6-4A53-4526-A2D6-C39F832822F5}"/>
              </a:ext>
            </a:extLst>
          </p:cNvPr>
          <p:cNvCxnSpPr>
            <a:cxnSpLocks/>
          </p:cNvCxnSpPr>
          <p:nvPr/>
        </p:nvCxnSpPr>
        <p:spPr>
          <a:xfrm>
            <a:off x="5293673" y="3283579"/>
            <a:ext cx="0" cy="149985"/>
          </a:xfrm>
          <a:prstGeom prst="straightConnector1">
            <a:avLst/>
          </a:prstGeom>
          <a:ln w="12700">
            <a:solidFill>
              <a:srgbClr val="262626"/>
            </a:solidFill>
            <a:tailEnd type="triangle"/>
          </a:ln>
        </p:spPr>
        <p:style>
          <a:lnRef idx="1">
            <a:schemeClr val="dk1"/>
          </a:lnRef>
          <a:fillRef idx="0">
            <a:schemeClr val="dk1"/>
          </a:fillRef>
          <a:effectRef idx="0">
            <a:schemeClr val="dk1"/>
          </a:effectRef>
          <a:fontRef idx="minor">
            <a:schemeClr val="tx1"/>
          </a:fontRef>
        </p:style>
      </p:cxnSp>
      <p:sp>
        <p:nvSpPr>
          <p:cNvPr id="149" name="矩形 148">
            <a:extLst>
              <a:ext uri="{FF2B5EF4-FFF2-40B4-BE49-F238E27FC236}">
                <a16:creationId xmlns:a16="http://schemas.microsoft.com/office/drawing/2014/main" id="{BDACE09C-28D6-4CD9-A161-939C9BC060D2}"/>
              </a:ext>
            </a:extLst>
          </p:cNvPr>
          <p:cNvSpPr/>
          <p:nvPr/>
        </p:nvSpPr>
        <p:spPr>
          <a:xfrm>
            <a:off x="7185183" y="2733153"/>
            <a:ext cx="2520000" cy="432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start_flag &lt;= 1’d1;</a:t>
            </a:r>
          </a:p>
          <a:p>
            <a:pPr algn="ctr"/>
            <a:r>
              <a:rPr lang="en-US" altLang="zh-TW" sz="1200" dirty="0">
                <a:solidFill>
                  <a:schemeClr val="tx1"/>
                </a:solidFill>
                <a:latin typeface="Times New Roman" panose="02020603050405020304" pitchFamily="18" charset="0"/>
                <a:cs typeface="Times New Roman" panose="02020603050405020304" pitchFamily="18" charset="0"/>
              </a:rPr>
              <a:t>mont_mul_x_mux = 1;</a:t>
            </a:r>
          </a:p>
        </p:txBody>
      </p:sp>
      <p:sp>
        <p:nvSpPr>
          <p:cNvPr id="150" name="文字方塊 149">
            <a:extLst>
              <a:ext uri="{FF2B5EF4-FFF2-40B4-BE49-F238E27FC236}">
                <a16:creationId xmlns:a16="http://schemas.microsoft.com/office/drawing/2014/main" id="{737D9332-AA81-4E1D-8040-EEA3733705C5}"/>
              </a:ext>
            </a:extLst>
          </p:cNvPr>
          <p:cNvSpPr txBox="1"/>
          <p:nvPr/>
        </p:nvSpPr>
        <p:spPr>
          <a:xfrm>
            <a:off x="7185094" y="2457263"/>
            <a:ext cx="1259353" cy="276999"/>
          </a:xfrm>
          <a:prstGeom prst="rect">
            <a:avLst/>
          </a:prstGeom>
          <a:noFill/>
          <a:ln w="12700">
            <a:noFill/>
          </a:ln>
        </p:spPr>
        <p:txBody>
          <a:bodyPr wrap="square" rtlCol="0">
            <a:spAutoFit/>
          </a:bodyPr>
          <a:lstStyle/>
          <a:p>
            <a:r>
              <a:rPr lang="en-US" altLang="zh-TW" sz="1200" dirty="0" err="1">
                <a:latin typeface="Times New Roman" panose="02020603050405020304" pitchFamily="18" charset="0"/>
                <a:cs typeface="Times New Roman" panose="02020603050405020304" pitchFamily="18" charset="0"/>
              </a:rPr>
              <a:t>mont_mul_return</a:t>
            </a:r>
            <a:endParaRPr lang="zh-TW" altLang="en-US" sz="1200" dirty="0">
              <a:latin typeface="Times New Roman" panose="02020603050405020304" pitchFamily="18" charset="0"/>
              <a:cs typeface="Times New Roman" panose="02020603050405020304" pitchFamily="18" charset="0"/>
            </a:endParaRPr>
          </a:p>
        </p:txBody>
      </p:sp>
      <p:cxnSp>
        <p:nvCxnSpPr>
          <p:cNvPr id="151" name="直線單箭頭接點 150">
            <a:extLst>
              <a:ext uri="{FF2B5EF4-FFF2-40B4-BE49-F238E27FC236}">
                <a16:creationId xmlns:a16="http://schemas.microsoft.com/office/drawing/2014/main" id="{528E8928-6081-4A53-972A-1460B04AD904}"/>
              </a:ext>
            </a:extLst>
          </p:cNvPr>
          <p:cNvCxnSpPr>
            <a:cxnSpLocks/>
          </p:cNvCxnSpPr>
          <p:nvPr/>
        </p:nvCxnSpPr>
        <p:spPr>
          <a:xfrm flipH="1">
            <a:off x="8444447" y="2445153"/>
            <a:ext cx="2" cy="288000"/>
          </a:xfrm>
          <a:prstGeom prst="straightConnector1">
            <a:avLst/>
          </a:prstGeom>
          <a:ln w="12700">
            <a:solidFill>
              <a:srgbClr val="262626"/>
            </a:solidFill>
            <a:tailEnd type="triangle"/>
          </a:ln>
        </p:spPr>
        <p:style>
          <a:lnRef idx="1">
            <a:schemeClr val="dk1"/>
          </a:lnRef>
          <a:fillRef idx="0">
            <a:schemeClr val="dk1"/>
          </a:fillRef>
          <a:effectRef idx="0">
            <a:schemeClr val="dk1"/>
          </a:effectRef>
          <a:fontRef idx="minor">
            <a:schemeClr val="tx1"/>
          </a:fontRef>
        </p:style>
      </p:cxnSp>
      <p:sp>
        <p:nvSpPr>
          <p:cNvPr id="152" name="六邊形 151">
            <a:extLst>
              <a:ext uri="{FF2B5EF4-FFF2-40B4-BE49-F238E27FC236}">
                <a16:creationId xmlns:a16="http://schemas.microsoft.com/office/drawing/2014/main" id="{059E3D13-BC57-475F-A024-DA0FB92C02AB}"/>
              </a:ext>
            </a:extLst>
          </p:cNvPr>
          <p:cNvSpPr/>
          <p:nvPr/>
        </p:nvSpPr>
        <p:spPr>
          <a:xfrm>
            <a:off x="7455183" y="2153863"/>
            <a:ext cx="1980000" cy="288032"/>
          </a:xfrm>
          <a:prstGeom prst="hexag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ES" altLang="zh-TW" sz="1200" dirty="0">
                <a:solidFill>
                  <a:schemeClr val="tx1"/>
                </a:solidFill>
                <a:latin typeface="Times New Roman" panose="02020603050405020304" pitchFamily="18" charset="0"/>
                <a:cs typeface="Times New Roman" panose="02020603050405020304" pitchFamily="18" charset="0"/>
              </a:rPr>
              <a:t>y_length_cnt == 0</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153" name="六邊形 152">
            <a:extLst>
              <a:ext uri="{FF2B5EF4-FFF2-40B4-BE49-F238E27FC236}">
                <a16:creationId xmlns:a16="http://schemas.microsoft.com/office/drawing/2014/main" id="{F97792F5-559A-423C-AE8A-62E5C1432FDC}"/>
              </a:ext>
            </a:extLst>
          </p:cNvPr>
          <p:cNvSpPr/>
          <p:nvPr/>
        </p:nvSpPr>
        <p:spPr>
          <a:xfrm>
            <a:off x="7451560" y="3600492"/>
            <a:ext cx="1980000" cy="288032"/>
          </a:xfrm>
          <a:prstGeom prst="hexag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mont_mul_valid</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cxnSp>
        <p:nvCxnSpPr>
          <p:cNvPr id="115" name="接點: 肘形 114">
            <a:extLst>
              <a:ext uri="{FF2B5EF4-FFF2-40B4-BE49-F238E27FC236}">
                <a16:creationId xmlns:a16="http://schemas.microsoft.com/office/drawing/2014/main" id="{58B4246F-A577-4C06-A651-3899B6D1669F}"/>
              </a:ext>
            </a:extLst>
          </p:cNvPr>
          <p:cNvCxnSpPr>
            <a:cxnSpLocks/>
            <a:stCxn id="87" idx="2"/>
            <a:endCxn id="97" idx="0"/>
          </p:cNvCxnSpPr>
          <p:nvPr/>
        </p:nvCxnSpPr>
        <p:spPr>
          <a:xfrm rot="5400000" flipH="1" flipV="1">
            <a:off x="1731097" y="1165128"/>
            <a:ext cx="3545198" cy="3581506"/>
          </a:xfrm>
          <a:prstGeom prst="bentConnector5">
            <a:avLst>
              <a:gd name="adj1" fmla="val -6448"/>
              <a:gd name="adj2" fmla="val 41168"/>
              <a:gd name="adj3" fmla="val 106448"/>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206" name="矩形 205">
            <a:extLst>
              <a:ext uri="{FF2B5EF4-FFF2-40B4-BE49-F238E27FC236}">
                <a16:creationId xmlns:a16="http://schemas.microsoft.com/office/drawing/2014/main" id="{B660538B-96F6-47FB-AD2E-B9885DDD44A9}"/>
              </a:ext>
            </a:extLst>
          </p:cNvPr>
          <p:cNvSpPr/>
          <p:nvPr/>
        </p:nvSpPr>
        <p:spPr>
          <a:xfrm>
            <a:off x="7184449" y="4235413"/>
            <a:ext cx="2520000" cy="311411"/>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valid &lt;= 1;</a:t>
            </a:r>
          </a:p>
        </p:txBody>
      </p:sp>
      <p:cxnSp>
        <p:nvCxnSpPr>
          <p:cNvPr id="208" name="接點: 肘形 207">
            <a:extLst>
              <a:ext uri="{FF2B5EF4-FFF2-40B4-BE49-F238E27FC236}">
                <a16:creationId xmlns:a16="http://schemas.microsoft.com/office/drawing/2014/main" id="{B07E1301-5914-47D8-9FE5-AB81494086B3}"/>
              </a:ext>
            </a:extLst>
          </p:cNvPr>
          <p:cNvCxnSpPr>
            <a:cxnSpLocks/>
            <a:stCxn id="135" idx="0"/>
            <a:endCxn id="117" idx="0"/>
          </p:cNvCxnSpPr>
          <p:nvPr/>
        </p:nvCxnSpPr>
        <p:spPr>
          <a:xfrm flipH="1" flipV="1">
            <a:off x="5294358" y="1981251"/>
            <a:ext cx="990000" cy="1153388"/>
          </a:xfrm>
          <a:prstGeom prst="bentConnector4">
            <a:avLst>
              <a:gd name="adj1" fmla="val -43437"/>
              <a:gd name="adj2" fmla="val 113213"/>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212" name="文字方塊 211">
            <a:extLst>
              <a:ext uri="{FF2B5EF4-FFF2-40B4-BE49-F238E27FC236}">
                <a16:creationId xmlns:a16="http://schemas.microsoft.com/office/drawing/2014/main" id="{8E0787BD-576B-449D-A189-F7FE19164E23}"/>
              </a:ext>
            </a:extLst>
          </p:cNvPr>
          <p:cNvSpPr txBox="1"/>
          <p:nvPr/>
        </p:nvSpPr>
        <p:spPr>
          <a:xfrm>
            <a:off x="5298922" y="3222013"/>
            <a:ext cx="261610" cy="276999"/>
          </a:xfrm>
          <a:prstGeom prst="rect">
            <a:avLst/>
          </a:prstGeom>
          <a:noFill/>
          <a:ln w="12700">
            <a:noFill/>
          </a:ln>
        </p:spPr>
        <p:txBody>
          <a:bodyPr wrap="none" rtlCol="0">
            <a:spAutoFit/>
          </a:bodyPr>
          <a:lstStyle/>
          <a:p>
            <a:pPr algn="ctr"/>
            <a:r>
              <a:rPr lang="en-US" altLang="zh-TW" sz="1200" dirty="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p:txBody>
      </p:sp>
      <p:cxnSp>
        <p:nvCxnSpPr>
          <p:cNvPr id="214" name="接點: 肘形 213">
            <a:extLst>
              <a:ext uri="{FF2B5EF4-FFF2-40B4-BE49-F238E27FC236}">
                <a16:creationId xmlns:a16="http://schemas.microsoft.com/office/drawing/2014/main" id="{644A217A-BEB0-4416-9B39-6C5959088EC7}"/>
              </a:ext>
            </a:extLst>
          </p:cNvPr>
          <p:cNvCxnSpPr>
            <a:cxnSpLocks/>
            <a:stCxn id="8" idx="3"/>
            <a:endCxn id="2" idx="1"/>
          </p:cNvCxnSpPr>
          <p:nvPr/>
        </p:nvCxnSpPr>
        <p:spPr>
          <a:xfrm rot="10800000">
            <a:off x="472215" y="1985146"/>
            <a:ext cx="238901" cy="1218166"/>
          </a:xfrm>
          <a:prstGeom prst="bentConnector3">
            <a:avLst>
              <a:gd name="adj1" fmla="val 195688"/>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217" name="文字方塊 216">
            <a:extLst>
              <a:ext uri="{FF2B5EF4-FFF2-40B4-BE49-F238E27FC236}">
                <a16:creationId xmlns:a16="http://schemas.microsoft.com/office/drawing/2014/main" id="{901DECB3-F807-48E3-BA17-942A63127B82}"/>
              </a:ext>
            </a:extLst>
          </p:cNvPr>
          <p:cNvSpPr txBox="1"/>
          <p:nvPr/>
        </p:nvSpPr>
        <p:spPr>
          <a:xfrm>
            <a:off x="0" y="2145336"/>
            <a:ext cx="261611" cy="276999"/>
          </a:xfrm>
          <a:prstGeom prst="rect">
            <a:avLst/>
          </a:prstGeom>
          <a:noFill/>
          <a:ln w="12700">
            <a:noFill/>
          </a:ln>
        </p:spPr>
        <p:txBody>
          <a:bodyPr wrap="none" rtlCol="0">
            <a:spAutoFit/>
          </a:bodyPr>
          <a:lstStyle/>
          <a:p>
            <a:pPr algn="ctr"/>
            <a:r>
              <a:rPr lang="en-US" altLang="zh-TW" sz="1200" dirty="0">
                <a:latin typeface="Times New Roman" panose="02020603050405020304" pitchFamily="18" charset="0"/>
                <a:cs typeface="Times New Roman" panose="02020603050405020304" pitchFamily="18" charset="0"/>
              </a:rPr>
              <a:t>0</a:t>
            </a:r>
            <a:endParaRPr lang="zh-TW" altLang="en-US" dirty="0">
              <a:latin typeface="Times New Roman" panose="02020603050405020304" pitchFamily="18" charset="0"/>
              <a:cs typeface="Times New Roman" panose="02020603050405020304" pitchFamily="18" charset="0"/>
            </a:endParaRPr>
          </a:p>
        </p:txBody>
      </p:sp>
      <p:sp>
        <p:nvSpPr>
          <p:cNvPr id="221" name="文字方塊 220">
            <a:extLst>
              <a:ext uri="{FF2B5EF4-FFF2-40B4-BE49-F238E27FC236}">
                <a16:creationId xmlns:a16="http://schemas.microsoft.com/office/drawing/2014/main" id="{77C75932-CED4-46DB-8E93-81AEA5A4615F}"/>
              </a:ext>
            </a:extLst>
          </p:cNvPr>
          <p:cNvSpPr txBox="1"/>
          <p:nvPr/>
        </p:nvSpPr>
        <p:spPr>
          <a:xfrm>
            <a:off x="1751490" y="3710154"/>
            <a:ext cx="261610" cy="276999"/>
          </a:xfrm>
          <a:prstGeom prst="rect">
            <a:avLst/>
          </a:prstGeom>
          <a:noFill/>
          <a:ln w="12700">
            <a:noFill/>
          </a:ln>
        </p:spPr>
        <p:txBody>
          <a:bodyPr wrap="none" rtlCol="0">
            <a:spAutoFit/>
          </a:bodyPr>
          <a:lstStyle/>
          <a:p>
            <a:pPr algn="ctr"/>
            <a:r>
              <a:rPr lang="en-US" altLang="zh-TW" sz="1200" dirty="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p:txBody>
      </p:sp>
      <p:sp>
        <p:nvSpPr>
          <p:cNvPr id="226" name="文字方塊 225">
            <a:extLst>
              <a:ext uri="{FF2B5EF4-FFF2-40B4-BE49-F238E27FC236}">
                <a16:creationId xmlns:a16="http://schemas.microsoft.com/office/drawing/2014/main" id="{548E71BC-022A-49D9-9EF4-9BD8E29A8ACD}"/>
              </a:ext>
            </a:extLst>
          </p:cNvPr>
          <p:cNvSpPr txBox="1"/>
          <p:nvPr/>
        </p:nvSpPr>
        <p:spPr>
          <a:xfrm>
            <a:off x="6211708" y="2896780"/>
            <a:ext cx="261610" cy="276999"/>
          </a:xfrm>
          <a:prstGeom prst="rect">
            <a:avLst/>
          </a:prstGeom>
          <a:noFill/>
          <a:ln w="12700">
            <a:noFill/>
          </a:ln>
        </p:spPr>
        <p:txBody>
          <a:bodyPr wrap="none" rtlCol="0">
            <a:spAutoFit/>
          </a:bodyPr>
          <a:lstStyle/>
          <a:p>
            <a:pPr algn="ctr"/>
            <a:r>
              <a:rPr lang="en-US" altLang="zh-TW" sz="1200" dirty="0">
                <a:latin typeface="Times New Roman" panose="02020603050405020304" pitchFamily="18" charset="0"/>
                <a:cs typeface="Times New Roman" panose="02020603050405020304" pitchFamily="18" charset="0"/>
              </a:rPr>
              <a:t>0</a:t>
            </a:r>
            <a:endParaRPr lang="zh-TW" altLang="en-US" dirty="0">
              <a:latin typeface="Times New Roman" panose="02020603050405020304" pitchFamily="18" charset="0"/>
              <a:cs typeface="Times New Roman" panose="02020603050405020304" pitchFamily="18" charset="0"/>
            </a:endParaRPr>
          </a:p>
        </p:txBody>
      </p:sp>
      <p:sp>
        <p:nvSpPr>
          <p:cNvPr id="229" name="文字方塊 228">
            <a:extLst>
              <a:ext uri="{FF2B5EF4-FFF2-40B4-BE49-F238E27FC236}">
                <a16:creationId xmlns:a16="http://schemas.microsoft.com/office/drawing/2014/main" id="{EA640470-3C64-4866-BC46-CDD4D54C229E}"/>
              </a:ext>
            </a:extLst>
          </p:cNvPr>
          <p:cNvSpPr txBox="1"/>
          <p:nvPr/>
        </p:nvSpPr>
        <p:spPr>
          <a:xfrm>
            <a:off x="5289354" y="3725658"/>
            <a:ext cx="261610" cy="276999"/>
          </a:xfrm>
          <a:prstGeom prst="rect">
            <a:avLst/>
          </a:prstGeom>
          <a:noFill/>
          <a:ln w="12700">
            <a:noFill/>
          </a:ln>
        </p:spPr>
        <p:txBody>
          <a:bodyPr wrap="none" rtlCol="0">
            <a:spAutoFit/>
          </a:bodyPr>
          <a:lstStyle/>
          <a:p>
            <a:pPr algn="ctr"/>
            <a:r>
              <a:rPr lang="en-US" altLang="zh-TW" sz="1200" dirty="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p:txBody>
      </p:sp>
      <p:sp>
        <p:nvSpPr>
          <p:cNvPr id="243" name="文字方塊 242">
            <a:extLst>
              <a:ext uri="{FF2B5EF4-FFF2-40B4-BE49-F238E27FC236}">
                <a16:creationId xmlns:a16="http://schemas.microsoft.com/office/drawing/2014/main" id="{4A275738-7A58-4DFE-B1A6-1A5339ABE92E}"/>
              </a:ext>
            </a:extLst>
          </p:cNvPr>
          <p:cNvSpPr txBox="1"/>
          <p:nvPr/>
        </p:nvSpPr>
        <p:spPr>
          <a:xfrm>
            <a:off x="6211708" y="3358571"/>
            <a:ext cx="261610" cy="276999"/>
          </a:xfrm>
          <a:prstGeom prst="rect">
            <a:avLst/>
          </a:prstGeom>
          <a:noFill/>
          <a:ln w="12700">
            <a:noFill/>
          </a:ln>
        </p:spPr>
        <p:txBody>
          <a:bodyPr wrap="none" rtlCol="0">
            <a:spAutoFit/>
          </a:bodyPr>
          <a:lstStyle/>
          <a:p>
            <a:pPr algn="ctr"/>
            <a:r>
              <a:rPr lang="en-US" altLang="zh-TW" sz="1200" dirty="0">
                <a:latin typeface="Times New Roman" panose="02020603050405020304" pitchFamily="18" charset="0"/>
                <a:cs typeface="Times New Roman" panose="02020603050405020304" pitchFamily="18" charset="0"/>
              </a:rPr>
              <a:t>0</a:t>
            </a:r>
            <a:endParaRPr lang="zh-TW" altLang="en-US" dirty="0">
              <a:latin typeface="Times New Roman" panose="02020603050405020304" pitchFamily="18" charset="0"/>
              <a:cs typeface="Times New Roman" panose="02020603050405020304" pitchFamily="18" charset="0"/>
            </a:endParaRPr>
          </a:p>
        </p:txBody>
      </p:sp>
      <p:cxnSp>
        <p:nvCxnSpPr>
          <p:cNvPr id="245" name="直線單箭頭接點 244">
            <a:extLst>
              <a:ext uri="{FF2B5EF4-FFF2-40B4-BE49-F238E27FC236}">
                <a16:creationId xmlns:a16="http://schemas.microsoft.com/office/drawing/2014/main" id="{BC157ACD-0B1F-42C0-98E2-32B141DD75C1}"/>
              </a:ext>
            </a:extLst>
          </p:cNvPr>
          <p:cNvCxnSpPr>
            <a:cxnSpLocks/>
            <a:endCxn id="206" idx="0"/>
          </p:cNvCxnSpPr>
          <p:nvPr/>
        </p:nvCxnSpPr>
        <p:spPr>
          <a:xfrm>
            <a:off x="8441318" y="3893816"/>
            <a:ext cx="3131" cy="341597"/>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247" name="文字方塊 246">
            <a:extLst>
              <a:ext uri="{FF2B5EF4-FFF2-40B4-BE49-F238E27FC236}">
                <a16:creationId xmlns:a16="http://schemas.microsoft.com/office/drawing/2014/main" id="{9B3EC114-FAA9-43FD-A578-A8D7EBC0B4EB}"/>
              </a:ext>
            </a:extLst>
          </p:cNvPr>
          <p:cNvSpPr txBox="1"/>
          <p:nvPr/>
        </p:nvSpPr>
        <p:spPr>
          <a:xfrm>
            <a:off x="8450715" y="3951700"/>
            <a:ext cx="261610" cy="276999"/>
          </a:xfrm>
          <a:prstGeom prst="rect">
            <a:avLst/>
          </a:prstGeom>
          <a:noFill/>
          <a:ln w="12700">
            <a:noFill/>
          </a:ln>
        </p:spPr>
        <p:txBody>
          <a:bodyPr wrap="none" rtlCol="0">
            <a:spAutoFit/>
          </a:bodyPr>
          <a:lstStyle/>
          <a:p>
            <a:pPr algn="ctr"/>
            <a:r>
              <a:rPr lang="en-US" altLang="zh-TW" sz="1200" dirty="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p:txBody>
      </p:sp>
      <p:sp>
        <p:nvSpPr>
          <p:cNvPr id="249" name="文字方塊 248">
            <a:extLst>
              <a:ext uri="{FF2B5EF4-FFF2-40B4-BE49-F238E27FC236}">
                <a16:creationId xmlns:a16="http://schemas.microsoft.com/office/drawing/2014/main" id="{BFC1BF22-A5E6-4769-B759-8B01AB7DBA54}"/>
              </a:ext>
            </a:extLst>
          </p:cNvPr>
          <p:cNvSpPr txBox="1"/>
          <p:nvPr/>
        </p:nvSpPr>
        <p:spPr>
          <a:xfrm>
            <a:off x="7188015" y="3951696"/>
            <a:ext cx="608922" cy="276999"/>
          </a:xfrm>
          <a:prstGeom prst="rect">
            <a:avLst/>
          </a:prstGeom>
          <a:noFill/>
          <a:ln w="12700">
            <a:noFill/>
          </a:ln>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DONE</a:t>
            </a:r>
            <a:endParaRPr lang="zh-TW" altLang="en-US" sz="1200" dirty="0">
              <a:latin typeface="Times New Roman" panose="02020603050405020304" pitchFamily="18" charset="0"/>
              <a:cs typeface="Times New Roman" panose="02020603050405020304" pitchFamily="18" charset="0"/>
            </a:endParaRPr>
          </a:p>
        </p:txBody>
      </p:sp>
      <p:sp>
        <p:nvSpPr>
          <p:cNvPr id="252" name="文字方塊 251">
            <a:extLst>
              <a:ext uri="{FF2B5EF4-FFF2-40B4-BE49-F238E27FC236}">
                <a16:creationId xmlns:a16="http://schemas.microsoft.com/office/drawing/2014/main" id="{3A4F4155-E564-4BF8-8E33-F405BFF0C399}"/>
              </a:ext>
            </a:extLst>
          </p:cNvPr>
          <p:cNvSpPr txBox="1"/>
          <p:nvPr/>
        </p:nvSpPr>
        <p:spPr>
          <a:xfrm>
            <a:off x="9375526" y="2042646"/>
            <a:ext cx="261610" cy="276999"/>
          </a:xfrm>
          <a:prstGeom prst="rect">
            <a:avLst/>
          </a:prstGeom>
          <a:noFill/>
          <a:ln w="12700">
            <a:noFill/>
          </a:ln>
        </p:spPr>
        <p:txBody>
          <a:bodyPr wrap="none" rtlCol="0">
            <a:spAutoFit/>
          </a:bodyPr>
          <a:lstStyle/>
          <a:p>
            <a:pPr algn="ctr"/>
            <a:r>
              <a:rPr lang="en-US" altLang="zh-TW" sz="1200" dirty="0">
                <a:latin typeface="Times New Roman" panose="02020603050405020304" pitchFamily="18" charset="0"/>
                <a:cs typeface="Times New Roman" panose="02020603050405020304" pitchFamily="18" charset="0"/>
              </a:rPr>
              <a:t>0</a:t>
            </a:r>
            <a:endParaRPr lang="zh-TW" altLang="en-US" dirty="0">
              <a:latin typeface="Times New Roman" panose="02020603050405020304" pitchFamily="18" charset="0"/>
              <a:cs typeface="Times New Roman" panose="02020603050405020304" pitchFamily="18" charset="0"/>
            </a:endParaRPr>
          </a:p>
        </p:txBody>
      </p:sp>
      <p:cxnSp>
        <p:nvCxnSpPr>
          <p:cNvPr id="258" name="直線單箭頭接點 257">
            <a:extLst>
              <a:ext uri="{FF2B5EF4-FFF2-40B4-BE49-F238E27FC236}">
                <a16:creationId xmlns:a16="http://schemas.microsoft.com/office/drawing/2014/main" id="{A610812A-ED17-44BA-BEE2-81865686045A}"/>
              </a:ext>
            </a:extLst>
          </p:cNvPr>
          <p:cNvCxnSpPr>
            <a:cxnSpLocks/>
            <a:stCxn id="149" idx="2"/>
          </p:cNvCxnSpPr>
          <p:nvPr/>
        </p:nvCxnSpPr>
        <p:spPr>
          <a:xfrm flipH="1">
            <a:off x="8442914" y="3165153"/>
            <a:ext cx="2269" cy="424517"/>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259" name="文字方塊 258">
            <a:extLst>
              <a:ext uri="{FF2B5EF4-FFF2-40B4-BE49-F238E27FC236}">
                <a16:creationId xmlns:a16="http://schemas.microsoft.com/office/drawing/2014/main" id="{8659F9FA-6E78-409F-AA46-9955ADD8D9B3}"/>
              </a:ext>
            </a:extLst>
          </p:cNvPr>
          <p:cNvSpPr txBox="1"/>
          <p:nvPr/>
        </p:nvSpPr>
        <p:spPr>
          <a:xfrm>
            <a:off x="8444088" y="2449438"/>
            <a:ext cx="261610" cy="276999"/>
          </a:xfrm>
          <a:prstGeom prst="rect">
            <a:avLst/>
          </a:prstGeom>
          <a:noFill/>
          <a:ln w="12700">
            <a:noFill/>
          </a:ln>
        </p:spPr>
        <p:txBody>
          <a:bodyPr wrap="none" rtlCol="0">
            <a:spAutoFit/>
          </a:bodyPr>
          <a:lstStyle/>
          <a:p>
            <a:pPr algn="ctr"/>
            <a:r>
              <a:rPr lang="en-US" altLang="zh-TW" sz="1200" dirty="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p:txBody>
      </p:sp>
      <p:cxnSp>
        <p:nvCxnSpPr>
          <p:cNvPr id="272" name="接點: 肘形 271">
            <a:extLst>
              <a:ext uri="{FF2B5EF4-FFF2-40B4-BE49-F238E27FC236}">
                <a16:creationId xmlns:a16="http://schemas.microsoft.com/office/drawing/2014/main" id="{38D16B62-C71A-4AB6-95F1-8202186B8DC7}"/>
              </a:ext>
            </a:extLst>
          </p:cNvPr>
          <p:cNvCxnSpPr>
            <a:stCxn id="153" idx="0"/>
            <a:endCxn id="149" idx="3"/>
          </p:cNvCxnSpPr>
          <p:nvPr/>
        </p:nvCxnSpPr>
        <p:spPr>
          <a:xfrm flipV="1">
            <a:off x="9431560" y="2949153"/>
            <a:ext cx="273623" cy="795355"/>
          </a:xfrm>
          <a:prstGeom prst="bentConnector3">
            <a:avLst>
              <a:gd name="adj1" fmla="val 183546"/>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274" name="文字方塊 273">
            <a:extLst>
              <a:ext uri="{FF2B5EF4-FFF2-40B4-BE49-F238E27FC236}">
                <a16:creationId xmlns:a16="http://schemas.microsoft.com/office/drawing/2014/main" id="{E96825BB-12DC-4C6B-9917-6AD2852FB6E2}"/>
              </a:ext>
            </a:extLst>
          </p:cNvPr>
          <p:cNvSpPr txBox="1"/>
          <p:nvPr/>
        </p:nvSpPr>
        <p:spPr>
          <a:xfrm>
            <a:off x="9466850" y="3526144"/>
            <a:ext cx="261610" cy="276999"/>
          </a:xfrm>
          <a:prstGeom prst="rect">
            <a:avLst/>
          </a:prstGeom>
          <a:noFill/>
          <a:ln w="12700">
            <a:noFill/>
          </a:ln>
        </p:spPr>
        <p:txBody>
          <a:bodyPr wrap="none" rtlCol="0">
            <a:spAutoFit/>
          </a:bodyPr>
          <a:lstStyle/>
          <a:p>
            <a:pPr algn="ctr"/>
            <a:r>
              <a:rPr lang="en-US" altLang="zh-TW" sz="1200" dirty="0">
                <a:latin typeface="Times New Roman" panose="02020603050405020304" pitchFamily="18" charset="0"/>
                <a:cs typeface="Times New Roman" panose="02020603050405020304" pitchFamily="18" charset="0"/>
              </a:rPr>
              <a:t>0</a:t>
            </a:r>
            <a:endParaRPr lang="zh-TW" altLang="en-US" dirty="0">
              <a:latin typeface="Times New Roman" panose="02020603050405020304" pitchFamily="18" charset="0"/>
              <a:cs typeface="Times New Roman" panose="02020603050405020304" pitchFamily="18" charset="0"/>
            </a:endParaRPr>
          </a:p>
        </p:txBody>
      </p:sp>
      <p:cxnSp>
        <p:nvCxnSpPr>
          <p:cNvPr id="276" name="接點: 肘形 275">
            <a:extLst>
              <a:ext uri="{FF2B5EF4-FFF2-40B4-BE49-F238E27FC236}">
                <a16:creationId xmlns:a16="http://schemas.microsoft.com/office/drawing/2014/main" id="{5F9C5BCE-4B2A-41AC-9FD4-E0E187D9AFAF}"/>
              </a:ext>
            </a:extLst>
          </p:cNvPr>
          <p:cNvCxnSpPr>
            <a:cxnSpLocks/>
            <a:stCxn id="206" idx="2"/>
            <a:endCxn id="2" idx="0"/>
          </p:cNvCxnSpPr>
          <p:nvPr/>
        </p:nvCxnSpPr>
        <p:spPr>
          <a:xfrm rot="5400000" flipH="1">
            <a:off x="3443276" y="-454349"/>
            <a:ext cx="3274984" cy="6727363"/>
          </a:xfrm>
          <a:prstGeom prst="bentConnector5">
            <a:avLst>
              <a:gd name="adj1" fmla="val -6980"/>
              <a:gd name="adj2" fmla="val -23796"/>
              <a:gd name="adj3" fmla="val 112506"/>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287" name="文字方塊 286">
            <a:extLst>
              <a:ext uri="{FF2B5EF4-FFF2-40B4-BE49-F238E27FC236}">
                <a16:creationId xmlns:a16="http://schemas.microsoft.com/office/drawing/2014/main" id="{588D82DB-B035-44B2-BB18-7001388A4149}"/>
              </a:ext>
            </a:extLst>
          </p:cNvPr>
          <p:cNvSpPr txBox="1"/>
          <p:nvPr/>
        </p:nvSpPr>
        <p:spPr>
          <a:xfrm>
            <a:off x="1453280" y="524117"/>
            <a:ext cx="524541" cy="276999"/>
          </a:xfrm>
          <a:prstGeom prst="rect">
            <a:avLst/>
          </a:prstGeom>
          <a:noFill/>
          <a:ln w="12700">
            <a:noFill/>
          </a:ln>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reset</a:t>
            </a:r>
            <a:endParaRPr lang="zh-TW" altLang="en-US" sz="1200" dirty="0">
              <a:latin typeface="Times New Roman" panose="02020603050405020304" pitchFamily="18" charset="0"/>
              <a:cs typeface="Times New Roman" panose="02020603050405020304" pitchFamily="18" charset="0"/>
            </a:endParaRPr>
          </a:p>
        </p:txBody>
      </p:sp>
      <p:sp>
        <p:nvSpPr>
          <p:cNvPr id="46" name="投影片編號版面配置區 45">
            <a:extLst>
              <a:ext uri="{FF2B5EF4-FFF2-40B4-BE49-F238E27FC236}">
                <a16:creationId xmlns:a16="http://schemas.microsoft.com/office/drawing/2014/main" id="{753F91BC-9975-48D6-BE23-72693D90F7B7}"/>
              </a:ext>
            </a:extLst>
          </p:cNvPr>
          <p:cNvSpPr>
            <a:spLocks noGrp="1"/>
          </p:cNvSpPr>
          <p:nvPr>
            <p:ph type="sldNum" sz="quarter" idx="12"/>
          </p:nvPr>
        </p:nvSpPr>
        <p:spPr/>
        <p:txBody>
          <a:bodyPr/>
          <a:lstStyle/>
          <a:p>
            <a:fld id="{64CE74CF-356A-4169-9D6E-C5675D7456C1}" type="slidenum">
              <a:rPr lang="zh-CN" altLang="en-US" smtClean="0"/>
              <a:t>26</a:t>
            </a:fld>
            <a:endParaRPr lang="zh-CN" altLang="en-US"/>
          </a:p>
        </p:txBody>
      </p:sp>
      <p:sp>
        <p:nvSpPr>
          <p:cNvPr id="70" name="六邊形 69">
            <a:extLst>
              <a:ext uri="{FF2B5EF4-FFF2-40B4-BE49-F238E27FC236}">
                <a16:creationId xmlns:a16="http://schemas.microsoft.com/office/drawing/2014/main" id="{D3E32363-D0B7-4DB5-97A4-B67E628BABEE}"/>
              </a:ext>
            </a:extLst>
          </p:cNvPr>
          <p:cNvSpPr/>
          <p:nvPr/>
        </p:nvSpPr>
        <p:spPr>
          <a:xfrm>
            <a:off x="4308922" y="5001626"/>
            <a:ext cx="1980000" cy="288032"/>
          </a:xfrm>
          <a:prstGeom prst="hexag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mont_mul_valid</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cxnSp>
        <p:nvCxnSpPr>
          <p:cNvPr id="71" name="直線單箭頭接點 70">
            <a:extLst>
              <a:ext uri="{FF2B5EF4-FFF2-40B4-BE49-F238E27FC236}">
                <a16:creationId xmlns:a16="http://schemas.microsoft.com/office/drawing/2014/main" id="{AA56F8D8-1AE5-4361-843D-A3D1EB7BC03F}"/>
              </a:ext>
            </a:extLst>
          </p:cNvPr>
          <p:cNvCxnSpPr>
            <a:cxnSpLocks/>
          </p:cNvCxnSpPr>
          <p:nvPr/>
        </p:nvCxnSpPr>
        <p:spPr>
          <a:xfrm>
            <a:off x="5298922" y="4851611"/>
            <a:ext cx="0" cy="152325"/>
          </a:xfrm>
          <a:prstGeom prst="straightConnector1">
            <a:avLst/>
          </a:prstGeom>
          <a:ln w="12700">
            <a:solidFill>
              <a:srgbClr val="262626"/>
            </a:solidFill>
            <a:tailEnd type="triangle"/>
          </a:ln>
        </p:spPr>
        <p:style>
          <a:lnRef idx="1">
            <a:schemeClr val="dk1"/>
          </a:lnRef>
          <a:fillRef idx="0">
            <a:schemeClr val="dk1"/>
          </a:fillRef>
          <a:effectRef idx="0">
            <a:schemeClr val="dk1"/>
          </a:effectRef>
          <a:fontRef idx="minor">
            <a:schemeClr val="tx1"/>
          </a:fontRef>
        </p:style>
      </p:cxnSp>
      <p:sp>
        <p:nvSpPr>
          <p:cNvPr id="73" name="文字方塊 72">
            <a:extLst>
              <a:ext uri="{FF2B5EF4-FFF2-40B4-BE49-F238E27FC236}">
                <a16:creationId xmlns:a16="http://schemas.microsoft.com/office/drawing/2014/main" id="{817AF77E-457A-474C-8908-EBC5C4F0022D}"/>
              </a:ext>
            </a:extLst>
          </p:cNvPr>
          <p:cNvSpPr txBox="1"/>
          <p:nvPr/>
        </p:nvSpPr>
        <p:spPr>
          <a:xfrm>
            <a:off x="4069814" y="4858226"/>
            <a:ext cx="261610" cy="276999"/>
          </a:xfrm>
          <a:prstGeom prst="rect">
            <a:avLst/>
          </a:prstGeom>
          <a:noFill/>
          <a:ln w="12700">
            <a:noFill/>
          </a:ln>
        </p:spPr>
        <p:txBody>
          <a:bodyPr wrap="none" rtlCol="0">
            <a:spAutoFit/>
          </a:bodyPr>
          <a:lstStyle/>
          <a:p>
            <a:pPr algn="ctr"/>
            <a:r>
              <a:rPr lang="en-US" altLang="zh-TW" sz="1200" dirty="0">
                <a:latin typeface="Times New Roman" panose="02020603050405020304" pitchFamily="18" charset="0"/>
                <a:cs typeface="Times New Roman" panose="02020603050405020304" pitchFamily="18" charset="0"/>
              </a:rPr>
              <a:t>0</a:t>
            </a:r>
            <a:endParaRPr lang="zh-TW" altLang="en-US" dirty="0">
              <a:latin typeface="Times New Roman" panose="02020603050405020304" pitchFamily="18" charset="0"/>
              <a:cs typeface="Times New Roman" panose="02020603050405020304" pitchFamily="18" charset="0"/>
            </a:endParaRPr>
          </a:p>
        </p:txBody>
      </p:sp>
      <p:cxnSp>
        <p:nvCxnSpPr>
          <p:cNvPr id="28" name="接點: 肘形 27">
            <a:extLst>
              <a:ext uri="{FF2B5EF4-FFF2-40B4-BE49-F238E27FC236}">
                <a16:creationId xmlns:a16="http://schemas.microsoft.com/office/drawing/2014/main" id="{7205EDA1-C953-4D9D-9207-4FFCC9785CAE}"/>
              </a:ext>
            </a:extLst>
          </p:cNvPr>
          <p:cNvCxnSpPr>
            <a:stCxn id="70" idx="3"/>
            <a:endCxn id="123" idx="0"/>
          </p:cNvCxnSpPr>
          <p:nvPr/>
        </p:nvCxnSpPr>
        <p:spPr>
          <a:xfrm rot="10800000" flipH="1">
            <a:off x="4308922" y="3994564"/>
            <a:ext cx="990124" cy="1151079"/>
          </a:xfrm>
          <a:prstGeom prst="bentConnector4">
            <a:avLst>
              <a:gd name="adj1" fmla="val -63813"/>
              <a:gd name="adj2" fmla="val 117102"/>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82" name="文字方塊 81">
            <a:extLst>
              <a:ext uri="{FF2B5EF4-FFF2-40B4-BE49-F238E27FC236}">
                <a16:creationId xmlns:a16="http://schemas.microsoft.com/office/drawing/2014/main" id="{6B64F724-EC88-4833-9912-D0E40A7B3CCC}"/>
              </a:ext>
            </a:extLst>
          </p:cNvPr>
          <p:cNvSpPr txBox="1"/>
          <p:nvPr/>
        </p:nvSpPr>
        <p:spPr>
          <a:xfrm>
            <a:off x="6279144" y="4878758"/>
            <a:ext cx="261610" cy="276999"/>
          </a:xfrm>
          <a:prstGeom prst="rect">
            <a:avLst/>
          </a:prstGeom>
          <a:noFill/>
          <a:ln w="12700">
            <a:noFill/>
          </a:ln>
        </p:spPr>
        <p:txBody>
          <a:bodyPr wrap="none" rtlCol="0">
            <a:spAutoFit/>
          </a:bodyPr>
          <a:lstStyle/>
          <a:p>
            <a:pPr algn="ctr"/>
            <a:r>
              <a:rPr lang="en-US" altLang="zh-TW" sz="1200" dirty="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p:txBody>
      </p:sp>
      <p:cxnSp>
        <p:nvCxnSpPr>
          <p:cNvPr id="39" name="接點: 肘形 38">
            <a:extLst>
              <a:ext uri="{FF2B5EF4-FFF2-40B4-BE49-F238E27FC236}">
                <a16:creationId xmlns:a16="http://schemas.microsoft.com/office/drawing/2014/main" id="{DE082872-4644-4275-B209-CC774EEA7764}"/>
              </a:ext>
            </a:extLst>
          </p:cNvPr>
          <p:cNvCxnSpPr>
            <a:stCxn id="152" idx="0"/>
            <a:endCxn id="117" idx="0"/>
          </p:cNvCxnSpPr>
          <p:nvPr/>
        </p:nvCxnSpPr>
        <p:spPr>
          <a:xfrm flipH="1" flipV="1">
            <a:off x="5294358" y="1981251"/>
            <a:ext cx="4140825" cy="316628"/>
          </a:xfrm>
          <a:prstGeom prst="bentConnector4">
            <a:avLst>
              <a:gd name="adj1" fmla="val -5521"/>
              <a:gd name="adj2" fmla="val 14813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52" name="接點: 肘形 51">
            <a:extLst>
              <a:ext uri="{FF2B5EF4-FFF2-40B4-BE49-F238E27FC236}">
                <a16:creationId xmlns:a16="http://schemas.microsoft.com/office/drawing/2014/main" id="{9DCCAB6C-E38A-4ACE-9E11-7A3590E6255C}"/>
              </a:ext>
            </a:extLst>
          </p:cNvPr>
          <p:cNvCxnSpPr>
            <a:cxnSpLocks/>
            <a:stCxn id="137" idx="0"/>
          </p:cNvCxnSpPr>
          <p:nvPr/>
        </p:nvCxnSpPr>
        <p:spPr>
          <a:xfrm flipV="1">
            <a:off x="6282856" y="1989986"/>
            <a:ext cx="624836" cy="1588675"/>
          </a:xfrm>
          <a:prstGeom prst="bentConnector2">
            <a:avLst/>
          </a:prstGeom>
        </p:spPr>
        <p:style>
          <a:lnRef idx="1">
            <a:schemeClr val="dk1"/>
          </a:lnRef>
          <a:fillRef idx="0">
            <a:schemeClr val="dk1"/>
          </a:fillRef>
          <a:effectRef idx="0">
            <a:schemeClr val="dk1"/>
          </a:effectRef>
          <a:fontRef idx="minor">
            <a:schemeClr val="tx1"/>
          </a:fontRef>
        </p:style>
      </p:cxnSp>
      <p:cxnSp>
        <p:nvCxnSpPr>
          <p:cNvPr id="56" name="接點: 肘形 55">
            <a:extLst>
              <a:ext uri="{FF2B5EF4-FFF2-40B4-BE49-F238E27FC236}">
                <a16:creationId xmlns:a16="http://schemas.microsoft.com/office/drawing/2014/main" id="{30AE2174-6404-436A-B1DE-D102A6037371}"/>
              </a:ext>
            </a:extLst>
          </p:cNvPr>
          <p:cNvCxnSpPr>
            <a:cxnSpLocks/>
          </p:cNvCxnSpPr>
          <p:nvPr/>
        </p:nvCxnSpPr>
        <p:spPr>
          <a:xfrm>
            <a:off x="6907692" y="1989986"/>
            <a:ext cx="1535222" cy="160619"/>
          </a:xfrm>
          <a:prstGeom prst="bentConnector3">
            <a:avLst>
              <a:gd name="adj1" fmla="val 100048"/>
            </a:avLst>
          </a:prstGeom>
          <a:ln>
            <a:tailEnd type="triangle"/>
          </a:ln>
        </p:spPr>
        <p:style>
          <a:lnRef idx="1">
            <a:schemeClr val="dk1"/>
          </a:lnRef>
          <a:fillRef idx="0">
            <a:schemeClr val="dk1"/>
          </a:fillRef>
          <a:effectRef idx="0">
            <a:schemeClr val="dk1"/>
          </a:effectRef>
          <a:fontRef idx="minor">
            <a:schemeClr val="tx1"/>
          </a:fontRef>
        </p:style>
      </p:cxnSp>
      <p:cxnSp>
        <p:nvCxnSpPr>
          <p:cNvPr id="64" name="接點: 肘形 63">
            <a:extLst>
              <a:ext uri="{FF2B5EF4-FFF2-40B4-BE49-F238E27FC236}">
                <a16:creationId xmlns:a16="http://schemas.microsoft.com/office/drawing/2014/main" id="{92BDC57B-1515-4123-B8CD-D325EB0F9E0B}"/>
              </a:ext>
            </a:extLst>
          </p:cNvPr>
          <p:cNvCxnSpPr>
            <a:cxnSpLocks/>
            <a:stCxn id="70" idx="0"/>
          </p:cNvCxnSpPr>
          <p:nvPr/>
        </p:nvCxnSpPr>
        <p:spPr>
          <a:xfrm flipV="1">
            <a:off x="6288922" y="3462338"/>
            <a:ext cx="619084" cy="1683304"/>
          </a:xfrm>
          <a:prstGeom prst="bentConnector2">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347534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0" y="0"/>
            <a:ext cx="2543610"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b="1" dirty="0" err="1">
                <a:latin typeface="Times New Roman" panose="02020603050405020304" pitchFamily="18" charset="0"/>
                <a:ea typeface="微軟正黑體" panose="020B0604030504040204" pitchFamily="34" charset="-120"/>
                <a:cs typeface="Times New Roman" panose="02020603050405020304" pitchFamily="18" charset="0"/>
              </a:rPr>
              <a:t>RSA_core</a:t>
            </a:r>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硬體架構</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grpSp>
        <p:nvGrpSpPr>
          <p:cNvPr id="26" name="群組 25">
            <a:extLst>
              <a:ext uri="{FF2B5EF4-FFF2-40B4-BE49-F238E27FC236}">
                <a16:creationId xmlns:a16="http://schemas.microsoft.com/office/drawing/2014/main" id="{E69EEAEC-730E-499C-B4FA-FAD13DD5EEC0}"/>
              </a:ext>
            </a:extLst>
          </p:cNvPr>
          <p:cNvGrpSpPr/>
          <p:nvPr/>
        </p:nvGrpSpPr>
        <p:grpSpPr>
          <a:xfrm>
            <a:off x="2543610" y="1453343"/>
            <a:ext cx="5072778" cy="2808313"/>
            <a:chOff x="2543610" y="1453343"/>
            <a:chExt cx="5072778" cy="2808313"/>
          </a:xfrm>
        </p:grpSpPr>
        <p:sp>
          <p:nvSpPr>
            <p:cNvPr id="36" name="矩形 35">
              <a:extLst>
                <a:ext uri="{FF2B5EF4-FFF2-40B4-BE49-F238E27FC236}">
                  <a16:creationId xmlns:a16="http://schemas.microsoft.com/office/drawing/2014/main" id="{2D23FEB0-EDA3-490C-A44A-D2DE06B251C9}"/>
                </a:ext>
              </a:extLst>
            </p:cNvPr>
            <p:cNvSpPr/>
            <p:nvPr/>
          </p:nvSpPr>
          <p:spPr>
            <a:xfrm>
              <a:off x="5425780" y="1824713"/>
              <a:ext cx="1008000" cy="128083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err="1">
                  <a:solidFill>
                    <a:schemeClr val="tx1"/>
                  </a:solidFill>
                  <a:latin typeface="Times New Roman" panose="02020603050405020304" pitchFamily="18" charset="0"/>
                  <a:cs typeface="Times New Roman" panose="02020603050405020304" pitchFamily="18" charset="0"/>
                </a:rPr>
                <a:t>mont_pow</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grpSp>
          <p:nvGrpSpPr>
            <p:cNvPr id="8" name="群組 7">
              <a:extLst>
                <a:ext uri="{FF2B5EF4-FFF2-40B4-BE49-F238E27FC236}">
                  <a16:creationId xmlns:a16="http://schemas.microsoft.com/office/drawing/2014/main" id="{389E9A58-F5F0-471F-A894-4D44C949CB4A}"/>
                </a:ext>
              </a:extLst>
            </p:cNvPr>
            <p:cNvGrpSpPr/>
            <p:nvPr/>
          </p:nvGrpSpPr>
          <p:grpSpPr>
            <a:xfrm>
              <a:off x="3539821" y="1824713"/>
              <a:ext cx="1494805" cy="1280830"/>
              <a:chOff x="3338057" y="2065412"/>
              <a:chExt cx="1494805" cy="1296000"/>
            </a:xfrm>
          </p:grpSpPr>
          <p:sp>
            <p:nvSpPr>
              <p:cNvPr id="46" name="矩形 45">
                <a:extLst>
                  <a:ext uri="{FF2B5EF4-FFF2-40B4-BE49-F238E27FC236}">
                    <a16:creationId xmlns:a16="http://schemas.microsoft.com/office/drawing/2014/main" id="{AA99E879-7977-4D66-BBA9-B3E810607D38}"/>
                  </a:ext>
                </a:extLst>
              </p:cNvPr>
              <p:cNvSpPr/>
              <p:nvPr/>
            </p:nvSpPr>
            <p:spPr>
              <a:xfrm>
                <a:off x="3581460" y="2065412"/>
                <a:ext cx="1008000" cy="1296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48" name="文字方塊 47">
                <a:extLst>
                  <a:ext uri="{FF2B5EF4-FFF2-40B4-BE49-F238E27FC236}">
                    <a16:creationId xmlns:a16="http://schemas.microsoft.com/office/drawing/2014/main" id="{6A523390-AE27-4233-991F-C4D2BCA5CA11}"/>
                  </a:ext>
                </a:extLst>
              </p:cNvPr>
              <p:cNvSpPr txBox="1"/>
              <p:nvPr/>
            </p:nvSpPr>
            <p:spPr>
              <a:xfrm>
                <a:off x="3338057" y="2574912"/>
                <a:ext cx="1494805" cy="276999"/>
              </a:xfrm>
              <a:prstGeom prst="rect">
                <a:avLst/>
              </a:prstGeom>
              <a:noFill/>
            </p:spPr>
            <p:txBody>
              <a:bodyPr wrap="square">
                <a:spAutoFit/>
              </a:bodyPr>
              <a:lstStyle/>
              <a:p>
                <a:pPr algn="ctr"/>
                <a:r>
                  <a:rPr lang="en-US" altLang="zh-TW" sz="1200" dirty="0" err="1">
                    <a:latin typeface="Times New Roman" panose="02020603050405020304" pitchFamily="18" charset="0"/>
                    <a:cs typeface="Times New Roman" panose="02020603050405020304" pitchFamily="18" charset="0"/>
                  </a:rPr>
                  <a:t>ext_euclid</a:t>
                </a:r>
                <a:endParaRPr lang="zh-TW" altLang="en-US" sz="1200" dirty="0">
                  <a:latin typeface="Times New Roman" panose="02020603050405020304" pitchFamily="18" charset="0"/>
                  <a:cs typeface="Times New Roman" panose="02020603050405020304" pitchFamily="18" charset="0"/>
                </a:endParaRPr>
              </a:p>
            </p:txBody>
          </p:sp>
        </p:grpSp>
        <p:sp>
          <p:nvSpPr>
            <p:cNvPr id="53" name="矩形 52">
              <a:extLst>
                <a:ext uri="{FF2B5EF4-FFF2-40B4-BE49-F238E27FC236}">
                  <a16:creationId xmlns:a16="http://schemas.microsoft.com/office/drawing/2014/main" id="{E18C8523-5029-47CF-BD25-F2770EDCF474}"/>
                </a:ext>
              </a:extLst>
            </p:cNvPr>
            <p:cNvSpPr/>
            <p:nvPr/>
          </p:nvSpPr>
          <p:spPr>
            <a:xfrm>
              <a:off x="2575828" y="1453344"/>
              <a:ext cx="5040560" cy="2808312"/>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dirty="0">
                <a:solidFill>
                  <a:schemeClr val="tx1"/>
                </a:solidFill>
                <a:latin typeface="Times New Roman" panose="02020603050405020304" pitchFamily="18" charset="0"/>
                <a:cs typeface="Times New Roman" panose="02020603050405020304" pitchFamily="18" charset="0"/>
              </a:endParaRPr>
            </a:p>
          </p:txBody>
        </p:sp>
        <p:cxnSp>
          <p:nvCxnSpPr>
            <p:cNvPr id="12" name="直線單箭頭接點 11">
              <a:extLst>
                <a:ext uri="{FF2B5EF4-FFF2-40B4-BE49-F238E27FC236}">
                  <a16:creationId xmlns:a16="http://schemas.microsoft.com/office/drawing/2014/main" id="{84359C8D-8438-4471-B838-8B7364B439FA}"/>
                </a:ext>
              </a:extLst>
            </p:cNvPr>
            <p:cNvCxnSpPr>
              <a:endCxn id="36" idx="1"/>
            </p:cNvCxnSpPr>
            <p:nvPr/>
          </p:nvCxnSpPr>
          <p:spPr>
            <a:xfrm flipV="1">
              <a:off x="4791224" y="2465128"/>
              <a:ext cx="634556" cy="758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8" name="文字方塊 57">
              <a:extLst>
                <a:ext uri="{FF2B5EF4-FFF2-40B4-BE49-F238E27FC236}">
                  <a16:creationId xmlns:a16="http://schemas.microsoft.com/office/drawing/2014/main" id="{BB59D535-392E-4A84-9F4C-AE1DD3BB6AF5}"/>
                </a:ext>
              </a:extLst>
            </p:cNvPr>
            <p:cNvSpPr txBox="1"/>
            <p:nvPr/>
          </p:nvSpPr>
          <p:spPr>
            <a:xfrm>
              <a:off x="2543610" y="1453343"/>
              <a:ext cx="876261" cy="276999"/>
            </a:xfrm>
            <a:prstGeom prst="rect">
              <a:avLst/>
            </a:prstGeom>
            <a:noFill/>
          </p:spPr>
          <p:txBody>
            <a:bodyPr wrap="square">
              <a:spAutoFit/>
            </a:bodyPr>
            <a:lstStyle/>
            <a:p>
              <a:pPr algn="ctr"/>
              <a:r>
                <a:rPr lang="en-US" altLang="zh-TW" sz="1200" dirty="0" err="1">
                  <a:latin typeface="Times New Roman" panose="02020603050405020304" pitchFamily="18" charset="0"/>
                  <a:cs typeface="Times New Roman" panose="02020603050405020304" pitchFamily="18" charset="0"/>
                </a:rPr>
                <a:t>RSA_core</a:t>
              </a:r>
              <a:endParaRPr lang="zh-TW" altLang="en-US" sz="1200" dirty="0">
                <a:latin typeface="Times New Roman" panose="02020603050405020304" pitchFamily="18" charset="0"/>
                <a:cs typeface="Times New Roman" panose="02020603050405020304" pitchFamily="18" charset="0"/>
              </a:endParaRPr>
            </a:p>
          </p:txBody>
        </p:sp>
        <p:sp>
          <p:nvSpPr>
            <p:cNvPr id="59" name="矩形 58">
              <a:extLst>
                <a:ext uri="{FF2B5EF4-FFF2-40B4-BE49-F238E27FC236}">
                  <a16:creationId xmlns:a16="http://schemas.microsoft.com/office/drawing/2014/main" id="{E4F36AB5-49E3-45B0-B0C0-686205063670}"/>
                </a:ext>
              </a:extLst>
            </p:cNvPr>
            <p:cNvSpPr/>
            <p:nvPr/>
          </p:nvSpPr>
          <p:spPr>
            <a:xfrm>
              <a:off x="3782675" y="3478742"/>
              <a:ext cx="2651105" cy="49581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controller</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cxnSp>
          <p:nvCxnSpPr>
            <p:cNvPr id="15" name="直線單箭頭接點 14">
              <a:extLst>
                <a:ext uri="{FF2B5EF4-FFF2-40B4-BE49-F238E27FC236}">
                  <a16:creationId xmlns:a16="http://schemas.microsoft.com/office/drawing/2014/main" id="{3DE89BFD-12BB-406C-B816-1E4902E326FC}"/>
                </a:ext>
              </a:extLst>
            </p:cNvPr>
            <p:cNvCxnSpPr>
              <a:cxnSpLocks/>
              <a:endCxn id="46" idx="2"/>
            </p:cNvCxnSpPr>
            <p:nvPr/>
          </p:nvCxnSpPr>
          <p:spPr>
            <a:xfrm flipV="1">
              <a:off x="4287224" y="3105543"/>
              <a:ext cx="0" cy="373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直線單箭頭接點 62">
              <a:extLst>
                <a:ext uri="{FF2B5EF4-FFF2-40B4-BE49-F238E27FC236}">
                  <a16:creationId xmlns:a16="http://schemas.microsoft.com/office/drawing/2014/main" id="{A3A7638F-4B2A-49D0-9FD0-D0DE80577698}"/>
                </a:ext>
              </a:extLst>
            </p:cNvPr>
            <p:cNvCxnSpPr>
              <a:cxnSpLocks/>
              <a:endCxn id="36" idx="2"/>
            </p:cNvCxnSpPr>
            <p:nvPr/>
          </p:nvCxnSpPr>
          <p:spPr>
            <a:xfrm flipV="1">
              <a:off x="5929780" y="3105543"/>
              <a:ext cx="0" cy="3713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18" name="直線單箭頭接點 17">
            <a:extLst>
              <a:ext uri="{FF2B5EF4-FFF2-40B4-BE49-F238E27FC236}">
                <a16:creationId xmlns:a16="http://schemas.microsoft.com/office/drawing/2014/main" id="{0828B0A0-E7A9-43FC-A813-3D6AF89E853C}"/>
              </a:ext>
            </a:extLst>
          </p:cNvPr>
          <p:cNvCxnSpPr>
            <a:cxnSpLocks/>
          </p:cNvCxnSpPr>
          <p:nvPr/>
        </p:nvCxnSpPr>
        <p:spPr>
          <a:xfrm>
            <a:off x="2575828" y="2465128"/>
            <a:ext cx="12068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9" name="直線單箭頭接點 18">
            <a:extLst>
              <a:ext uri="{FF2B5EF4-FFF2-40B4-BE49-F238E27FC236}">
                <a16:creationId xmlns:a16="http://schemas.microsoft.com/office/drawing/2014/main" id="{3B8E0964-853B-43BB-B76C-6B5D5FDA98BB}"/>
              </a:ext>
            </a:extLst>
          </p:cNvPr>
          <p:cNvCxnSpPr>
            <a:cxnSpLocks/>
          </p:cNvCxnSpPr>
          <p:nvPr/>
        </p:nvCxnSpPr>
        <p:spPr>
          <a:xfrm flipV="1">
            <a:off x="6430994" y="2465127"/>
            <a:ext cx="1185394" cy="75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投影片編號版面配置區 6">
            <a:extLst>
              <a:ext uri="{FF2B5EF4-FFF2-40B4-BE49-F238E27FC236}">
                <a16:creationId xmlns:a16="http://schemas.microsoft.com/office/drawing/2014/main" id="{651E4A69-1C15-49AF-8AA0-511A8E89199C}"/>
              </a:ext>
            </a:extLst>
          </p:cNvPr>
          <p:cNvSpPr>
            <a:spLocks noGrp="1"/>
          </p:cNvSpPr>
          <p:nvPr>
            <p:ph type="sldNum" sz="quarter" idx="12"/>
          </p:nvPr>
        </p:nvSpPr>
        <p:spPr/>
        <p:txBody>
          <a:bodyPr/>
          <a:lstStyle/>
          <a:p>
            <a:fld id="{64CE74CF-356A-4169-9D6E-C5675D7456C1}" type="slidenum">
              <a:rPr lang="zh-CN" altLang="en-US" smtClean="0"/>
              <a:t>27</a:t>
            </a:fld>
            <a:endParaRPr lang="zh-CN" altLang="en-US"/>
          </a:p>
        </p:txBody>
      </p:sp>
    </p:spTree>
    <p:extLst>
      <p:ext uri="{BB962C8B-B14F-4D97-AF65-F5344CB8AC3E}">
        <p14:creationId xmlns:p14="http://schemas.microsoft.com/office/powerpoint/2010/main" val="564795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0" y="0"/>
            <a:ext cx="2343696"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b="1" dirty="0" err="1">
                <a:latin typeface="Times New Roman" panose="02020603050405020304" pitchFamily="18" charset="0"/>
                <a:ea typeface="微軟正黑體" panose="020B0604030504040204" pitchFamily="34" charset="-120"/>
                <a:cs typeface="Times New Roman" panose="02020603050405020304" pitchFamily="18" charset="0"/>
              </a:rPr>
              <a:t>RSA_core</a:t>
            </a:r>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流程圖</a:t>
            </a:r>
            <a:endParaRPr lang="en-US" altLang="zh-TW"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grpSp>
        <p:nvGrpSpPr>
          <p:cNvPr id="30" name="群組 29">
            <a:extLst>
              <a:ext uri="{FF2B5EF4-FFF2-40B4-BE49-F238E27FC236}">
                <a16:creationId xmlns:a16="http://schemas.microsoft.com/office/drawing/2014/main" id="{7DB451D9-FCC4-4BBE-8D1C-E045BFF68E29}"/>
              </a:ext>
            </a:extLst>
          </p:cNvPr>
          <p:cNvGrpSpPr/>
          <p:nvPr/>
        </p:nvGrpSpPr>
        <p:grpSpPr>
          <a:xfrm>
            <a:off x="3811936" y="409228"/>
            <a:ext cx="2536127" cy="4459020"/>
            <a:chOff x="3270346" y="275696"/>
            <a:chExt cx="2536127" cy="4459020"/>
          </a:xfrm>
        </p:grpSpPr>
        <p:sp>
          <p:nvSpPr>
            <p:cNvPr id="8" name="六邊形 7">
              <a:extLst>
                <a:ext uri="{FF2B5EF4-FFF2-40B4-BE49-F238E27FC236}">
                  <a16:creationId xmlns:a16="http://schemas.microsoft.com/office/drawing/2014/main" id="{E46DC5CA-0865-449F-A32D-CD0DB02EDE73}"/>
                </a:ext>
              </a:extLst>
            </p:cNvPr>
            <p:cNvSpPr/>
            <p:nvPr/>
          </p:nvSpPr>
          <p:spPr>
            <a:xfrm>
              <a:off x="3553760" y="1697526"/>
              <a:ext cx="1980000" cy="288000"/>
            </a:xfrm>
            <a:prstGeom prst="hexag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start</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F4CC324E-A8C1-438B-8D9A-3E116A510FAD}"/>
                </a:ext>
              </a:extLst>
            </p:cNvPr>
            <p:cNvSpPr/>
            <p:nvPr/>
          </p:nvSpPr>
          <p:spPr>
            <a:xfrm>
              <a:off x="3279800" y="1018541"/>
              <a:ext cx="2520000" cy="457835"/>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err="1">
                  <a:solidFill>
                    <a:schemeClr val="tx1"/>
                  </a:solidFill>
                  <a:latin typeface="Times New Roman" panose="02020603050405020304" pitchFamily="18" charset="0"/>
                  <a:cs typeface="Times New Roman" panose="02020603050405020304" pitchFamily="18" charset="0"/>
                </a:rPr>
                <a:t>ext_euclid_start_flag</a:t>
              </a:r>
              <a:r>
                <a:rPr lang="en-US" altLang="zh-TW" sz="1200" dirty="0">
                  <a:solidFill>
                    <a:schemeClr val="tx1"/>
                  </a:solidFill>
                  <a:latin typeface="Times New Roman" panose="02020603050405020304" pitchFamily="18" charset="0"/>
                  <a:cs typeface="Times New Roman" panose="02020603050405020304" pitchFamily="18" charset="0"/>
                </a:rPr>
                <a:t> &lt;= 1’d1;</a:t>
              </a:r>
            </a:p>
            <a:p>
              <a:pPr algn="ctr"/>
              <a:r>
                <a:rPr lang="en-US" altLang="zh-TW" sz="1200" dirty="0" err="1">
                  <a:solidFill>
                    <a:schemeClr val="tx1"/>
                  </a:solidFill>
                  <a:latin typeface="Times New Roman" panose="02020603050405020304" pitchFamily="18" charset="0"/>
                  <a:cs typeface="Times New Roman" panose="02020603050405020304" pitchFamily="18" charset="0"/>
                </a:rPr>
                <a:t>mont_pow_start_flag</a:t>
              </a:r>
              <a:r>
                <a:rPr lang="en-US" altLang="zh-TW" sz="1200" dirty="0">
                  <a:solidFill>
                    <a:schemeClr val="tx1"/>
                  </a:solidFill>
                  <a:latin typeface="Times New Roman" panose="02020603050405020304" pitchFamily="18" charset="0"/>
                  <a:cs typeface="Times New Roman" panose="02020603050405020304" pitchFamily="18" charset="0"/>
                </a:rPr>
                <a:t> &lt;= 1'd1;</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cxnSp>
          <p:nvCxnSpPr>
            <p:cNvPr id="6" name="直線單箭頭接點 5">
              <a:extLst>
                <a:ext uri="{FF2B5EF4-FFF2-40B4-BE49-F238E27FC236}">
                  <a16:creationId xmlns:a16="http://schemas.microsoft.com/office/drawing/2014/main" id="{C8FDA9B2-ADFF-407E-8C33-20BC2256E8FA}"/>
                </a:ext>
              </a:extLst>
            </p:cNvPr>
            <p:cNvCxnSpPr>
              <a:cxnSpLocks/>
              <a:endCxn id="2" idx="0"/>
            </p:cNvCxnSpPr>
            <p:nvPr/>
          </p:nvCxnSpPr>
          <p:spPr>
            <a:xfrm flipH="1">
              <a:off x="4539800" y="514909"/>
              <a:ext cx="3150" cy="503632"/>
            </a:xfrm>
            <a:prstGeom prst="straightConnector1">
              <a:avLst/>
            </a:prstGeom>
            <a:ln w="12700">
              <a:solidFill>
                <a:srgbClr val="262626"/>
              </a:solidFill>
              <a:tailEnd type="triangle"/>
            </a:ln>
          </p:spPr>
          <p:style>
            <a:lnRef idx="1">
              <a:schemeClr val="dk1"/>
            </a:lnRef>
            <a:fillRef idx="0">
              <a:schemeClr val="dk1"/>
            </a:fillRef>
            <a:effectRef idx="0">
              <a:schemeClr val="dk1"/>
            </a:effectRef>
            <a:fontRef idx="minor">
              <a:schemeClr val="tx1"/>
            </a:fontRef>
          </p:style>
        </p:cxnSp>
        <p:sp>
          <p:nvSpPr>
            <p:cNvPr id="25" name="文字方塊 24">
              <a:extLst>
                <a:ext uri="{FF2B5EF4-FFF2-40B4-BE49-F238E27FC236}">
                  <a16:creationId xmlns:a16="http://schemas.microsoft.com/office/drawing/2014/main" id="{118DC1AA-0C00-462F-89F1-A71D4D95DFC5}"/>
                </a:ext>
              </a:extLst>
            </p:cNvPr>
            <p:cNvSpPr txBox="1"/>
            <p:nvPr/>
          </p:nvSpPr>
          <p:spPr>
            <a:xfrm>
              <a:off x="3279800" y="741542"/>
              <a:ext cx="539523" cy="276999"/>
            </a:xfrm>
            <a:prstGeom prst="rect">
              <a:avLst/>
            </a:prstGeom>
            <a:noFill/>
            <a:ln w="12700">
              <a:noFill/>
            </a:ln>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IDLE</a:t>
              </a:r>
              <a:endParaRPr lang="zh-TW" altLang="en-US" sz="1200" dirty="0">
                <a:latin typeface="Times New Roman" panose="02020603050405020304" pitchFamily="18" charset="0"/>
                <a:cs typeface="Times New Roman" panose="02020603050405020304" pitchFamily="18" charset="0"/>
              </a:endParaRPr>
            </a:p>
          </p:txBody>
        </p:sp>
        <p:cxnSp>
          <p:nvCxnSpPr>
            <p:cNvPr id="67" name="直線單箭頭接點 66">
              <a:extLst>
                <a:ext uri="{FF2B5EF4-FFF2-40B4-BE49-F238E27FC236}">
                  <a16:creationId xmlns:a16="http://schemas.microsoft.com/office/drawing/2014/main" id="{34C74805-97FC-417C-BB48-5495D3E7EB82}"/>
                </a:ext>
              </a:extLst>
            </p:cNvPr>
            <p:cNvCxnSpPr>
              <a:cxnSpLocks/>
              <a:stCxn id="2" idx="2"/>
            </p:cNvCxnSpPr>
            <p:nvPr/>
          </p:nvCxnSpPr>
          <p:spPr>
            <a:xfrm>
              <a:off x="4539800" y="1476376"/>
              <a:ext cx="3150" cy="228996"/>
            </a:xfrm>
            <a:prstGeom prst="straightConnector1">
              <a:avLst/>
            </a:prstGeom>
            <a:ln w="12700">
              <a:solidFill>
                <a:srgbClr val="262626"/>
              </a:solidFill>
              <a:tailEnd type="triangle"/>
            </a:ln>
          </p:spPr>
          <p:style>
            <a:lnRef idx="1">
              <a:schemeClr val="dk1"/>
            </a:lnRef>
            <a:fillRef idx="0">
              <a:schemeClr val="dk1"/>
            </a:fillRef>
            <a:effectRef idx="0">
              <a:schemeClr val="dk1"/>
            </a:effectRef>
            <a:fontRef idx="minor">
              <a:schemeClr val="tx1"/>
            </a:fontRef>
          </p:style>
        </p:cxnSp>
        <p:sp>
          <p:nvSpPr>
            <p:cNvPr id="74" name="矩形 73">
              <a:extLst>
                <a:ext uri="{FF2B5EF4-FFF2-40B4-BE49-F238E27FC236}">
                  <a16:creationId xmlns:a16="http://schemas.microsoft.com/office/drawing/2014/main" id="{F5BE3B0D-970F-4929-A72E-8BE7594F2DE5}"/>
                </a:ext>
              </a:extLst>
            </p:cNvPr>
            <p:cNvSpPr/>
            <p:nvPr/>
          </p:nvSpPr>
          <p:spPr>
            <a:xfrm>
              <a:off x="3282950" y="2279051"/>
              <a:ext cx="2520000" cy="288032"/>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err="1">
                  <a:solidFill>
                    <a:schemeClr val="tx1"/>
                  </a:solidFill>
                  <a:latin typeface="Times New Roman" panose="02020603050405020304" pitchFamily="18" charset="0"/>
                  <a:cs typeface="Times New Roman" panose="02020603050405020304" pitchFamily="18" charset="0"/>
                </a:rPr>
                <a:t>ext_euclid_start_flag</a:t>
              </a:r>
              <a:r>
                <a:rPr lang="en-US" altLang="zh-TW" sz="1200" dirty="0">
                  <a:solidFill>
                    <a:schemeClr val="tx1"/>
                  </a:solidFill>
                  <a:latin typeface="Times New Roman" panose="02020603050405020304" pitchFamily="18" charset="0"/>
                  <a:cs typeface="Times New Roman" panose="02020603050405020304" pitchFamily="18" charset="0"/>
                </a:rPr>
                <a:t> &lt;= 1'd0;</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cxnSp>
          <p:nvCxnSpPr>
            <p:cNvPr id="75" name="直線單箭頭接點 74">
              <a:extLst>
                <a:ext uri="{FF2B5EF4-FFF2-40B4-BE49-F238E27FC236}">
                  <a16:creationId xmlns:a16="http://schemas.microsoft.com/office/drawing/2014/main" id="{B3508CA5-D6C4-4758-909A-B847940768A6}"/>
                </a:ext>
              </a:extLst>
            </p:cNvPr>
            <p:cNvCxnSpPr>
              <a:cxnSpLocks/>
              <a:endCxn id="74" idx="0"/>
            </p:cNvCxnSpPr>
            <p:nvPr/>
          </p:nvCxnSpPr>
          <p:spPr>
            <a:xfrm>
              <a:off x="4542950" y="1978534"/>
              <a:ext cx="0" cy="300517"/>
            </a:xfrm>
            <a:prstGeom prst="straightConnector1">
              <a:avLst/>
            </a:prstGeom>
            <a:ln w="12700">
              <a:solidFill>
                <a:srgbClr val="262626"/>
              </a:solidFill>
              <a:tailEnd type="triangle"/>
            </a:ln>
          </p:spPr>
          <p:style>
            <a:lnRef idx="1">
              <a:schemeClr val="dk1"/>
            </a:lnRef>
            <a:fillRef idx="0">
              <a:schemeClr val="dk1"/>
            </a:fillRef>
            <a:effectRef idx="0">
              <a:schemeClr val="dk1"/>
            </a:effectRef>
            <a:fontRef idx="minor">
              <a:schemeClr val="tx1"/>
            </a:fontRef>
          </p:style>
        </p:cxnSp>
        <p:sp>
          <p:nvSpPr>
            <p:cNvPr id="76" name="文字方塊 75">
              <a:extLst>
                <a:ext uri="{FF2B5EF4-FFF2-40B4-BE49-F238E27FC236}">
                  <a16:creationId xmlns:a16="http://schemas.microsoft.com/office/drawing/2014/main" id="{6A7B3E1C-424F-4A06-AD90-CC84A10BC5E3}"/>
                </a:ext>
              </a:extLst>
            </p:cNvPr>
            <p:cNvSpPr txBox="1"/>
            <p:nvPr/>
          </p:nvSpPr>
          <p:spPr>
            <a:xfrm>
              <a:off x="3284633" y="2001761"/>
              <a:ext cx="898904" cy="276999"/>
            </a:xfrm>
            <a:prstGeom prst="rect">
              <a:avLst/>
            </a:prstGeom>
            <a:noFill/>
            <a:ln w="12700">
              <a:noFill/>
            </a:ln>
          </p:spPr>
          <p:txBody>
            <a:bodyPr wrap="square" rtlCol="0">
              <a:spAutoFit/>
            </a:bodyPr>
            <a:lstStyle/>
            <a:p>
              <a:r>
                <a:rPr lang="en-US" altLang="zh-TW" sz="1200" dirty="0" err="1">
                  <a:latin typeface="Times New Roman" panose="02020603050405020304" pitchFamily="18" charset="0"/>
                  <a:cs typeface="Times New Roman" panose="02020603050405020304" pitchFamily="18" charset="0"/>
                </a:rPr>
                <a:t>cacul_n_p</a:t>
              </a:r>
              <a:endParaRPr lang="zh-TW" altLang="en-US" sz="1200" dirty="0">
                <a:latin typeface="Times New Roman" panose="02020603050405020304" pitchFamily="18" charset="0"/>
                <a:cs typeface="Times New Roman" panose="02020603050405020304" pitchFamily="18" charset="0"/>
              </a:endParaRPr>
            </a:p>
          </p:txBody>
        </p:sp>
        <p:sp>
          <p:nvSpPr>
            <p:cNvPr id="87" name="矩形 86">
              <a:extLst>
                <a:ext uri="{FF2B5EF4-FFF2-40B4-BE49-F238E27FC236}">
                  <a16:creationId xmlns:a16="http://schemas.microsoft.com/office/drawing/2014/main" id="{2A9A3688-D99E-4B9F-8D54-B2225BEB38B3}"/>
                </a:ext>
              </a:extLst>
            </p:cNvPr>
            <p:cNvSpPr/>
            <p:nvPr/>
          </p:nvSpPr>
          <p:spPr>
            <a:xfrm>
              <a:off x="3286473" y="3362534"/>
              <a:ext cx="2520000" cy="276999"/>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err="1">
                  <a:solidFill>
                    <a:schemeClr val="tx1"/>
                  </a:solidFill>
                  <a:latin typeface="Times New Roman" panose="02020603050405020304" pitchFamily="18" charset="0"/>
                  <a:cs typeface="Times New Roman" panose="02020603050405020304" pitchFamily="18" charset="0"/>
                </a:rPr>
                <a:t>mont_pow_start_flag</a:t>
              </a:r>
              <a:r>
                <a:rPr lang="en-US" altLang="zh-TW" sz="1200" dirty="0">
                  <a:solidFill>
                    <a:schemeClr val="tx1"/>
                  </a:solidFill>
                  <a:latin typeface="Times New Roman" panose="02020603050405020304" pitchFamily="18" charset="0"/>
                  <a:cs typeface="Times New Roman" panose="02020603050405020304" pitchFamily="18" charset="0"/>
                </a:rPr>
                <a:t> &lt;= 1'd0;</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cxnSp>
          <p:nvCxnSpPr>
            <p:cNvPr id="88" name="直線單箭頭接點 87">
              <a:extLst>
                <a:ext uri="{FF2B5EF4-FFF2-40B4-BE49-F238E27FC236}">
                  <a16:creationId xmlns:a16="http://schemas.microsoft.com/office/drawing/2014/main" id="{7F04FE52-367B-48B1-9850-9FB26E9B87C6}"/>
                </a:ext>
              </a:extLst>
            </p:cNvPr>
            <p:cNvCxnSpPr>
              <a:cxnSpLocks/>
              <a:endCxn id="87" idx="0"/>
            </p:cNvCxnSpPr>
            <p:nvPr/>
          </p:nvCxnSpPr>
          <p:spPr>
            <a:xfrm>
              <a:off x="4546473" y="3072658"/>
              <a:ext cx="0" cy="289876"/>
            </a:xfrm>
            <a:prstGeom prst="straightConnector1">
              <a:avLst/>
            </a:prstGeom>
            <a:ln w="12700">
              <a:solidFill>
                <a:srgbClr val="262626"/>
              </a:solidFill>
              <a:tailEnd type="triangle"/>
            </a:ln>
          </p:spPr>
          <p:style>
            <a:lnRef idx="1">
              <a:schemeClr val="dk1"/>
            </a:lnRef>
            <a:fillRef idx="0">
              <a:schemeClr val="dk1"/>
            </a:fillRef>
            <a:effectRef idx="0">
              <a:schemeClr val="dk1"/>
            </a:effectRef>
            <a:fontRef idx="minor">
              <a:schemeClr val="tx1"/>
            </a:fontRef>
          </p:style>
        </p:cxnSp>
        <p:sp>
          <p:nvSpPr>
            <p:cNvPr id="89" name="文字方塊 88">
              <a:extLst>
                <a:ext uri="{FF2B5EF4-FFF2-40B4-BE49-F238E27FC236}">
                  <a16:creationId xmlns:a16="http://schemas.microsoft.com/office/drawing/2014/main" id="{E1370040-805B-4A45-B8F5-F6BB8B2440F1}"/>
                </a:ext>
              </a:extLst>
            </p:cNvPr>
            <p:cNvSpPr txBox="1"/>
            <p:nvPr/>
          </p:nvSpPr>
          <p:spPr>
            <a:xfrm>
              <a:off x="3270346" y="3071805"/>
              <a:ext cx="1200168" cy="276999"/>
            </a:xfrm>
            <a:prstGeom prst="rect">
              <a:avLst/>
            </a:prstGeom>
            <a:noFill/>
            <a:ln w="12700">
              <a:noFill/>
            </a:ln>
          </p:spPr>
          <p:txBody>
            <a:bodyPr wrap="square" rtlCol="0">
              <a:spAutoFit/>
            </a:bodyPr>
            <a:lstStyle/>
            <a:p>
              <a:r>
                <a:rPr lang="en-US" altLang="zh-TW" sz="1200" dirty="0" err="1">
                  <a:latin typeface="Times New Roman" panose="02020603050405020304" pitchFamily="18" charset="0"/>
                  <a:cs typeface="Times New Roman" panose="02020603050405020304" pitchFamily="18" charset="0"/>
                </a:rPr>
                <a:t>mont_pow</a:t>
              </a:r>
              <a:endParaRPr lang="zh-TW" altLang="en-US" sz="1200" dirty="0">
                <a:latin typeface="Times New Roman" panose="02020603050405020304" pitchFamily="18" charset="0"/>
                <a:cs typeface="Times New Roman" panose="02020603050405020304" pitchFamily="18" charset="0"/>
              </a:endParaRPr>
            </a:p>
          </p:txBody>
        </p:sp>
        <p:cxnSp>
          <p:nvCxnSpPr>
            <p:cNvPr id="91" name="直線單箭頭接點 90">
              <a:extLst>
                <a:ext uri="{FF2B5EF4-FFF2-40B4-BE49-F238E27FC236}">
                  <a16:creationId xmlns:a16="http://schemas.microsoft.com/office/drawing/2014/main" id="{7C459535-56F3-4886-BC80-BEA800AAF75F}"/>
                </a:ext>
              </a:extLst>
            </p:cNvPr>
            <p:cNvCxnSpPr>
              <a:cxnSpLocks/>
              <a:stCxn id="74" idx="2"/>
            </p:cNvCxnSpPr>
            <p:nvPr/>
          </p:nvCxnSpPr>
          <p:spPr>
            <a:xfrm>
              <a:off x="4542950" y="2567083"/>
              <a:ext cx="0" cy="215577"/>
            </a:xfrm>
            <a:prstGeom prst="straightConnector1">
              <a:avLst/>
            </a:prstGeom>
            <a:ln w="12700">
              <a:solidFill>
                <a:srgbClr val="262626"/>
              </a:solidFill>
              <a:tailEnd type="triangle"/>
            </a:ln>
          </p:spPr>
          <p:style>
            <a:lnRef idx="1">
              <a:schemeClr val="dk1"/>
            </a:lnRef>
            <a:fillRef idx="0">
              <a:schemeClr val="dk1"/>
            </a:fillRef>
            <a:effectRef idx="0">
              <a:schemeClr val="dk1"/>
            </a:effectRef>
            <a:fontRef idx="minor">
              <a:schemeClr val="tx1"/>
            </a:fontRef>
          </p:style>
        </p:cxnSp>
        <p:sp>
          <p:nvSpPr>
            <p:cNvPr id="153" name="六邊形 152">
              <a:extLst>
                <a:ext uri="{FF2B5EF4-FFF2-40B4-BE49-F238E27FC236}">
                  <a16:creationId xmlns:a16="http://schemas.microsoft.com/office/drawing/2014/main" id="{F97792F5-559A-423C-AE8A-62E5C1432FDC}"/>
                </a:ext>
              </a:extLst>
            </p:cNvPr>
            <p:cNvSpPr/>
            <p:nvPr/>
          </p:nvSpPr>
          <p:spPr>
            <a:xfrm>
              <a:off x="3546724" y="3854569"/>
              <a:ext cx="1980000" cy="288032"/>
            </a:xfrm>
            <a:prstGeom prst="hexag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mont_mul_valid</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sp>
          <p:nvSpPr>
            <p:cNvPr id="206" name="矩形 205">
              <a:extLst>
                <a:ext uri="{FF2B5EF4-FFF2-40B4-BE49-F238E27FC236}">
                  <a16:creationId xmlns:a16="http://schemas.microsoft.com/office/drawing/2014/main" id="{B660538B-96F6-47FB-AD2E-B9885DDD44A9}"/>
                </a:ext>
              </a:extLst>
            </p:cNvPr>
            <p:cNvSpPr/>
            <p:nvPr/>
          </p:nvSpPr>
          <p:spPr>
            <a:xfrm>
              <a:off x="3276724" y="4421353"/>
              <a:ext cx="2520000" cy="313363"/>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err="1">
                  <a:solidFill>
                    <a:schemeClr val="tx1"/>
                  </a:solidFill>
                  <a:latin typeface="Times New Roman" panose="02020603050405020304" pitchFamily="18" charset="0"/>
                  <a:cs typeface="Times New Roman" panose="02020603050405020304" pitchFamily="18" charset="0"/>
                </a:rPr>
                <a:t>vaild</a:t>
              </a:r>
              <a:r>
                <a:rPr lang="en-US" altLang="zh-TW" sz="1200" dirty="0">
                  <a:solidFill>
                    <a:schemeClr val="tx1"/>
                  </a:solidFill>
                  <a:latin typeface="Times New Roman" panose="02020603050405020304" pitchFamily="18" charset="0"/>
                  <a:cs typeface="Times New Roman" panose="02020603050405020304" pitchFamily="18" charset="0"/>
                </a:rPr>
                <a:t> &lt;=</a:t>
              </a:r>
              <a:r>
                <a:rPr lang="zh-TW" altLang="en-US" sz="1200" dirty="0">
                  <a:solidFill>
                    <a:schemeClr val="tx1"/>
                  </a:solidFill>
                  <a:latin typeface="Times New Roman" panose="02020603050405020304" pitchFamily="18" charset="0"/>
                  <a:cs typeface="Times New Roman" panose="02020603050405020304" pitchFamily="18" charset="0"/>
                </a:rPr>
                <a:t> </a:t>
              </a:r>
              <a:r>
                <a:rPr lang="en-US" altLang="zh-TW" sz="1200" dirty="0">
                  <a:solidFill>
                    <a:schemeClr val="tx1"/>
                  </a:solidFill>
                  <a:latin typeface="Times New Roman" panose="02020603050405020304" pitchFamily="18" charset="0"/>
                  <a:cs typeface="Times New Roman" panose="02020603050405020304" pitchFamily="18" charset="0"/>
                </a:rPr>
                <a:t>1</a:t>
              </a:r>
            </a:p>
          </p:txBody>
        </p:sp>
        <p:cxnSp>
          <p:nvCxnSpPr>
            <p:cNvPr id="214" name="接點: 肘形 213">
              <a:extLst>
                <a:ext uri="{FF2B5EF4-FFF2-40B4-BE49-F238E27FC236}">
                  <a16:creationId xmlns:a16="http://schemas.microsoft.com/office/drawing/2014/main" id="{644A217A-BEB0-4416-9B39-6C5959088EC7}"/>
                </a:ext>
              </a:extLst>
            </p:cNvPr>
            <p:cNvCxnSpPr>
              <a:cxnSpLocks/>
              <a:stCxn id="8" idx="3"/>
              <a:endCxn id="2" idx="1"/>
            </p:cNvCxnSpPr>
            <p:nvPr/>
          </p:nvCxnSpPr>
          <p:spPr>
            <a:xfrm rot="10800000">
              <a:off x="3279800" y="1247460"/>
              <a:ext cx="273960" cy="594067"/>
            </a:xfrm>
            <a:prstGeom prst="bentConnector3">
              <a:avLst>
                <a:gd name="adj1" fmla="val 183443"/>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216" name="文字方塊 215">
              <a:extLst>
                <a:ext uri="{FF2B5EF4-FFF2-40B4-BE49-F238E27FC236}">
                  <a16:creationId xmlns:a16="http://schemas.microsoft.com/office/drawing/2014/main" id="{1F7BF82C-CBAF-45DC-8AC5-DD50F246F94B}"/>
                </a:ext>
              </a:extLst>
            </p:cNvPr>
            <p:cNvSpPr txBox="1"/>
            <p:nvPr/>
          </p:nvSpPr>
          <p:spPr>
            <a:xfrm>
              <a:off x="4539269" y="1990931"/>
              <a:ext cx="261610" cy="276999"/>
            </a:xfrm>
            <a:prstGeom prst="rect">
              <a:avLst/>
            </a:prstGeom>
            <a:noFill/>
            <a:ln w="12700">
              <a:noFill/>
            </a:ln>
          </p:spPr>
          <p:txBody>
            <a:bodyPr wrap="none" rtlCol="0">
              <a:spAutoFit/>
            </a:bodyPr>
            <a:lstStyle/>
            <a:p>
              <a:pPr algn="ctr"/>
              <a:r>
                <a:rPr lang="en-US" altLang="zh-TW" sz="1200" dirty="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p:txBody>
        </p:sp>
        <p:sp>
          <p:nvSpPr>
            <p:cNvPr id="217" name="文字方塊 216">
              <a:extLst>
                <a:ext uri="{FF2B5EF4-FFF2-40B4-BE49-F238E27FC236}">
                  <a16:creationId xmlns:a16="http://schemas.microsoft.com/office/drawing/2014/main" id="{901DECB3-F807-48E3-BA17-942A63127B82}"/>
                </a:ext>
              </a:extLst>
            </p:cNvPr>
            <p:cNvSpPr txBox="1"/>
            <p:nvPr/>
          </p:nvSpPr>
          <p:spPr>
            <a:xfrm>
              <a:off x="3355170" y="1589685"/>
              <a:ext cx="261611" cy="276999"/>
            </a:xfrm>
            <a:prstGeom prst="rect">
              <a:avLst/>
            </a:prstGeom>
            <a:noFill/>
            <a:ln w="12700">
              <a:noFill/>
            </a:ln>
          </p:spPr>
          <p:txBody>
            <a:bodyPr wrap="none" rtlCol="0">
              <a:spAutoFit/>
            </a:bodyPr>
            <a:lstStyle/>
            <a:p>
              <a:pPr algn="ctr"/>
              <a:r>
                <a:rPr lang="en-US" altLang="zh-TW" sz="1200" dirty="0">
                  <a:latin typeface="Times New Roman" panose="02020603050405020304" pitchFamily="18" charset="0"/>
                  <a:cs typeface="Times New Roman" panose="02020603050405020304" pitchFamily="18" charset="0"/>
                </a:rPr>
                <a:t>0</a:t>
              </a:r>
              <a:endParaRPr lang="zh-TW" altLang="en-US" dirty="0">
                <a:latin typeface="Times New Roman" panose="02020603050405020304" pitchFamily="18" charset="0"/>
                <a:cs typeface="Times New Roman" panose="02020603050405020304" pitchFamily="18" charset="0"/>
              </a:endParaRPr>
            </a:p>
          </p:txBody>
        </p:sp>
        <p:sp>
          <p:nvSpPr>
            <p:cNvPr id="221" name="文字方塊 220">
              <a:extLst>
                <a:ext uri="{FF2B5EF4-FFF2-40B4-BE49-F238E27FC236}">
                  <a16:creationId xmlns:a16="http://schemas.microsoft.com/office/drawing/2014/main" id="{77C75932-CED4-46DB-8E93-81AEA5A4615F}"/>
                </a:ext>
              </a:extLst>
            </p:cNvPr>
            <p:cNvSpPr txBox="1"/>
            <p:nvPr/>
          </p:nvSpPr>
          <p:spPr>
            <a:xfrm>
              <a:off x="4536725" y="3068682"/>
              <a:ext cx="261610" cy="276999"/>
            </a:xfrm>
            <a:prstGeom prst="rect">
              <a:avLst/>
            </a:prstGeom>
            <a:noFill/>
            <a:ln w="12700">
              <a:noFill/>
            </a:ln>
          </p:spPr>
          <p:txBody>
            <a:bodyPr wrap="none" rtlCol="0">
              <a:spAutoFit/>
            </a:bodyPr>
            <a:lstStyle/>
            <a:p>
              <a:pPr algn="ctr"/>
              <a:r>
                <a:rPr lang="en-US" altLang="zh-TW" sz="1200" dirty="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p:txBody>
        </p:sp>
        <p:cxnSp>
          <p:nvCxnSpPr>
            <p:cNvPr id="223" name="接點: 肘形 222">
              <a:extLst>
                <a:ext uri="{FF2B5EF4-FFF2-40B4-BE49-F238E27FC236}">
                  <a16:creationId xmlns:a16="http://schemas.microsoft.com/office/drawing/2014/main" id="{671E902D-2F93-4420-8EB2-90DA63B7B770}"/>
                </a:ext>
              </a:extLst>
            </p:cNvPr>
            <p:cNvCxnSpPr>
              <a:cxnSpLocks/>
              <a:endCxn id="74" idx="1"/>
            </p:cNvCxnSpPr>
            <p:nvPr/>
          </p:nvCxnSpPr>
          <p:spPr>
            <a:xfrm rot="10800000">
              <a:off x="3282951" y="2423068"/>
              <a:ext cx="269761" cy="508659"/>
            </a:xfrm>
            <a:prstGeom prst="bentConnector3">
              <a:avLst>
                <a:gd name="adj1" fmla="val 168265"/>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225" name="文字方塊 224">
              <a:extLst>
                <a:ext uri="{FF2B5EF4-FFF2-40B4-BE49-F238E27FC236}">
                  <a16:creationId xmlns:a16="http://schemas.microsoft.com/office/drawing/2014/main" id="{8AF02783-632C-4D09-AF6C-10787050ADDF}"/>
                </a:ext>
              </a:extLst>
            </p:cNvPr>
            <p:cNvSpPr txBox="1"/>
            <p:nvPr/>
          </p:nvSpPr>
          <p:spPr>
            <a:xfrm>
              <a:off x="3355170" y="2648211"/>
              <a:ext cx="261611" cy="276999"/>
            </a:xfrm>
            <a:prstGeom prst="rect">
              <a:avLst/>
            </a:prstGeom>
            <a:noFill/>
            <a:ln w="12700">
              <a:noFill/>
            </a:ln>
          </p:spPr>
          <p:txBody>
            <a:bodyPr wrap="none" rtlCol="0">
              <a:spAutoFit/>
            </a:bodyPr>
            <a:lstStyle/>
            <a:p>
              <a:pPr algn="ctr"/>
              <a:r>
                <a:rPr lang="en-US" altLang="zh-TW" sz="1200" dirty="0">
                  <a:latin typeface="Times New Roman" panose="02020603050405020304" pitchFamily="18" charset="0"/>
                  <a:cs typeface="Times New Roman" panose="02020603050405020304" pitchFamily="18" charset="0"/>
                </a:rPr>
                <a:t>0</a:t>
              </a:r>
              <a:endParaRPr lang="zh-TW" altLang="en-US" dirty="0">
                <a:latin typeface="Times New Roman" panose="02020603050405020304" pitchFamily="18" charset="0"/>
                <a:cs typeface="Times New Roman" panose="02020603050405020304" pitchFamily="18" charset="0"/>
              </a:endParaRPr>
            </a:p>
          </p:txBody>
        </p:sp>
        <p:cxnSp>
          <p:nvCxnSpPr>
            <p:cNvPr id="245" name="直線單箭頭接點 244">
              <a:extLst>
                <a:ext uri="{FF2B5EF4-FFF2-40B4-BE49-F238E27FC236}">
                  <a16:creationId xmlns:a16="http://schemas.microsoft.com/office/drawing/2014/main" id="{BC157ACD-0B1F-42C0-98E2-32B141DD75C1}"/>
                </a:ext>
              </a:extLst>
            </p:cNvPr>
            <p:cNvCxnSpPr>
              <a:cxnSpLocks/>
              <a:endCxn id="206" idx="0"/>
            </p:cNvCxnSpPr>
            <p:nvPr/>
          </p:nvCxnSpPr>
          <p:spPr>
            <a:xfrm flipH="1">
              <a:off x="4536724" y="4137904"/>
              <a:ext cx="734" cy="283449"/>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247" name="文字方塊 246">
              <a:extLst>
                <a:ext uri="{FF2B5EF4-FFF2-40B4-BE49-F238E27FC236}">
                  <a16:creationId xmlns:a16="http://schemas.microsoft.com/office/drawing/2014/main" id="{9B3EC114-FAA9-43FD-A578-A8D7EBC0B4EB}"/>
                </a:ext>
              </a:extLst>
            </p:cNvPr>
            <p:cNvSpPr txBox="1"/>
            <p:nvPr/>
          </p:nvSpPr>
          <p:spPr>
            <a:xfrm>
              <a:off x="4542990" y="4137640"/>
              <a:ext cx="261610" cy="276999"/>
            </a:xfrm>
            <a:prstGeom prst="rect">
              <a:avLst/>
            </a:prstGeom>
            <a:noFill/>
            <a:ln w="12700">
              <a:noFill/>
            </a:ln>
          </p:spPr>
          <p:txBody>
            <a:bodyPr wrap="none" rtlCol="0">
              <a:spAutoFit/>
            </a:bodyPr>
            <a:lstStyle/>
            <a:p>
              <a:pPr algn="ctr"/>
              <a:r>
                <a:rPr lang="en-US" altLang="zh-TW" sz="1200" dirty="0">
                  <a:latin typeface="Times New Roman" panose="02020603050405020304" pitchFamily="18" charset="0"/>
                  <a:cs typeface="Times New Roman" panose="02020603050405020304" pitchFamily="18" charset="0"/>
                </a:rPr>
                <a:t>1</a:t>
              </a:r>
              <a:endParaRPr lang="zh-TW" altLang="en-US" dirty="0">
                <a:latin typeface="Times New Roman" panose="02020603050405020304" pitchFamily="18" charset="0"/>
                <a:cs typeface="Times New Roman" panose="02020603050405020304" pitchFamily="18" charset="0"/>
              </a:endParaRPr>
            </a:p>
          </p:txBody>
        </p:sp>
        <p:sp>
          <p:nvSpPr>
            <p:cNvPr id="249" name="文字方塊 248">
              <a:extLst>
                <a:ext uri="{FF2B5EF4-FFF2-40B4-BE49-F238E27FC236}">
                  <a16:creationId xmlns:a16="http://schemas.microsoft.com/office/drawing/2014/main" id="{BFC1BF22-A5E6-4769-B759-8B01AB7DBA54}"/>
                </a:ext>
              </a:extLst>
            </p:cNvPr>
            <p:cNvSpPr txBox="1"/>
            <p:nvPr/>
          </p:nvSpPr>
          <p:spPr>
            <a:xfrm>
              <a:off x="3280290" y="4137636"/>
              <a:ext cx="608922" cy="276999"/>
            </a:xfrm>
            <a:prstGeom prst="rect">
              <a:avLst/>
            </a:prstGeom>
            <a:noFill/>
            <a:ln w="12700">
              <a:noFill/>
            </a:ln>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DONE</a:t>
              </a:r>
              <a:endParaRPr lang="zh-TW" altLang="en-US" sz="1200" dirty="0">
                <a:latin typeface="Times New Roman" panose="02020603050405020304" pitchFamily="18" charset="0"/>
                <a:cs typeface="Times New Roman" panose="02020603050405020304" pitchFamily="18" charset="0"/>
              </a:endParaRPr>
            </a:p>
          </p:txBody>
        </p:sp>
        <p:sp>
          <p:nvSpPr>
            <p:cNvPr id="274" name="文字方塊 273">
              <a:extLst>
                <a:ext uri="{FF2B5EF4-FFF2-40B4-BE49-F238E27FC236}">
                  <a16:creationId xmlns:a16="http://schemas.microsoft.com/office/drawing/2014/main" id="{E96825BB-12DC-4C6B-9917-6AD2852FB6E2}"/>
                </a:ext>
              </a:extLst>
            </p:cNvPr>
            <p:cNvSpPr txBox="1"/>
            <p:nvPr/>
          </p:nvSpPr>
          <p:spPr>
            <a:xfrm>
              <a:off x="3351325" y="3715026"/>
              <a:ext cx="261610" cy="276999"/>
            </a:xfrm>
            <a:prstGeom prst="rect">
              <a:avLst/>
            </a:prstGeom>
            <a:noFill/>
            <a:ln w="12700">
              <a:noFill/>
            </a:ln>
          </p:spPr>
          <p:txBody>
            <a:bodyPr wrap="none" rtlCol="0">
              <a:spAutoFit/>
            </a:bodyPr>
            <a:lstStyle/>
            <a:p>
              <a:pPr algn="ctr"/>
              <a:r>
                <a:rPr lang="en-US" altLang="zh-TW" sz="1200" dirty="0">
                  <a:latin typeface="Times New Roman" panose="02020603050405020304" pitchFamily="18" charset="0"/>
                  <a:cs typeface="Times New Roman" panose="02020603050405020304" pitchFamily="18" charset="0"/>
                </a:rPr>
                <a:t>0</a:t>
              </a:r>
              <a:endParaRPr lang="zh-TW" altLang="en-US" dirty="0">
                <a:latin typeface="Times New Roman" panose="02020603050405020304" pitchFamily="18" charset="0"/>
                <a:cs typeface="Times New Roman" panose="02020603050405020304" pitchFamily="18" charset="0"/>
              </a:endParaRPr>
            </a:p>
          </p:txBody>
        </p:sp>
        <p:cxnSp>
          <p:nvCxnSpPr>
            <p:cNvPr id="276" name="接點: 肘形 275">
              <a:extLst>
                <a:ext uri="{FF2B5EF4-FFF2-40B4-BE49-F238E27FC236}">
                  <a16:creationId xmlns:a16="http://schemas.microsoft.com/office/drawing/2014/main" id="{5F9C5BCE-4B2A-41AC-9FD4-E0E187D9AFAF}"/>
                </a:ext>
              </a:extLst>
            </p:cNvPr>
            <p:cNvCxnSpPr>
              <a:cxnSpLocks/>
              <a:stCxn id="206" idx="2"/>
              <a:endCxn id="2" idx="0"/>
            </p:cNvCxnSpPr>
            <p:nvPr/>
          </p:nvCxnSpPr>
          <p:spPr>
            <a:xfrm rot="5400000" flipH="1" flipV="1">
              <a:off x="2680174" y="2875091"/>
              <a:ext cx="3716175" cy="3076"/>
            </a:xfrm>
            <a:prstGeom prst="bentConnector5">
              <a:avLst>
                <a:gd name="adj1" fmla="val -6151"/>
                <a:gd name="adj2" fmla="val 48494018"/>
                <a:gd name="adj3" fmla="val 10615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287" name="文字方塊 286">
              <a:extLst>
                <a:ext uri="{FF2B5EF4-FFF2-40B4-BE49-F238E27FC236}">
                  <a16:creationId xmlns:a16="http://schemas.microsoft.com/office/drawing/2014/main" id="{588D82DB-B035-44B2-BB18-7001388A4149}"/>
                </a:ext>
              </a:extLst>
            </p:cNvPr>
            <p:cNvSpPr txBox="1"/>
            <p:nvPr/>
          </p:nvSpPr>
          <p:spPr>
            <a:xfrm>
              <a:off x="4281489" y="275696"/>
              <a:ext cx="524541" cy="276999"/>
            </a:xfrm>
            <a:prstGeom prst="rect">
              <a:avLst/>
            </a:prstGeom>
            <a:noFill/>
            <a:ln w="12700">
              <a:noFill/>
            </a:ln>
          </p:spPr>
          <p:txBody>
            <a:bodyPr wrap="square" rtlCol="0">
              <a:spAutoFit/>
            </a:bodyPr>
            <a:lstStyle/>
            <a:p>
              <a:r>
                <a:rPr lang="en-US" altLang="zh-TW" sz="1200" dirty="0">
                  <a:latin typeface="Times New Roman" panose="02020603050405020304" pitchFamily="18" charset="0"/>
                  <a:cs typeface="Times New Roman" panose="02020603050405020304" pitchFamily="18" charset="0"/>
                </a:rPr>
                <a:t>reset</a:t>
              </a:r>
              <a:endParaRPr lang="zh-TW" altLang="en-US" sz="1200" dirty="0">
                <a:latin typeface="Times New Roman" panose="02020603050405020304" pitchFamily="18" charset="0"/>
                <a:cs typeface="Times New Roman" panose="02020603050405020304" pitchFamily="18" charset="0"/>
              </a:endParaRPr>
            </a:p>
          </p:txBody>
        </p:sp>
        <p:sp>
          <p:nvSpPr>
            <p:cNvPr id="69" name="六邊形 68">
              <a:extLst>
                <a:ext uri="{FF2B5EF4-FFF2-40B4-BE49-F238E27FC236}">
                  <a16:creationId xmlns:a16="http://schemas.microsoft.com/office/drawing/2014/main" id="{CD9DED81-A0E1-4241-BF80-7AC6FFE3BBF1}"/>
                </a:ext>
              </a:extLst>
            </p:cNvPr>
            <p:cNvSpPr/>
            <p:nvPr/>
          </p:nvSpPr>
          <p:spPr>
            <a:xfrm>
              <a:off x="3553760" y="2780102"/>
              <a:ext cx="1980000" cy="288000"/>
            </a:xfrm>
            <a:prstGeom prst="hexag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err="1">
                  <a:solidFill>
                    <a:schemeClr val="tx1"/>
                  </a:solidFill>
                  <a:latin typeface="Times New Roman" panose="02020603050405020304" pitchFamily="18" charset="0"/>
                  <a:cs typeface="Times New Roman" panose="02020603050405020304" pitchFamily="18" charset="0"/>
                </a:rPr>
                <a:t>ext_euclid_vaild</a:t>
              </a:r>
              <a:endParaRPr lang="zh-TW" altLang="en-US" sz="1200" dirty="0">
                <a:solidFill>
                  <a:schemeClr val="tx1"/>
                </a:solidFill>
                <a:latin typeface="Times New Roman" panose="02020603050405020304" pitchFamily="18" charset="0"/>
                <a:cs typeface="Times New Roman" panose="02020603050405020304" pitchFamily="18" charset="0"/>
              </a:endParaRPr>
            </a:p>
          </p:txBody>
        </p:sp>
        <p:cxnSp>
          <p:nvCxnSpPr>
            <p:cNvPr id="77" name="直線單箭頭接點 76">
              <a:extLst>
                <a:ext uri="{FF2B5EF4-FFF2-40B4-BE49-F238E27FC236}">
                  <a16:creationId xmlns:a16="http://schemas.microsoft.com/office/drawing/2014/main" id="{5AE64776-777D-4306-9D32-77306E32B1B8}"/>
                </a:ext>
              </a:extLst>
            </p:cNvPr>
            <p:cNvCxnSpPr>
              <a:cxnSpLocks/>
            </p:cNvCxnSpPr>
            <p:nvPr/>
          </p:nvCxnSpPr>
          <p:spPr>
            <a:xfrm>
              <a:off x="4536724" y="3639533"/>
              <a:ext cx="0" cy="215577"/>
            </a:xfrm>
            <a:prstGeom prst="straightConnector1">
              <a:avLst/>
            </a:prstGeom>
            <a:ln w="12700">
              <a:solidFill>
                <a:srgbClr val="262626"/>
              </a:solidFill>
              <a:tailEnd type="triangle"/>
            </a:ln>
          </p:spPr>
          <p:style>
            <a:lnRef idx="1">
              <a:schemeClr val="dk1"/>
            </a:lnRef>
            <a:fillRef idx="0">
              <a:schemeClr val="dk1"/>
            </a:fillRef>
            <a:effectRef idx="0">
              <a:schemeClr val="dk1"/>
            </a:effectRef>
            <a:fontRef idx="minor">
              <a:schemeClr val="tx1"/>
            </a:fontRef>
          </p:style>
        </p:cxnSp>
        <p:cxnSp>
          <p:nvCxnSpPr>
            <p:cNvPr id="28" name="接點: 肘形 27">
              <a:extLst>
                <a:ext uri="{FF2B5EF4-FFF2-40B4-BE49-F238E27FC236}">
                  <a16:creationId xmlns:a16="http://schemas.microsoft.com/office/drawing/2014/main" id="{18B05685-3C66-462F-A88B-B07A7EAEE102}"/>
                </a:ext>
              </a:extLst>
            </p:cNvPr>
            <p:cNvCxnSpPr>
              <a:stCxn id="153" idx="3"/>
              <a:endCxn id="87" idx="1"/>
            </p:cNvCxnSpPr>
            <p:nvPr/>
          </p:nvCxnSpPr>
          <p:spPr>
            <a:xfrm rot="10800000">
              <a:off x="3286474" y="3501035"/>
              <a:ext cx="260251" cy="497551"/>
            </a:xfrm>
            <a:prstGeom prst="bentConnector3">
              <a:avLst>
                <a:gd name="adj1" fmla="val 170758"/>
              </a:avLst>
            </a:prstGeom>
            <a:ln>
              <a:tailEnd type="triangle"/>
            </a:ln>
          </p:spPr>
          <p:style>
            <a:lnRef idx="1">
              <a:schemeClr val="dk1"/>
            </a:lnRef>
            <a:fillRef idx="0">
              <a:schemeClr val="dk1"/>
            </a:fillRef>
            <a:effectRef idx="0">
              <a:schemeClr val="dk1"/>
            </a:effectRef>
            <a:fontRef idx="minor">
              <a:schemeClr val="tx1"/>
            </a:fontRef>
          </p:style>
        </p:cxnSp>
      </p:grpSp>
      <p:sp>
        <p:nvSpPr>
          <p:cNvPr id="3" name="投影片編號版面配置區 2">
            <a:extLst>
              <a:ext uri="{FF2B5EF4-FFF2-40B4-BE49-F238E27FC236}">
                <a16:creationId xmlns:a16="http://schemas.microsoft.com/office/drawing/2014/main" id="{FA473138-6200-4612-9F78-BB373A0D6625}"/>
              </a:ext>
            </a:extLst>
          </p:cNvPr>
          <p:cNvSpPr>
            <a:spLocks noGrp="1"/>
          </p:cNvSpPr>
          <p:nvPr>
            <p:ph type="sldNum" sz="quarter" idx="12"/>
          </p:nvPr>
        </p:nvSpPr>
        <p:spPr/>
        <p:txBody>
          <a:bodyPr/>
          <a:lstStyle/>
          <a:p>
            <a:fld id="{64CE74CF-356A-4169-9D6E-C5675D7456C1}" type="slidenum">
              <a:rPr lang="zh-CN" altLang="en-US" smtClean="0"/>
              <a:t>28</a:t>
            </a:fld>
            <a:endParaRPr lang="zh-CN" altLang="en-US"/>
          </a:p>
        </p:txBody>
      </p:sp>
    </p:spTree>
    <p:extLst>
      <p:ext uri="{BB962C8B-B14F-4D97-AF65-F5344CB8AC3E}">
        <p14:creationId xmlns:p14="http://schemas.microsoft.com/office/powerpoint/2010/main" val="30171094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rot="2700000">
            <a:off x="4180956" y="1715715"/>
            <a:ext cx="2437108" cy="2437108"/>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prstClr val="white"/>
              </a:solidFill>
            </a:endParaRPr>
          </a:p>
        </p:txBody>
      </p:sp>
      <p:sp>
        <p:nvSpPr>
          <p:cNvPr id="5" name="椭圆 4"/>
          <p:cNvSpPr/>
          <p:nvPr/>
        </p:nvSpPr>
        <p:spPr>
          <a:xfrm>
            <a:off x="3750404" y="1285162"/>
            <a:ext cx="3298213" cy="3298213"/>
          </a:xfrm>
          <a:prstGeom prst="ellipse">
            <a:avLst/>
          </a:prstGeom>
          <a:noFill/>
          <a:ln w="28575">
            <a:solidFill>
              <a:srgbClr val="1954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prstClr val="white"/>
              </a:solidFill>
            </a:endParaRPr>
          </a:p>
        </p:txBody>
      </p:sp>
      <p:grpSp>
        <p:nvGrpSpPr>
          <p:cNvPr id="7" name="组合 6"/>
          <p:cNvGrpSpPr/>
          <p:nvPr/>
        </p:nvGrpSpPr>
        <p:grpSpPr>
          <a:xfrm>
            <a:off x="4125471" y="1784393"/>
            <a:ext cx="2579022" cy="2311635"/>
            <a:chOff x="4950565" y="2141272"/>
            <a:chExt cx="3094826" cy="2773962"/>
          </a:xfrm>
          <a:solidFill>
            <a:srgbClr val="19547C"/>
          </a:solidFill>
        </p:grpSpPr>
        <p:sp>
          <p:nvSpPr>
            <p:cNvPr id="44" name="椭圆 43"/>
            <p:cNvSpPr/>
            <p:nvPr/>
          </p:nvSpPr>
          <p:spPr>
            <a:xfrm>
              <a:off x="4950565" y="2141272"/>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prstClr val="white"/>
                </a:solidFill>
              </a:endParaRPr>
            </a:p>
          </p:txBody>
        </p:sp>
        <p:sp>
          <p:nvSpPr>
            <p:cNvPr id="45" name="椭圆 44"/>
            <p:cNvSpPr/>
            <p:nvPr/>
          </p:nvSpPr>
          <p:spPr>
            <a:xfrm>
              <a:off x="7893507" y="4763350"/>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prstClr val="white"/>
                </a:solidFill>
              </a:endParaRPr>
            </a:p>
          </p:txBody>
        </p:sp>
      </p:grpSp>
      <p:grpSp>
        <p:nvGrpSpPr>
          <p:cNvPr id="6" name="组合 5"/>
          <p:cNvGrpSpPr/>
          <p:nvPr/>
        </p:nvGrpSpPr>
        <p:grpSpPr>
          <a:xfrm>
            <a:off x="4127691" y="1784394"/>
            <a:ext cx="2570183" cy="2331898"/>
            <a:chOff x="4953229" y="2141272"/>
            <a:chExt cx="3084220" cy="2798278"/>
          </a:xfrm>
        </p:grpSpPr>
        <p:sp>
          <p:nvSpPr>
            <p:cNvPr id="46" name="椭圆 45"/>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prstClr val="white"/>
                </a:solidFill>
              </a:endParaRPr>
            </a:p>
          </p:txBody>
        </p:sp>
        <p:sp>
          <p:nvSpPr>
            <p:cNvPr id="47" name="椭圆 46"/>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prstClr val="white"/>
                </a:solidFill>
              </a:endParaRPr>
            </a:p>
          </p:txBody>
        </p:sp>
      </p:grpSp>
      <p:sp>
        <p:nvSpPr>
          <p:cNvPr id="20" name="矩形 19"/>
          <p:cNvSpPr/>
          <p:nvPr/>
        </p:nvSpPr>
        <p:spPr>
          <a:xfrm>
            <a:off x="4061611" y="2712071"/>
            <a:ext cx="2675796" cy="451342"/>
          </a:xfrm>
          <a:prstGeom prst="rect">
            <a:avLst/>
          </a:prstGeom>
          <a:ln>
            <a:noFill/>
          </a:ln>
        </p:spPr>
        <p:txBody>
          <a:bodyPr wrap="square">
            <a:spAutoFit/>
          </a:bodyPr>
          <a:lstStyle/>
          <a:p>
            <a:pPr algn="ctr"/>
            <a:r>
              <a:rPr lang="zh-TW" altLang="en-US" sz="2333" b="1" dirty="0">
                <a:solidFill>
                  <a:srgbClr val="19547C"/>
                </a:solidFill>
                <a:latin typeface="Times New Roman" panose="02020603050405020304" pitchFamily="18" charset="0"/>
                <a:ea typeface="Open Sans" panose="020B0606030504020204" pitchFamily="34" charset="0"/>
                <a:cs typeface="Times New Roman" panose="02020603050405020304" pitchFamily="18" charset="0"/>
              </a:rPr>
              <a:t>個人簡介</a:t>
            </a:r>
          </a:p>
        </p:txBody>
      </p:sp>
      <p:sp>
        <p:nvSpPr>
          <p:cNvPr id="22" name="矩形 21"/>
          <p:cNvSpPr/>
          <p:nvPr/>
        </p:nvSpPr>
        <p:spPr>
          <a:xfrm rot="13500000">
            <a:off x="2664928" y="2375060"/>
            <a:ext cx="1118411" cy="1118413"/>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prstClr val="white"/>
              </a:solidFill>
            </a:endParaRPr>
          </a:p>
        </p:txBody>
      </p:sp>
      <p:sp>
        <p:nvSpPr>
          <p:cNvPr id="23" name="矩形 22"/>
          <p:cNvSpPr/>
          <p:nvPr/>
        </p:nvSpPr>
        <p:spPr>
          <a:xfrm>
            <a:off x="2875320" y="2588017"/>
            <a:ext cx="697627" cy="707886"/>
          </a:xfrm>
          <a:prstGeom prst="rect">
            <a:avLst/>
          </a:prstGeom>
        </p:spPr>
        <p:txBody>
          <a:bodyPr wrap="none">
            <a:spAutoFit/>
          </a:bodyPr>
          <a:lstStyle/>
          <a:p>
            <a:pPr algn="ctr"/>
            <a:r>
              <a:rPr lang="en-US" altLang="zh-CN" sz="4000" dirty="0">
                <a:solidFill>
                  <a:prstClr val="white"/>
                </a:solidFill>
                <a:latin typeface="Times New Roman" panose="02020603050405020304" pitchFamily="18" charset="0"/>
                <a:ea typeface="Open Sans" panose="020B0606030504020204" pitchFamily="34" charset="0"/>
                <a:cs typeface="Times New Roman" panose="02020603050405020304" pitchFamily="18" charset="0"/>
              </a:rPr>
              <a:t>01</a:t>
            </a:r>
            <a:endParaRPr lang="zh-CN" altLang="en-US" sz="4000" dirty="0">
              <a:solidFill>
                <a:prstClr val="white"/>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70055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0" y="0"/>
            <a:ext cx="176763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硬體共用</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grpSp>
        <p:nvGrpSpPr>
          <p:cNvPr id="2" name="群組 1">
            <a:extLst>
              <a:ext uri="{FF2B5EF4-FFF2-40B4-BE49-F238E27FC236}">
                <a16:creationId xmlns:a16="http://schemas.microsoft.com/office/drawing/2014/main" id="{DF775730-6AF6-47CF-A34D-3FC04EF32E51}"/>
              </a:ext>
            </a:extLst>
          </p:cNvPr>
          <p:cNvGrpSpPr/>
          <p:nvPr/>
        </p:nvGrpSpPr>
        <p:grpSpPr>
          <a:xfrm>
            <a:off x="1984415" y="1048165"/>
            <a:ext cx="6191168" cy="4405689"/>
            <a:chOff x="1625136" y="689373"/>
            <a:chExt cx="6191168" cy="4317878"/>
          </a:xfrm>
        </p:grpSpPr>
        <p:sp>
          <p:nvSpPr>
            <p:cNvPr id="53" name="矩形 52">
              <a:extLst>
                <a:ext uri="{FF2B5EF4-FFF2-40B4-BE49-F238E27FC236}">
                  <a16:creationId xmlns:a16="http://schemas.microsoft.com/office/drawing/2014/main" id="{E18C8523-5029-47CF-BD25-F2770EDCF474}"/>
                </a:ext>
              </a:extLst>
            </p:cNvPr>
            <p:cNvSpPr/>
            <p:nvPr/>
          </p:nvSpPr>
          <p:spPr>
            <a:xfrm>
              <a:off x="1695624" y="707749"/>
              <a:ext cx="6120680" cy="4299502"/>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58" name="文字方塊 57">
              <a:extLst>
                <a:ext uri="{FF2B5EF4-FFF2-40B4-BE49-F238E27FC236}">
                  <a16:creationId xmlns:a16="http://schemas.microsoft.com/office/drawing/2014/main" id="{BB59D535-392E-4A84-9F4C-AE1DD3BB6AF5}"/>
                </a:ext>
              </a:extLst>
            </p:cNvPr>
            <p:cNvSpPr txBox="1"/>
            <p:nvPr/>
          </p:nvSpPr>
          <p:spPr>
            <a:xfrm>
              <a:off x="1625136" y="689373"/>
              <a:ext cx="920411" cy="276999"/>
            </a:xfrm>
            <a:prstGeom prst="rect">
              <a:avLst/>
            </a:prstGeom>
            <a:noFill/>
          </p:spPr>
          <p:txBody>
            <a:bodyPr wrap="square">
              <a:spAutoFit/>
            </a:bodyPr>
            <a:lstStyle/>
            <a:p>
              <a:pPr algn="ctr"/>
              <a:r>
                <a:rPr lang="en-US" altLang="zh-TW" sz="1200" dirty="0" err="1">
                  <a:latin typeface="Times New Roman" panose="02020603050405020304" pitchFamily="18" charset="0"/>
                  <a:cs typeface="Times New Roman" panose="02020603050405020304" pitchFamily="18" charset="0"/>
                </a:rPr>
                <a:t>RSA_core</a:t>
              </a:r>
              <a:endParaRPr lang="zh-TW" altLang="en-US" sz="1200" dirty="0">
                <a:latin typeface="Times New Roman" panose="02020603050405020304" pitchFamily="18" charset="0"/>
                <a:cs typeface="Times New Roman" panose="02020603050405020304" pitchFamily="18" charset="0"/>
              </a:endParaRPr>
            </a:p>
          </p:txBody>
        </p:sp>
        <p:sp>
          <p:nvSpPr>
            <p:cNvPr id="64" name="矩形 63">
              <a:extLst>
                <a:ext uri="{FF2B5EF4-FFF2-40B4-BE49-F238E27FC236}">
                  <a16:creationId xmlns:a16="http://schemas.microsoft.com/office/drawing/2014/main" id="{4A452ACC-6B28-4AC3-830C-7A262E1E5EAF}"/>
                </a:ext>
              </a:extLst>
            </p:cNvPr>
            <p:cNvSpPr/>
            <p:nvPr/>
          </p:nvSpPr>
          <p:spPr>
            <a:xfrm>
              <a:off x="5656064" y="2658612"/>
              <a:ext cx="1008000" cy="128083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err="1">
                  <a:solidFill>
                    <a:schemeClr val="tx1"/>
                  </a:solidFill>
                  <a:latin typeface="Times New Roman" panose="02020603050405020304" pitchFamily="18" charset="0"/>
                  <a:cs typeface="Times New Roman" panose="02020603050405020304" pitchFamily="18" charset="0"/>
                </a:rPr>
                <a:t>mont_pow</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grpSp>
          <p:nvGrpSpPr>
            <p:cNvPr id="65" name="群組 64">
              <a:extLst>
                <a:ext uri="{FF2B5EF4-FFF2-40B4-BE49-F238E27FC236}">
                  <a16:creationId xmlns:a16="http://schemas.microsoft.com/office/drawing/2014/main" id="{B1E09889-0D1E-4FF4-87A2-81C049509608}"/>
                </a:ext>
              </a:extLst>
            </p:cNvPr>
            <p:cNvGrpSpPr/>
            <p:nvPr/>
          </p:nvGrpSpPr>
          <p:grpSpPr>
            <a:xfrm>
              <a:off x="2919387" y="2667503"/>
              <a:ext cx="1494805" cy="1280830"/>
              <a:chOff x="3338057" y="2065412"/>
              <a:chExt cx="1494805" cy="1296000"/>
            </a:xfrm>
          </p:grpSpPr>
          <p:sp>
            <p:nvSpPr>
              <p:cNvPr id="72" name="矩形 71">
                <a:extLst>
                  <a:ext uri="{FF2B5EF4-FFF2-40B4-BE49-F238E27FC236}">
                    <a16:creationId xmlns:a16="http://schemas.microsoft.com/office/drawing/2014/main" id="{0CD092EF-54AC-4D35-A1A9-5D4FD340DBBF}"/>
                  </a:ext>
                </a:extLst>
              </p:cNvPr>
              <p:cNvSpPr/>
              <p:nvPr/>
            </p:nvSpPr>
            <p:spPr>
              <a:xfrm>
                <a:off x="3581460" y="2065412"/>
                <a:ext cx="1008000" cy="1296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73" name="文字方塊 72">
                <a:extLst>
                  <a:ext uri="{FF2B5EF4-FFF2-40B4-BE49-F238E27FC236}">
                    <a16:creationId xmlns:a16="http://schemas.microsoft.com/office/drawing/2014/main" id="{35DFAB8A-E0BC-4F4C-B029-C82C04B64F17}"/>
                  </a:ext>
                </a:extLst>
              </p:cNvPr>
              <p:cNvSpPr txBox="1"/>
              <p:nvPr/>
            </p:nvSpPr>
            <p:spPr>
              <a:xfrm>
                <a:off x="3338057" y="2574912"/>
                <a:ext cx="1494805" cy="276999"/>
              </a:xfrm>
              <a:prstGeom prst="rect">
                <a:avLst/>
              </a:prstGeom>
              <a:noFill/>
            </p:spPr>
            <p:txBody>
              <a:bodyPr wrap="square">
                <a:spAutoFit/>
              </a:bodyPr>
              <a:lstStyle/>
              <a:p>
                <a:pPr algn="ctr"/>
                <a:r>
                  <a:rPr lang="en-US" altLang="zh-TW" sz="1200" dirty="0" err="1">
                    <a:latin typeface="Times New Roman" panose="02020603050405020304" pitchFamily="18" charset="0"/>
                    <a:cs typeface="Times New Roman" panose="02020603050405020304" pitchFamily="18" charset="0"/>
                  </a:rPr>
                  <a:t>ext_euclid</a:t>
                </a:r>
                <a:endParaRPr lang="zh-TW" altLang="en-US" sz="1200" dirty="0">
                  <a:latin typeface="Times New Roman" panose="02020603050405020304" pitchFamily="18" charset="0"/>
                  <a:cs typeface="Times New Roman" panose="02020603050405020304" pitchFamily="18" charset="0"/>
                </a:endParaRPr>
              </a:p>
            </p:txBody>
          </p:sp>
        </p:grpSp>
        <p:cxnSp>
          <p:nvCxnSpPr>
            <p:cNvPr id="67" name="直線單箭頭接點 66">
              <a:extLst>
                <a:ext uri="{FF2B5EF4-FFF2-40B4-BE49-F238E27FC236}">
                  <a16:creationId xmlns:a16="http://schemas.microsoft.com/office/drawing/2014/main" id="{E2D2CEB5-D1C2-47CF-BD60-F44F08F4B4FD}"/>
                </a:ext>
              </a:extLst>
            </p:cNvPr>
            <p:cNvCxnSpPr>
              <a:cxnSpLocks/>
              <a:endCxn id="64" idx="1"/>
            </p:cNvCxnSpPr>
            <p:nvPr/>
          </p:nvCxnSpPr>
          <p:spPr>
            <a:xfrm>
              <a:off x="4170790" y="3299027"/>
              <a:ext cx="14852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矩形 68">
              <a:extLst>
                <a:ext uri="{FF2B5EF4-FFF2-40B4-BE49-F238E27FC236}">
                  <a16:creationId xmlns:a16="http://schemas.microsoft.com/office/drawing/2014/main" id="{5F65C4D2-DBDD-464B-AFCD-338A7D479C6B}"/>
                </a:ext>
              </a:extLst>
            </p:cNvPr>
            <p:cNvSpPr/>
            <p:nvPr/>
          </p:nvSpPr>
          <p:spPr>
            <a:xfrm>
              <a:off x="3162791" y="4312641"/>
              <a:ext cx="3501274" cy="49581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controller</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cxnSp>
          <p:nvCxnSpPr>
            <p:cNvPr id="70" name="直線單箭頭接點 69">
              <a:extLst>
                <a:ext uri="{FF2B5EF4-FFF2-40B4-BE49-F238E27FC236}">
                  <a16:creationId xmlns:a16="http://schemas.microsoft.com/office/drawing/2014/main" id="{017832A4-C522-4EE9-A2F1-0514B7475370}"/>
                </a:ext>
              </a:extLst>
            </p:cNvPr>
            <p:cNvCxnSpPr>
              <a:cxnSpLocks/>
            </p:cNvCxnSpPr>
            <p:nvPr/>
          </p:nvCxnSpPr>
          <p:spPr>
            <a:xfrm flipV="1">
              <a:off x="3650022" y="3937611"/>
              <a:ext cx="0" cy="373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1" name="直線單箭頭接點 70">
              <a:extLst>
                <a:ext uri="{FF2B5EF4-FFF2-40B4-BE49-F238E27FC236}">
                  <a16:creationId xmlns:a16="http://schemas.microsoft.com/office/drawing/2014/main" id="{9532359D-36EA-42E8-8233-9CC4FB7FDA32}"/>
                </a:ext>
              </a:extLst>
            </p:cNvPr>
            <p:cNvCxnSpPr>
              <a:cxnSpLocks/>
              <a:endCxn id="64" idx="2"/>
            </p:cNvCxnSpPr>
            <p:nvPr/>
          </p:nvCxnSpPr>
          <p:spPr>
            <a:xfrm flipV="1">
              <a:off x="6160064" y="3939442"/>
              <a:ext cx="0" cy="3713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126" name="群組 125">
              <a:extLst>
                <a:ext uri="{FF2B5EF4-FFF2-40B4-BE49-F238E27FC236}">
                  <a16:creationId xmlns:a16="http://schemas.microsoft.com/office/drawing/2014/main" id="{B9A892DA-E913-4874-BF74-6ADA01439A1F}"/>
                </a:ext>
              </a:extLst>
            </p:cNvPr>
            <p:cNvGrpSpPr/>
            <p:nvPr/>
          </p:nvGrpSpPr>
          <p:grpSpPr>
            <a:xfrm>
              <a:off x="2959116" y="1157004"/>
              <a:ext cx="1612414" cy="1111852"/>
              <a:chOff x="2662896" y="1076590"/>
              <a:chExt cx="1612414" cy="1111852"/>
            </a:xfrm>
          </p:grpSpPr>
          <p:sp>
            <p:nvSpPr>
              <p:cNvPr id="18" name="流程圖: 人工作業 17">
                <a:extLst>
                  <a:ext uri="{FF2B5EF4-FFF2-40B4-BE49-F238E27FC236}">
                    <a16:creationId xmlns:a16="http://schemas.microsoft.com/office/drawing/2014/main" id="{DFA4BF99-F3C7-4AFA-8BEB-3A92F8E06B60}"/>
                  </a:ext>
                </a:extLst>
              </p:cNvPr>
              <p:cNvSpPr/>
              <p:nvPr/>
            </p:nvSpPr>
            <p:spPr>
              <a:xfrm rot="10800000">
                <a:off x="2662896" y="1674614"/>
                <a:ext cx="648000" cy="288000"/>
              </a:xfrm>
              <a:prstGeom prst="flowChartManualOperati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TW" altLang="en-US" sz="1100" dirty="0">
                  <a:solidFill>
                    <a:schemeClr val="tx1"/>
                  </a:solidFill>
                  <a:latin typeface="Times New Roman" panose="02020603050405020304" pitchFamily="18" charset="0"/>
                  <a:cs typeface="Times New Roman" panose="02020603050405020304" pitchFamily="18" charset="0"/>
                </a:endParaRPr>
              </a:p>
            </p:txBody>
          </p:sp>
          <p:sp>
            <p:nvSpPr>
              <p:cNvPr id="22" name="流程圖: 人工作業 21">
                <a:extLst>
                  <a:ext uri="{FF2B5EF4-FFF2-40B4-BE49-F238E27FC236}">
                    <a16:creationId xmlns:a16="http://schemas.microsoft.com/office/drawing/2014/main" id="{D4BB8EA9-3CD8-4468-9CC1-05D4F537542E}"/>
                  </a:ext>
                </a:extLst>
              </p:cNvPr>
              <p:cNvSpPr/>
              <p:nvPr/>
            </p:nvSpPr>
            <p:spPr>
              <a:xfrm rot="10800000">
                <a:off x="3627310" y="1673285"/>
                <a:ext cx="648000" cy="288000"/>
              </a:xfrm>
              <a:prstGeom prst="flowChartManualOperati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TW" altLang="en-US" sz="1100" dirty="0">
                  <a:solidFill>
                    <a:schemeClr val="tx1"/>
                  </a:solidFill>
                  <a:latin typeface="Times New Roman" panose="02020603050405020304" pitchFamily="18" charset="0"/>
                  <a:cs typeface="Times New Roman" panose="02020603050405020304" pitchFamily="18" charset="0"/>
                </a:endParaRPr>
              </a:p>
            </p:txBody>
          </p:sp>
          <p:cxnSp>
            <p:nvCxnSpPr>
              <p:cNvPr id="23" name="直線單箭頭接點 22">
                <a:extLst>
                  <a:ext uri="{FF2B5EF4-FFF2-40B4-BE49-F238E27FC236}">
                    <a16:creationId xmlns:a16="http://schemas.microsoft.com/office/drawing/2014/main" id="{2FFA7722-2A61-47FA-8926-BEC6FC1D2E62}"/>
                  </a:ext>
                </a:extLst>
              </p:cNvPr>
              <p:cNvCxnSpPr>
                <a:cxnSpLocks/>
              </p:cNvCxnSpPr>
              <p:nvPr/>
            </p:nvCxnSpPr>
            <p:spPr>
              <a:xfrm flipV="1">
                <a:off x="3003505" y="1257268"/>
                <a:ext cx="32451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直線單箭頭接點 30">
                <a:extLst>
                  <a:ext uri="{FF2B5EF4-FFF2-40B4-BE49-F238E27FC236}">
                    <a16:creationId xmlns:a16="http://schemas.microsoft.com/office/drawing/2014/main" id="{28F74A95-4B5B-42AC-A8D8-2A18A5543484}"/>
                  </a:ext>
                </a:extLst>
              </p:cNvPr>
              <p:cNvCxnSpPr>
                <a:cxnSpLocks/>
              </p:cNvCxnSpPr>
              <p:nvPr/>
            </p:nvCxnSpPr>
            <p:spPr>
              <a:xfrm flipH="1" flipV="1">
                <a:off x="3688024" y="1257268"/>
                <a:ext cx="270909" cy="13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8" name="直線接點 27">
                <a:extLst>
                  <a:ext uri="{FF2B5EF4-FFF2-40B4-BE49-F238E27FC236}">
                    <a16:creationId xmlns:a16="http://schemas.microsoft.com/office/drawing/2014/main" id="{E48E3178-ACC0-48B6-BCF1-867FD0DF9DAB}"/>
                  </a:ext>
                </a:extLst>
              </p:cNvPr>
              <p:cNvCxnSpPr>
                <a:cxnSpLocks/>
                <a:stCxn id="22" idx="2"/>
              </p:cNvCxnSpPr>
              <p:nvPr/>
            </p:nvCxnSpPr>
            <p:spPr>
              <a:xfrm rot="16200000">
                <a:off x="3745396" y="1464512"/>
                <a:ext cx="414688" cy="2859"/>
              </a:xfrm>
              <a:prstGeom prst="line">
                <a:avLst/>
              </a:prstGeom>
            </p:spPr>
            <p:style>
              <a:lnRef idx="1">
                <a:schemeClr val="dk1"/>
              </a:lnRef>
              <a:fillRef idx="0">
                <a:schemeClr val="dk1"/>
              </a:fillRef>
              <a:effectRef idx="0">
                <a:schemeClr val="dk1"/>
              </a:effectRef>
              <a:fontRef idx="minor">
                <a:schemeClr val="tx1"/>
              </a:fontRef>
            </p:style>
          </p:cxnSp>
          <p:cxnSp>
            <p:nvCxnSpPr>
              <p:cNvPr id="42" name="直線接點 41">
                <a:extLst>
                  <a:ext uri="{FF2B5EF4-FFF2-40B4-BE49-F238E27FC236}">
                    <a16:creationId xmlns:a16="http://schemas.microsoft.com/office/drawing/2014/main" id="{5B744D33-65E6-44E5-95E0-D1ED4AF28007}"/>
                  </a:ext>
                </a:extLst>
              </p:cNvPr>
              <p:cNvCxnSpPr>
                <a:cxnSpLocks/>
              </p:cNvCxnSpPr>
              <p:nvPr/>
            </p:nvCxnSpPr>
            <p:spPr>
              <a:xfrm rot="16200000">
                <a:off x="2796365" y="1464512"/>
                <a:ext cx="414688" cy="2859"/>
              </a:xfrm>
              <a:prstGeom prst="line">
                <a:avLst/>
              </a:prstGeom>
            </p:spPr>
            <p:style>
              <a:lnRef idx="1">
                <a:schemeClr val="dk1"/>
              </a:lnRef>
              <a:fillRef idx="0">
                <a:schemeClr val="dk1"/>
              </a:fillRef>
              <a:effectRef idx="0">
                <a:schemeClr val="dk1"/>
              </a:effectRef>
              <a:fontRef idx="minor">
                <a:schemeClr val="tx1"/>
              </a:fontRef>
            </p:style>
          </p:cxnSp>
          <p:sp>
            <p:nvSpPr>
              <p:cNvPr id="61" name="橢圓 60">
                <a:extLst>
                  <a:ext uri="{FF2B5EF4-FFF2-40B4-BE49-F238E27FC236}">
                    <a16:creationId xmlns:a16="http://schemas.microsoft.com/office/drawing/2014/main" id="{A2D49DC5-BA36-42A7-83F5-BD8E5EC5A601}"/>
                  </a:ext>
                </a:extLst>
              </p:cNvPr>
              <p:cNvSpPr/>
              <p:nvPr/>
            </p:nvSpPr>
            <p:spPr>
              <a:xfrm>
                <a:off x="3326626" y="1076590"/>
                <a:ext cx="360000" cy="360000"/>
              </a:xfrm>
              <a:prstGeom prst="ellips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cxnSp>
            <p:nvCxnSpPr>
              <p:cNvPr id="92" name="直線單箭頭接點 91">
                <a:extLst>
                  <a:ext uri="{FF2B5EF4-FFF2-40B4-BE49-F238E27FC236}">
                    <a16:creationId xmlns:a16="http://schemas.microsoft.com/office/drawing/2014/main" id="{897C4C71-81D8-4991-B49F-ACD2E9CD86C4}"/>
                  </a:ext>
                </a:extLst>
              </p:cNvPr>
              <p:cNvCxnSpPr>
                <a:cxnSpLocks/>
              </p:cNvCxnSpPr>
              <p:nvPr/>
            </p:nvCxnSpPr>
            <p:spPr>
              <a:xfrm flipV="1">
                <a:off x="2847755" y="1962616"/>
                <a:ext cx="0" cy="1710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 name="直線單箭頭接點 96">
                <a:extLst>
                  <a:ext uri="{FF2B5EF4-FFF2-40B4-BE49-F238E27FC236}">
                    <a16:creationId xmlns:a16="http://schemas.microsoft.com/office/drawing/2014/main" id="{F613BE0A-9CC1-4F75-9256-4ED6663B1851}"/>
                  </a:ext>
                </a:extLst>
              </p:cNvPr>
              <p:cNvCxnSpPr>
                <a:cxnSpLocks/>
              </p:cNvCxnSpPr>
              <p:nvPr/>
            </p:nvCxnSpPr>
            <p:spPr>
              <a:xfrm flipV="1">
                <a:off x="3135784" y="1962614"/>
                <a:ext cx="0" cy="2258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8" name="直線單箭頭接點 97">
                <a:extLst>
                  <a:ext uri="{FF2B5EF4-FFF2-40B4-BE49-F238E27FC236}">
                    <a16:creationId xmlns:a16="http://schemas.microsoft.com/office/drawing/2014/main" id="{EDED1D34-286F-47AC-883F-9B6DA6853569}"/>
                  </a:ext>
                </a:extLst>
              </p:cNvPr>
              <p:cNvCxnSpPr>
                <a:cxnSpLocks/>
              </p:cNvCxnSpPr>
              <p:nvPr/>
            </p:nvCxnSpPr>
            <p:spPr>
              <a:xfrm flipV="1">
                <a:off x="3817193" y="1967379"/>
                <a:ext cx="0" cy="1641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9" name="直線單箭頭接點 98">
                <a:extLst>
                  <a:ext uri="{FF2B5EF4-FFF2-40B4-BE49-F238E27FC236}">
                    <a16:creationId xmlns:a16="http://schemas.microsoft.com/office/drawing/2014/main" id="{580DF833-FCD5-4182-9DA4-AB76E7BB5176}"/>
                  </a:ext>
                </a:extLst>
              </p:cNvPr>
              <p:cNvCxnSpPr>
                <a:cxnSpLocks/>
              </p:cNvCxnSpPr>
              <p:nvPr/>
            </p:nvCxnSpPr>
            <p:spPr>
              <a:xfrm flipV="1">
                <a:off x="4105225" y="1967376"/>
                <a:ext cx="0" cy="1641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127" name="群組 126">
              <a:extLst>
                <a:ext uri="{FF2B5EF4-FFF2-40B4-BE49-F238E27FC236}">
                  <a16:creationId xmlns:a16="http://schemas.microsoft.com/office/drawing/2014/main" id="{00EA3063-2061-4D41-BDD5-A71886BF1E7F}"/>
                </a:ext>
              </a:extLst>
            </p:cNvPr>
            <p:cNvGrpSpPr/>
            <p:nvPr/>
          </p:nvGrpSpPr>
          <p:grpSpPr>
            <a:xfrm>
              <a:off x="5365859" y="1150968"/>
              <a:ext cx="1612414" cy="1322916"/>
              <a:chOff x="4813040" y="1070554"/>
              <a:chExt cx="1612414" cy="1322916"/>
            </a:xfrm>
          </p:grpSpPr>
          <p:sp>
            <p:nvSpPr>
              <p:cNvPr id="81" name="流程圖: 人工作業 80">
                <a:extLst>
                  <a:ext uri="{FF2B5EF4-FFF2-40B4-BE49-F238E27FC236}">
                    <a16:creationId xmlns:a16="http://schemas.microsoft.com/office/drawing/2014/main" id="{8187C945-370B-439F-8127-52EF0BC62369}"/>
                  </a:ext>
                </a:extLst>
              </p:cNvPr>
              <p:cNvSpPr/>
              <p:nvPr/>
            </p:nvSpPr>
            <p:spPr>
              <a:xfrm rot="10800000">
                <a:off x="4813040" y="1668578"/>
                <a:ext cx="648000" cy="288000"/>
              </a:xfrm>
              <a:prstGeom prst="flowChartManualOperati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TW" altLang="en-US" sz="1100" dirty="0">
                  <a:solidFill>
                    <a:schemeClr val="tx1"/>
                  </a:solidFill>
                  <a:latin typeface="Times New Roman" panose="02020603050405020304" pitchFamily="18" charset="0"/>
                  <a:cs typeface="Times New Roman" panose="02020603050405020304" pitchFamily="18" charset="0"/>
                </a:endParaRPr>
              </a:p>
            </p:txBody>
          </p:sp>
          <p:sp>
            <p:nvSpPr>
              <p:cNvPr id="82" name="流程圖: 人工作業 81">
                <a:extLst>
                  <a:ext uri="{FF2B5EF4-FFF2-40B4-BE49-F238E27FC236}">
                    <a16:creationId xmlns:a16="http://schemas.microsoft.com/office/drawing/2014/main" id="{DE61ABCB-5A45-4774-B0C3-FB5D83B8C7BF}"/>
                  </a:ext>
                </a:extLst>
              </p:cNvPr>
              <p:cNvSpPr/>
              <p:nvPr/>
            </p:nvSpPr>
            <p:spPr>
              <a:xfrm rot="10800000">
                <a:off x="5777454" y="1667249"/>
                <a:ext cx="648000" cy="288000"/>
              </a:xfrm>
              <a:prstGeom prst="flowChartManualOperati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TW" altLang="en-US" sz="1100" dirty="0">
                  <a:solidFill>
                    <a:schemeClr val="tx1"/>
                  </a:solidFill>
                  <a:latin typeface="Times New Roman" panose="02020603050405020304" pitchFamily="18" charset="0"/>
                  <a:cs typeface="Times New Roman" panose="02020603050405020304" pitchFamily="18" charset="0"/>
                </a:endParaRPr>
              </a:p>
            </p:txBody>
          </p:sp>
          <p:cxnSp>
            <p:nvCxnSpPr>
              <p:cNvPr id="83" name="直線單箭頭接點 82">
                <a:extLst>
                  <a:ext uri="{FF2B5EF4-FFF2-40B4-BE49-F238E27FC236}">
                    <a16:creationId xmlns:a16="http://schemas.microsoft.com/office/drawing/2014/main" id="{834CB22F-FA93-459A-BB4D-A5E4DAADD327}"/>
                  </a:ext>
                </a:extLst>
              </p:cNvPr>
              <p:cNvCxnSpPr>
                <a:cxnSpLocks/>
              </p:cNvCxnSpPr>
              <p:nvPr/>
            </p:nvCxnSpPr>
            <p:spPr>
              <a:xfrm flipV="1">
                <a:off x="5153649" y="1251232"/>
                <a:ext cx="32451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4" name="直線單箭頭接點 83">
                <a:extLst>
                  <a:ext uri="{FF2B5EF4-FFF2-40B4-BE49-F238E27FC236}">
                    <a16:creationId xmlns:a16="http://schemas.microsoft.com/office/drawing/2014/main" id="{57D564EF-4A1B-4E4A-A1FD-0E59AFF23328}"/>
                  </a:ext>
                </a:extLst>
              </p:cNvPr>
              <p:cNvCxnSpPr>
                <a:cxnSpLocks/>
              </p:cNvCxnSpPr>
              <p:nvPr/>
            </p:nvCxnSpPr>
            <p:spPr>
              <a:xfrm flipH="1" flipV="1">
                <a:off x="5838168" y="1251232"/>
                <a:ext cx="270909" cy="13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5" name="直線接點 84">
                <a:extLst>
                  <a:ext uri="{FF2B5EF4-FFF2-40B4-BE49-F238E27FC236}">
                    <a16:creationId xmlns:a16="http://schemas.microsoft.com/office/drawing/2014/main" id="{B259ADA1-F5CE-460A-9B1D-16DAAEACF37C}"/>
                  </a:ext>
                </a:extLst>
              </p:cNvPr>
              <p:cNvCxnSpPr>
                <a:cxnSpLocks/>
                <a:stCxn id="82" idx="2"/>
              </p:cNvCxnSpPr>
              <p:nvPr/>
            </p:nvCxnSpPr>
            <p:spPr>
              <a:xfrm rot="16200000">
                <a:off x="5895540" y="1458476"/>
                <a:ext cx="414688" cy="2859"/>
              </a:xfrm>
              <a:prstGeom prst="line">
                <a:avLst/>
              </a:prstGeom>
            </p:spPr>
            <p:style>
              <a:lnRef idx="1">
                <a:schemeClr val="dk1"/>
              </a:lnRef>
              <a:fillRef idx="0">
                <a:schemeClr val="dk1"/>
              </a:fillRef>
              <a:effectRef idx="0">
                <a:schemeClr val="dk1"/>
              </a:effectRef>
              <a:fontRef idx="minor">
                <a:schemeClr val="tx1"/>
              </a:fontRef>
            </p:style>
          </p:cxnSp>
          <p:cxnSp>
            <p:nvCxnSpPr>
              <p:cNvPr id="86" name="直線接點 85">
                <a:extLst>
                  <a:ext uri="{FF2B5EF4-FFF2-40B4-BE49-F238E27FC236}">
                    <a16:creationId xmlns:a16="http://schemas.microsoft.com/office/drawing/2014/main" id="{5C6F2960-F0CB-46DC-AD49-1707362DBAA4}"/>
                  </a:ext>
                </a:extLst>
              </p:cNvPr>
              <p:cNvCxnSpPr>
                <a:cxnSpLocks/>
              </p:cNvCxnSpPr>
              <p:nvPr/>
            </p:nvCxnSpPr>
            <p:spPr>
              <a:xfrm rot="16200000">
                <a:off x="4946509" y="1458476"/>
                <a:ext cx="414688" cy="2859"/>
              </a:xfrm>
              <a:prstGeom prst="line">
                <a:avLst/>
              </a:prstGeom>
            </p:spPr>
            <p:style>
              <a:lnRef idx="1">
                <a:schemeClr val="dk1"/>
              </a:lnRef>
              <a:fillRef idx="0">
                <a:schemeClr val="dk1"/>
              </a:fillRef>
              <a:effectRef idx="0">
                <a:schemeClr val="dk1"/>
              </a:effectRef>
              <a:fontRef idx="minor">
                <a:schemeClr val="tx1"/>
              </a:fontRef>
            </p:style>
          </p:cxnSp>
          <p:sp>
            <p:nvSpPr>
              <p:cNvPr id="87" name="橢圓 86">
                <a:extLst>
                  <a:ext uri="{FF2B5EF4-FFF2-40B4-BE49-F238E27FC236}">
                    <a16:creationId xmlns:a16="http://schemas.microsoft.com/office/drawing/2014/main" id="{4C892E5A-8816-4342-AA8F-16C650F20CCE}"/>
                  </a:ext>
                </a:extLst>
              </p:cNvPr>
              <p:cNvSpPr/>
              <p:nvPr/>
            </p:nvSpPr>
            <p:spPr>
              <a:xfrm>
                <a:off x="5476770" y="1070554"/>
                <a:ext cx="360000" cy="360000"/>
              </a:xfrm>
              <a:prstGeom prst="ellips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cxnSp>
            <p:nvCxnSpPr>
              <p:cNvPr id="100" name="直線單箭頭接點 99">
                <a:extLst>
                  <a:ext uri="{FF2B5EF4-FFF2-40B4-BE49-F238E27FC236}">
                    <a16:creationId xmlns:a16="http://schemas.microsoft.com/office/drawing/2014/main" id="{00C24C26-C857-49E6-B2D3-EA2C683F069F}"/>
                  </a:ext>
                </a:extLst>
              </p:cNvPr>
              <p:cNvCxnSpPr>
                <a:cxnSpLocks/>
              </p:cNvCxnSpPr>
              <p:nvPr/>
            </p:nvCxnSpPr>
            <p:spPr>
              <a:xfrm flipV="1">
                <a:off x="4997776" y="1962616"/>
                <a:ext cx="691" cy="2975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1" name="直線單箭頭接點 100">
                <a:extLst>
                  <a:ext uri="{FF2B5EF4-FFF2-40B4-BE49-F238E27FC236}">
                    <a16:creationId xmlns:a16="http://schemas.microsoft.com/office/drawing/2014/main" id="{1E50D38D-3BA0-4186-9D12-94B6A92B1CBC}"/>
                  </a:ext>
                </a:extLst>
              </p:cNvPr>
              <p:cNvCxnSpPr>
                <a:cxnSpLocks/>
              </p:cNvCxnSpPr>
              <p:nvPr/>
            </p:nvCxnSpPr>
            <p:spPr>
              <a:xfrm flipV="1">
                <a:off x="5286498" y="1962614"/>
                <a:ext cx="0" cy="4215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2" name="直線單箭頭接點 101">
                <a:extLst>
                  <a:ext uri="{FF2B5EF4-FFF2-40B4-BE49-F238E27FC236}">
                    <a16:creationId xmlns:a16="http://schemas.microsoft.com/office/drawing/2014/main" id="{545EF914-2FDE-43A3-8930-546A722727C6}"/>
                  </a:ext>
                </a:extLst>
              </p:cNvPr>
              <p:cNvCxnSpPr>
                <a:cxnSpLocks/>
              </p:cNvCxnSpPr>
              <p:nvPr/>
            </p:nvCxnSpPr>
            <p:spPr>
              <a:xfrm flipV="1">
                <a:off x="5962428" y="1953089"/>
                <a:ext cx="0" cy="3584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3" name="直線單箭頭接點 102">
                <a:extLst>
                  <a:ext uri="{FF2B5EF4-FFF2-40B4-BE49-F238E27FC236}">
                    <a16:creationId xmlns:a16="http://schemas.microsoft.com/office/drawing/2014/main" id="{678D3B7E-6E15-47AC-A6C5-707C87279DCD}"/>
                  </a:ext>
                </a:extLst>
              </p:cNvPr>
              <p:cNvCxnSpPr>
                <a:cxnSpLocks/>
              </p:cNvCxnSpPr>
              <p:nvPr/>
            </p:nvCxnSpPr>
            <p:spPr>
              <a:xfrm flipV="1">
                <a:off x="6250313" y="1953089"/>
                <a:ext cx="146" cy="4403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107" name="直線接點 106">
              <a:extLst>
                <a:ext uri="{FF2B5EF4-FFF2-40B4-BE49-F238E27FC236}">
                  <a16:creationId xmlns:a16="http://schemas.microsoft.com/office/drawing/2014/main" id="{D5CDB544-7943-4FB9-91CF-AC14A2B0922C}"/>
                </a:ext>
              </a:extLst>
            </p:cNvPr>
            <p:cNvCxnSpPr>
              <a:cxnSpLocks/>
            </p:cNvCxnSpPr>
            <p:nvPr/>
          </p:nvCxnSpPr>
          <p:spPr>
            <a:xfrm flipV="1">
              <a:off x="3520352" y="2211947"/>
              <a:ext cx="0" cy="459763"/>
            </a:xfrm>
            <a:prstGeom prst="line">
              <a:avLst/>
            </a:prstGeom>
          </p:spPr>
          <p:style>
            <a:lnRef idx="1">
              <a:schemeClr val="dk1"/>
            </a:lnRef>
            <a:fillRef idx="0">
              <a:schemeClr val="dk1"/>
            </a:fillRef>
            <a:effectRef idx="0">
              <a:schemeClr val="dk1"/>
            </a:effectRef>
            <a:fontRef idx="minor">
              <a:schemeClr val="tx1"/>
            </a:fontRef>
          </p:style>
        </p:cxnSp>
        <p:cxnSp>
          <p:nvCxnSpPr>
            <p:cNvPr id="109" name="直線接點 108">
              <a:extLst>
                <a:ext uri="{FF2B5EF4-FFF2-40B4-BE49-F238E27FC236}">
                  <a16:creationId xmlns:a16="http://schemas.microsoft.com/office/drawing/2014/main" id="{69A96B6C-E209-4750-A52D-8E5DE79A8426}"/>
                </a:ext>
              </a:extLst>
            </p:cNvPr>
            <p:cNvCxnSpPr>
              <a:cxnSpLocks/>
            </p:cNvCxnSpPr>
            <p:nvPr/>
          </p:nvCxnSpPr>
          <p:spPr>
            <a:xfrm flipV="1">
              <a:off x="3628143" y="2214055"/>
              <a:ext cx="1160" cy="451618"/>
            </a:xfrm>
            <a:prstGeom prst="line">
              <a:avLst/>
            </a:prstGeom>
          </p:spPr>
          <p:style>
            <a:lnRef idx="1">
              <a:schemeClr val="dk1"/>
            </a:lnRef>
            <a:fillRef idx="0">
              <a:schemeClr val="dk1"/>
            </a:fillRef>
            <a:effectRef idx="0">
              <a:schemeClr val="dk1"/>
            </a:effectRef>
            <a:fontRef idx="minor">
              <a:schemeClr val="tx1"/>
            </a:fontRef>
          </p:style>
        </p:cxnSp>
        <p:cxnSp>
          <p:nvCxnSpPr>
            <p:cNvPr id="112" name="直線接點 111">
              <a:extLst>
                <a:ext uri="{FF2B5EF4-FFF2-40B4-BE49-F238E27FC236}">
                  <a16:creationId xmlns:a16="http://schemas.microsoft.com/office/drawing/2014/main" id="{94172EBE-E8E4-44C2-AD21-CB74FA8FB16C}"/>
                </a:ext>
              </a:extLst>
            </p:cNvPr>
            <p:cNvCxnSpPr>
              <a:cxnSpLocks/>
            </p:cNvCxnSpPr>
            <p:nvPr/>
          </p:nvCxnSpPr>
          <p:spPr>
            <a:xfrm>
              <a:off x="3138599" y="2211947"/>
              <a:ext cx="384567" cy="2"/>
            </a:xfrm>
            <a:prstGeom prst="line">
              <a:avLst/>
            </a:prstGeom>
          </p:spPr>
          <p:style>
            <a:lnRef idx="1">
              <a:schemeClr val="dk1"/>
            </a:lnRef>
            <a:fillRef idx="0">
              <a:schemeClr val="dk1"/>
            </a:fillRef>
            <a:effectRef idx="0">
              <a:schemeClr val="dk1"/>
            </a:effectRef>
            <a:fontRef idx="minor">
              <a:schemeClr val="tx1"/>
            </a:fontRef>
          </p:style>
        </p:cxnSp>
        <p:cxnSp>
          <p:nvCxnSpPr>
            <p:cNvPr id="147" name="直線接點 146">
              <a:extLst>
                <a:ext uri="{FF2B5EF4-FFF2-40B4-BE49-F238E27FC236}">
                  <a16:creationId xmlns:a16="http://schemas.microsoft.com/office/drawing/2014/main" id="{48B78899-21D4-43A1-BDA0-BC1BE9CF8D28}"/>
                </a:ext>
              </a:extLst>
            </p:cNvPr>
            <p:cNvCxnSpPr>
              <a:cxnSpLocks/>
            </p:cNvCxnSpPr>
            <p:nvPr/>
          </p:nvCxnSpPr>
          <p:spPr>
            <a:xfrm flipV="1">
              <a:off x="3734280" y="2336467"/>
              <a:ext cx="2812" cy="328090"/>
            </a:xfrm>
            <a:prstGeom prst="line">
              <a:avLst/>
            </a:prstGeom>
          </p:spPr>
          <p:style>
            <a:lnRef idx="1">
              <a:schemeClr val="dk1"/>
            </a:lnRef>
            <a:fillRef idx="0">
              <a:schemeClr val="dk1"/>
            </a:fillRef>
            <a:effectRef idx="0">
              <a:schemeClr val="dk1"/>
            </a:effectRef>
            <a:fontRef idx="minor">
              <a:schemeClr val="tx1"/>
            </a:fontRef>
          </p:style>
        </p:cxnSp>
        <p:cxnSp>
          <p:nvCxnSpPr>
            <p:cNvPr id="153" name="直線接點 152">
              <a:extLst>
                <a:ext uri="{FF2B5EF4-FFF2-40B4-BE49-F238E27FC236}">
                  <a16:creationId xmlns:a16="http://schemas.microsoft.com/office/drawing/2014/main" id="{70542782-1CDA-4859-9E25-39EAA7AE1807}"/>
                </a:ext>
              </a:extLst>
            </p:cNvPr>
            <p:cNvCxnSpPr>
              <a:cxnSpLocks/>
            </p:cNvCxnSpPr>
            <p:nvPr/>
          </p:nvCxnSpPr>
          <p:spPr>
            <a:xfrm>
              <a:off x="3623317" y="2213554"/>
              <a:ext cx="490096" cy="0"/>
            </a:xfrm>
            <a:prstGeom prst="line">
              <a:avLst/>
            </a:prstGeom>
          </p:spPr>
          <p:style>
            <a:lnRef idx="1">
              <a:schemeClr val="dk1"/>
            </a:lnRef>
            <a:fillRef idx="0">
              <a:schemeClr val="dk1"/>
            </a:fillRef>
            <a:effectRef idx="0">
              <a:schemeClr val="dk1"/>
            </a:effectRef>
            <a:fontRef idx="minor">
              <a:schemeClr val="tx1"/>
            </a:fontRef>
          </p:style>
        </p:cxnSp>
        <p:cxnSp>
          <p:nvCxnSpPr>
            <p:cNvPr id="156" name="直線接點 155">
              <a:extLst>
                <a:ext uri="{FF2B5EF4-FFF2-40B4-BE49-F238E27FC236}">
                  <a16:creationId xmlns:a16="http://schemas.microsoft.com/office/drawing/2014/main" id="{6A118D21-7596-48C1-B19C-04CE566C9DDB}"/>
                </a:ext>
              </a:extLst>
            </p:cNvPr>
            <p:cNvCxnSpPr>
              <a:cxnSpLocks/>
            </p:cNvCxnSpPr>
            <p:nvPr/>
          </p:nvCxnSpPr>
          <p:spPr>
            <a:xfrm flipH="1" flipV="1">
              <a:off x="3839260" y="2391998"/>
              <a:ext cx="1" cy="277999"/>
            </a:xfrm>
            <a:prstGeom prst="line">
              <a:avLst/>
            </a:prstGeom>
          </p:spPr>
          <p:style>
            <a:lnRef idx="1">
              <a:schemeClr val="dk1"/>
            </a:lnRef>
            <a:fillRef idx="0">
              <a:schemeClr val="dk1"/>
            </a:fillRef>
            <a:effectRef idx="0">
              <a:schemeClr val="dk1"/>
            </a:effectRef>
            <a:fontRef idx="minor">
              <a:schemeClr val="tx1"/>
            </a:fontRef>
          </p:style>
        </p:cxnSp>
        <p:cxnSp>
          <p:nvCxnSpPr>
            <p:cNvPr id="157" name="直線接點 156">
              <a:extLst>
                <a:ext uri="{FF2B5EF4-FFF2-40B4-BE49-F238E27FC236}">
                  <a16:creationId xmlns:a16="http://schemas.microsoft.com/office/drawing/2014/main" id="{62ED1547-E403-4044-A66E-2C61250378CE}"/>
                </a:ext>
              </a:extLst>
            </p:cNvPr>
            <p:cNvCxnSpPr>
              <a:cxnSpLocks/>
            </p:cNvCxnSpPr>
            <p:nvPr/>
          </p:nvCxnSpPr>
          <p:spPr>
            <a:xfrm flipV="1">
              <a:off x="6004198" y="2268856"/>
              <a:ext cx="0" cy="391370"/>
            </a:xfrm>
            <a:prstGeom prst="line">
              <a:avLst/>
            </a:prstGeom>
          </p:spPr>
          <p:style>
            <a:lnRef idx="1">
              <a:schemeClr val="dk1"/>
            </a:lnRef>
            <a:fillRef idx="0">
              <a:schemeClr val="dk1"/>
            </a:fillRef>
            <a:effectRef idx="0">
              <a:schemeClr val="dk1"/>
            </a:effectRef>
            <a:fontRef idx="minor">
              <a:schemeClr val="tx1"/>
            </a:fontRef>
          </p:style>
        </p:cxnSp>
        <p:cxnSp>
          <p:nvCxnSpPr>
            <p:cNvPr id="158" name="直線接點 157">
              <a:extLst>
                <a:ext uri="{FF2B5EF4-FFF2-40B4-BE49-F238E27FC236}">
                  <a16:creationId xmlns:a16="http://schemas.microsoft.com/office/drawing/2014/main" id="{12E94E9D-2A47-40E6-A59B-04F625D1ABA0}"/>
                </a:ext>
              </a:extLst>
            </p:cNvPr>
            <p:cNvCxnSpPr>
              <a:cxnSpLocks/>
            </p:cNvCxnSpPr>
            <p:nvPr/>
          </p:nvCxnSpPr>
          <p:spPr>
            <a:xfrm flipH="1" flipV="1">
              <a:off x="6111988" y="2211751"/>
              <a:ext cx="1" cy="442437"/>
            </a:xfrm>
            <a:prstGeom prst="line">
              <a:avLst/>
            </a:prstGeom>
          </p:spPr>
          <p:style>
            <a:lnRef idx="1">
              <a:schemeClr val="dk1"/>
            </a:lnRef>
            <a:fillRef idx="0">
              <a:schemeClr val="dk1"/>
            </a:fillRef>
            <a:effectRef idx="0">
              <a:schemeClr val="dk1"/>
            </a:effectRef>
            <a:fontRef idx="minor">
              <a:schemeClr val="tx1"/>
            </a:fontRef>
          </p:style>
        </p:cxnSp>
        <p:cxnSp>
          <p:nvCxnSpPr>
            <p:cNvPr id="159" name="直線接點 158">
              <a:extLst>
                <a:ext uri="{FF2B5EF4-FFF2-40B4-BE49-F238E27FC236}">
                  <a16:creationId xmlns:a16="http://schemas.microsoft.com/office/drawing/2014/main" id="{0BF546C8-74C3-4E95-996B-7E90A9CBF99A}"/>
                </a:ext>
              </a:extLst>
            </p:cNvPr>
            <p:cNvCxnSpPr>
              <a:cxnSpLocks/>
            </p:cNvCxnSpPr>
            <p:nvPr/>
          </p:nvCxnSpPr>
          <p:spPr>
            <a:xfrm flipH="1" flipV="1">
              <a:off x="6217345" y="2459597"/>
              <a:ext cx="782" cy="193478"/>
            </a:xfrm>
            <a:prstGeom prst="line">
              <a:avLst/>
            </a:prstGeom>
          </p:spPr>
          <p:style>
            <a:lnRef idx="1">
              <a:schemeClr val="dk1"/>
            </a:lnRef>
            <a:fillRef idx="0">
              <a:schemeClr val="dk1"/>
            </a:fillRef>
            <a:effectRef idx="0">
              <a:schemeClr val="dk1"/>
            </a:effectRef>
            <a:fontRef idx="minor">
              <a:schemeClr val="tx1"/>
            </a:fontRef>
          </p:style>
        </p:cxnSp>
        <p:cxnSp>
          <p:nvCxnSpPr>
            <p:cNvPr id="160" name="直線接點 159">
              <a:extLst>
                <a:ext uri="{FF2B5EF4-FFF2-40B4-BE49-F238E27FC236}">
                  <a16:creationId xmlns:a16="http://schemas.microsoft.com/office/drawing/2014/main" id="{EF69031D-C49D-4C78-BC05-BE3EA40A9D02}"/>
                </a:ext>
              </a:extLst>
            </p:cNvPr>
            <p:cNvCxnSpPr>
              <a:cxnSpLocks/>
            </p:cNvCxnSpPr>
            <p:nvPr/>
          </p:nvCxnSpPr>
          <p:spPr>
            <a:xfrm flipV="1">
              <a:off x="6323106" y="2464541"/>
              <a:ext cx="0" cy="193971"/>
            </a:xfrm>
            <a:prstGeom prst="line">
              <a:avLst/>
            </a:prstGeom>
          </p:spPr>
          <p:style>
            <a:lnRef idx="1">
              <a:schemeClr val="dk1"/>
            </a:lnRef>
            <a:fillRef idx="0">
              <a:schemeClr val="dk1"/>
            </a:fillRef>
            <a:effectRef idx="0">
              <a:schemeClr val="dk1"/>
            </a:effectRef>
            <a:fontRef idx="minor">
              <a:schemeClr val="tx1"/>
            </a:fontRef>
          </p:style>
        </p:cxnSp>
        <p:cxnSp>
          <p:nvCxnSpPr>
            <p:cNvPr id="162" name="直線接點 161">
              <a:extLst>
                <a:ext uri="{FF2B5EF4-FFF2-40B4-BE49-F238E27FC236}">
                  <a16:creationId xmlns:a16="http://schemas.microsoft.com/office/drawing/2014/main" id="{4E532718-A7D5-42BC-A400-8FAF9FA765D9}"/>
                </a:ext>
              </a:extLst>
            </p:cNvPr>
            <p:cNvCxnSpPr>
              <a:cxnSpLocks/>
            </p:cNvCxnSpPr>
            <p:nvPr/>
          </p:nvCxnSpPr>
          <p:spPr>
            <a:xfrm>
              <a:off x="3429119" y="2268856"/>
              <a:ext cx="2575079" cy="0"/>
            </a:xfrm>
            <a:prstGeom prst="line">
              <a:avLst/>
            </a:prstGeom>
          </p:spPr>
          <p:style>
            <a:lnRef idx="1">
              <a:schemeClr val="dk1"/>
            </a:lnRef>
            <a:fillRef idx="0">
              <a:schemeClr val="dk1"/>
            </a:fillRef>
            <a:effectRef idx="0">
              <a:schemeClr val="dk1"/>
            </a:effectRef>
            <a:fontRef idx="minor">
              <a:schemeClr val="tx1"/>
            </a:fontRef>
          </p:style>
        </p:cxnSp>
        <p:cxnSp>
          <p:nvCxnSpPr>
            <p:cNvPr id="163" name="直線接點 162">
              <a:extLst>
                <a:ext uri="{FF2B5EF4-FFF2-40B4-BE49-F238E27FC236}">
                  <a16:creationId xmlns:a16="http://schemas.microsoft.com/office/drawing/2014/main" id="{55CF989B-718B-41B8-A06B-5829DE5C3F89}"/>
                </a:ext>
              </a:extLst>
            </p:cNvPr>
            <p:cNvCxnSpPr>
              <a:cxnSpLocks/>
            </p:cNvCxnSpPr>
            <p:nvPr/>
          </p:nvCxnSpPr>
          <p:spPr>
            <a:xfrm>
              <a:off x="4395449" y="2216636"/>
              <a:ext cx="1716539" cy="0"/>
            </a:xfrm>
            <a:prstGeom prst="line">
              <a:avLst/>
            </a:prstGeom>
          </p:spPr>
          <p:style>
            <a:lnRef idx="1">
              <a:schemeClr val="dk1"/>
            </a:lnRef>
            <a:fillRef idx="0">
              <a:schemeClr val="dk1"/>
            </a:fillRef>
            <a:effectRef idx="0">
              <a:schemeClr val="dk1"/>
            </a:effectRef>
            <a:fontRef idx="minor">
              <a:schemeClr val="tx1"/>
            </a:fontRef>
          </p:style>
        </p:cxnSp>
        <p:cxnSp>
          <p:nvCxnSpPr>
            <p:cNvPr id="172" name="直線接點 171">
              <a:extLst>
                <a:ext uri="{FF2B5EF4-FFF2-40B4-BE49-F238E27FC236}">
                  <a16:creationId xmlns:a16="http://schemas.microsoft.com/office/drawing/2014/main" id="{A9BF54C6-3642-4E48-8E9D-07B5EAB3A360}"/>
                </a:ext>
              </a:extLst>
            </p:cNvPr>
            <p:cNvCxnSpPr>
              <a:cxnSpLocks/>
            </p:cNvCxnSpPr>
            <p:nvPr/>
          </p:nvCxnSpPr>
          <p:spPr>
            <a:xfrm>
              <a:off x="3734280" y="2336467"/>
              <a:ext cx="1817006" cy="0"/>
            </a:xfrm>
            <a:prstGeom prst="line">
              <a:avLst/>
            </a:prstGeom>
          </p:spPr>
          <p:style>
            <a:lnRef idx="1">
              <a:schemeClr val="dk1"/>
            </a:lnRef>
            <a:fillRef idx="0">
              <a:schemeClr val="dk1"/>
            </a:fillRef>
            <a:effectRef idx="0">
              <a:schemeClr val="dk1"/>
            </a:effectRef>
            <a:fontRef idx="minor">
              <a:schemeClr val="tx1"/>
            </a:fontRef>
          </p:style>
        </p:cxnSp>
        <p:cxnSp>
          <p:nvCxnSpPr>
            <p:cNvPr id="177" name="直線接點 176">
              <a:extLst>
                <a:ext uri="{FF2B5EF4-FFF2-40B4-BE49-F238E27FC236}">
                  <a16:creationId xmlns:a16="http://schemas.microsoft.com/office/drawing/2014/main" id="{BC53F3FA-CAA2-42F5-B9E4-900379E1EE3A}"/>
                </a:ext>
              </a:extLst>
            </p:cNvPr>
            <p:cNvCxnSpPr>
              <a:cxnSpLocks/>
            </p:cNvCxnSpPr>
            <p:nvPr/>
          </p:nvCxnSpPr>
          <p:spPr>
            <a:xfrm flipV="1">
              <a:off x="3838788" y="2391998"/>
              <a:ext cx="2676459" cy="6331"/>
            </a:xfrm>
            <a:prstGeom prst="line">
              <a:avLst/>
            </a:prstGeom>
          </p:spPr>
          <p:style>
            <a:lnRef idx="1">
              <a:schemeClr val="dk1"/>
            </a:lnRef>
            <a:fillRef idx="0">
              <a:schemeClr val="dk1"/>
            </a:fillRef>
            <a:effectRef idx="0">
              <a:schemeClr val="dk1"/>
            </a:effectRef>
            <a:fontRef idx="minor">
              <a:schemeClr val="tx1"/>
            </a:fontRef>
          </p:style>
        </p:cxnSp>
        <p:cxnSp>
          <p:nvCxnSpPr>
            <p:cNvPr id="184" name="直線接點 183">
              <a:extLst>
                <a:ext uri="{FF2B5EF4-FFF2-40B4-BE49-F238E27FC236}">
                  <a16:creationId xmlns:a16="http://schemas.microsoft.com/office/drawing/2014/main" id="{98BE9A33-49F3-4265-A1CF-8D9467423840}"/>
                </a:ext>
              </a:extLst>
            </p:cNvPr>
            <p:cNvCxnSpPr>
              <a:cxnSpLocks/>
            </p:cNvCxnSpPr>
            <p:nvPr/>
          </p:nvCxnSpPr>
          <p:spPr>
            <a:xfrm flipV="1">
              <a:off x="5839317" y="2461376"/>
              <a:ext cx="378809" cy="1"/>
            </a:xfrm>
            <a:prstGeom prst="line">
              <a:avLst/>
            </a:prstGeom>
          </p:spPr>
          <p:style>
            <a:lnRef idx="1">
              <a:schemeClr val="dk1"/>
            </a:lnRef>
            <a:fillRef idx="0">
              <a:schemeClr val="dk1"/>
            </a:fillRef>
            <a:effectRef idx="0">
              <a:schemeClr val="dk1"/>
            </a:effectRef>
            <a:fontRef idx="minor">
              <a:schemeClr val="tx1"/>
            </a:fontRef>
          </p:style>
        </p:cxnSp>
        <p:cxnSp>
          <p:nvCxnSpPr>
            <p:cNvPr id="195" name="直線接點 194">
              <a:extLst>
                <a:ext uri="{FF2B5EF4-FFF2-40B4-BE49-F238E27FC236}">
                  <a16:creationId xmlns:a16="http://schemas.microsoft.com/office/drawing/2014/main" id="{6E6C8E37-D392-4C76-AC11-DEF7391FDBEB}"/>
                </a:ext>
              </a:extLst>
            </p:cNvPr>
            <p:cNvCxnSpPr>
              <a:cxnSpLocks/>
            </p:cNvCxnSpPr>
            <p:nvPr/>
          </p:nvCxnSpPr>
          <p:spPr>
            <a:xfrm>
              <a:off x="6320329" y="2468522"/>
              <a:ext cx="482949" cy="2942"/>
            </a:xfrm>
            <a:prstGeom prst="line">
              <a:avLst/>
            </a:prstGeom>
          </p:spPr>
          <p:style>
            <a:lnRef idx="1">
              <a:schemeClr val="dk1"/>
            </a:lnRef>
            <a:fillRef idx="0">
              <a:schemeClr val="dk1"/>
            </a:fillRef>
            <a:effectRef idx="0">
              <a:schemeClr val="dk1"/>
            </a:effectRef>
            <a:fontRef idx="minor">
              <a:schemeClr val="tx1"/>
            </a:fontRef>
          </p:style>
        </p:cxnSp>
        <p:cxnSp>
          <p:nvCxnSpPr>
            <p:cNvPr id="200" name="直線單箭頭接點 199">
              <a:extLst>
                <a:ext uri="{FF2B5EF4-FFF2-40B4-BE49-F238E27FC236}">
                  <a16:creationId xmlns:a16="http://schemas.microsoft.com/office/drawing/2014/main" id="{17CE279E-7456-4A7E-8C1E-D701B4674E88}"/>
                </a:ext>
              </a:extLst>
            </p:cNvPr>
            <p:cNvCxnSpPr>
              <a:cxnSpLocks/>
            </p:cNvCxnSpPr>
            <p:nvPr/>
          </p:nvCxnSpPr>
          <p:spPr>
            <a:xfrm>
              <a:off x="2559720" y="2785492"/>
              <a:ext cx="6030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4" name="直線單箭頭接點 203">
              <a:extLst>
                <a:ext uri="{FF2B5EF4-FFF2-40B4-BE49-F238E27FC236}">
                  <a16:creationId xmlns:a16="http://schemas.microsoft.com/office/drawing/2014/main" id="{BB4B4EB2-C616-44DD-BDC9-AEEC594DD714}"/>
                </a:ext>
              </a:extLst>
            </p:cNvPr>
            <p:cNvCxnSpPr>
              <a:cxnSpLocks/>
            </p:cNvCxnSpPr>
            <p:nvPr/>
          </p:nvCxnSpPr>
          <p:spPr>
            <a:xfrm>
              <a:off x="2415704" y="3001516"/>
              <a:ext cx="74708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6" name="直線單箭頭接點 205">
              <a:extLst>
                <a:ext uri="{FF2B5EF4-FFF2-40B4-BE49-F238E27FC236}">
                  <a16:creationId xmlns:a16="http://schemas.microsoft.com/office/drawing/2014/main" id="{1E534DA9-6A68-407E-8DDB-2A9766A5B58E}"/>
                </a:ext>
              </a:extLst>
            </p:cNvPr>
            <p:cNvCxnSpPr>
              <a:cxnSpLocks/>
            </p:cNvCxnSpPr>
            <p:nvPr/>
          </p:nvCxnSpPr>
          <p:spPr>
            <a:xfrm>
              <a:off x="5052994" y="2785492"/>
              <a:ext cx="6030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7" name="直線單箭頭接點 206">
              <a:extLst>
                <a:ext uri="{FF2B5EF4-FFF2-40B4-BE49-F238E27FC236}">
                  <a16:creationId xmlns:a16="http://schemas.microsoft.com/office/drawing/2014/main" id="{E1966A2C-8268-4B70-83E7-6F7B94BE377C}"/>
                </a:ext>
              </a:extLst>
            </p:cNvPr>
            <p:cNvCxnSpPr>
              <a:cxnSpLocks/>
            </p:cNvCxnSpPr>
            <p:nvPr/>
          </p:nvCxnSpPr>
          <p:spPr>
            <a:xfrm>
              <a:off x="5177017" y="3001516"/>
              <a:ext cx="4790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08" name="直線接點 207">
              <a:extLst>
                <a:ext uri="{FF2B5EF4-FFF2-40B4-BE49-F238E27FC236}">
                  <a16:creationId xmlns:a16="http://schemas.microsoft.com/office/drawing/2014/main" id="{0D36B71F-2575-4973-919C-D37118C403F2}"/>
                </a:ext>
              </a:extLst>
            </p:cNvPr>
            <p:cNvCxnSpPr>
              <a:cxnSpLocks/>
            </p:cNvCxnSpPr>
            <p:nvPr/>
          </p:nvCxnSpPr>
          <p:spPr>
            <a:xfrm flipV="1">
              <a:off x="2559720" y="1057300"/>
              <a:ext cx="0" cy="1728193"/>
            </a:xfrm>
            <a:prstGeom prst="line">
              <a:avLst/>
            </a:prstGeom>
          </p:spPr>
          <p:style>
            <a:lnRef idx="1">
              <a:schemeClr val="dk1"/>
            </a:lnRef>
            <a:fillRef idx="0">
              <a:schemeClr val="dk1"/>
            </a:fillRef>
            <a:effectRef idx="0">
              <a:schemeClr val="dk1"/>
            </a:effectRef>
            <a:fontRef idx="minor">
              <a:schemeClr val="tx1"/>
            </a:fontRef>
          </p:style>
        </p:cxnSp>
        <p:cxnSp>
          <p:nvCxnSpPr>
            <p:cNvPr id="211" name="直線接點 210">
              <a:extLst>
                <a:ext uri="{FF2B5EF4-FFF2-40B4-BE49-F238E27FC236}">
                  <a16:creationId xmlns:a16="http://schemas.microsoft.com/office/drawing/2014/main" id="{F96294C9-8C06-4367-858B-2B41982883F8}"/>
                </a:ext>
              </a:extLst>
            </p:cNvPr>
            <p:cNvCxnSpPr>
              <a:cxnSpLocks/>
            </p:cNvCxnSpPr>
            <p:nvPr/>
          </p:nvCxnSpPr>
          <p:spPr>
            <a:xfrm flipH="1" flipV="1">
              <a:off x="2553307" y="1060000"/>
              <a:ext cx="1249539" cy="1045"/>
            </a:xfrm>
            <a:prstGeom prst="line">
              <a:avLst/>
            </a:prstGeom>
          </p:spPr>
          <p:style>
            <a:lnRef idx="1">
              <a:schemeClr val="dk1"/>
            </a:lnRef>
            <a:fillRef idx="0">
              <a:schemeClr val="dk1"/>
            </a:fillRef>
            <a:effectRef idx="0">
              <a:schemeClr val="dk1"/>
            </a:effectRef>
            <a:fontRef idx="minor">
              <a:schemeClr val="tx1"/>
            </a:fontRef>
          </p:style>
        </p:cxnSp>
        <p:cxnSp>
          <p:nvCxnSpPr>
            <p:cNvPr id="214" name="直線接點 213">
              <a:extLst>
                <a:ext uri="{FF2B5EF4-FFF2-40B4-BE49-F238E27FC236}">
                  <a16:creationId xmlns:a16="http://schemas.microsoft.com/office/drawing/2014/main" id="{8541BF3E-E444-4CEE-83F4-92211FC08C39}"/>
                </a:ext>
              </a:extLst>
            </p:cNvPr>
            <p:cNvCxnSpPr>
              <a:cxnSpLocks/>
              <a:stCxn id="61" idx="0"/>
            </p:cNvCxnSpPr>
            <p:nvPr/>
          </p:nvCxnSpPr>
          <p:spPr>
            <a:xfrm flipV="1">
              <a:off x="3802846" y="1062372"/>
              <a:ext cx="0" cy="94632"/>
            </a:xfrm>
            <a:prstGeom prst="line">
              <a:avLst/>
            </a:prstGeom>
          </p:spPr>
          <p:style>
            <a:lnRef idx="1">
              <a:schemeClr val="dk1"/>
            </a:lnRef>
            <a:fillRef idx="0">
              <a:schemeClr val="dk1"/>
            </a:fillRef>
            <a:effectRef idx="0">
              <a:schemeClr val="dk1"/>
            </a:effectRef>
            <a:fontRef idx="minor">
              <a:schemeClr val="tx1"/>
            </a:fontRef>
          </p:style>
        </p:cxnSp>
        <p:cxnSp>
          <p:nvCxnSpPr>
            <p:cNvPr id="217" name="直線接點 216">
              <a:extLst>
                <a:ext uri="{FF2B5EF4-FFF2-40B4-BE49-F238E27FC236}">
                  <a16:creationId xmlns:a16="http://schemas.microsoft.com/office/drawing/2014/main" id="{A4E6EDE6-C6C0-4812-BEB9-9E839949D87D}"/>
                </a:ext>
              </a:extLst>
            </p:cNvPr>
            <p:cNvCxnSpPr>
              <a:cxnSpLocks/>
            </p:cNvCxnSpPr>
            <p:nvPr/>
          </p:nvCxnSpPr>
          <p:spPr>
            <a:xfrm flipV="1">
              <a:off x="6217345" y="913284"/>
              <a:ext cx="0" cy="237684"/>
            </a:xfrm>
            <a:prstGeom prst="line">
              <a:avLst/>
            </a:prstGeom>
          </p:spPr>
          <p:style>
            <a:lnRef idx="1">
              <a:schemeClr val="dk1"/>
            </a:lnRef>
            <a:fillRef idx="0">
              <a:schemeClr val="dk1"/>
            </a:fillRef>
            <a:effectRef idx="0">
              <a:schemeClr val="dk1"/>
            </a:effectRef>
            <a:fontRef idx="minor">
              <a:schemeClr val="tx1"/>
            </a:fontRef>
          </p:style>
        </p:cxnSp>
        <p:cxnSp>
          <p:nvCxnSpPr>
            <p:cNvPr id="219" name="直線接點 218">
              <a:extLst>
                <a:ext uri="{FF2B5EF4-FFF2-40B4-BE49-F238E27FC236}">
                  <a16:creationId xmlns:a16="http://schemas.microsoft.com/office/drawing/2014/main" id="{83F3C562-89B0-4B85-9977-4BDDF0C41B00}"/>
                </a:ext>
              </a:extLst>
            </p:cNvPr>
            <p:cNvCxnSpPr>
              <a:cxnSpLocks/>
            </p:cNvCxnSpPr>
            <p:nvPr/>
          </p:nvCxnSpPr>
          <p:spPr>
            <a:xfrm flipH="1" flipV="1">
              <a:off x="2415704" y="906549"/>
              <a:ext cx="3793886" cy="7781"/>
            </a:xfrm>
            <a:prstGeom prst="line">
              <a:avLst/>
            </a:prstGeom>
          </p:spPr>
          <p:style>
            <a:lnRef idx="1">
              <a:schemeClr val="dk1"/>
            </a:lnRef>
            <a:fillRef idx="0">
              <a:schemeClr val="dk1"/>
            </a:fillRef>
            <a:effectRef idx="0">
              <a:schemeClr val="dk1"/>
            </a:effectRef>
            <a:fontRef idx="minor">
              <a:schemeClr val="tx1"/>
            </a:fontRef>
          </p:style>
        </p:cxnSp>
        <p:cxnSp>
          <p:nvCxnSpPr>
            <p:cNvPr id="221" name="直線接點 220">
              <a:extLst>
                <a:ext uri="{FF2B5EF4-FFF2-40B4-BE49-F238E27FC236}">
                  <a16:creationId xmlns:a16="http://schemas.microsoft.com/office/drawing/2014/main" id="{1048FBA1-2C26-423C-969F-DB6B13B067BD}"/>
                </a:ext>
              </a:extLst>
            </p:cNvPr>
            <p:cNvCxnSpPr>
              <a:cxnSpLocks/>
            </p:cNvCxnSpPr>
            <p:nvPr/>
          </p:nvCxnSpPr>
          <p:spPr>
            <a:xfrm flipV="1">
              <a:off x="2415704" y="906550"/>
              <a:ext cx="0" cy="2094966"/>
            </a:xfrm>
            <a:prstGeom prst="line">
              <a:avLst/>
            </a:prstGeom>
          </p:spPr>
          <p:style>
            <a:lnRef idx="1">
              <a:schemeClr val="dk1"/>
            </a:lnRef>
            <a:fillRef idx="0">
              <a:schemeClr val="dk1"/>
            </a:fillRef>
            <a:effectRef idx="0">
              <a:schemeClr val="dk1"/>
            </a:effectRef>
            <a:fontRef idx="minor">
              <a:schemeClr val="tx1"/>
            </a:fontRef>
          </p:style>
        </p:cxnSp>
        <p:cxnSp>
          <p:nvCxnSpPr>
            <p:cNvPr id="224" name="直線接點 223">
              <a:extLst>
                <a:ext uri="{FF2B5EF4-FFF2-40B4-BE49-F238E27FC236}">
                  <a16:creationId xmlns:a16="http://schemas.microsoft.com/office/drawing/2014/main" id="{8BFB1821-56A4-48F9-889F-8B700AFC5F66}"/>
                </a:ext>
              </a:extLst>
            </p:cNvPr>
            <p:cNvCxnSpPr>
              <a:cxnSpLocks/>
            </p:cNvCxnSpPr>
            <p:nvPr/>
          </p:nvCxnSpPr>
          <p:spPr>
            <a:xfrm flipH="1" flipV="1">
              <a:off x="3802846" y="1060827"/>
              <a:ext cx="1249539" cy="1045"/>
            </a:xfrm>
            <a:prstGeom prst="line">
              <a:avLst/>
            </a:prstGeom>
          </p:spPr>
          <p:style>
            <a:lnRef idx="1">
              <a:schemeClr val="dk1"/>
            </a:lnRef>
            <a:fillRef idx="0">
              <a:schemeClr val="dk1"/>
            </a:fillRef>
            <a:effectRef idx="0">
              <a:schemeClr val="dk1"/>
            </a:effectRef>
            <a:fontRef idx="minor">
              <a:schemeClr val="tx1"/>
            </a:fontRef>
          </p:style>
        </p:cxnSp>
        <p:cxnSp>
          <p:nvCxnSpPr>
            <p:cNvPr id="225" name="直線接點 224">
              <a:extLst>
                <a:ext uri="{FF2B5EF4-FFF2-40B4-BE49-F238E27FC236}">
                  <a16:creationId xmlns:a16="http://schemas.microsoft.com/office/drawing/2014/main" id="{DFD94EA1-15FD-4C83-B145-30EB95C98A0C}"/>
                </a:ext>
              </a:extLst>
            </p:cNvPr>
            <p:cNvCxnSpPr>
              <a:cxnSpLocks/>
            </p:cNvCxnSpPr>
            <p:nvPr/>
          </p:nvCxnSpPr>
          <p:spPr>
            <a:xfrm flipV="1">
              <a:off x="5052385" y="1057299"/>
              <a:ext cx="0" cy="1728193"/>
            </a:xfrm>
            <a:prstGeom prst="line">
              <a:avLst/>
            </a:prstGeom>
          </p:spPr>
          <p:style>
            <a:lnRef idx="1">
              <a:schemeClr val="dk1"/>
            </a:lnRef>
            <a:fillRef idx="0">
              <a:schemeClr val="dk1"/>
            </a:fillRef>
            <a:effectRef idx="0">
              <a:schemeClr val="dk1"/>
            </a:effectRef>
            <a:fontRef idx="minor">
              <a:schemeClr val="tx1"/>
            </a:fontRef>
          </p:style>
        </p:cxnSp>
        <p:cxnSp>
          <p:nvCxnSpPr>
            <p:cNvPr id="227" name="直線接點 226">
              <a:extLst>
                <a:ext uri="{FF2B5EF4-FFF2-40B4-BE49-F238E27FC236}">
                  <a16:creationId xmlns:a16="http://schemas.microsoft.com/office/drawing/2014/main" id="{F6728C4C-47E4-4D05-A398-274620014D5D}"/>
                </a:ext>
              </a:extLst>
            </p:cNvPr>
            <p:cNvCxnSpPr>
              <a:cxnSpLocks/>
            </p:cNvCxnSpPr>
            <p:nvPr/>
          </p:nvCxnSpPr>
          <p:spPr>
            <a:xfrm flipV="1">
              <a:off x="5177017" y="913285"/>
              <a:ext cx="0" cy="2088231"/>
            </a:xfrm>
            <a:prstGeom prst="line">
              <a:avLst/>
            </a:prstGeom>
          </p:spPr>
          <p:style>
            <a:lnRef idx="1">
              <a:schemeClr val="dk1"/>
            </a:lnRef>
            <a:fillRef idx="0">
              <a:schemeClr val="dk1"/>
            </a:fillRef>
            <a:effectRef idx="0">
              <a:schemeClr val="dk1"/>
            </a:effectRef>
            <a:fontRef idx="minor">
              <a:schemeClr val="tx1"/>
            </a:fontRef>
          </p:style>
        </p:cxnSp>
        <p:cxnSp>
          <p:nvCxnSpPr>
            <p:cNvPr id="234" name="直線單箭頭接點 233">
              <a:extLst>
                <a:ext uri="{FF2B5EF4-FFF2-40B4-BE49-F238E27FC236}">
                  <a16:creationId xmlns:a16="http://schemas.microsoft.com/office/drawing/2014/main" id="{D63AC5A0-1211-4881-A7E3-D9DE6DBD9B21}"/>
                </a:ext>
              </a:extLst>
            </p:cNvPr>
            <p:cNvCxnSpPr>
              <a:cxnSpLocks/>
            </p:cNvCxnSpPr>
            <p:nvPr/>
          </p:nvCxnSpPr>
          <p:spPr>
            <a:xfrm>
              <a:off x="1695624" y="3299027"/>
              <a:ext cx="146716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74" name="文字方塊 73">
            <a:extLst>
              <a:ext uri="{FF2B5EF4-FFF2-40B4-BE49-F238E27FC236}">
                <a16:creationId xmlns:a16="http://schemas.microsoft.com/office/drawing/2014/main" id="{00140650-3C90-4173-B8DC-CC1B28CD2B95}"/>
              </a:ext>
            </a:extLst>
          </p:cNvPr>
          <p:cNvSpPr txBox="1"/>
          <p:nvPr/>
        </p:nvSpPr>
        <p:spPr>
          <a:xfrm>
            <a:off x="467425" y="590732"/>
            <a:ext cx="9217024" cy="457433"/>
          </a:xfrm>
          <a:prstGeom prst="rect">
            <a:avLst/>
          </a:prstGeom>
          <a:noFill/>
        </p:spPr>
        <p:txBody>
          <a:bodyPr wrap="square" rtlCol="0">
            <a:spAutoFit/>
          </a:bodyPr>
          <a:lstStyle/>
          <a:p>
            <a:pPr marL="285750" indent="-285750" algn="l">
              <a:lnSpc>
                <a:spcPct val="200000"/>
              </a:lnSpc>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將擴展擴展歐基里德模組與蒙哥馬利模乘模組的</a:t>
            </a:r>
            <a:r>
              <a:rPr lang="zh-TW" altLang="en-US" sz="14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乘法器</a:t>
            </a: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以及</a:t>
            </a:r>
            <a:r>
              <a:rPr lang="zh-TW" altLang="en-US" sz="14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除法器共用</a:t>
            </a:r>
            <a:endParaRPr lang="en-US" altLang="zh-TW" sz="1400" b="1"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p:txBody>
      </p:sp>
      <p:cxnSp>
        <p:nvCxnSpPr>
          <p:cNvPr id="5" name="直線單箭頭接點 4">
            <a:extLst>
              <a:ext uri="{FF2B5EF4-FFF2-40B4-BE49-F238E27FC236}">
                <a16:creationId xmlns:a16="http://schemas.microsoft.com/office/drawing/2014/main" id="{C8430FA8-8B79-47C5-AA01-50D6E060B814}"/>
              </a:ext>
            </a:extLst>
          </p:cNvPr>
          <p:cNvCxnSpPr>
            <a:stCxn id="64" idx="3"/>
          </p:cNvCxnSpPr>
          <p:nvPr/>
        </p:nvCxnSpPr>
        <p:spPr>
          <a:xfrm>
            <a:off x="7023343" y="3710891"/>
            <a:ext cx="1152240" cy="3473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 name="投影片編號版面配置區 5">
            <a:extLst>
              <a:ext uri="{FF2B5EF4-FFF2-40B4-BE49-F238E27FC236}">
                <a16:creationId xmlns:a16="http://schemas.microsoft.com/office/drawing/2014/main" id="{C6595FBE-6FAB-4636-B7FD-CF3206E13946}"/>
              </a:ext>
            </a:extLst>
          </p:cNvPr>
          <p:cNvSpPr>
            <a:spLocks noGrp="1"/>
          </p:cNvSpPr>
          <p:nvPr>
            <p:ph type="sldNum" sz="quarter" idx="12"/>
          </p:nvPr>
        </p:nvSpPr>
        <p:spPr/>
        <p:txBody>
          <a:bodyPr/>
          <a:lstStyle/>
          <a:p>
            <a:fld id="{64CE74CF-356A-4169-9D6E-C5675D7456C1}" type="slidenum">
              <a:rPr lang="zh-CN" altLang="en-US" smtClean="0"/>
              <a:t>29</a:t>
            </a:fld>
            <a:endParaRPr lang="zh-CN" altLang="en-US"/>
          </a:p>
        </p:txBody>
      </p:sp>
    </p:spTree>
    <p:extLst>
      <p:ext uri="{BB962C8B-B14F-4D97-AF65-F5344CB8AC3E}">
        <p14:creationId xmlns:p14="http://schemas.microsoft.com/office/powerpoint/2010/main" val="41827279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0" y="0"/>
            <a:ext cx="2055664"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b="1" dirty="0">
                <a:latin typeface="Times New Roman" panose="02020603050405020304" pitchFamily="18" charset="0"/>
                <a:ea typeface="微軟正黑體" panose="020B0604030504040204" pitchFamily="34" charset="-120"/>
                <a:cs typeface="Times New Roman" panose="02020603050405020304" pitchFamily="18" charset="0"/>
              </a:rPr>
              <a:t>RSA</a:t>
            </a:r>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硬體架構</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33" name="矩形 32">
            <a:extLst>
              <a:ext uri="{FF2B5EF4-FFF2-40B4-BE49-F238E27FC236}">
                <a16:creationId xmlns:a16="http://schemas.microsoft.com/office/drawing/2014/main" id="{AA2AEE49-850D-4D5F-824B-B54649AC6C18}"/>
              </a:ext>
            </a:extLst>
          </p:cNvPr>
          <p:cNvSpPr/>
          <p:nvPr/>
        </p:nvSpPr>
        <p:spPr>
          <a:xfrm>
            <a:off x="1200621" y="864414"/>
            <a:ext cx="7706038" cy="3986171"/>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34" name="矩形 33">
            <a:extLst>
              <a:ext uri="{FF2B5EF4-FFF2-40B4-BE49-F238E27FC236}">
                <a16:creationId xmlns:a16="http://schemas.microsoft.com/office/drawing/2014/main" id="{5B4E26F3-8981-4E53-978F-60FF615986AA}"/>
              </a:ext>
            </a:extLst>
          </p:cNvPr>
          <p:cNvSpPr/>
          <p:nvPr/>
        </p:nvSpPr>
        <p:spPr>
          <a:xfrm>
            <a:off x="1406357" y="1185449"/>
            <a:ext cx="832079" cy="3487264"/>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SIPO</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35" name="矩形 34">
            <a:extLst>
              <a:ext uri="{FF2B5EF4-FFF2-40B4-BE49-F238E27FC236}">
                <a16:creationId xmlns:a16="http://schemas.microsoft.com/office/drawing/2014/main" id="{A62D1C6B-CC2D-428E-BDF7-03C0723487A7}"/>
              </a:ext>
            </a:extLst>
          </p:cNvPr>
          <p:cNvSpPr/>
          <p:nvPr/>
        </p:nvSpPr>
        <p:spPr>
          <a:xfrm>
            <a:off x="7830234" y="1185447"/>
            <a:ext cx="832079" cy="3487266"/>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PISO</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37" name="文字方塊 36">
            <a:extLst>
              <a:ext uri="{FF2B5EF4-FFF2-40B4-BE49-F238E27FC236}">
                <a16:creationId xmlns:a16="http://schemas.microsoft.com/office/drawing/2014/main" id="{93999E19-7567-450F-ABAC-031E98CE28B2}"/>
              </a:ext>
            </a:extLst>
          </p:cNvPr>
          <p:cNvSpPr txBox="1"/>
          <p:nvPr/>
        </p:nvSpPr>
        <p:spPr>
          <a:xfrm>
            <a:off x="1151977" y="886432"/>
            <a:ext cx="670419" cy="276999"/>
          </a:xfrm>
          <a:prstGeom prst="rect">
            <a:avLst/>
          </a:prstGeom>
          <a:noFill/>
        </p:spPr>
        <p:txBody>
          <a:bodyPr wrap="square">
            <a:spAutoFit/>
          </a:bodyPr>
          <a:lstStyle/>
          <a:p>
            <a:pPr algn="ctr"/>
            <a:r>
              <a:rPr lang="en-US" altLang="zh-TW" sz="1200" dirty="0">
                <a:latin typeface="Times New Roman" panose="02020603050405020304" pitchFamily="18" charset="0"/>
                <a:cs typeface="Times New Roman" panose="02020603050405020304" pitchFamily="18" charset="0"/>
              </a:rPr>
              <a:t>RSA</a:t>
            </a:r>
            <a:endParaRPr lang="zh-TW" altLang="en-US" sz="1200" dirty="0">
              <a:latin typeface="Times New Roman" panose="02020603050405020304" pitchFamily="18" charset="0"/>
              <a:cs typeface="Times New Roman" panose="02020603050405020304" pitchFamily="18" charset="0"/>
            </a:endParaRPr>
          </a:p>
        </p:txBody>
      </p:sp>
      <p:cxnSp>
        <p:nvCxnSpPr>
          <p:cNvPr id="38" name="直線單箭頭接點 37">
            <a:extLst>
              <a:ext uri="{FF2B5EF4-FFF2-40B4-BE49-F238E27FC236}">
                <a16:creationId xmlns:a16="http://schemas.microsoft.com/office/drawing/2014/main" id="{E6D3A5B5-3CE8-4335-B162-603813FBD887}"/>
              </a:ext>
            </a:extLst>
          </p:cNvPr>
          <p:cNvCxnSpPr>
            <a:cxnSpLocks/>
            <a:stCxn id="34" idx="3"/>
          </p:cNvCxnSpPr>
          <p:nvPr/>
        </p:nvCxnSpPr>
        <p:spPr>
          <a:xfrm>
            <a:off x="2238436" y="2929081"/>
            <a:ext cx="27561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直線單箭頭接點 38">
            <a:extLst>
              <a:ext uri="{FF2B5EF4-FFF2-40B4-BE49-F238E27FC236}">
                <a16:creationId xmlns:a16="http://schemas.microsoft.com/office/drawing/2014/main" id="{A7B83218-2A2E-4909-A32F-050302C58CAB}"/>
              </a:ext>
            </a:extLst>
          </p:cNvPr>
          <p:cNvCxnSpPr>
            <a:cxnSpLocks/>
            <a:endCxn id="35" idx="1"/>
          </p:cNvCxnSpPr>
          <p:nvPr/>
        </p:nvCxnSpPr>
        <p:spPr>
          <a:xfrm flipV="1">
            <a:off x="7554615" y="2929080"/>
            <a:ext cx="275619" cy="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直線單箭頭接點 43">
            <a:extLst>
              <a:ext uri="{FF2B5EF4-FFF2-40B4-BE49-F238E27FC236}">
                <a16:creationId xmlns:a16="http://schemas.microsoft.com/office/drawing/2014/main" id="{B0BB25CF-9337-4E56-816B-4AD301D03A2E}"/>
              </a:ext>
            </a:extLst>
          </p:cNvPr>
          <p:cNvCxnSpPr>
            <a:cxnSpLocks/>
            <a:endCxn id="34" idx="1"/>
          </p:cNvCxnSpPr>
          <p:nvPr/>
        </p:nvCxnSpPr>
        <p:spPr>
          <a:xfrm>
            <a:off x="886392" y="2929080"/>
            <a:ext cx="51996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直線單箭頭接點 44">
            <a:extLst>
              <a:ext uri="{FF2B5EF4-FFF2-40B4-BE49-F238E27FC236}">
                <a16:creationId xmlns:a16="http://schemas.microsoft.com/office/drawing/2014/main" id="{0841BA9A-04C2-497F-97F1-A669824BF522}"/>
              </a:ext>
            </a:extLst>
          </p:cNvPr>
          <p:cNvCxnSpPr>
            <a:cxnSpLocks/>
            <a:stCxn id="35" idx="3"/>
          </p:cNvCxnSpPr>
          <p:nvPr/>
        </p:nvCxnSpPr>
        <p:spPr>
          <a:xfrm>
            <a:off x="8662313" y="2929080"/>
            <a:ext cx="71180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線接點 46">
            <a:extLst>
              <a:ext uri="{FF2B5EF4-FFF2-40B4-BE49-F238E27FC236}">
                <a16:creationId xmlns:a16="http://schemas.microsoft.com/office/drawing/2014/main" id="{5FAAC3BD-B129-4664-95E4-902430591F82}"/>
              </a:ext>
            </a:extLst>
          </p:cNvPr>
          <p:cNvCxnSpPr>
            <a:cxnSpLocks/>
          </p:cNvCxnSpPr>
          <p:nvPr/>
        </p:nvCxnSpPr>
        <p:spPr>
          <a:xfrm>
            <a:off x="1047388" y="2857499"/>
            <a:ext cx="74534" cy="147050"/>
          </a:xfrm>
          <a:prstGeom prst="line">
            <a:avLst/>
          </a:prstGeom>
        </p:spPr>
        <p:style>
          <a:lnRef idx="1">
            <a:schemeClr val="dk1"/>
          </a:lnRef>
          <a:fillRef idx="0">
            <a:schemeClr val="dk1"/>
          </a:fillRef>
          <a:effectRef idx="0">
            <a:schemeClr val="dk1"/>
          </a:effectRef>
          <a:fontRef idx="minor">
            <a:schemeClr val="tx1"/>
          </a:fontRef>
        </p:style>
      </p:cxnSp>
      <p:cxnSp>
        <p:nvCxnSpPr>
          <p:cNvPr id="49" name="直線接點 48">
            <a:extLst>
              <a:ext uri="{FF2B5EF4-FFF2-40B4-BE49-F238E27FC236}">
                <a16:creationId xmlns:a16="http://schemas.microsoft.com/office/drawing/2014/main" id="{CBC6E9E1-0E9A-4E18-B2E0-FC4F9BD0752C}"/>
              </a:ext>
            </a:extLst>
          </p:cNvPr>
          <p:cNvCxnSpPr>
            <a:cxnSpLocks/>
          </p:cNvCxnSpPr>
          <p:nvPr/>
        </p:nvCxnSpPr>
        <p:spPr>
          <a:xfrm>
            <a:off x="9028677" y="2845472"/>
            <a:ext cx="74534" cy="147050"/>
          </a:xfrm>
          <a:prstGeom prst="line">
            <a:avLst/>
          </a:prstGeom>
        </p:spPr>
        <p:style>
          <a:lnRef idx="1">
            <a:schemeClr val="dk1"/>
          </a:lnRef>
          <a:fillRef idx="0">
            <a:schemeClr val="dk1"/>
          </a:fillRef>
          <a:effectRef idx="0">
            <a:schemeClr val="dk1"/>
          </a:effectRef>
          <a:fontRef idx="minor">
            <a:schemeClr val="tx1"/>
          </a:fontRef>
        </p:style>
      </p:cxnSp>
      <p:sp>
        <p:nvSpPr>
          <p:cNvPr id="50" name="文字方塊 49">
            <a:extLst>
              <a:ext uri="{FF2B5EF4-FFF2-40B4-BE49-F238E27FC236}">
                <a16:creationId xmlns:a16="http://schemas.microsoft.com/office/drawing/2014/main" id="{0C42FA22-4475-47E2-81D5-FF45E8763A40}"/>
              </a:ext>
            </a:extLst>
          </p:cNvPr>
          <p:cNvSpPr txBox="1"/>
          <p:nvPr/>
        </p:nvSpPr>
        <p:spPr>
          <a:xfrm>
            <a:off x="753870" y="2641072"/>
            <a:ext cx="670419" cy="276999"/>
          </a:xfrm>
          <a:prstGeom prst="rect">
            <a:avLst/>
          </a:prstGeom>
          <a:noFill/>
        </p:spPr>
        <p:txBody>
          <a:bodyPr wrap="square">
            <a:spAutoFit/>
          </a:bodyPr>
          <a:lstStyle/>
          <a:p>
            <a:pPr algn="ctr"/>
            <a:r>
              <a:rPr lang="en-US" altLang="zh-TW" sz="1200" dirty="0">
                <a:latin typeface="Times New Roman" panose="02020603050405020304" pitchFamily="18" charset="0"/>
                <a:cs typeface="Times New Roman" panose="02020603050405020304" pitchFamily="18" charset="0"/>
              </a:rPr>
              <a:t>8</a:t>
            </a:r>
            <a:endParaRPr lang="zh-TW" altLang="en-US" sz="1200" dirty="0">
              <a:latin typeface="Times New Roman" panose="02020603050405020304" pitchFamily="18" charset="0"/>
              <a:cs typeface="Times New Roman" panose="02020603050405020304" pitchFamily="18" charset="0"/>
            </a:endParaRPr>
          </a:p>
        </p:txBody>
      </p:sp>
      <p:sp>
        <p:nvSpPr>
          <p:cNvPr id="51" name="文字方塊 50">
            <a:extLst>
              <a:ext uri="{FF2B5EF4-FFF2-40B4-BE49-F238E27FC236}">
                <a16:creationId xmlns:a16="http://schemas.microsoft.com/office/drawing/2014/main" id="{989065F5-F5D1-4B86-95C0-7F70E1E386F9}"/>
              </a:ext>
            </a:extLst>
          </p:cNvPr>
          <p:cNvSpPr txBox="1"/>
          <p:nvPr/>
        </p:nvSpPr>
        <p:spPr>
          <a:xfrm>
            <a:off x="8735711" y="2641867"/>
            <a:ext cx="670419" cy="276999"/>
          </a:xfrm>
          <a:prstGeom prst="rect">
            <a:avLst/>
          </a:prstGeom>
          <a:noFill/>
        </p:spPr>
        <p:txBody>
          <a:bodyPr wrap="square">
            <a:spAutoFit/>
          </a:bodyPr>
          <a:lstStyle/>
          <a:p>
            <a:pPr algn="ctr"/>
            <a:r>
              <a:rPr lang="en-US" altLang="zh-TW" sz="1200" dirty="0">
                <a:latin typeface="Times New Roman" panose="02020603050405020304" pitchFamily="18" charset="0"/>
                <a:cs typeface="Times New Roman" panose="02020603050405020304" pitchFamily="18" charset="0"/>
              </a:rPr>
              <a:t>8</a:t>
            </a:r>
            <a:endParaRPr lang="zh-TW" altLang="en-US" sz="1200" dirty="0">
              <a:latin typeface="Times New Roman" panose="02020603050405020304" pitchFamily="18" charset="0"/>
              <a:cs typeface="Times New Roman" panose="02020603050405020304" pitchFamily="18" charset="0"/>
            </a:endParaRPr>
          </a:p>
        </p:txBody>
      </p:sp>
      <p:grpSp>
        <p:nvGrpSpPr>
          <p:cNvPr id="66" name="群組 65">
            <a:extLst>
              <a:ext uri="{FF2B5EF4-FFF2-40B4-BE49-F238E27FC236}">
                <a16:creationId xmlns:a16="http://schemas.microsoft.com/office/drawing/2014/main" id="{385CD48A-ED0A-4C47-80CF-592F3C759981}"/>
              </a:ext>
            </a:extLst>
          </p:cNvPr>
          <p:cNvGrpSpPr/>
          <p:nvPr/>
        </p:nvGrpSpPr>
        <p:grpSpPr>
          <a:xfrm>
            <a:off x="2480591" y="905975"/>
            <a:ext cx="5063940" cy="3766739"/>
            <a:chOff x="1669345" y="343336"/>
            <a:chExt cx="6146959" cy="4663916"/>
          </a:xfrm>
        </p:grpSpPr>
        <p:sp>
          <p:nvSpPr>
            <p:cNvPr id="67" name="矩形 66">
              <a:extLst>
                <a:ext uri="{FF2B5EF4-FFF2-40B4-BE49-F238E27FC236}">
                  <a16:creationId xmlns:a16="http://schemas.microsoft.com/office/drawing/2014/main" id="{B7C20467-DFC8-4370-B6FB-FFCAAF324934}"/>
                </a:ext>
              </a:extLst>
            </p:cNvPr>
            <p:cNvSpPr/>
            <p:nvPr/>
          </p:nvSpPr>
          <p:spPr>
            <a:xfrm>
              <a:off x="1709966" y="374076"/>
              <a:ext cx="6106338" cy="4633176"/>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68" name="文字方塊 67">
              <a:extLst>
                <a:ext uri="{FF2B5EF4-FFF2-40B4-BE49-F238E27FC236}">
                  <a16:creationId xmlns:a16="http://schemas.microsoft.com/office/drawing/2014/main" id="{EA2AFF6D-FA7E-453F-938E-89A78D82DB4A}"/>
                </a:ext>
              </a:extLst>
            </p:cNvPr>
            <p:cNvSpPr txBox="1"/>
            <p:nvPr/>
          </p:nvSpPr>
          <p:spPr>
            <a:xfrm>
              <a:off x="1669345" y="343336"/>
              <a:ext cx="1065556" cy="342976"/>
            </a:xfrm>
            <a:prstGeom prst="rect">
              <a:avLst/>
            </a:prstGeom>
            <a:noFill/>
          </p:spPr>
          <p:txBody>
            <a:bodyPr wrap="square">
              <a:spAutoFit/>
            </a:bodyPr>
            <a:lstStyle/>
            <a:p>
              <a:pPr algn="ctr"/>
              <a:r>
                <a:rPr lang="en-US" altLang="zh-TW" sz="1200" dirty="0" err="1">
                  <a:latin typeface="Times New Roman" panose="02020603050405020304" pitchFamily="18" charset="0"/>
                  <a:cs typeface="Times New Roman" panose="02020603050405020304" pitchFamily="18" charset="0"/>
                </a:rPr>
                <a:t>RSA_core</a:t>
              </a:r>
              <a:endParaRPr lang="zh-TW" altLang="en-US" sz="1200" dirty="0">
                <a:latin typeface="Times New Roman" panose="02020603050405020304" pitchFamily="18" charset="0"/>
                <a:cs typeface="Times New Roman" panose="02020603050405020304" pitchFamily="18" charset="0"/>
              </a:endParaRPr>
            </a:p>
          </p:txBody>
        </p:sp>
        <p:sp>
          <p:nvSpPr>
            <p:cNvPr id="69" name="矩形 68">
              <a:extLst>
                <a:ext uri="{FF2B5EF4-FFF2-40B4-BE49-F238E27FC236}">
                  <a16:creationId xmlns:a16="http://schemas.microsoft.com/office/drawing/2014/main" id="{A9221E3D-FE83-44D0-834E-87C8E807A040}"/>
                </a:ext>
              </a:extLst>
            </p:cNvPr>
            <p:cNvSpPr/>
            <p:nvPr/>
          </p:nvSpPr>
          <p:spPr>
            <a:xfrm>
              <a:off x="5656064" y="2658612"/>
              <a:ext cx="1014357" cy="128083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err="1">
                  <a:solidFill>
                    <a:schemeClr val="tx1"/>
                  </a:solidFill>
                  <a:latin typeface="Times New Roman" panose="02020603050405020304" pitchFamily="18" charset="0"/>
                  <a:cs typeface="Times New Roman" panose="02020603050405020304" pitchFamily="18" charset="0"/>
                </a:rPr>
                <a:t>mont_pow</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grpSp>
          <p:nvGrpSpPr>
            <p:cNvPr id="70" name="群組 69">
              <a:extLst>
                <a:ext uri="{FF2B5EF4-FFF2-40B4-BE49-F238E27FC236}">
                  <a16:creationId xmlns:a16="http://schemas.microsoft.com/office/drawing/2014/main" id="{3D8BBDBB-DBB8-4750-8AE3-F166B1E036F9}"/>
                </a:ext>
              </a:extLst>
            </p:cNvPr>
            <p:cNvGrpSpPr/>
            <p:nvPr/>
          </p:nvGrpSpPr>
          <p:grpSpPr>
            <a:xfrm>
              <a:off x="2919387" y="2667503"/>
              <a:ext cx="1494805" cy="1280830"/>
              <a:chOff x="3338057" y="2065412"/>
              <a:chExt cx="1494805" cy="1296000"/>
            </a:xfrm>
          </p:grpSpPr>
          <p:sp>
            <p:nvSpPr>
              <p:cNvPr id="129" name="矩形 128">
                <a:extLst>
                  <a:ext uri="{FF2B5EF4-FFF2-40B4-BE49-F238E27FC236}">
                    <a16:creationId xmlns:a16="http://schemas.microsoft.com/office/drawing/2014/main" id="{36509A7B-2EC7-44BD-B7A7-BCAE17EF81D7}"/>
                  </a:ext>
                </a:extLst>
              </p:cNvPr>
              <p:cNvSpPr/>
              <p:nvPr/>
            </p:nvSpPr>
            <p:spPr>
              <a:xfrm>
                <a:off x="3581459" y="2065412"/>
                <a:ext cx="1008000" cy="1296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130" name="文字方塊 129">
                <a:extLst>
                  <a:ext uri="{FF2B5EF4-FFF2-40B4-BE49-F238E27FC236}">
                    <a16:creationId xmlns:a16="http://schemas.microsoft.com/office/drawing/2014/main" id="{C020BE36-C9A7-4926-A6B9-5DAE94B4D9EF}"/>
                  </a:ext>
                </a:extLst>
              </p:cNvPr>
              <p:cNvSpPr txBox="1"/>
              <p:nvPr/>
            </p:nvSpPr>
            <p:spPr>
              <a:xfrm>
                <a:off x="3338057" y="2574912"/>
                <a:ext cx="1494805" cy="276999"/>
              </a:xfrm>
              <a:prstGeom prst="rect">
                <a:avLst/>
              </a:prstGeom>
              <a:noFill/>
            </p:spPr>
            <p:txBody>
              <a:bodyPr wrap="square">
                <a:spAutoFit/>
              </a:bodyPr>
              <a:lstStyle/>
              <a:p>
                <a:pPr algn="ctr"/>
                <a:r>
                  <a:rPr lang="en-US" altLang="zh-TW" sz="1200" dirty="0" err="1">
                    <a:latin typeface="Times New Roman" panose="02020603050405020304" pitchFamily="18" charset="0"/>
                    <a:cs typeface="Times New Roman" panose="02020603050405020304" pitchFamily="18" charset="0"/>
                  </a:rPr>
                  <a:t>ext_euclid</a:t>
                </a:r>
                <a:endParaRPr lang="zh-TW" altLang="en-US" sz="1200" dirty="0">
                  <a:latin typeface="Times New Roman" panose="02020603050405020304" pitchFamily="18" charset="0"/>
                  <a:cs typeface="Times New Roman" panose="02020603050405020304" pitchFamily="18" charset="0"/>
                </a:endParaRPr>
              </a:p>
            </p:txBody>
          </p:sp>
        </p:grpSp>
        <p:cxnSp>
          <p:nvCxnSpPr>
            <p:cNvPr id="71" name="直線單箭頭接點 70">
              <a:extLst>
                <a:ext uri="{FF2B5EF4-FFF2-40B4-BE49-F238E27FC236}">
                  <a16:creationId xmlns:a16="http://schemas.microsoft.com/office/drawing/2014/main" id="{23929F5E-634C-403D-93FB-75D2DDB2088B}"/>
                </a:ext>
              </a:extLst>
            </p:cNvPr>
            <p:cNvCxnSpPr>
              <a:cxnSpLocks/>
              <a:endCxn id="69" idx="1"/>
            </p:cNvCxnSpPr>
            <p:nvPr/>
          </p:nvCxnSpPr>
          <p:spPr>
            <a:xfrm>
              <a:off x="4170790" y="3299027"/>
              <a:ext cx="148527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2" name="矩形 71">
              <a:extLst>
                <a:ext uri="{FF2B5EF4-FFF2-40B4-BE49-F238E27FC236}">
                  <a16:creationId xmlns:a16="http://schemas.microsoft.com/office/drawing/2014/main" id="{412EFA85-947C-4CBB-9BCA-D74823B07F23}"/>
                </a:ext>
              </a:extLst>
            </p:cNvPr>
            <p:cNvSpPr/>
            <p:nvPr/>
          </p:nvSpPr>
          <p:spPr>
            <a:xfrm>
              <a:off x="3162791" y="4312641"/>
              <a:ext cx="3501274" cy="49581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controller</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cxnSp>
          <p:nvCxnSpPr>
            <p:cNvPr id="73" name="直線單箭頭接點 72">
              <a:extLst>
                <a:ext uri="{FF2B5EF4-FFF2-40B4-BE49-F238E27FC236}">
                  <a16:creationId xmlns:a16="http://schemas.microsoft.com/office/drawing/2014/main" id="{5813AF00-433F-49FE-825A-C15ABA993CB0}"/>
                </a:ext>
              </a:extLst>
            </p:cNvPr>
            <p:cNvCxnSpPr>
              <a:cxnSpLocks/>
            </p:cNvCxnSpPr>
            <p:nvPr/>
          </p:nvCxnSpPr>
          <p:spPr>
            <a:xfrm flipV="1">
              <a:off x="3650022" y="3937611"/>
              <a:ext cx="0" cy="37320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4" name="直線單箭頭接點 73">
              <a:extLst>
                <a:ext uri="{FF2B5EF4-FFF2-40B4-BE49-F238E27FC236}">
                  <a16:creationId xmlns:a16="http://schemas.microsoft.com/office/drawing/2014/main" id="{1D39C2E6-599D-4A1E-B37C-04A39B1DB29B}"/>
                </a:ext>
              </a:extLst>
            </p:cNvPr>
            <p:cNvCxnSpPr>
              <a:cxnSpLocks/>
              <a:endCxn id="69" idx="2"/>
            </p:cNvCxnSpPr>
            <p:nvPr/>
          </p:nvCxnSpPr>
          <p:spPr>
            <a:xfrm flipV="1">
              <a:off x="6160064" y="3939442"/>
              <a:ext cx="3179" cy="37136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75" name="群組 74">
              <a:extLst>
                <a:ext uri="{FF2B5EF4-FFF2-40B4-BE49-F238E27FC236}">
                  <a16:creationId xmlns:a16="http://schemas.microsoft.com/office/drawing/2014/main" id="{5CD19760-5509-4DCB-AEC1-95B48E1E7097}"/>
                </a:ext>
              </a:extLst>
            </p:cNvPr>
            <p:cNvGrpSpPr/>
            <p:nvPr/>
          </p:nvGrpSpPr>
          <p:grpSpPr>
            <a:xfrm>
              <a:off x="2959116" y="1157004"/>
              <a:ext cx="1612414" cy="1111852"/>
              <a:chOff x="2662896" y="1076590"/>
              <a:chExt cx="1612414" cy="1111852"/>
            </a:xfrm>
          </p:grpSpPr>
          <p:sp>
            <p:nvSpPr>
              <p:cNvPr id="118" name="流程圖: 人工作業 117">
                <a:extLst>
                  <a:ext uri="{FF2B5EF4-FFF2-40B4-BE49-F238E27FC236}">
                    <a16:creationId xmlns:a16="http://schemas.microsoft.com/office/drawing/2014/main" id="{0F5D56C7-523E-4E4E-A51B-94656926E0AC}"/>
                  </a:ext>
                </a:extLst>
              </p:cNvPr>
              <p:cNvSpPr/>
              <p:nvPr/>
            </p:nvSpPr>
            <p:spPr>
              <a:xfrm rot="10800000">
                <a:off x="2662896" y="1674614"/>
                <a:ext cx="648000" cy="288000"/>
              </a:xfrm>
              <a:prstGeom prst="flowChartManualOperati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TW" altLang="en-US" sz="1100" dirty="0">
                  <a:solidFill>
                    <a:schemeClr val="tx1"/>
                  </a:solidFill>
                  <a:latin typeface="Times New Roman" panose="02020603050405020304" pitchFamily="18" charset="0"/>
                  <a:cs typeface="Times New Roman" panose="02020603050405020304" pitchFamily="18" charset="0"/>
                </a:endParaRPr>
              </a:p>
            </p:txBody>
          </p:sp>
          <p:sp>
            <p:nvSpPr>
              <p:cNvPr id="119" name="流程圖: 人工作業 118">
                <a:extLst>
                  <a:ext uri="{FF2B5EF4-FFF2-40B4-BE49-F238E27FC236}">
                    <a16:creationId xmlns:a16="http://schemas.microsoft.com/office/drawing/2014/main" id="{30C3DD8B-B7E7-43A1-A7E5-C16F5CC4C51D}"/>
                  </a:ext>
                </a:extLst>
              </p:cNvPr>
              <p:cNvSpPr/>
              <p:nvPr/>
            </p:nvSpPr>
            <p:spPr>
              <a:xfrm rot="10800000">
                <a:off x="3627310" y="1673285"/>
                <a:ext cx="648000" cy="288000"/>
              </a:xfrm>
              <a:prstGeom prst="flowChartManualOperati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TW" altLang="en-US" sz="1100" dirty="0">
                  <a:solidFill>
                    <a:schemeClr val="tx1"/>
                  </a:solidFill>
                  <a:latin typeface="Times New Roman" panose="02020603050405020304" pitchFamily="18" charset="0"/>
                  <a:cs typeface="Times New Roman" panose="02020603050405020304" pitchFamily="18" charset="0"/>
                </a:endParaRPr>
              </a:p>
            </p:txBody>
          </p:sp>
          <p:cxnSp>
            <p:nvCxnSpPr>
              <p:cNvPr id="120" name="直線單箭頭接點 119">
                <a:extLst>
                  <a:ext uri="{FF2B5EF4-FFF2-40B4-BE49-F238E27FC236}">
                    <a16:creationId xmlns:a16="http://schemas.microsoft.com/office/drawing/2014/main" id="{B521D02B-5A51-45AE-B86D-FFDCE2D8B4AE}"/>
                  </a:ext>
                </a:extLst>
              </p:cNvPr>
              <p:cNvCxnSpPr>
                <a:cxnSpLocks/>
              </p:cNvCxnSpPr>
              <p:nvPr/>
            </p:nvCxnSpPr>
            <p:spPr>
              <a:xfrm flipV="1">
                <a:off x="3003505" y="1257268"/>
                <a:ext cx="32451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1" name="直線單箭頭接點 120">
                <a:extLst>
                  <a:ext uri="{FF2B5EF4-FFF2-40B4-BE49-F238E27FC236}">
                    <a16:creationId xmlns:a16="http://schemas.microsoft.com/office/drawing/2014/main" id="{B4DB5E81-8C15-40EB-8B61-9E3B1DAEF9E6}"/>
                  </a:ext>
                </a:extLst>
              </p:cNvPr>
              <p:cNvCxnSpPr>
                <a:cxnSpLocks/>
              </p:cNvCxnSpPr>
              <p:nvPr/>
            </p:nvCxnSpPr>
            <p:spPr>
              <a:xfrm flipH="1" flipV="1">
                <a:off x="3688024" y="1257268"/>
                <a:ext cx="270909" cy="13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2" name="直線接點 121">
                <a:extLst>
                  <a:ext uri="{FF2B5EF4-FFF2-40B4-BE49-F238E27FC236}">
                    <a16:creationId xmlns:a16="http://schemas.microsoft.com/office/drawing/2014/main" id="{4D777F58-B529-444B-AB9D-E2199DC3AD1E}"/>
                  </a:ext>
                </a:extLst>
              </p:cNvPr>
              <p:cNvCxnSpPr>
                <a:cxnSpLocks/>
                <a:stCxn id="119" idx="2"/>
              </p:cNvCxnSpPr>
              <p:nvPr/>
            </p:nvCxnSpPr>
            <p:spPr>
              <a:xfrm rot="16200000">
                <a:off x="3745396" y="1464512"/>
                <a:ext cx="414688" cy="2859"/>
              </a:xfrm>
              <a:prstGeom prst="line">
                <a:avLst/>
              </a:prstGeom>
            </p:spPr>
            <p:style>
              <a:lnRef idx="1">
                <a:schemeClr val="dk1"/>
              </a:lnRef>
              <a:fillRef idx="0">
                <a:schemeClr val="dk1"/>
              </a:fillRef>
              <a:effectRef idx="0">
                <a:schemeClr val="dk1"/>
              </a:effectRef>
              <a:fontRef idx="minor">
                <a:schemeClr val="tx1"/>
              </a:fontRef>
            </p:style>
          </p:cxnSp>
          <p:cxnSp>
            <p:nvCxnSpPr>
              <p:cNvPr id="123" name="直線接點 122">
                <a:extLst>
                  <a:ext uri="{FF2B5EF4-FFF2-40B4-BE49-F238E27FC236}">
                    <a16:creationId xmlns:a16="http://schemas.microsoft.com/office/drawing/2014/main" id="{AA8D7A09-37C5-4EE7-AF79-DBBEA264A2C3}"/>
                  </a:ext>
                </a:extLst>
              </p:cNvPr>
              <p:cNvCxnSpPr>
                <a:cxnSpLocks/>
              </p:cNvCxnSpPr>
              <p:nvPr/>
            </p:nvCxnSpPr>
            <p:spPr>
              <a:xfrm rot="16200000">
                <a:off x="2796365" y="1464512"/>
                <a:ext cx="414688" cy="2859"/>
              </a:xfrm>
              <a:prstGeom prst="line">
                <a:avLst/>
              </a:prstGeom>
            </p:spPr>
            <p:style>
              <a:lnRef idx="1">
                <a:schemeClr val="dk1"/>
              </a:lnRef>
              <a:fillRef idx="0">
                <a:schemeClr val="dk1"/>
              </a:fillRef>
              <a:effectRef idx="0">
                <a:schemeClr val="dk1"/>
              </a:effectRef>
              <a:fontRef idx="minor">
                <a:schemeClr val="tx1"/>
              </a:fontRef>
            </p:style>
          </p:cxnSp>
          <p:sp>
            <p:nvSpPr>
              <p:cNvPr id="124" name="橢圓 123">
                <a:extLst>
                  <a:ext uri="{FF2B5EF4-FFF2-40B4-BE49-F238E27FC236}">
                    <a16:creationId xmlns:a16="http://schemas.microsoft.com/office/drawing/2014/main" id="{C81944DC-60AF-4973-869E-B6DA93110403}"/>
                  </a:ext>
                </a:extLst>
              </p:cNvPr>
              <p:cNvSpPr/>
              <p:nvPr/>
            </p:nvSpPr>
            <p:spPr>
              <a:xfrm>
                <a:off x="3326626" y="1076590"/>
                <a:ext cx="360000" cy="359998"/>
              </a:xfrm>
              <a:prstGeom prst="ellips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cxnSp>
            <p:nvCxnSpPr>
              <p:cNvPr id="125" name="直線單箭頭接點 124">
                <a:extLst>
                  <a:ext uri="{FF2B5EF4-FFF2-40B4-BE49-F238E27FC236}">
                    <a16:creationId xmlns:a16="http://schemas.microsoft.com/office/drawing/2014/main" id="{2764E439-8A50-4F32-A1AD-DA82B920A503}"/>
                  </a:ext>
                </a:extLst>
              </p:cNvPr>
              <p:cNvCxnSpPr>
                <a:cxnSpLocks/>
              </p:cNvCxnSpPr>
              <p:nvPr/>
            </p:nvCxnSpPr>
            <p:spPr>
              <a:xfrm flipV="1">
                <a:off x="2847755" y="1962616"/>
                <a:ext cx="0" cy="1710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6" name="直線單箭頭接點 125">
                <a:extLst>
                  <a:ext uri="{FF2B5EF4-FFF2-40B4-BE49-F238E27FC236}">
                    <a16:creationId xmlns:a16="http://schemas.microsoft.com/office/drawing/2014/main" id="{D2FA213F-3880-46FC-AE71-901CE9597A6E}"/>
                  </a:ext>
                </a:extLst>
              </p:cNvPr>
              <p:cNvCxnSpPr>
                <a:cxnSpLocks/>
              </p:cNvCxnSpPr>
              <p:nvPr/>
            </p:nvCxnSpPr>
            <p:spPr>
              <a:xfrm flipV="1">
                <a:off x="3135784" y="1962614"/>
                <a:ext cx="0" cy="2258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7" name="直線單箭頭接點 126">
                <a:extLst>
                  <a:ext uri="{FF2B5EF4-FFF2-40B4-BE49-F238E27FC236}">
                    <a16:creationId xmlns:a16="http://schemas.microsoft.com/office/drawing/2014/main" id="{4B386825-0AE3-46D7-9DEB-EAEF996DC5CE}"/>
                  </a:ext>
                </a:extLst>
              </p:cNvPr>
              <p:cNvCxnSpPr>
                <a:cxnSpLocks/>
              </p:cNvCxnSpPr>
              <p:nvPr/>
            </p:nvCxnSpPr>
            <p:spPr>
              <a:xfrm flipV="1">
                <a:off x="3817193" y="1967379"/>
                <a:ext cx="0" cy="1641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8" name="直線單箭頭接點 127">
                <a:extLst>
                  <a:ext uri="{FF2B5EF4-FFF2-40B4-BE49-F238E27FC236}">
                    <a16:creationId xmlns:a16="http://schemas.microsoft.com/office/drawing/2014/main" id="{E920F478-ADE4-44E9-BF47-B6128759023A}"/>
                  </a:ext>
                </a:extLst>
              </p:cNvPr>
              <p:cNvCxnSpPr>
                <a:cxnSpLocks/>
              </p:cNvCxnSpPr>
              <p:nvPr/>
            </p:nvCxnSpPr>
            <p:spPr>
              <a:xfrm flipV="1">
                <a:off x="4105225" y="1967376"/>
                <a:ext cx="0" cy="1641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76" name="群組 75">
              <a:extLst>
                <a:ext uri="{FF2B5EF4-FFF2-40B4-BE49-F238E27FC236}">
                  <a16:creationId xmlns:a16="http://schemas.microsoft.com/office/drawing/2014/main" id="{61ABD429-12F5-42FE-AFB5-A40F4A81F8F9}"/>
                </a:ext>
              </a:extLst>
            </p:cNvPr>
            <p:cNvGrpSpPr/>
            <p:nvPr/>
          </p:nvGrpSpPr>
          <p:grpSpPr>
            <a:xfrm>
              <a:off x="5365859" y="1150968"/>
              <a:ext cx="1612414" cy="1322916"/>
              <a:chOff x="4813040" y="1070554"/>
              <a:chExt cx="1612414" cy="1322916"/>
            </a:xfrm>
          </p:grpSpPr>
          <p:sp>
            <p:nvSpPr>
              <p:cNvPr id="107" name="流程圖: 人工作業 106">
                <a:extLst>
                  <a:ext uri="{FF2B5EF4-FFF2-40B4-BE49-F238E27FC236}">
                    <a16:creationId xmlns:a16="http://schemas.microsoft.com/office/drawing/2014/main" id="{6A330C8A-B876-4AA9-A187-38CF9E48F734}"/>
                  </a:ext>
                </a:extLst>
              </p:cNvPr>
              <p:cNvSpPr/>
              <p:nvPr/>
            </p:nvSpPr>
            <p:spPr>
              <a:xfrm rot="10800000">
                <a:off x="4813040" y="1668578"/>
                <a:ext cx="648000" cy="288000"/>
              </a:xfrm>
              <a:prstGeom prst="flowChartManualOperati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TW" altLang="en-US" sz="1100" dirty="0">
                  <a:solidFill>
                    <a:schemeClr val="tx1"/>
                  </a:solidFill>
                  <a:latin typeface="Times New Roman" panose="02020603050405020304" pitchFamily="18" charset="0"/>
                  <a:cs typeface="Times New Roman" panose="02020603050405020304" pitchFamily="18" charset="0"/>
                </a:endParaRPr>
              </a:p>
            </p:txBody>
          </p:sp>
          <p:sp>
            <p:nvSpPr>
              <p:cNvPr id="108" name="流程圖: 人工作業 107">
                <a:extLst>
                  <a:ext uri="{FF2B5EF4-FFF2-40B4-BE49-F238E27FC236}">
                    <a16:creationId xmlns:a16="http://schemas.microsoft.com/office/drawing/2014/main" id="{5F19D9BD-9CF0-42C3-A6D1-71EC4E2B21D8}"/>
                  </a:ext>
                </a:extLst>
              </p:cNvPr>
              <p:cNvSpPr/>
              <p:nvPr/>
            </p:nvSpPr>
            <p:spPr>
              <a:xfrm rot="10800000">
                <a:off x="5777454" y="1667249"/>
                <a:ext cx="648000" cy="288000"/>
              </a:xfrm>
              <a:prstGeom prst="flowChartManualOperati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TW" altLang="en-US" sz="1100" dirty="0">
                  <a:solidFill>
                    <a:schemeClr val="tx1"/>
                  </a:solidFill>
                  <a:latin typeface="Times New Roman" panose="02020603050405020304" pitchFamily="18" charset="0"/>
                  <a:cs typeface="Times New Roman" panose="02020603050405020304" pitchFamily="18" charset="0"/>
                </a:endParaRPr>
              </a:p>
            </p:txBody>
          </p:sp>
          <p:cxnSp>
            <p:nvCxnSpPr>
              <p:cNvPr id="109" name="直線單箭頭接點 108">
                <a:extLst>
                  <a:ext uri="{FF2B5EF4-FFF2-40B4-BE49-F238E27FC236}">
                    <a16:creationId xmlns:a16="http://schemas.microsoft.com/office/drawing/2014/main" id="{D1136B59-6403-42EF-BF28-B659D9FD70BE}"/>
                  </a:ext>
                </a:extLst>
              </p:cNvPr>
              <p:cNvCxnSpPr>
                <a:cxnSpLocks/>
              </p:cNvCxnSpPr>
              <p:nvPr/>
            </p:nvCxnSpPr>
            <p:spPr>
              <a:xfrm flipV="1">
                <a:off x="5153649" y="1251232"/>
                <a:ext cx="324519"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0" name="直線單箭頭接點 109">
                <a:extLst>
                  <a:ext uri="{FF2B5EF4-FFF2-40B4-BE49-F238E27FC236}">
                    <a16:creationId xmlns:a16="http://schemas.microsoft.com/office/drawing/2014/main" id="{C76ACF7B-DBB4-4B4C-9857-F9EEFA2F396C}"/>
                  </a:ext>
                </a:extLst>
              </p:cNvPr>
              <p:cNvCxnSpPr>
                <a:cxnSpLocks/>
              </p:cNvCxnSpPr>
              <p:nvPr/>
            </p:nvCxnSpPr>
            <p:spPr>
              <a:xfrm flipH="1" flipV="1">
                <a:off x="5838168" y="1251232"/>
                <a:ext cx="270909" cy="13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1" name="直線接點 110">
                <a:extLst>
                  <a:ext uri="{FF2B5EF4-FFF2-40B4-BE49-F238E27FC236}">
                    <a16:creationId xmlns:a16="http://schemas.microsoft.com/office/drawing/2014/main" id="{E3A414AC-30DB-4B23-AD5E-E0F7FCDE9168}"/>
                  </a:ext>
                </a:extLst>
              </p:cNvPr>
              <p:cNvCxnSpPr>
                <a:cxnSpLocks/>
                <a:stCxn id="108" idx="2"/>
              </p:cNvCxnSpPr>
              <p:nvPr/>
            </p:nvCxnSpPr>
            <p:spPr>
              <a:xfrm rot="16200000">
                <a:off x="5895540" y="1458476"/>
                <a:ext cx="414688" cy="2859"/>
              </a:xfrm>
              <a:prstGeom prst="line">
                <a:avLst/>
              </a:prstGeom>
            </p:spPr>
            <p:style>
              <a:lnRef idx="1">
                <a:schemeClr val="dk1"/>
              </a:lnRef>
              <a:fillRef idx="0">
                <a:schemeClr val="dk1"/>
              </a:fillRef>
              <a:effectRef idx="0">
                <a:schemeClr val="dk1"/>
              </a:effectRef>
              <a:fontRef idx="minor">
                <a:schemeClr val="tx1"/>
              </a:fontRef>
            </p:style>
          </p:cxnSp>
          <p:cxnSp>
            <p:nvCxnSpPr>
              <p:cNvPr id="112" name="直線接點 111">
                <a:extLst>
                  <a:ext uri="{FF2B5EF4-FFF2-40B4-BE49-F238E27FC236}">
                    <a16:creationId xmlns:a16="http://schemas.microsoft.com/office/drawing/2014/main" id="{299835B7-0E4A-4D26-AD04-402D67B4743C}"/>
                  </a:ext>
                </a:extLst>
              </p:cNvPr>
              <p:cNvCxnSpPr>
                <a:cxnSpLocks/>
              </p:cNvCxnSpPr>
              <p:nvPr/>
            </p:nvCxnSpPr>
            <p:spPr>
              <a:xfrm rot="16200000">
                <a:off x="4946509" y="1458476"/>
                <a:ext cx="414688" cy="2859"/>
              </a:xfrm>
              <a:prstGeom prst="line">
                <a:avLst/>
              </a:prstGeom>
            </p:spPr>
            <p:style>
              <a:lnRef idx="1">
                <a:schemeClr val="dk1"/>
              </a:lnRef>
              <a:fillRef idx="0">
                <a:schemeClr val="dk1"/>
              </a:fillRef>
              <a:effectRef idx="0">
                <a:schemeClr val="dk1"/>
              </a:effectRef>
              <a:fontRef idx="minor">
                <a:schemeClr val="tx1"/>
              </a:fontRef>
            </p:style>
          </p:cxnSp>
          <p:sp>
            <p:nvSpPr>
              <p:cNvPr id="113" name="橢圓 112">
                <a:extLst>
                  <a:ext uri="{FF2B5EF4-FFF2-40B4-BE49-F238E27FC236}">
                    <a16:creationId xmlns:a16="http://schemas.microsoft.com/office/drawing/2014/main" id="{5E92AD8F-1D27-4F96-B16B-865BB267ECC2}"/>
                  </a:ext>
                </a:extLst>
              </p:cNvPr>
              <p:cNvSpPr/>
              <p:nvPr/>
            </p:nvSpPr>
            <p:spPr>
              <a:xfrm>
                <a:off x="5476770" y="1070554"/>
                <a:ext cx="360000" cy="360000"/>
              </a:xfrm>
              <a:prstGeom prst="ellips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00" b="1" dirty="0">
                    <a:solidFill>
                      <a:schemeClr val="tx1"/>
                    </a:solidFill>
                    <a:latin typeface="Times New Roman" panose="02020603050405020304" pitchFamily="18" charset="0"/>
                    <a:cs typeface="Times New Roman" panose="02020603050405020304" pitchFamily="18" charset="0"/>
                  </a:rPr>
                  <a:t>/</a:t>
                </a:r>
                <a:endParaRPr lang="zh-TW" altLang="en-US" sz="1000" b="1" dirty="0">
                  <a:solidFill>
                    <a:schemeClr val="tx1"/>
                  </a:solidFill>
                  <a:latin typeface="Times New Roman" panose="02020603050405020304" pitchFamily="18" charset="0"/>
                  <a:cs typeface="Times New Roman" panose="02020603050405020304" pitchFamily="18" charset="0"/>
                </a:endParaRPr>
              </a:p>
            </p:txBody>
          </p:sp>
          <p:cxnSp>
            <p:nvCxnSpPr>
              <p:cNvPr id="114" name="直線單箭頭接點 113">
                <a:extLst>
                  <a:ext uri="{FF2B5EF4-FFF2-40B4-BE49-F238E27FC236}">
                    <a16:creationId xmlns:a16="http://schemas.microsoft.com/office/drawing/2014/main" id="{655A50D3-883B-48B4-82F3-5E85702F3241}"/>
                  </a:ext>
                </a:extLst>
              </p:cNvPr>
              <p:cNvCxnSpPr>
                <a:cxnSpLocks/>
              </p:cNvCxnSpPr>
              <p:nvPr/>
            </p:nvCxnSpPr>
            <p:spPr>
              <a:xfrm flipV="1">
                <a:off x="4997776" y="1962616"/>
                <a:ext cx="691" cy="29750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5" name="直線單箭頭接點 114">
                <a:extLst>
                  <a:ext uri="{FF2B5EF4-FFF2-40B4-BE49-F238E27FC236}">
                    <a16:creationId xmlns:a16="http://schemas.microsoft.com/office/drawing/2014/main" id="{96A80E6B-1A18-42F9-9199-473BCE7F40D0}"/>
                  </a:ext>
                </a:extLst>
              </p:cNvPr>
              <p:cNvCxnSpPr>
                <a:cxnSpLocks/>
              </p:cNvCxnSpPr>
              <p:nvPr/>
            </p:nvCxnSpPr>
            <p:spPr>
              <a:xfrm flipV="1">
                <a:off x="5286498" y="1962614"/>
                <a:ext cx="0" cy="42151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6" name="直線單箭頭接點 115">
                <a:extLst>
                  <a:ext uri="{FF2B5EF4-FFF2-40B4-BE49-F238E27FC236}">
                    <a16:creationId xmlns:a16="http://schemas.microsoft.com/office/drawing/2014/main" id="{ADE684F9-7261-4766-9BED-82FDA3792A08}"/>
                  </a:ext>
                </a:extLst>
              </p:cNvPr>
              <p:cNvCxnSpPr>
                <a:cxnSpLocks/>
              </p:cNvCxnSpPr>
              <p:nvPr/>
            </p:nvCxnSpPr>
            <p:spPr>
              <a:xfrm flipV="1">
                <a:off x="5962428" y="1953089"/>
                <a:ext cx="0" cy="35849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7" name="直線單箭頭接點 116">
                <a:extLst>
                  <a:ext uri="{FF2B5EF4-FFF2-40B4-BE49-F238E27FC236}">
                    <a16:creationId xmlns:a16="http://schemas.microsoft.com/office/drawing/2014/main" id="{50A0E03F-18D3-43DD-AE51-EBE866F1B0CF}"/>
                  </a:ext>
                </a:extLst>
              </p:cNvPr>
              <p:cNvCxnSpPr>
                <a:cxnSpLocks/>
              </p:cNvCxnSpPr>
              <p:nvPr/>
            </p:nvCxnSpPr>
            <p:spPr>
              <a:xfrm flipV="1">
                <a:off x="6250313" y="1953089"/>
                <a:ext cx="146" cy="4403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cxnSp>
          <p:nvCxnSpPr>
            <p:cNvPr id="77" name="直線接點 76">
              <a:extLst>
                <a:ext uri="{FF2B5EF4-FFF2-40B4-BE49-F238E27FC236}">
                  <a16:creationId xmlns:a16="http://schemas.microsoft.com/office/drawing/2014/main" id="{9282877F-AD1E-4A24-9049-C8EE0BDEF723}"/>
                </a:ext>
              </a:extLst>
            </p:cNvPr>
            <p:cNvCxnSpPr>
              <a:cxnSpLocks/>
            </p:cNvCxnSpPr>
            <p:nvPr/>
          </p:nvCxnSpPr>
          <p:spPr>
            <a:xfrm flipV="1">
              <a:off x="3520352" y="2211947"/>
              <a:ext cx="0" cy="459763"/>
            </a:xfrm>
            <a:prstGeom prst="line">
              <a:avLst/>
            </a:prstGeom>
          </p:spPr>
          <p:style>
            <a:lnRef idx="1">
              <a:schemeClr val="dk1"/>
            </a:lnRef>
            <a:fillRef idx="0">
              <a:schemeClr val="dk1"/>
            </a:fillRef>
            <a:effectRef idx="0">
              <a:schemeClr val="dk1"/>
            </a:effectRef>
            <a:fontRef idx="minor">
              <a:schemeClr val="tx1"/>
            </a:fontRef>
          </p:style>
        </p:cxnSp>
        <p:cxnSp>
          <p:nvCxnSpPr>
            <p:cNvPr id="78" name="直線接點 77">
              <a:extLst>
                <a:ext uri="{FF2B5EF4-FFF2-40B4-BE49-F238E27FC236}">
                  <a16:creationId xmlns:a16="http://schemas.microsoft.com/office/drawing/2014/main" id="{8C898790-B67C-42B6-9563-E3A479490165}"/>
                </a:ext>
              </a:extLst>
            </p:cNvPr>
            <p:cNvCxnSpPr>
              <a:cxnSpLocks/>
            </p:cNvCxnSpPr>
            <p:nvPr/>
          </p:nvCxnSpPr>
          <p:spPr>
            <a:xfrm flipV="1">
              <a:off x="3628143" y="2214055"/>
              <a:ext cx="1160" cy="451618"/>
            </a:xfrm>
            <a:prstGeom prst="line">
              <a:avLst/>
            </a:prstGeom>
          </p:spPr>
          <p:style>
            <a:lnRef idx="1">
              <a:schemeClr val="dk1"/>
            </a:lnRef>
            <a:fillRef idx="0">
              <a:schemeClr val="dk1"/>
            </a:fillRef>
            <a:effectRef idx="0">
              <a:schemeClr val="dk1"/>
            </a:effectRef>
            <a:fontRef idx="minor">
              <a:schemeClr val="tx1"/>
            </a:fontRef>
          </p:style>
        </p:cxnSp>
        <p:cxnSp>
          <p:nvCxnSpPr>
            <p:cNvPr id="79" name="直線接點 78">
              <a:extLst>
                <a:ext uri="{FF2B5EF4-FFF2-40B4-BE49-F238E27FC236}">
                  <a16:creationId xmlns:a16="http://schemas.microsoft.com/office/drawing/2014/main" id="{D0F8EDDD-F3BF-4E44-80C1-60798F086D57}"/>
                </a:ext>
              </a:extLst>
            </p:cNvPr>
            <p:cNvCxnSpPr>
              <a:cxnSpLocks/>
            </p:cNvCxnSpPr>
            <p:nvPr/>
          </p:nvCxnSpPr>
          <p:spPr>
            <a:xfrm>
              <a:off x="3138599" y="2211947"/>
              <a:ext cx="384567" cy="2"/>
            </a:xfrm>
            <a:prstGeom prst="line">
              <a:avLst/>
            </a:prstGeom>
          </p:spPr>
          <p:style>
            <a:lnRef idx="1">
              <a:schemeClr val="dk1"/>
            </a:lnRef>
            <a:fillRef idx="0">
              <a:schemeClr val="dk1"/>
            </a:fillRef>
            <a:effectRef idx="0">
              <a:schemeClr val="dk1"/>
            </a:effectRef>
            <a:fontRef idx="minor">
              <a:schemeClr val="tx1"/>
            </a:fontRef>
          </p:style>
        </p:cxnSp>
        <p:cxnSp>
          <p:nvCxnSpPr>
            <p:cNvPr id="80" name="直線接點 79">
              <a:extLst>
                <a:ext uri="{FF2B5EF4-FFF2-40B4-BE49-F238E27FC236}">
                  <a16:creationId xmlns:a16="http://schemas.microsoft.com/office/drawing/2014/main" id="{05869F64-04EB-4546-BE65-332D080C8BDF}"/>
                </a:ext>
              </a:extLst>
            </p:cNvPr>
            <p:cNvCxnSpPr>
              <a:cxnSpLocks/>
            </p:cNvCxnSpPr>
            <p:nvPr/>
          </p:nvCxnSpPr>
          <p:spPr>
            <a:xfrm flipV="1">
              <a:off x="3734280" y="2336467"/>
              <a:ext cx="2812" cy="328090"/>
            </a:xfrm>
            <a:prstGeom prst="line">
              <a:avLst/>
            </a:prstGeom>
          </p:spPr>
          <p:style>
            <a:lnRef idx="1">
              <a:schemeClr val="dk1"/>
            </a:lnRef>
            <a:fillRef idx="0">
              <a:schemeClr val="dk1"/>
            </a:fillRef>
            <a:effectRef idx="0">
              <a:schemeClr val="dk1"/>
            </a:effectRef>
            <a:fontRef idx="minor">
              <a:schemeClr val="tx1"/>
            </a:fontRef>
          </p:style>
        </p:cxnSp>
        <p:cxnSp>
          <p:nvCxnSpPr>
            <p:cNvPr id="81" name="直線接點 80">
              <a:extLst>
                <a:ext uri="{FF2B5EF4-FFF2-40B4-BE49-F238E27FC236}">
                  <a16:creationId xmlns:a16="http://schemas.microsoft.com/office/drawing/2014/main" id="{1B13442F-67CD-4830-A031-6A93E1A43BDE}"/>
                </a:ext>
              </a:extLst>
            </p:cNvPr>
            <p:cNvCxnSpPr>
              <a:cxnSpLocks/>
            </p:cNvCxnSpPr>
            <p:nvPr/>
          </p:nvCxnSpPr>
          <p:spPr>
            <a:xfrm>
              <a:off x="3623317" y="2213554"/>
              <a:ext cx="490096" cy="0"/>
            </a:xfrm>
            <a:prstGeom prst="line">
              <a:avLst/>
            </a:prstGeom>
          </p:spPr>
          <p:style>
            <a:lnRef idx="1">
              <a:schemeClr val="dk1"/>
            </a:lnRef>
            <a:fillRef idx="0">
              <a:schemeClr val="dk1"/>
            </a:fillRef>
            <a:effectRef idx="0">
              <a:schemeClr val="dk1"/>
            </a:effectRef>
            <a:fontRef idx="minor">
              <a:schemeClr val="tx1"/>
            </a:fontRef>
          </p:style>
        </p:cxnSp>
        <p:cxnSp>
          <p:nvCxnSpPr>
            <p:cNvPr id="82" name="直線接點 81">
              <a:extLst>
                <a:ext uri="{FF2B5EF4-FFF2-40B4-BE49-F238E27FC236}">
                  <a16:creationId xmlns:a16="http://schemas.microsoft.com/office/drawing/2014/main" id="{059EDFAF-3C30-4592-9BCC-A51095001D90}"/>
                </a:ext>
              </a:extLst>
            </p:cNvPr>
            <p:cNvCxnSpPr>
              <a:cxnSpLocks/>
            </p:cNvCxnSpPr>
            <p:nvPr/>
          </p:nvCxnSpPr>
          <p:spPr>
            <a:xfrm flipH="1" flipV="1">
              <a:off x="3839260" y="2391998"/>
              <a:ext cx="1" cy="277999"/>
            </a:xfrm>
            <a:prstGeom prst="line">
              <a:avLst/>
            </a:prstGeom>
          </p:spPr>
          <p:style>
            <a:lnRef idx="1">
              <a:schemeClr val="dk1"/>
            </a:lnRef>
            <a:fillRef idx="0">
              <a:schemeClr val="dk1"/>
            </a:fillRef>
            <a:effectRef idx="0">
              <a:schemeClr val="dk1"/>
            </a:effectRef>
            <a:fontRef idx="minor">
              <a:schemeClr val="tx1"/>
            </a:fontRef>
          </p:style>
        </p:cxnSp>
        <p:cxnSp>
          <p:nvCxnSpPr>
            <p:cNvPr id="83" name="直線接點 82">
              <a:extLst>
                <a:ext uri="{FF2B5EF4-FFF2-40B4-BE49-F238E27FC236}">
                  <a16:creationId xmlns:a16="http://schemas.microsoft.com/office/drawing/2014/main" id="{FDEA7CE7-1D19-4A35-BF50-090C7B88CDAF}"/>
                </a:ext>
              </a:extLst>
            </p:cNvPr>
            <p:cNvCxnSpPr>
              <a:cxnSpLocks/>
            </p:cNvCxnSpPr>
            <p:nvPr/>
          </p:nvCxnSpPr>
          <p:spPr>
            <a:xfrm flipV="1">
              <a:off x="6004198" y="2268856"/>
              <a:ext cx="0" cy="391370"/>
            </a:xfrm>
            <a:prstGeom prst="line">
              <a:avLst/>
            </a:prstGeom>
          </p:spPr>
          <p:style>
            <a:lnRef idx="1">
              <a:schemeClr val="dk1"/>
            </a:lnRef>
            <a:fillRef idx="0">
              <a:schemeClr val="dk1"/>
            </a:fillRef>
            <a:effectRef idx="0">
              <a:schemeClr val="dk1"/>
            </a:effectRef>
            <a:fontRef idx="minor">
              <a:schemeClr val="tx1"/>
            </a:fontRef>
          </p:style>
        </p:cxnSp>
        <p:cxnSp>
          <p:nvCxnSpPr>
            <p:cNvPr id="84" name="直線接點 83">
              <a:extLst>
                <a:ext uri="{FF2B5EF4-FFF2-40B4-BE49-F238E27FC236}">
                  <a16:creationId xmlns:a16="http://schemas.microsoft.com/office/drawing/2014/main" id="{094A500D-FE37-4ADC-9DEB-DC4537E0FD85}"/>
                </a:ext>
              </a:extLst>
            </p:cNvPr>
            <p:cNvCxnSpPr>
              <a:cxnSpLocks/>
            </p:cNvCxnSpPr>
            <p:nvPr/>
          </p:nvCxnSpPr>
          <p:spPr>
            <a:xfrm flipH="1" flipV="1">
              <a:off x="6111988" y="2211751"/>
              <a:ext cx="1" cy="442437"/>
            </a:xfrm>
            <a:prstGeom prst="line">
              <a:avLst/>
            </a:prstGeom>
          </p:spPr>
          <p:style>
            <a:lnRef idx="1">
              <a:schemeClr val="dk1"/>
            </a:lnRef>
            <a:fillRef idx="0">
              <a:schemeClr val="dk1"/>
            </a:fillRef>
            <a:effectRef idx="0">
              <a:schemeClr val="dk1"/>
            </a:effectRef>
            <a:fontRef idx="minor">
              <a:schemeClr val="tx1"/>
            </a:fontRef>
          </p:style>
        </p:cxnSp>
        <p:cxnSp>
          <p:nvCxnSpPr>
            <p:cNvPr id="85" name="直線接點 84">
              <a:extLst>
                <a:ext uri="{FF2B5EF4-FFF2-40B4-BE49-F238E27FC236}">
                  <a16:creationId xmlns:a16="http://schemas.microsoft.com/office/drawing/2014/main" id="{C7DAA511-9B4B-4801-94F2-65A6388C2686}"/>
                </a:ext>
              </a:extLst>
            </p:cNvPr>
            <p:cNvCxnSpPr>
              <a:cxnSpLocks/>
            </p:cNvCxnSpPr>
            <p:nvPr/>
          </p:nvCxnSpPr>
          <p:spPr>
            <a:xfrm flipH="1" flipV="1">
              <a:off x="6217345" y="2459597"/>
              <a:ext cx="782" cy="193478"/>
            </a:xfrm>
            <a:prstGeom prst="line">
              <a:avLst/>
            </a:prstGeom>
          </p:spPr>
          <p:style>
            <a:lnRef idx="1">
              <a:schemeClr val="dk1"/>
            </a:lnRef>
            <a:fillRef idx="0">
              <a:schemeClr val="dk1"/>
            </a:fillRef>
            <a:effectRef idx="0">
              <a:schemeClr val="dk1"/>
            </a:effectRef>
            <a:fontRef idx="minor">
              <a:schemeClr val="tx1"/>
            </a:fontRef>
          </p:style>
        </p:cxnSp>
        <p:cxnSp>
          <p:nvCxnSpPr>
            <p:cNvPr id="86" name="直線接點 85">
              <a:extLst>
                <a:ext uri="{FF2B5EF4-FFF2-40B4-BE49-F238E27FC236}">
                  <a16:creationId xmlns:a16="http://schemas.microsoft.com/office/drawing/2014/main" id="{EF8991B1-B8CE-41DF-9A17-99715EABC557}"/>
                </a:ext>
              </a:extLst>
            </p:cNvPr>
            <p:cNvCxnSpPr>
              <a:cxnSpLocks/>
            </p:cNvCxnSpPr>
            <p:nvPr/>
          </p:nvCxnSpPr>
          <p:spPr>
            <a:xfrm flipV="1">
              <a:off x="6323106" y="2464541"/>
              <a:ext cx="0" cy="193971"/>
            </a:xfrm>
            <a:prstGeom prst="line">
              <a:avLst/>
            </a:prstGeom>
          </p:spPr>
          <p:style>
            <a:lnRef idx="1">
              <a:schemeClr val="dk1"/>
            </a:lnRef>
            <a:fillRef idx="0">
              <a:schemeClr val="dk1"/>
            </a:fillRef>
            <a:effectRef idx="0">
              <a:schemeClr val="dk1"/>
            </a:effectRef>
            <a:fontRef idx="minor">
              <a:schemeClr val="tx1"/>
            </a:fontRef>
          </p:style>
        </p:cxnSp>
        <p:cxnSp>
          <p:nvCxnSpPr>
            <p:cNvPr id="87" name="直線接點 86">
              <a:extLst>
                <a:ext uri="{FF2B5EF4-FFF2-40B4-BE49-F238E27FC236}">
                  <a16:creationId xmlns:a16="http://schemas.microsoft.com/office/drawing/2014/main" id="{6E5F8B0C-4CF3-4474-86DB-2EEC87E67721}"/>
                </a:ext>
              </a:extLst>
            </p:cNvPr>
            <p:cNvCxnSpPr>
              <a:cxnSpLocks/>
            </p:cNvCxnSpPr>
            <p:nvPr/>
          </p:nvCxnSpPr>
          <p:spPr>
            <a:xfrm>
              <a:off x="3429119" y="2268856"/>
              <a:ext cx="2575079" cy="0"/>
            </a:xfrm>
            <a:prstGeom prst="line">
              <a:avLst/>
            </a:prstGeom>
          </p:spPr>
          <p:style>
            <a:lnRef idx="1">
              <a:schemeClr val="dk1"/>
            </a:lnRef>
            <a:fillRef idx="0">
              <a:schemeClr val="dk1"/>
            </a:fillRef>
            <a:effectRef idx="0">
              <a:schemeClr val="dk1"/>
            </a:effectRef>
            <a:fontRef idx="minor">
              <a:schemeClr val="tx1"/>
            </a:fontRef>
          </p:style>
        </p:cxnSp>
        <p:cxnSp>
          <p:nvCxnSpPr>
            <p:cNvPr id="88" name="直線接點 87">
              <a:extLst>
                <a:ext uri="{FF2B5EF4-FFF2-40B4-BE49-F238E27FC236}">
                  <a16:creationId xmlns:a16="http://schemas.microsoft.com/office/drawing/2014/main" id="{BE967FCE-10B2-4244-8F63-5D9F36A0B82B}"/>
                </a:ext>
              </a:extLst>
            </p:cNvPr>
            <p:cNvCxnSpPr>
              <a:cxnSpLocks/>
            </p:cNvCxnSpPr>
            <p:nvPr/>
          </p:nvCxnSpPr>
          <p:spPr>
            <a:xfrm>
              <a:off x="4395449" y="2216636"/>
              <a:ext cx="1716539" cy="0"/>
            </a:xfrm>
            <a:prstGeom prst="line">
              <a:avLst/>
            </a:prstGeom>
          </p:spPr>
          <p:style>
            <a:lnRef idx="1">
              <a:schemeClr val="dk1"/>
            </a:lnRef>
            <a:fillRef idx="0">
              <a:schemeClr val="dk1"/>
            </a:fillRef>
            <a:effectRef idx="0">
              <a:schemeClr val="dk1"/>
            </a:effectRef>
            <a:fontRef idx="minor">
              <a:schemeClr val="tx1"/>
            </a:fontRef>
          </p:style>
        </p:cxnSp>
        <p:cxnSp>
          <p:nvCxnSpPr>
            <p:cNvPr id="89" name="直線接點 88">
              <a:extLst>
                <a:ext uri="{FF2B5EF4-FFF2-40B4-BE49-F238E27FC236}">
                  <a16:creationId xmlns:a16="http://schemas.microsoft.com/office/drawing/2014/main" id="{DDA084FD-F57D-43C5-97D7-DA57DFDFFB9D}"/>
                </a:ext>
              </a:extLst>
            </p:cNvPr>
            <p:cNvCxnSpPr>
              <a:cxnSpLocks/>
            </p:cNvCxnSpPr>
            <p:nvPr/>
          </p:nvCxnSpPr>
          <p:spPr>
            <a:xfrm>
              <a:off x="3734280" y="2336467"/>
              <a:ext cx="1817006" cy="0"/>
            </a:xfrm>
            <a:prstGeom prst="line">
              <a:avLst/>
            </a:prstGeom>
          </p:spPr>
          <p:style>
            <a:lnRef idx="1">
              <a:schemeClr val="dk1"/>
            </a:lnRef>
            <a:fillRef idx="0">
              <a:schemeClr val="dk1"/>
            </a:fillRef>
            <a:effectRef idx="0">
              <a:schemeClr val="dk1"/>
            </a:effectRef>
            <a:fontRef idx="minor">
              <a:schemeClr val="tx1"/>
            </a:fontRef>
          </p:style>
        </p:cxnSp>
        <p:cxnSp>
          <p:nvCxnSpPr>
            <p:cNvPr id="90" name="直線接點 89">
              <a:extLst>
                <a:ext uri="{FF2B5EF4-FFF2-40B4-BE49-F238E27FC236}">
                  <a16:creationId xmlns:a16="http://schemas.microsoft.com/office/drawing/2014/main" id="{D68179EE-9FF0-42C4-BC65-B920ECB512AB}"/>
                </a:ext>
              </a:extLst>
            </p:cNvPr>
            <p:cNvCxnSpPr>
              <a:cxnSpLocks/>
            </p:cNvCxnSpPr>
            <p:nvPr/>
          </p:nvCxnSpPr>
          <p:spPr>
            <a:xfrm flipV="1">
              <a:off x="3838788" y="2391998"/>
              <a:ext cx="2676459" cy="6331"/>
            </a:xfrm>
            <a:prstGeom prst="line">
              <a:avLst/>
            </a:prstGeom>
          </p:spPr>
          <p:style>
            <a:lnRef idx="1">
              <a:schemeClr val="dk1"/>
            </a:lnRef>
            <a:fillRef idx="0">
              <a:schemeClr val="dk1"/>
            </a:fillRef>
            <a:effectRef idx="0">
              <a:schemeClr val="dk1"/>
            </a:effectRef>
            <a:fontRef idx="minor">
              <a:schemeClr val="tx1"/>
            </a:fontRef>
          </p:style>
        </p:cxnSp>
        <p:cxnSp>
          <p:nvCxnSpPr>
            <p:cNvPr id="91" name="直線接點 90">
              <a:extLst>
                <a:ext uri="{FF2B5EF4-FFF2-40B4-BE49-F238E27FC236}">
                  <a16:creationId xmlns:a16="http://schemas.microsoft.com/office/drawing/2014/main" id="{E5D4218B-7DAC-46F7-94F5-DCD776B076AF}"/>
                </a:ext>
              </a:extLst>
            </p:cNvPr>
            <p:cNvCxnSpPr>
              <a:cxnSpLocks/>
            </p:cNvCxnSpPr>
            <p:nvPr/>
          </p:nvCxnSpPr>
          <p:spPr>
            <a:xfrm flipV="1">
              <a:off x="5839317" y="2461376"/>
              <a:ext cx="378809" cy="1"/>
            </a:xfrm>
            <a:prstGeom prst="line">
              <a:avLst/>
            </a:prstGeom>
          </p:spPr>
          <p:style>
            <a:lnRef idx="1">
              <a:schemeClr val="dk1"/>
            </a:lnRef>
            <a:fillRef idx="0">
              <a:schemeClr val="dk1"/>
            </a:fillRef>
            <a:effectRef idx="0">
              <a:schemeClr val="dk1"/>
            </a:effectRef>
            <a:fontRef idx="minor">
              <a:schemeClr val="tx1"/>
            </a:fontRef>
          </p:style>
        </p:cxnSp>
        <p:cxnSp>
          <p:nvCxnSpPr>
            <p:cNvPr id="92" name="直線接點 91">
              <a:extLst>
                <a:ext uri="{FF2B5EF4-FFF2-40B4-BE49-F238E27FC236}">
                  <a16:creationId xmlns:a16="http://schemas.microsoft.com/office/drawing/2014/main" id="{506EF0D5-9873-4612-93BC-E150AA5B131D}"/>
                </a:ext>
              </a:extLst>
            </p:cNvPr>
            <p:cNvCxnSpPr>
              <a:cxnSpLocks/>
            </p:cNvCxnSpPr>
            <p:nvPr/>
          </p:nvCxnSpPr>
          <p:spPr>
            <a:xfrm>
              <a:off x="6320329" y="2468522"/>
              <a:ext cx="482949" cy="2942"/>
            </a:xfrm>
            <a:prstGeom prst="line">
              <a:avLst/>
            </a:prstGeom>
          </p:spPr>
          <p:style>
            <a:lnRef idx="1">
              <a:schemeClr val="dk1"/>
            </a:lnRef>
            <a:fillRef idx="0">
              <a:schemeClr val="dk1"/>
            </a:fillRef>
            <a:effectRef idx="0">
              <a:schemeClr val="dk1"/>
            </a:effectRef>
            <a:fontRef idx="minor">
              <a:schemeClr val="tx1"/>
            </a:fontRef>
          </p:style>
        </p:cxnSp>
        <p:cxnSp>
          <p:nvCxnSpPr>
            <p:cNvPr id="93" name="直線單箭頭接點 92">
              <a:extLst>
                <a:ext uri="{FF2B5EF4-FFF2-40B4-BE49-F238E27FC236}">
                  <a16:creationId xmlns:a16="http://schemas.microsoft.com/office/drawing/2014/main" id="{F200AC6E-F66F-44C0-80FA-0109E877F36C}"/>
                </a:ext>
              </a:extLst>
            </p:cNvPr>
            <p:cNvCxnSpPr>
              <a:cxnSpLocks/>
            </p:cNvCxnSpPr>
            <p:nvPr/>
          </p:nvCxnSpPr>
          <p:spPr>
            <a:xfrm>
              <a:off x="2559720" y="2785492"/>
              <a:ext cx="6030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4" name="直線單箭頭接點 93">
              <a:extLst>
                <a:ext uri="{FF2B5EF4-FFF2-40B4-BE49-F238E27FC236}">
                  <a16:creationId xmlns:a16="http://schemas.microsoft.com/office/drawing/2014/main" id="{B44832C8-446E-4827-ADCD-058B6454A548}"/>
                </a:ext>
              </a:extLst>
            </p:cNvPr>
            <p:cNvCxnSpPr>
              <a:cxnSpLocks/>
            </p:cNvCxnSpPr>
            <p:nvPr/>
          </p:nvCxnSpPr>
          <p:spPr>
            <a:xfrm>
              <a:off x="2415704" y="3001516"/>
              <a:ext cx="74708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5" name="直線單箭頭接點 94">
              <a:extLst>
                <a:ext uri="{FF2B5EF4-FFF2-40B4-BE49-F238E27FC236}">
                  <a16:creationId xmlns:a16="http://schemas.microsoft.com/office/drawing/2014/main" id="{198B4276-7060-4A86-A631-22EEA71CE53A}"/>
                </a:ext>
              </a:extLst>
            </p:cNvPr>
            <p:cNvCxnSpPr>
              <a:cxnSpLocks/>
            </p:cNvCxnSpPr>
            <p:nvPr/>
          </p:nvCxnSpPr>
          <p:spPr>
            <a:xfrm>
              <a:off x="5052994" y="2785492"/>
              <a:ext cx="60307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6" name="直線單箭頭接點 95">
              <a:extLst>
                <a:ext uri="{FF2B5EF4-FFF2-40B4-BE49-F238E27FC236}">
                  <a16:creationId xmlns:a16="http://schemas.microsoft.com/office/drawing/2014/main" id="{BDE6B041-45A4-4E5C-ABBB-749F4C6C7620}"/>
                </a:ext>
              </a:extLst>
            </p:cNvPr>
            <p:cNvCxnSpPr>
              <a:cxnSpLocks/>
            </p:cNvCxnSpPr>
            <p:nvPr/>
          </p:nvCxnSpPr>
          <p:spPr>
            <a:xfrm>
              <a:off x="5177017" y="3001516"/>
              <a:ext cx="47904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 name="直線接點 96">
              <a:extLst>
                <a:ext uri="{FF2B5EF4-FFF2-40B4-BE49-F238E27FC236}">
                  <a16:creationId xmlns:a16="http://schemas.microsoft.com/office/drawing/2014/main" id="{3C50FD53-D882-4C8E-8DDD-E5F40BBE3051}"/>
                </a:ext>
              </a:extLst>
            </p:cNvPr>
            <p:cNvCxnSpPr>
              <a:cxnSpLocks/>
            </p:cNvCxnSpPr>
            <p:nvPr/>
          </p:nvCxnSpPr>
          <p:spPr>
            <a:xfrm flipV="1">
              <a:off x="2559720" y="1057300"/>
              <a:ext cx="0" cy="1728193"/>
            </a:xfrm>
            <a:prstGeom prst="line">
              <a:avLst/>
            </a:prstGeom>
          </p:spPr>
          <p:style>
            <a:lnRef idx="1">
              <a:schemeClr val="dk1"/>
            </a:lnRef>
            <a:fillRef idx="0">
              <a:schemeClr val="dk1"/>
            </a:fillRef>
            <a:effectRef idx="0">
              <a:schemeClr val="dk1"/>
            </a:effectRef>
            <a:fontRef idx="minor">
              <a:schemeClr val="tx1"/>
            </a:fontRef>
          </p:style>
        </p:cxnSp>
        <p:cxnSp>
          <p:nvCxnSpPr>
            <p:cNvPr id="98" name="直線接點 97">
              <a:extLst>
                <a:ext uri="{FF2B5EF4-FFF2-40B4-BE49-F238E27FC236}">
                  <a16:creationId xmlns:a16="http://schemas.microsoft.com/office/drawing/2014/main" id="{1702BA22-1A71-471F-AC72-735BA72E7516}"/>
                </a:ext>
              </a:extLst>
            </p:cNvPr>
            <p:cNvCxnSpPr>
              <a:cxnSpLocks/>
            </p:cNvCxnSpPr>
            <p:nvPr/>
          </p:nvCxnSpPr>
          <p:spPr>
            <a:xfrm flipH="1" flipV="1">
              <a:off x="2553307" y="1060000"/>
              <a:ext cx="1249539" cy="1045"/>
            </a:xfrm>
            <a:prstGeom prst="line">
              <a:avLst/>
            </a:prstGeom>
          </p:spPr>
          <p:style>
            <a:lnRef idx="1">
              <a:schemeClr val="dk1"/>
            </a:lnRef>
            <a:fillRef idx="0">
              <a:schemeClr val="dk1"/>
            </a:fillRef>
            <a:effectRef idx="0">
              <a:schemeClr val="dk1"/>
            </a:effectRef>
            <a:fontRef idx="minor">
              <a:schemeClr val="tx1"/>
            </a:fontRef>
          </p:style>
        </p:cxnSp>
        <p:cxnSp>
          <p:nvCxnSpPr>
            <p:cNvPr id="99" name="直線接點 98">
              <a:extLst>
                <a:ext uri="{FF2B5EF4-FFF2-40B4-BE49-F238E27FC236}">
                  <a16:creationId xmlns:a16="http://schemas.microsoft.com/office/drawing/2014/main" id="{C81A28C0-562A-4746-899E-9B535E45F5D3}"/>
                </a:ext>
              </a:extLst>
            </p:cNvPr>
            <p:cNvCxnSpPr>
              <a:cxnSpLocks/>
              <a:stCxn id="124" idx="0"/>
            </p:cNvCxnSpPr>
            <p:nvPr/>
          </p:nvCxnSpPr>
          <p:spPr>
            <a:xfrm flipV="1">
              <a:off x="3802846" y="1062372"/>
              <a:ext cx="0" cy="94632"/>
            </a:xfrm>
            <a:prstGeom prst="line">
              <a:avLst/>
            </a:prstGeom>
          </p:spPr>
          <p:style>
            <a:lnRef idx="1">
              <a:schemeClr val="dk1"/>
            </a:lnRef>
            <a:fillRef idx="0">
              <a:schemeClr val="dk1"/>
            </a:fillRef>
            <a:effectRef idx="0">
              <a:schemeClr val="dk1"/>
            </a:effectRef>
            <a:fontRef idx="minor">
              <a:schemeClr val="tx1"/>
            </a:fontRef>
          </p:style>
        </p:cxnSp>
        <p:cxnSp>
          <p:nvCxnSpPr>
            <p:cNvPr id="100" name="直線接點 99">
              <a:extLst>
                <a:ext uri="{FF2B5EF4-FFF2-40B4-BE49-F238E27FC236}">
                  <a16:creationId xmlns:a16="http://schemas.microsoft.com/office/drawing/2014/main" id="{130803C6-B923-4012-8018-9A51C8027FB2}"/>
                </a:ext>
              </a:extLst>
            </p:cNvPr>
            <p:cNvCxnSpPr>
              <a:cxnSpLocks/>
            </p:cNvCxnSpPr>
            <p:nvPr/>
          </p:nvCxnSpPr>
          <p:spPr>
            <a:xfrm flipV="1">
              <a:off x="6217345" y="913284"/>
              <a:ext cx="0" cy="237684"/>
            </a:xfrm>
            <a:prstGeom prst="line">
              <a:avLst/>
            </a:prstGeom>
          </p:spPr>
          <p:style>
            <a:lnRef idx="1">
              <a:schemeClr val="dk1"/>
            </a:lnRef>
            <a:fillRef idx="0">
              <a:schemeClr val="dk1"/>
            </a:fillRef>
            <a:effectRef idx="0">
              <a:schemeClr val="dk1"/>
            </a:effectRef>
            <a:fontRef idx="minor">
              <a:schemeClr val="tx1"/>
            </a:fontRef>
          </p:style>
        </p:cxnSp>
        <p:cxnSp>
          <p:nvCxnSpPr>
            <p:cNvPr id="101" name="直線接點 100">
              <a:extLst>
                <a:ext uri="{FF2B5EF4-FFF2-40B4-BE49-F238E27FC236}">
                  <a16:creationId xmlns:a16="http://schemas.microsoft.com/office/drawing/2014/main" id="{4BAAF562-7EA8-41DE-ADD3-260F6C01CF8C}"/>
                </a:ext>
              </a:extLst>
            </p:cNvPr>
            <p:cNvCxnSpPr>
              <a:cxnSpLocks/>
            </p:cNvCxnSpPr>
            <p:nvPr/>
          </p:nvCxnSpPr>
          <p:spPr>
            <a:xfrm flipH="1" flipV="1">
              <a:off x="2415704" y="906549"/>
              <a:ext cx="3793886" cy="7781"/>
            </a:xfrm>
            <a:prstGeom prst="line">
              <a:avLst/>
            </a:prstGeom>
          </p:spPr>
          <p:style>
            <a:lnRef idx="1">
              <a:schemeClr val="dk1"/>
            </a:lnRef>
            <a:fillRef idx="0">
              <a:schemeClr val="dk1"/>
            </a:fillRef>
            <a:effectRef idx="0">
              <a:schemeClr val="dk1"/>
            </a:effectRef>
            <a:fontRef idx="minor">
              <a:schemeClr val="tx1"/>
            </a:fontRef>
          </p:style>
        </p:cxnSp>
        <p:cxnSp>
          <p:nvCxnSpPr>
            <p:cNvPr id="102" name="直線接點 101">
              <a:extLst>
                <a:ext uri="{FF2B5EF4-FFF2-40B4-BE49-F238E27FC236}">
                  <a16:creationId xmlns:a16="http://schemas.microsoft.com/office/drawing/2014/main" id="{F0305581-89E6-4C11-92C5-B8350407CAB5}"/>
                </a:ext>
              </a:extLst>
            </p:cNvPr>
            <p:cNvCxnSpPr>
              <a:cxnSpLocks/>
            </p:cNvCxnSpPr>
            <p:nvPr/>
          </p:nvCxnSpPr>
          <p:spPr>
            <a:xfrm flipV="1">
              <a:off x="2415704" y="906550"/>
              <a:ext cx="0" cy="2094966"/>
            </a:xfrm>
            <a:prstGeom prst="line">
              <a:avLst/>
            </a:prstGeom>
          </p:spPr>
          <p:style>
            <a:lnRef idx="1">
              <a:schemeClr val="dk1"/>
            </a:lnRef>
            <a:fillRef idx="0">
              <a:schemeClr val="dk1"/>
            </a:fillRef>
            <a:effectRef idx="0">
              <a:schemeClr val="dk1"/>
            </a:effectRef>
            <a:fontRef idx="minor">
              <a:schemeClr val="tx1"/>
            </a:fontRef>
          </p:style>
        </p:cxnSp>
        <p:cxnSp>
          <p:nvCxnSpPr>
            <p:cNvPr id="103" name="直線接點 102">
              <a:extLst>
                <a:ext uri="{FF2B5EF4-FFF2-40B4-BE49-F238E27FC236}">
                  <a16:creationId xmlns:a16="http://schemas.microsoft.com/office/drawing/2014/main" id="{B3DEEB61-8F90-487A-BA9F-6B002D555AEB}"/>
                </a:ext>
              </a:extLst>
            </p:cNvPr>
            <p:cNvCxnSpPr>
              <a:cxnSpLocks/>
            </p:cNvCxnSpPr>
            <p:nvPr/>
          </p:nvCxnSpPr>
          <p:spPr>
            <a:xfrm flipH="1" flipV="1">
              <a:off x="3802846" y="1060827"/>
              <a:ext cx="1249539" cy="1045"/>
            </a:xfrm>
            <a:prstGeom prst="line">
              <a:avLst/>
            </a:prstGeom>
          </p:spPr>
          <p:style>
            <a:lnRef idx="1">
              <a:schemeClr val="dk1"/>
            </a:lnRef>
            <a:fillRef idx="0">
              <a:schemeClr val="dk1"/>
            </a:fillRef>
            <a:effectRef idx="0">
              <a:schemeClr val="dk1"/>
            </a:effectRef>
            <a:fontRef idx="minor">
              <a:schemeClr val="tx1"/>
            </a:fontRef>
          </p:style>
        </p:cxnSp>
        <p:cxnSp>
          <p:nvCxnSpPr>
            <p:cNvPr id="104" name="直線接點 103">
              <a:extLst>
                <a:ext uri="{FF2B5EF4-FFF2-40B4-BE49-F238E27FC236}">
                  <a16:creationId xmlns:a16="http://schemas.microsoft.com/office/drawing/2014/main" id="{BF6CBE8C-991B-49E4-94A9-CCC4319DA81F}"/>
                </a:ext>
              </a:extLst>
            </p:cNvPr>
            <p:cNvCxnSpPr>
              <a:cxnSpLocks/>
            </p:cNvCxnSpPr>
            <p:nvPr/>
          </p:nvCxnSpPr>
          <p:spPr>
            <a:xfrm flipV="1">
              <a:off x="5052385" y="1057299"/>
              <a:ext cx="0" cy="1728193"/>
            </a:xfrm>
            <a:prstGeom prst="line">
              <a:avLst/>
            </a:prstGeom>
          </p:spPr>
          <p:style>
            <a:lnRef idx="1">
              <a:schemeClr val="dk1"/>
            </a:lnRef>
            <a:fillRef idx="0">
              <a:schemeClr val="dk1"/>
            </a:fillRef>
            <a:effectRef idx="0">
              <a:schemeClr val="dk1"/>
            </a:effectRef>
            <a:fontRef idx="minor">
              <a:schemeClr val="tx1"/>
            </a:fontRef>
          </p:style>
        </p:cxnSp>
        <p:cxnSp>
          <p:nvCxnSpPr>
            <p:cNvPr id="105" name="直線接點 104">
              <a:extLst>
                <a:ext uri="{FF2B5EF4-FFF2-40B4-BE49-F238E27FC236}">
                  <a16:creationId xmlns:a16="http://schemas.microsoft.com/office/drawing/2014/main" id="{599155B8-5606-4046-9E4B-30C02DC41175}"/>
                </a:ext>
              </a:extLst>
            </p:cNvPr>
            <p:cNvCxnSpPr>
              <a:cxnSpLocks/>
            </p:cNvCxnSpPr>
            <p:nvPr/>
          </p:nvCxnSpPr>
          <p:spPr>
            <a:xfrm flipV="1">
              <a:off x="5177017" y="913285"/>
              <a:ext cx="0" cy="2088231"/>
            </a:xfrm>
            <a:prstGeom prst="line">
              <a:avLst/>
            </a:prstGeom>
          </p:spPr>
          <p:style>
            <a:lnRef idx="1">
              <a:schemeClr val="dk1"/>
            </a:lnRef>
            <a:fillRef idx="0">
              <a:schemeClr val="dk1"/>
            </a:fillRef>
            <a:effectRef idx="0">
              <a:schemeClr val="dk1"/>
            </a:effectRef>
            <a:fontRef idx="minor">
              <a:schemeClr val="tx1"/>
            </a:fontRef>
          </p:style>
        </p:cxnSp>
      </p:grpSp>
      <p:cxnSp>
        <p:nvCxnSpPr>
          <p:cNvPr id="9" name="接點: 肘形 8">
            <a:extLst>
              <a:ext uri="{FF2B5EF4-FFF2-40B4-BE49-F238E27FC236}">
                <a16:creationId xmlns:a16="http://schemas.microsoft.com/office/drawing/2014/main" id="{0C7C988A-B931-4037-83E6-5440CEC8FE17}"/>
              </a:ext>
            </a:extLst>
          </p:cNvPr>
          <p:cNvCxnSpPr>
            <a:stCxn id="69" idx="3"/>
          </p:cNvCxnSpPr>
          <p:nvPr/>
        </p:nvCxnSpPr>
        <p:spPr>
          <a:xfrm flipV="1">
            <a:off x="6600539" y="2929080"/>
            <a:ext cx="943992" cy="364013"/>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1" name="接點: 肘形 10">
            <a:extLst>
              <a:ext uri="{FF2B5EF4-FFF2-40B4-BE49-F238E27FC236}">
                <a16:creationId xmlns:a16="http://schemas.microsoft.com/office/drawing/2014/main" id="{F624522D-0E83-490C-ACBD-1BC598ED8778}"/>
              </a:ext>
            </a:extLst>
          </p:cNvPr>
          <p:cNvCxnSpPr/>
          <p:nvPr/>
        </p:nvCxnSpPr>
        <p:spPr>
          <a:xfrm>
            <a:off x="2514055" y="2929080"/>
            <a:ext cx="1196854" cy="364013"/>
          </a:xfrm>
          <a:prstGeom prst="bentConnector3">
            <a:avLst>
              <a:gd name="adj1" fmla="val 33447"/>
            </a:avLst>
          </a:prstGeom>
          <a:ln>
            <a:tailEnd type="triangle"/>
          </a:ln>
        </p:spPr>
        <p:style>
          <a:lnRef idx="1">
            <a:schemeClr val="dk1"/>
          </a:lnRef>
          <a:fillRef idx="0">
            <a:schemeClr val="dk1"/>
          </a:fillRef>
          <a:effectRef idx="0">
            <a:schemeClr val="dk1"/>
          </a:effectRef>
          <a:fontRef idx="minor">
            <a:schemeClr val="tx1"/>
          </a:fontRef>
        </p:style>
      </p:cxnSp>
      <p:sp>
        <p:nvSpPr>
          <p:cNvPr id="131" name="投影片編號版面配置區 130">
            <a:extLst>
              <a:ext uri="{FF2B5EF4-FFF2-40B4-BE49-F238E27FC236}">
                <a16:creationId xmlns:a16="http://schemas.microsoft.com/office/drawing/2014/main" id="{AF0008ED-2563-4F3D-B2F6-D568454A6552}"/>
              </a:ext>
            </a:extLst>
          </p:cNvPr>
          <p:cNvSpPr>
            <a:spLocks noGrp="1"/>
          </p:cNvSpPr>
          <p:nvPr>
            <p:ph type="sldNum" sz="quarter" idx="12"/>
          </p:nvPr>
        </p:nvSpPr>
        <p:spPr/>
        <p:txBody>
          <a:bodyPr/>
          <a:lstStyle/>
          <a:p>
            <a:fld id="{64CE74CF-356A-4169-9D6E-C5675D7456C1}" type="slidenum">
              <a:rPr lang="zh-CN" altLang="en-US" smtClean="0"/>
              <a:t>30</a:t>
            </a:fld>
            <a:endParaRPr lang="zh-CN" altLang="en-US"/>
          </a:p>
        </p:txBody>
      </p:sp>
    </p:spTree>
    <p:extLst>
      <p:ext uri="{BB962C8B-B14F-4D97-AF65-F5344CB8AC3E}">
        <p14:creationId xmlns:p14="http://schemas.microsoft.com/office/powerpoint/2010/main" val="2442956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0" y="0"/>
            <a:ext cx="1839640"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除法器優化</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pic>
        <p:nvPicPr>
          <p:cNvPr id="3" name="圖片 2">
            <a:extLst>
              <a:ext uri="{FF2B5EF4-FFF2-40B4-BE49-F238E27FC236}">
                <a16:creationId xmlns:a16="http://schemas.microsoft.com/office/drawing/2014/main" id="{BC36790F-2044-485F-9594-B13FB3DD0F3E}"/>
              </a:ext>
            </a:extLst>
          </p:cNvPr>
          <p:cNvPicPr>
            <a:picLocks noChangeAspect="1"/>
          </p:cNvPicPr>
          <p:nvPr/>
        </p:nvPicPr>
        <p:blipFill rotWithShape="1">
          <a:blip r:embed="rId3"/>
          <a:srcRect l="744" t="3345" r="38839" b="18293"/>
          <a:stretch/>
        </p:blipFill>
        <p:spPr>
          <a:xfrm>
            <a:off x="111448" y="1467953"/>
            <a:ext cx="5326829" cy="3757819"/>
          </a:xfrm>
          <a:prstGeom prst="rect">
            <a:avLst/>
          </a:prstGeom>
        </p:spPr>
      </p:pic>
      <p:pic>
        <p:nvPicPr>
          <p:cNvPr id="8" name="圖片 7">
            <a:extLst>
              <a:ext uri="{FF2B5EF4-FFF2-40B4-BE49-F238E27FC236}">
                <a16:creationId xmlns:a16="http://schemas.microsoft.com/office/drawing/2014/main" id="{B36F6CC3-E53A-41A6-9D35-E22A7502EB8E}"/>
              </a:ext>
            </a:extLst>
          </p:cNvPr>
          <p:cNvPicPr>
            <a:picLocks noChangeAspect="1"/>
          </p:cNvPicPr>
          <p:nvPr/>
        </p:nvPicPr>
        <p:blipFill rotWithShape="1">
          <a:blip r:embed="rId4"/>
          <a:srcRect l="2695"/>
          <a:stretch/>
        </p:blipFill>
        <p:spPr>
          <a:xfrm>
            <a:off x="5619133" y="-5706"/>
            <a:ext cx="3349527" cy="1916933"/>
          </a:xfrm>
          <a:prstGeom prst="rect">
            <a:avLst/>
          </a:prstGeom>
        </p:spPr>
      </p:pic>
      <p:pic>
        <p:nvPicPr>
          <p:cNvPr id="10" name="圖片 9">
            <a:extLst>
              <a:ext uri="{FF2B5EF4-FFF2-40B4-BE49-F238E27FC236}">
                <a16:creationId xmlns:a16="http://schemas.microsoft.com/office/drawing/2014/main" id="{0D84A0BC-70A7-497A-A5DC-13EF7A110FDB}"/>
              </a:ext>
            </a:extLst>
          </p:cNvPr>
          <p:cNvPicPr>
            <a:picLocks noChangeAspect="1"/>
          </p:cNvPicPr>
          <p:nvPr/>
        </p:nvPicPr>
        <p:blipFill>
          <a:blip r:embed="rId5"/>
          <a:stretch>
            <a:fillRect/>
          </a:stretch>
        </p:blipFill>
        <p:spPr>
          <a:xfrm>
            <a:off x="5619133" y="1805828"/>
            <a:ext cx="3333769" cy="1699744"/>
          </a:xfrm>
          <a:prstGeom prst="rect">
            <a:avLst/>
          </a:prstGeom>
        </p:spPr>
      </p:pic>
      <p:sp>
        <p:nvSpPr>
          <p:cNvPr id="18" name="矩形 17">
            <a:extLst>
              <a:ext uri="{FF2B5EF4-FFF2-40B4-BE49-F238E27FC236}">
                <a16:creationId xmlns:a16="http://schemas.microsoft.com/office/drawing/2014/main" id="{2A78319D-EF22-4769-8F32-4DE6B396508C}"/>
              </a:ext>
            </a:extLst>
          </p:cNvPr>
          <p:cNvSpPr/>
          <p:nvPr/>
        </p:nvSpPr>
        <p:spPr>
          <a:xfrm>
            <a:off x="157962" y="4361677"/>
            <a:ext cx="3099772" cy="288032"/>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9" name="圖片 18">
            <a:extLst>
              <a:ext uri="{FF2B5EF4-FFF2-40B4-BE49-F238E27FC236}">
                <a16:creationId xmlns:a16="http://schemas.microsoft.com/office/drawing/2014/main" id="{7FE6F541-A108-4822-9725-9B3ABD6DF33C}"/>
              </a:ext>
            </a:extLst>
          </p:cNvPr>
          <p:cNvPicPr>
            <a:picLocks noChangeAspect="1"/>
          </p:cNvPicPr>
          <p:nvPr/>
        </p:nvPicPr>
        <p:blipFill>
          <a:blip r:embed="rId6"/>
          <a:stretch>
            <a:fillRect/>
          </a:stretch>
        </p:blipFill>
        <p:spPr>
          <a:xfrm>
            <a:off x="5603374" y="3500982"/>
            <a:ext cx="3361487" cy="1916933"/>
          </a:xfrm>
          <a:prstGeom prst="rect">
            <a:avLst/>
          </a:prstGeom>
        </p:spPr>
      </p:pic>
      <p:sp>
        <p:nvSpPr>
          <p:cNvPr id="11" name="文字方塊 10">
            <a:extLst>
              <a:ext uri="{FF2B5EF4-FFF2-40B4-BE49-F238E27FC236}">
                <a16:creationId xmlns:a16="http://schemas.microsoft.com/office/drawing/2014/main" id="{8EA36EEA-C42C-4ADB-B8C8-62788468064F}"/>
              </a:ext>
            </a:extLst>
          </p:cNvPr>
          <p:cNvSpPr txBox="1"/>
          <p:nvPr/>
        </p:nvSpPr>
        <p:spPr>
          <a:xfrm>
            <a:off x="276127" y="643438"/>
            <a:ext cx="5326829" cy="457433"/>
          </a:xfrm>
          <a:prstGeom prst="rect">
            <a:avLst/>
          </a:prstGeom>
          <a:noFill/>
        </p:spPr>
        <p:txBody>
          <a:bodyPr wrap="square" rtlCol="0">
            <a:spAutoFit/>
          </a:bodyPr>
          <a:lstStyle/>
          <a:p>
            <a:pPr marL="285750" indent="-285750" algn="l">
              <a:lnSpc>
                <a:spcPct val="200000"/>
              </a:lnSpc>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選擇除法器類型以符合面積要求</a:t>
            </a: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2" name="投影片編號版面配置區 1">
            <a:extLst>
              <a:ext uri="{FF2B5EF4-FFF2-40B4-BE49-F238E27FC236}">
                <a16:creationId xmlns:a16="http://schemas.microsoft.com/office/drawing/2014/main" id="{C63D7658-BD5D-4AAE-9B34-8F0F820304C9}"/>
              </a:ext>
            </a:extLst>
          </p:cNvPr>
          <p:cNvSpPr>
            <a:spLocks noGrp="1"/>
          </p:cNvSpPr>
          <p:nvPr>
            <p:ph type="sldNum" sz="quarter" idx="12"/>
          </p:nvPr>
        </p:nvSpPr>
        <p:spPr/>
        <p:txBody>
          <a:bodyPr/>
          <a:lstStyle/>
          <a:p>
            <a:fld id="{64CE74CF-356A-4169-9D6E-C5675D7456C1}" type="slidenum">
              <a:rPr lang="zh-CN" altLang="en-US" smtClean="0"/>
              <a:t>31</a:t>
            </a:fld>
            <a:endParaRPr lang="zh-CN" altLang="en-US"/>
          </a:p>
        </p:txBody>
      </p:sp>
    </p:spTree>
    <p:extLst>
      <p:ext uri="{BB962C8B-B14F-4D97-AF65-F5344CB8AC3E}">
        <p14:creationId xmlns:p14="http://schemas.microsoft.com/office/powerpoint/2010/main" val="4597380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0" y="0"/>
            <a:ext cx="176763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除法器優化</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1" name="文字方塊 10">
            <a:extLst>
              <a:ext uri="{FF2B5EF4-FFF2-40B4-BE49-F238E27FC236}">
                <a16:creationId xmlns:a16="http://schemas.microsoft.com/office/drawing/2014/main" id="{8EA36EEA-C42C-4ADB-B8C8-62788468064F}"/>
              </a:ext>
            </a:extLst>
          </p:cNvPr>
          <p:cNvSpPr txBox="1"/>
          <p:nvPr/>
        </p:nvSpPr>
        <p:spPr>
          <a:xfrm>
            <a:off x="276127" y="643438"/>
            <a:ext cx="5326829" cy="457433"/>
          </a:xfrm>
          <a:prstGeom prst="rect">
            <a:avLst/>
          </a:prstGeom>
          <a:noFill/>
        </p:spPr>
        <p:txBody>
          <a:bodyPr wrap="square" rtlCol="0">
            <a:spAutoFit/>
          </a:bodyPr>
          <a:lstStyle/>
          <a:p>
            <a:pPr marL="285750" indent="-285750" algn="l">
              <a:lnSpc>
                <a:spcPct val="200000"/>
              </a:lnSpc>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選擇除法器類型以符合面積要求</a:t>
            </a: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p:txBody>
      </p:sp>
      <p:pic>
        <p:nvPicPr>
          <p:cNvPr id="5" name="圖片 4">
            <a:extLst>
              <a:ext uri="{FF2B5EF4-FFF2-40B4-BE49-F238E27FC236}">
                <a16:creationId xmlns:a16="http://schemas.microsoft.com/office/drawing/2014/main" id="{34008E49-D7C3-45D8-B8F2-479D732090A2}"/>
              </a:ext>
            </a:extLst>
          </p:cNvPr>
          <p:cNvPicPr>
            <a:picLocks noChangeAspect="1"/>
          </p:cNvPicPr>
          <p:nvPr/>
        </p:nvPicPr>
        <p:blipFill rotWithShape="1">
          <a:blip r:embed="rId3"/>
          <a:srcRect r="6772"/>
          <a:stretch/>
        </p:blipFill>
        <p:spPr>
          <a:xfrm>
            <a:off x="937965" y="1409247"/>
            <a:ext cx="8284070" cy="3659750"/>
          </a:xfrm>
          <a:prstGeom prst="rect">
            <a:avLst/>
          </a:prstGeom>
        </p:spPr>
      </p:pic>
      <p:sp>
        <p:nvSpPr>
          <p:cNvPr id="13" name="矩形 12">
            <a:extLst>
              <a:ext uri="{FF2B5EF4-FFF2-40B4-BE49-F238E27FC236}">
                <a16:creationId xmlns:a16="http://schemas.microsoft.com/office/drawing/2014/main" id="{473178E0-871F-42A7-9ED5-184A7BFEB1D2}"/>
              </a:ext>
            </a:extLst>
          </p:cNvPr>
          <p:cNvSpPr/>
          <p:nvPr/>
        </p:nvSpPr>
        <p:spPr>
          <a:xfrm>
            <a:off x="937964" y="2281436"/>
            <a:ext cx="3781995" cy="144016"/>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投影片編號版面配置區 5">
            <a:extLst>
              <a:ext uri="{FF2B5EF4-FFF2-40B4-BE49-F238E27FC236}">
                <a16:creationId xmlns:a16="http://schemas.microsoft.com/office/drawing/2014/main" id="{0F312C42-A719-4A52-85F5-74DEB1ECBD4D}"/>
              </a:ext>
            </a:extLst>
          </p:cNvPr>
          <p:cNvSpPr>
            <a:spLocks noGrp="1"/>
          </p:cNvSpPr>
          <p:nvPr>
            <p:ph type="sldNum" sz="quarter" idx="12"/>
          </p:nvPr>
        </p:nvSpPr>
        <p:spPr/>
        <p:txBody>
          <a:bodyPr/>
          <a:lstStyle/>
          <a:p>
            <a:fld id="{64CE74CF-356A-4169-9D6E-C5675D7456C1}" type="slidenum">
              <a:rPr lang="zh-CN" altLang="en-US" smtClean="0"/>
              <a:t>32</a:t>
            </a:fld>
            <a:endParaRPr lang="zh-CN" altLang="en-US"/>
          </a:p>
        </p:txBody>
      </p:sp>
    </p:spTree>
    <p:extLst>
      <p:ext uri="{BB962C8B-B14F-4D97-AF65-F5344CB8AC3E}">
        <p14:creationId xmlns:p14="http://schemas.microsoft.com/office/powerpoint/2010/main" val="766261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0" y="0"/>
            <a:ext cx="1839640"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乘法器優化</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pic>
        <p:nvPicPr>
          <p:cNvPr id="21" name="圖片 20">
            <a:extLst>
              <a:ext uri="{FF2B5EF4-FFF2-40B4-BE49-F238E27FC236}">
                <a16:creationId xmlns:a16="http://schemas.microsoft.com/office/drawing/2014/main" id="{E0B60B8C-183C-427C-AB71-4E5B509DF0C5}"/>
              </a:ext>
            </a:extLst>
          </p:cNvPr>
          <p:cNvPicPr>
            <a:picLocks noChangeAspect="1"/>
          </p:cNvPicPr>
          <p:nvPr/>
        </p:nvPicPr>
        <p:blipFill>
          <a:blip r:embed="rId3"/>
          <a:stretch>
            <a:fillRect/>
          </a:stretch>
        </p:blipFill>
        <p:spPr>
          <a:xfrm>
            <a:off x="1767632" y="1417340"/>
            <a:ext cx="6624736" cy="3609311"/>
          </a:xfrm>
          <a:prstGeom prst="rect">
            <a:avLst/>
          </a:prstGeom>
        </p:spPr>
      </p:pic>
      <p:sp>
        <p:nvSpPr>
          <p:cNvPr id="9" name="文字方塊 8">
            <a:extLst>
              <a:ext uri="{FF2B5EF4-FFF2-40B4-BE49-F238E27FC236}">
                <a16:creationId xmlns:a16="http://schemas.microsoft.com/office/drawing/2014/main" id="{023BF1B7-4F5C-4222-94CF-7C7BF02D14CC}"/>
              </a:ext>
            </a:extLst>
          </p:cNvPr>
          <p:cNvSpPr txBox="1"/>
          <p:nvPr/>
        </p:nvSpPr>
        <p:spPr>
          <a:xfrm>
            <a:off x="327472" y="688349"/>
            <a:ext cx="5326829" cy="457433"/>
          </a:xfrm>
          <a:prstGeom prst="rect">
            <a:avLst/>
          </a:prstGeom>
          <a:noFill/>
        </p:spPr>
        <p:txBody>
          <a:bodyPr wrap="square" rtlCol="0">
            <a:spAutoFit/>
          </a:bodyPr>
          <a:lstStyle/>
          <a:p>
            <a:pPr marL="285750" indent="-285750" algn="l">
              <a:lnSpc>
                <a:spcPct val="200000"/>
              </a:lnSpc>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乘法器同除法器選擇以符合面積要求</a:t>
            </a: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2" name="投影片編號版面配置區 1">
            <a:extLst>
              <a:ext uri="{FF2B5EF4-FFF2-40B4-BE49-F238E27FC236}">
                <a16:creationId xmlns:a16="http://schemas.microsoft.com/office/drawing/2014/main" id="{E9388B1C-F744-433A-97E5-C916A5C9FFBA}"/>
              </a:ext>
            </a:extLst>
          </p:cNvPr>
          <p:cNvSpPr>
            <a:spLocks noGrp="1"/>
          </p:cNvSpPr>
          <p:nvPr>
            <p:ph type="sldNum" sz="quarter" idx="12"/>
          </p:nvPr>
        </p:nvSpPr>
        <p:spPr/>
        <p:txBody>
          <a:bodyPr/>
          <a:lstStyle/>
          <a:p>
            <a:fld id="{64CE74CF-356A-4169-9D6E-C5675D7456C1}" type="slidenum">
              <a:rPr lang="zh-CN" altLang="en-US" smtClean="0"/>
              <a:t>33</a:t>
            </a:fld>
            <a:endParaRPr lang="zh-CN" altLang="en-US"/>
          </a:p>
        </p:txBody>
      </p:sp>
    </p:spTree>
    <p:extLst>
      <p:ext uri="{BB962C8B-B14F-4D97-AF65-F5344CB8AC3E}">
        <p14:creationId xmlns:p14="http://schemas.microsoft.com/office/powerpoint/2010/main" val="34288476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0" y="0"/>
            <a:ext cx="176763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latin typeface="Times New Roman" panose="02020603050405020304" pitchFamily="18" charset="0"/>
                <a:ea typeface="微軟正黑體" panose="020B0604030504040204" pitchFamily="34" charset="-120"/>
                <a:cs typeface="Times New Roman" panose="02020603050405020304" pitchFamily="18" charset="0"/>
              </a:rPr>
              <a:t>Critical path</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pic>
        <p:nvPicPr>
          <p:cNvPr id="3" name="圖片 2">
            <a:extLst>
              <a:ext uri="{FF2B5EF4-FFF2-40B4-BE49-F238E27FC236}">
                <a16:creationId xmlns:a16="http://schemas.microsoft.com/office/drawing/2014/main" id="{A1B80056-4F93-4B4F-862B-8964BA95B27C}"/>
              </a:ext>
            </a:extLst>
          </p:cNvPr>
          <p:cNvPicPr>
            <a:picLocks noChangeAspect="1"/>
          </p:cNvPicPr>
          <p:nvPr/>
        </p:nvPicPr>
        <p:blipFill>
          <a:blip r:embed="rId3"/>
          <a:stretch>
            <a:fillRect/>
          </a:stretch>
        </p:blipFill>
        <p:spPr>
          <a:xfrm>
            <a:off x="2100027" y="2063917"/>
            <a:ext cx="5959946" cy="3298641"/>
          </a:xfrm>
          <a:prstGeom prst="rect">
            <a:avLst/>
          </a:prstGeom>
        </p:spPr>
      </p:pic>
      <p:sp>
        <p:nvSpPr>
          <p:cNvPr id="18" name="文字方塊 17">
            <a:extLst>
              <a:ext uri="{FF2B5EF4-FFF2-40B4-BE49-F238E27FC236}">
                <a16:creationId xmlns:a16="http://schemas.microsoft.com/office/drawing/2014/main" id="{AB75A0C5-8228-46AE-9B7D-ED7B31985AC8}"/>
              </a:ext>
            </a:extLst>
          </p:cNvPr>
          <p:cNvSpPr txBox="1"/>
          <p:nvPr/>
        </p:nvSpPr>
        <p:spPr>
          <a:xfrm>
            <a:off x="674688" y="625252"/>
            <a:ext cx="8810624" cy="2612062"/>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將</a:t>
            </a:r>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cycle time</a:t>
            </a: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縮短至</a:t>
            </a:r>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critical path</a:t>
            </a: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出現在</a:t>
            </a:r>
            <a:r>
              <a:rPr lang="en-US" altLang="zh-TW" sz="1400" dirty="0" err="1">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DesignWare</a:t>
            </a:r>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除法器</a:t>
            </a:r>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中</a:t>
            </a: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285750" indent="-285750">
              <a:lnSpc>
                <a:spcPct val="200000"/>
              </a:lnSpc>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用</a:t>
            </a:r>
            <a:r>
              <a:rPr lang="en-US" altLang="zh-TW" sz="1400" dirty="0" err="1">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compile_ultra</a:t>
            </a: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來將除法器拆開來合成使其</a:t>
            </a:r>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delay</a:t>
            </a: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更短</a:t>
            </a: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285750" indent="-285750">
              <a:lnSpc>
                <a:spcPct val="200000"/>
              </a:lnSpc>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將</a:t>
            </a:r>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period time</a:t>
            </a: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降低至</a:t>
            </a:r>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critical path</a:t>
            </a: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在</a:t>
            </a:r>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output pad</a:t>
            </a:r>
          </a:p>
          <a:p>
            <a:pPr marL="285750" indent="-285750" algn="l">
              <a:lnSpc>
                <a:spcPct val="200000"/>
              </a:lnSpc>
              <a:buFont typeface="Wingdings" panose="05000000000000000000" pitchFamily="2" charset="2"/>
              <a:buChar char="l"/>
            </a:pP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285750" indent="-285750" algn="l">
              <a:lnSpc>
                <a:spcPct val="200000"/>
              </a:lnSpc>
              <a:buFont typeface="Wingdings" panose="05000000000000000000" pitchFamily="2" charset="2"/>
              <a:buChar char="l"/>
            </a:pP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algn="l">
              <a:lnSpc>
                <a:spcPct val="200000"/>
              </a:lnSpc>
            </a:pP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2" name="投影片編號版面配置區 1">
            <a:extLst>
              <a:ext uri="{FF2B5EF4-FFF2-40B4-BE49-F238E27FC236}">
                <a16:creationId xmlns:a16="http://schemas.microsoft.com/office/drawing/2014/main" id="{215D6E1A-CE61-4A23-836F-42E83CDC861D}"/>
              </a:ext>
            </a:extLst>
          </p:cNvPr>
          <p:cNvSpPr>
            <a:spLocks noGrp="1"/>
          </p:cNvSpPr>
          <p:nvPr>
            <p:ph type="sldNum" sz="quarter" idx="12"/>
          </p:nvPr>
        </p:nvSpPr>
        <p:spPr/>
        <p:txBody>
          <a:bodyPr/>
          <a:lstStyle/>
          <a:p>
            <a:fld id="{64CE74CF-356A-4169-9D6E-C5675D7456C1}" type="slidenum">
              <a:rPr lang="zh-CN" altLang="en-US" smtClean="0"/>
              <a:t>34</a:t>
            </a:fld>
            <a:endParaRPr lang="zh-CN" altLang="en-US"/>
          </a:p>
        </p:txBody>
      </p:sp>
    </p:spTree>
    <p:extLst>
      <p:ext uri="{BB962C8B-B14F-4D97-AF65-F5344CB8AC3E}">
        <p14:creationId xmlns:p14="http://schemas.microsoft.com/office/powerpoint/2010/main" val="24513797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0" y="0"/>
            <a:ext cx="1551608"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合成結果</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graphicFrame>
        <p:nvGraphicFramePr>
          <p:cNvPr id="15" name="表格 8">
            <a:extLst>
              <a:ext uri="{FF2B5EF4-FFF2-40B4-BE49-F238E27FC236}">
                <a16:creationId xmlns:a16="http://schemas.microsoft.com/office/drawing/2014/main" id="{632787E7-6592-4BB4-8B6F-88C8BD696372}"/>
              </a:ext>
            </a:extLst>
          </p:cNvPr>
          <p:cNvGraphicFramePr>
            <a:graphicFrameLocks noGrp="1"/>
          </p:cNvGraphicFramePr>
          <p:nvPr>
            <p:extLst>
              <p:ext uri="{D42A27DB-BD31-4B8C-83A1-F6EECF244321}">
                <p14:modId xmlns:p14="http://schemas.microsoft.com/office/powerpoint/2010/main" val="2487778248"/>
              </p:ext>
            </p:extLst>
          </p:nvPr>
        </p:nvGraphicFramePr>
        <p:xfrm>
          <a:off x="475641" y="804899"/>
          <a:ext cx="4680520" cy="4356856"/>
        </p:xfrm>
        <a:graphic>
          <a:graphicData uri="http://schemas.openxmlformats.org/drawingml/2006/table">
            <a:tbl>
              <a:tblPr firstRow="1" bandRow="1">
                <a:tableStyleId>{3B4B98B0-60AC-42C2-AFA5-B58CD77FA1E5}</a:tableStyleId>
              </a:tblPr>
              <a:tblGrid>
                <a:gridCol w="2168242">
                  <a:extLst>
                    <a:ext uri="{9D8B030D-6E8A-4147-A177-3AD203B41FA5}">
                      <a16:colId xmlns:a16="http://schemas.microsoft.com/office/drawing/2014/main" val="2607452419"/>
                    </a:ext>
                  </a:extLst>
                </a:gridCol>
                <a:gridCol w="2512278">
                  <a:extLst>
                    <a:ext uri="{9D8B030D-6E8A-4147-A177-3AD203B41FA5}">
                      <a16:colId xmlns:a16="http://schemas.microsoft.com/office/drawing/2014/main" val="1825371002"/>
                    </a:ext>
                  </a:extLst>
                </a:gridCol>
              </a:tblGrid>
              <a:tr h="544607">
                <a:tc>
                  <a:txBody>
                    <a:bodyPr/>
                    <a:lstStyle/>
                    <a:p>
                      <a:pPr algn="ctr"/>
                      <a:r>
                        <a:rPr lang="en-US" altLang="zh-TW" b="0" dirty="0">
                          <a:solidFill>
                            <a:schemeClr val="tx1"/>
                          </a:solidFill>
                          <a:latin typeface="Times New Roman" panose="02020603050405020304" pitchFamily="18" charset="0"/>
                          <a:cs typeface="Times New Roman" panose="02020603050405020304" pitchFamily="18" charset="0"/>
                        </a:rPr>
                        <a:t>Process</a:t>
                      </a:r>
                      <a:endParaRPr lang="zh-TW" altLang="en-US" b="0" dirty="0">
                        <a:solidFill>
                          <a:schemeClr val="tx1"/>
                        </a:solidFill>
                        <a:latin typeface="Times New Roman" panose="02020603050405020304" pitchFamily="18" charset="0"/>
                        <a:cs typeface="Times New Roman" panose="02020603050405020304" pitchFamily="18" charset="0"/>
                      </a:endParaRPr>
                    </a:p>
                  </a:txBody>
                  <a:tcPr anchor="ctr">
                    <a:lnR w="12700" cap="flat" cmpd="sng" algn="ctr">
                      <a:solidFill>
                        <a:schemeClr val="accent1">
                          <a:lumMod val="60000"/>
                          <a:lumOff val="40000"/>
                        </a:schemeClr>
                      </a:solidFill>
                      <a:prstDash val="solid"/>
                      <a:round/>
                      <a:headEnd type="none" w="med" len="med"/>
                      <a:tailEnd type="none" w="med" len="med"/>
                    </a:lnR>
                    <a:lnB w="12700" cap="flat" cmpd="sng" algn="ctr">
                      <a:noFill/>
                      <a:prstDash val="solid"/>
                      <a:round/>
                      <a:headEnd type="none" w="med" len="med"/>
                      <a:tailEnd type="none" w="med" len="med"/>
                    </a:lnB>
                  </a:tcPr>
                </a:tc>
                <a:tc>
                  <a:txBody>
                    <a:bodyPr/>
                    <a:lstStyle/>
                    <a:p>
                      <a:pPr algn="ctr"/>
                      <a:r>
                        <a:rPr lang="en-US" altLang="zh-TW" b="0" dirty="0">
                          <a:solidFill>
                            <a:schemeClr val="tx1"/>
                          </a:solidFill>
                          <a:latin typeface="Times New Roman" panose="02020603050405020304" pitchFamily="18" charset="0"/>
                          <a:cs typeface="Times New Roman" panose="02020603050405020304" pitchFamily="18" charset="0"/>
                        </a:rPr>
                        <a:t>TSMC 0.18 </a:t>
                      </a:r>
                      <a:r>
                        <a:rPr lang="el-GR" altLang="zh-TW" b="0" dirty="0">
                          <a:solidFill>
                            <a:schemeClr val="tx1"/>
                          </a:solidFill>
                          <a:latin typeface="Times New Roman" panose="02020603050405020304" pitchFamily="18" charset="0"/>
                          <a:cs typeface="Times New Roman" panose="02020603050405020304" pitchFamily="18" charset="0"/>
                        </a:rPr>
                        <a:t>μ</a:t>
                      </a:r>
                      <a:r>
                        <a:rPr lang="en-US" altLang="zh-TW" b="0" dirty="0">
                          <a:solidFill>
                            <a:schemeClr val="tx1"/>
                          </a:solidFill>
                          <a:latin typeface="Times New Roman" panose="02020603050405020304" pitchFamily="18" charset="0"/>
                          <a:cs typeface="Times New Roman" panose="02020603050405020304" pitchFamily="18" charset="0"/>
                        </a:rPr>
                        <a:t>m</a:t>
                      </a:r>
                      <a:endParaRPr lang="zh-TW" altLang="en-US" b="0"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accent1">
                          <a:lumMod val="60000"/>
                          <a:lumOff val="40000"/>
                        </a:schemeClr>
                      </a:solidFill>
                      <a:prstDash val="solid"/>
                      <a:round/>
                      <a:headEnd type="none" w="med" len="med"/>
                      <a:tailEnd type="none" w="med" len="med"/>
                    </a:lnL>
                    <a:lnB w="12700" cap="flat" cmpd="sng" algn="ctr">
                      <a:noFill/>
                      <a:prstDash val="solid"/>
                      <a:round/>
                      <a:headEnd type="none" w="med" len="med"/>
                      <a:tailEnd type="none" w="med" len="med"/>
                    </a:lnB>
                  </a:tcPr>
                </a:tc>
                <a:extLst>
                  <a:ext uri="{0D108BD9-81ED-4DB2-BD59-A6C34878D82A}">
                    <a16:rowId xmlns:a16="http://schemas.microsoft.com/office/drawing/2014/main" val="3375986327"/>
                  </a:ext>
                </a:extLst>
              </a:tr>
              <a:tr h="544607">
                <a:tc>
                  <a:txBody>
                    <a:bodyPr/>
                    <a:lstStyle/>
                    <a:p>
                      <a:pPr algn="ctr"/>
                      <a:r>
                        <a:rPr lang="en-US" altLang="zh-TW" dirty="0">
                          <a:solidFill>
                            <a:schemeClr val="tx1"/>
                          </a:solidFill>
                          <a:latin typeface="Times New Roman" panose="02020603050405020304" pitchFamily="18" charset="0"/>
                          <a:cs typeface="Times New Roman" panose="02020603050405020304" pitchFamily="18" charset="0"/>
                        </a:rPr>
                        <a:t>Package</a:t>
                      </a:r>
                      <a:endParaRPr lang="zh-TW" altLang="en-US" dirty="0">
                        <a:solidFill>
                          <a:schemeClr val="tx1"/>
                        </a:solidFill>
                        <a:latin typeface="Times New Roman" panose="02020603050405020304" pitchFamily="18" charset="0"/>
                        <a:cs typeface="Times New Roman" panose="02020603050405020304" pitchFamily="18" charset="0"/>
                      </a:endParaRPr>
                    </a:p>
                  </a:txBody>
                  <a:tcPr anchor="ctr">
                    <a:lnR w="12700" cap="flat" cmpd="sng" algn="ctr">
                      <a:solidFill>
                        <a:schemeClr val="accent1">
                          <a:lumMod val="60000"/>
                          <a:lumOff val="40000"/>
                        </a:schemeClr>
                      </a:solidFill>
                      <a:prstDash val="solid"/>
                      <a:round/>
                      <a:headEnd type="none" w="med" len="med"/>
                      <a:tailEnd type="none" w="med" len="med"/>
                    </a:lnR>
                    <a:lnT w="12700" cap="flat" cmpd="sng" algn="ctr">
                      <a:noFill/>
                      <a:prstDash val="solid"/>
                      <a:round/>
                      <a:headEnd type="none" w="med" len="med"/>
                      <a:tailEnd type="none" w="med" len="med"/>
                    </a:lnT>
                  </a:tcPr>
                </a:tc>
                <a:tc>
                  <a:txBody>
                    <a:bodyPr/>
                    <a:lstStyle/>
                    <a:p>
                      <a:pPr algn="ctr"/>
                      <a:r>
                        <a:rPr lang="en-US" altLang="zh-TW" dirty="0">
                          <a:solidFill>
                            <a:schemeClr val="tx1"/>
                          </a:solidFill>
                          <a:latin typeface="Times New Roman" panose="02020603050405020304" pitchFamily="18" charset="0"/>
                          <a:cs typeface="Times New Roman" panose="02020603050405020304" pitchFamily="18" charset="0"/>
                        </a:rPr>
                        <a:t>SB40</a:t>
                      </a:r>
                      <a:endParaRPr lang="zh-TW" alt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accent1">
                          <a:lumMod val="60000"/>
                          <a:lumOff val="40000"/>
                        </a:schemeClr>
                      </a:solidFill>
                      <a:prstDash val="solid"/>
                      <a:round/>
                      <a:headEnd type="none" w="med" len="med"/>
                      <a:tailEnd type="none" w="med" len="med"/>
                    </a:lnL>
                    <a:lnT w="12700" cap="flat" cmpd="sng" algn="ctr">
                      <a:noFill/>
                      <a:prstDash val="solid"/>
                      <a:round/>
                      <a:headEnd type="none" w="med" len="med"/>
                      <a:tailEnd type="none" w="med" len="med"/>
                    </a:lnT>
                  </a:tcPr>
                </a:tc>
                <a:extLst>
                  <a:ext uri="{0D108BD9-81ED-4DB2-BD59-A6C34878D82A}">
                    <a16:rowId xmlns:a16="http://schemas.microsoft.com/office/drawing/2014/main" val="2270596837"/>
                  </a:ext>
                </a:extLst>
              </a:tr>
              <a:tr h="544607">
                <a:tc>
                  <a:txBody>
                    <a:bodyPr/>
                    <a:lstStyle/>
                    <a:p>
                      <a:pPr algn="ctr"/>
                      <a:r>
                        <a:rPr lang="en-US" altLang="zh-TW" dirty="0">
                          <a:solidFill>
                            <a:schemeClr val="tx1"/>
                          </a:solidFill>
                          <a:latin typeface="Times New Roman" panose="02020603050405020304" pitchFamily="18" charset="0"/>
                          <a:cs typeface="Times New Roman" panose="02020603050405020304" pitchFamily="18" charset="0"/>
                        </a:rPr>
                        <a:t>Chip size</a:t>
                      </a:r>
                      <a:endParaRPr lang="zh-TW" altLang="en-US" dirty="0">
                        <a:solidFill>
                          <a:schemeClr val="tx1"/>
                        </a:solidFill>
                        <a:latin typeface="Times New Roman" panose="02020603050405020304" pitchFamily="18" charset="0"/>
                        <a:cs typeface="Times New Roman" panose="02020603050405020304" pitchFamily="18" charset="0"/>
                      </a:endParaRPr>
                    </a:p>
                  </a:txBody>
                  <a:tcPr anchor="ctr">
                    <a:lnR w="12700" cap="flat" cmpd="sng" algn="ctr">
                      <a:solidFill>
                        <a:schemeClr val="accent1">
                          <a:lumMod val="60000"/>
                          <a:lumOff val="40000"/>
                        </a:schemeClr>
                      </a:solidFill>
                      <a:prstDash val="solid"/>
                      <a:round/>
                      <a:headEnd type="none" w="med" len="med"/>
                      <a:tailEnd type="none" w="med" len="med"/>
                    </a:lnR>
                  </a:tcPr>
                </a:tc>
                <a:tc>
                  <a:txBody>
                    <a:bodyPr/>
                    <a:lstStyle/>
                    <a:p>
                      <a:pPr algn="ctr"/>
                      <a:r>
                        <a:rPr lang="el-GR" altLang="zh-TW" dirty="0">
                          <a:solidFill>
                            <a:schemeClr val="tx1"/>
                          </a:solidFill>
                          <a:latin typeface="Times New Roman" panose="02020603050405020304" pitchFamily="18" charset="0"/>
                          <a:cs typeface="Times New Roman" panose="02020603050405020304" pitchFamily="18" charset="0"/>
                        </a:rPr>
                        <a:t>1029.2 μ</a:t>
                      </a:r>
                      <a:r>
                        <a:rPr lang="en-US" altLang="zh-TW" dirty="0">
                          <a:solidFill>
                            <a:schemeClr val="tx1"/>
                          </a:solidFill>
                          <a:latin typeface="Times New Roman" panose="02020603050405020304" pitchFamily="18" charset="0"/>
                          <a:cs typeface="Times New Roman" panose="02020603050405020304" pitchFamily="18" charset="0"/>
                        </a:rPr>
                        <a:t>m × 1030.5 </a:t>
                      </a:r>
                      <a:r>
                        <a:rPr lang="el-GR" altLang="zh-TW" dirty="0">
                          <a:solidFill>
                            <a:schemeClr val="tx1"/>
                          </a:solidFill>
                          <a:latin typeface="Times New Roman" panose="02020603050405020304" pitchFamily="18" charset="0"/>
                          <a:cs typeface="Times New Roman" panose="02020603050405020304" pitchFamily="18" charset="0"/>
                        </a:rPr>
                        <a:t>μ</a:t>
                      </a:r>
                      <a:r>
                        <a:rPr lang="en-US" altLang="zh-TW" dirty="0">
                          <a:solidFill>
                            <a:schemeClr val="tx1"/>
                          </a:solidFill>
                          <a:latin typeface="Times New Roman" panose="02020603050405020304" pitchFamily="18" charset="0"/>
                          <a:cs typeface="Times New Roman" panose="02020603050405020304" pitchFamily="18" charset="0"/>
                        </a:rPr>
                        <a:t>m </a:t>
                      </a:r>
                    </a:p>
                  </a:txBody>
                  <a:tcPr anchor="ctr">
                    <a:lnL w="12700" cap="flat" cmpd="sng" algn="ctr">
                      <a:solidFill>
                        <a:schemeClr val="accent1">
                          <a:lumMod val="60000"/>
                          <a:lumOff val="40000"/>
                        </a:schemeClr>
                      </a:solidFill>
                      <a:prstDash val="solid"/>
                      <a:round/>
                      <a:headEnd type="none" w="med" len="med"/>
                      <a:tailEnd type="none" w="med" len="med"/>
                    </a:lnL>
                  </a:tcPr>
                </a:tc>
                <a:extLst>
                  <a:ext uri="{0D108BD9-81ED-4DB2-BD59-A6C34878D82A}">
                    <a16:rowId xmlns:a16="http://schemas.microsoft.com/office/drawing/2014/main" val="3673435031"/>
                  </a:ext>
                </a:extLst>
              </a:tr>
              <a:tr h="544607">
                <a:tc>
                  <a:txBody>
                    <a:bodyPr/>
                    <a:lstStyle/>
                    <a:p>
                      <a:pPr algn="ctr"/>
                      <a:r>
                        <a:rPr lang="en-US" altLang="zh-TW" dirty="0">
                          <a:solidFill>
                            <a:schemeClr val="tx1"/>
                          </a:solidFill>
                          <a:latin typeface="Times New Roman" panose="02020603050405020304" pitchFamily="18" charset="0"/>
                          <a:cs typeface="Times New Roman" panose="02020603050405020304" pitchFamily="18" charset="0"/>
                        </a:rPr>
                        <a:t>Gate count</a:t>
                      </a:r>
                      <a:endParaRPr lang="zh-TW" altLang="en-US" dirty="0">
                        <a:solidFill>
                          <a:schemeClr val="tx1"/>
                        </a:solidFill>
                        <a:latin typeface="Times New Roman" panose="02020603050405020304" pitchFamily="18" charset="0"/>
                        <a:cs typeface="Times New Roman" panose="02020603050405020304" pitchFamily="18" charset="0"/>
                      </a:endParaRPr>
                    </a:p>
                  </a:txBody>
                  <a:tcPr anchor="ctr">
                    <a:lnR w="12700" cap="flat" cmpd="sng" algn="ctr">
                      <a:solidFill>
                        <a:schemeClr val="accent1">
                          <a:lumMod val="60000"/>
                          <a:lumOff val="40000"/>
                        </a:schemeClr>
                      </a:solidFill>
                      <a:prstDash val="solid"/>
                      <a:round/>
                      <a:headEnd type="none" w="med" len="med"/>
                      <a:tailEnd type="none" w="med" len="med"/>
                    </a:lnR>
                  </a:tcPr>
                </a:tc>
                <a:tc>
                  <a:txBody>
                    <a:bodyPr/>
                    <a:lstStyle/>
                    <a:p>
                      <a:pPr algn="ctr"/>
                      <a:r>
                        <a:rPr lang="en-US" altLang="zh-TW" dirty="0">
                          <a:solidFill>
                            <a:schemeClr val="tx1"/>
                          </a:solidFill>
                          <a:latin typeface="Times New Roman" panose="02020603050405020304" pitchFamily="18" charset="0"/>
                          <a:cs typeface="Times New Roman" panose="02020603050405020304" pitchFamily="18" charset="0"/>
                        </a:rPr>
                        <a:t>28,706</a:t>
                      </a:r>
                      <a:endParaRPr lang="zh-TW" alt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accent1">
                          <a:lumMod val="60000"/>
                          <a:lumOff val="40000"/>
                        </a:schemeClr>
                      </a:solidFill>
                      <a:prstDash val="solid"/>
                      <a:round/>
                      <a:headEnd type="none" w="med" len="med"/>
                      <a:tailEnd type="none" w="med" len="med"/>
                    </a:lnL>
                  </a:tcPr>
                </a:tc>
                <a:extLst>
                  <a:ext uri="{0D108BD9-81ED-4DB2-BD59-A6C34878D82A}">
                    <a16:rowId xmlns:a16="http://schemas.microsoft.com/office/drawing/2014/main" val="2171360208"/>
                  </a:ext>
                </a:extLst>
              </a:tr>
              <a:tr h="544607">
                <a:tc>
                  <a:txBody>
                    <a:bodyPr/>
                    <a:lstStyle/>
                    <a:p>
                      <a:pPr algn="ctr"/>
                      <a:r>
                        <a:rPr lang="en-US" altLang="zh-TW" dirty="0">
                          <a:solidFill>
                            <a:schemeClr val="tx1"/>
                          </a:solidFill>
                          <a:latin typeface="Times New Roman" panose="02020603050405020304" pitchFamily="18" charset="0"/>
                          <a:cs typeface="Times New Roman" panose="02020603050405020304" pitchFamily="18" charset="0"/>
                        </a:rPr>
                        <a:t>Voltage</a:t>
                      </a:r>
                      <a:endParaRPr lang="zh-TW" altLang="en-US" dirty="0">
                        <a:solidFill>
                          <a:schemeClr val="tx1"/>
                        </a:solidFill>
                        <a:latin typeface="Times New Roman" panose="02020603050405020304" pitchFamily="18" charset="0"/>
                        <a:cs typeface="Times New Roman" panose="02020603050405020304" pitchFamily="18" charset="0"/>
                      </a:endParaRPr>
                    </a:p>
                  </a:txBody>
                  <a:tcPr anchor="ctr">
                    <a:lnR w="12700" cap="flat" cmpd="sng" algn="ctr">
                      <a:solidFill>
                        <a:schemeClr val="accent1">
                          <a:lumMod val="60000"/>
                          <a:lumOff val="40000"/>
                        </a:schemeClr>
                      </a:solidFill>
                      <a:prstDash val="solid"/>
                      <a:round/>
                      <a:headEnd type="none" w="med" len="med"/>
                      <a:tailEnd type="none" w="med" len="med"/>
                    </a:lnR>
                  </a:tcPr>
                </a:tc>
                <a:tc>
                  <a:txBody>
                    <a:bodyPr/>
                    <a:lstStyle/>
                    <a:p>
                      <a:pPr algn="ctr"/>
                      <a:r>
                        <a:rPr lang="en-US" altLang="zh-TW" dirty="0">
                          <a:solidFill>
                            <a:schemeClr val="tx1"/>
                          </a:solidFill>
                          <a:latin typeface="Times New Roman" panose="02020603050405020304" pitchFamily="18" charset="0"/>
                          <a:cs typeface="Times New Roman" panose="02020603050405020304" pitchFamily="18" charset="0"/>
                        </a:rPr>
                        <a:t>1.8 V</a:t>
                      </a:r>
                      <a:endParaRPr lang="zh-TW" alt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accent1">
                          <a:lumMod val="60000"/>
                          <a:lumOff val="40000"/>
                        </a:schemeClr>
                      </a:solidFill>
                      <a:prstDash val="solid"/>
                      <a:round/>
                      <a:headEnd type="none" w="med" len="med"/>
                      <a:tailEnd type="none" w="med" len="med"/>
                    </a:lnL>
                  </a:tcPr>
                </a:tc>
                <a:extLst>
                  <a:ext uri="{0D108BD9-81ED-4DB2-BD59-A6C34878D82A}">
                    <a16:rowId xmlns:a16="http://schemas.microsoft.com/office/drawing/2014/main" val="3982614476"/>
                  </a:ext>
                </a:extLst>
              </a:tr>
              <a:tr h="544607">
                <a:tc>
                  <a:txBody>
                    <a:bodyPr/>
                    <a:lstStyle/>
                    <a:p>
                      <a:pPr algn="ctr"/>
                      <a:r>
                        <a:rPr lang="en-US" altLang="zh-TW" dirty="0">
                          <a:solidFill>
                            <a:schemeClr val="tx1"/>
                          </a:solidFill>
                          <a:latin typeface="Times New Roman" panose="02020603050405020304" pitchFamily="18" charset="0"/>
                          <a:cs typeface="Times New Roman" panose="02020603050405020304" pitchFamily="18" charset="0"/>
                        </a:rPr>
                        <a:t>Frequency</a:t>
                      </a:r>
                      <a:endParaRPr lang="zh-TW" altLang="en-US" dirty="0">
                        <a:solidFill>
                          <a:schemeClr val="tx1"/>
                        </a:solidFill>
                        <a:latin typeface="Times New Roman" panose="02020603050405020304" pitchFamily="18" charset="0"/>
                        <a:cs typeface="Times New Roman" panose="02020603050405020304" pitchFamily="18" charset="0"/>
                      </a:endParaRPr>
                    </a:p>
                  </a:txBody>
                  <a:tcPr anchor="ctr">
                    <a:lnR w="12700" cap="flat" cmpd="sng" algn="ctr">
                      <a:solidFill>
                        <a:schemeClr val="accent1">
                          <a:lumMod val="60000"/>
                          <a:lumOff val="40000"/>
                        </a:schemeClr>
                      </a:solidFill>
                      <a:prstDash val="solid"/>
                      <a:round/>
                      <a:headEnd type="none" w="med" len="med"/>
                      <a:tailEnd type="none" w="med" len="med"/>
                    </a:lnR>
                  </a:tcPr>
                </a:tc>
                <a:tc>
                  <a:txBody>
                    <a:bodyPr/>
                    <a:lstStyle/>
                    <a:p>
                      <a:pPr algn="ctr"/>
                      <a:r>
                        <a:rPr lang="en-US" altLang="zh-TW" dirty="0">
                          <a:solidFill>
                            <a:schemeClr val="tx1"/>
                          </a:solidFill>
                          <a:latin typeface="Times New Roman" panose="02020603050405020304" pitchFamily="18" charset="0"/>
                          <a:cs typeface="Times New Roman" panose="02020603050405020304" pitchFamily="18" charset="0"/>
                        </a:rPr>
                        <a:t>138 MHz</a:t>
                      </a:r>
                      <a:endParaRPr lang="zh-TW" alt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accent1">
                          <a:lumMod val="60000"/>
                          <a:lumOff val="40000"/>
                        </a:schemeClr>
                      </a:solidFill>
                      <a:prstDash val="solid"/>
                      <a:round/>
                      <a:headEnd type="none" w="med" len="med"/>
                      <a:tailEnd type="none" w="med" len="med"/>
                    </a:lnL>
                  </a:tcPr>
                </a:tc>
                <a:extLst>
                  <a:ext uri="{0D108BD9-81ED-4DB2-BD59-A6C34878D82A}">
                    <a16:rowId xmlns:a16="http://schemas.microsoft.com/office/drawing/2014/main" val="1194601032"/>
                  </a:ext>
                </a:extLst>
              </a:tr>
              <a:tr h="544607">
                <a:tc>
                  <a:txBody>
                    <a:bodyPr/>
                    <a:lstStyle/>
                    <a:p>
                      <a:pPr algn="ctr"/>
                      <a:r>
                        <a:rPr lang="en-US" altLang="zh-TW" dirty="0">
                          <a:solidFill>
                            <a:schemeClr val="tx1"/>
                          </a:solidFill>
                          <a:latin typeface="Times New Roman" panose="02020603050405020304" pitchFamily="18" charset="0"/>
                          <a:cs typeface="Times New Roman" panose="02020603050405020304" pitchFamily="18" charset="0"/>
                        </a:rPr>
                        <a:t>Period time</a:t>
                      </a:r>
                      <a:endParaRPr lang="zh-TW" altLang="en-US" dirty="0">
                        <a:solidFill>
                          <a:schemeClr val="tx1"/>
                        </a:solidFill>
                        <a:latin typeface="Times New Roman" panose="02020603050405020304" pitchFamily="18" charset="0"/>
                        <a:cs typeface="Times New Roman" panose="02020603050405020304" pitchFamily="18" charset="0"/>
                      </a:endParaRPr>
                    </a:p>
                  </a:txBody>
                  <a:tcPr anchor="ctr">
                    <a:lnR w="12700" cap="flat" cmpd="sng" algn="ctr">
                      <a:solidFill>
                        <a:schemeClr val="accent1">
                          <a:lumMod val="60000"/>
                          <a:lumOff val="40000"/>
                        </a:schemeClr>
                      </a:solidFill>
                      <a:prstDash val="solid"/>
                      <a:round/>
                      <a:headEnd type="none" w="med" len="med"/>
                      <a:tailEnd type="none" w="med" len="med"/>
                    </a:lnR>
                  </a:tcPr>
                </a:tc>
                <a:tc>
                  <a:txBody>
                    <a:bodyPr/>
                    <a:lstStyle/>
                    <a:p>
                      <a:pPr algn="ctr"/>
                      <a:r>
                        <a:rPr lang="en-US" altLang="zh-TW" dirty="0">
                          <a:solidFill>
                            <a:schemeClr val="tx1"/>
                          </a:solidFill>
                          <a:latin typeface="Times New Roman" panose="02020603050405020304" pitchFamily="18" charset="0"/>
                          <a:cs typeface="Times New Roman" panose="02020603050405020304" pitchFamily="18" charset="0"/>
                        </a:rPr>
                        <a:t>7.2ns</a:t>
                      </a:r>
                      <a:endParaRPr lang="zh-TW" alt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accent1">
                          <a:lumMod val="60000"/>
                          <a:lumOff val="40000"/>
                        </a:schemeClr>
                      </a:solidFill>
                      <a:prstDash val="solid"/>
                      <a:round/>
                      <a:headEnd type="none" w="med" len="med"/>
                      <a:tailEnd type="none" w="med" len="med"/>
                    </a:lnL>
                  </a:tcPr>
                </a:tc>
                <a:extLst>
                  <a:ext uri="{0D108BD9-81ED-4DB2-BD59-A6C34878D82A}">
                    <a16:rowId xmlns:a16="http://schemas.microsoft.com/office/drawing/2014/main" val="1325643059"/>
                  </a:ext>
                </a:extLst>
              </a:tr>
              <a:tr h="544607">
                <a:tc>
                  <a:txBody>
                    <a:bodyPr/>
                    <a:lstStyle/>
                    <a:p>
                      <a:pPr algn="ctr"/>
                      <a:r>
                        <a:rPr lang="en-US" altLang="zh-TW" dirty="0">
                          <a:solidFill>
                            <a:schemeClr val="tx1"/>
                          </a:solidFill>
                          <a:latin typeface="Times New Roman" panose="02020603050405020304" pitchFamily="18" charset="0"/>
                          <a:cs typeface="Times New Roman" panose="02020603050405020304" pitchFamily="18" charset="0"/>
                        </a:rPr>
                        <a:t>Power</a:t>
                      </a:r>
                      <a:endParaRPr lang="zh-TW" altLang="en-US" dirty="0">
                        <a:solidFill>
                          <a:schemeClr val="tx1"/>
                        </a:solidFill>
                        <a:latin typeface="Times New Roman" panose="02020603050405020304" pitchFamily="18" charset="0"/>
                        <a:cs typeface="Times New Roman" panose="02020603050405020304" pitchFamily="18" charset="0"/>
                      </a:endParaRPr>
                    </a:p>
                  </a:txBody>
                  <a:tcPr anchor="ctr">
                    <a:lnR w="12700" cap="flat" cmpd="sng" algn="ctr">
                      <a:solidFill>
                        <a:schemeClr val="accent1">
                          <a:lumMod val="60000"/>
                          <a:lumOff val="40000"/>
                        </a:schemeClr>
                      </a:solidFill>
                      <a:prstDash val="solid"/>
                      <a:round/>
                      <a:headEnd type="none" w="med" len="med"/>
                      <a:tailEnd type="none" w="med" len="med"/>
                    </a:lnR>
                  </a:tcPr>
                </a:tc>
                <a:tc>
                  <a:txBody>
                    <a:bodyPr/>
                    <a:lstStyle/>
                    <a:p>
                      <a:pPr algn="ctr"/>
                      <a:r>
                        <a:rPr lang="en-US" altLang="zh-TW" dirty="0">
                          <a:solidFill>
                            <a:schemeClr val="tx1"/>
                          </a:solidFill>
                          <a:latin typeface="Times New Roman" panose="02020603050405020304" pitchFamily="18" charset="0"/>
                          <a:cs typeface="Times New Roman" panose="02020603050405020304" pitchFamily="18" charset="0"/>
                        </a:rPr>
                        <a:t>10.0124 </a:t>
                      </a:r>
                      <a:r>
                        <a:rPr lang="en-US" altLang="zh-TW" dirty="0" err="1">
                          <a:solidFill>
                            <a:schemeClr val="tx1"/>
                          </a:solidFill>
                          <a:latin typeface="Times New Roman" panose="02020603050405020304" pitchFamily="18" charset="0"/>
                          <a:cs typeface="Times New Roman" panose="02020603050405020304" pitchFamily="18" charset="0"/>
                        </a:rPr>
                        <a:t>mW</a:t>
                      </a:r>
                      <a:endParaRPr lang="zh-TW" altLang="en-US" dirty="0">
                        <a:solidFill>
                          <a:schemeClr val="tx1"/>
                        </a:solidFill>
                        <a:latin typeface="Times New Roman" panose="02020603050405020304" pitchFamily="18" charset="0"/>
                        <a:cs typeface="Times New Roman" panose="02020603050405020304" pitchFamily="18" charset="0"/>
                      </a:endParaRPr>
                    </a:p>
                  </a:txBody>
                  <a:tcPr anchor="ctr">
                    <a:lnL w="12700" cap="flat" cmpd="sng" algn="ctr">
                      <a:solidFill>
                        <a:schemeClr val="accent1">
                          <a:lumMod val="60000"/>
                          <a:lumOff val="40000"/>
                        </a:schemeClr>
                      </a:solidFill>
                      <a:prstDash val="solid"/>
                      <a:round/>
                      <a:headEnd type="none" w="med" len="med"/>
                      <a:tailEnd type="none" w="med" len="med"/>
                    </a:lnL>
                  </a:tcPr>
                </a:tc>
                <a:extLst>
                  <a:ext uri="{0D108BD9-81ED-4DB2-BD59-A6C34878D82A}">
                    <a16:rowId xmlns:a16="http://schemas.microsoft.com/office/drawing/2014/main" val="3980787173"/>
                  </a:ext>
                </a:extLst>
              </a:tr>
            </a:tbl>
          </a:graphicData>
        </a:graphic>
      </p:graphicFrame>
      <p:pic>
        <p:nvPicPr>
          <p:cNvPr id="18" name="圖片 17">
            <a:extLst>
              <a:ext uri="{FF2B5EF4-FFF2-40B4-BE49-F238E27FC236}">
                <a16:creationId xmlns:a16="http://schemas.microsoft.com/office/drawing/2014/main" id="{09B9A16E-C5A0-47E9-BF64-123CE7C98DC6}"/>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184835" y="808322"/>
            <a:ext cx="4340924" cy="4353433"/>
          </a:xfrm>
          <a:prstGeom prst="rect">
            <a:avLst/>
          </a:prstGeom>
          <a:ln w="19050">
            <a:solidFill>
              <a:schemeClr val="tx1"/>
            </a:solidFill>
          </a:ln>
        </p:spPr>
      </p:pic>
      <p:sp>
        <p:nvSpPr>
          <p:cNvPr id="13" name="投影片編號版面配置區 12">
            <a:extLst>
              <a:ext uri="{FF2B5EF4-FFF2-40B4-BE49-F238E27FC236}">
                <a16:creationId xmlns:a16="http://schemas.microsoft.com/office/drawing/2014/main" id="{1CD82CFE-514D-411F-9C3D-6D91DCB8F50A}"/>
              </a:ext>
            </a:extLst>
          </p:cNvPr>
          <p:cNvSpPr>
            <a:spLocks noGrp="1"/>
          </p:cNvSpPr>
          <p:nvPr>
            <p:ph type="sldNum" sz="quarter" idx="12"/>
          </p:nvPr>
        </p:nvSpPr>
        <p:spPr/>
        <p:txBody>
          <a:bodyPr/>
          <a:lstStyle/>
          <a:p>
            <a:fld id="{64CE74CF-356A-4169-9D6E-C5675D7456C1}" type="slidenum">
              <a:rPr lang="zh-CN" altLang="en-US" smtClean="0"/>
              <a:t>35</a:t>
            </a:fld>
            <a:endParaRPr lang="zh-CN" altLang="en-US"/>
          </a:p>
        </p:txBody>
      </p:sp>
    </p:spTree>
    <p:extLst>
      <p:ext uri="{BB962C8B-B14F-4D97-AF65-F5344CB8AC3E}">
        <p14:creationId xmlns:p14="http://schemas.microsoft.com/office/powerpoint/2010/main" val="400018385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0" y="0"/>
            <a:ext cx="1551608"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測試結果</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3" name="投影片編號版面配置區 12">
            <a:extLst>
              <a:ext uri="{FF2B5EF4-FFF2-40B4-BE49-F238E27FC236}">
                <a16:creationId xmlns:a16="http://schemas.microsoft.com/office/drawing/2014/main" id="{1CD82CFE-514D-411F-9C3D-6D91DCB8F50A}"/>
              </a:ext>
            </a:extLst>
          </p:cNvPr>
          <p:cNvSpPr>
            <a:spLocks noGrp="1"/>
          </p:cNvSpPr>
          <p:nvPr>
            <p:ph type="sldNum" sz="quarter" idx="12"/>
          </p:nvPr>
        </p:nvSpPr>
        <p:spPr/>
        <p:txBody>
          <a:bodyPr/>
          <a:lstStyle/>
          <a:p>
            <a:fld id="{64CE74CF-356A-4169-9D6E-C5675D7456C1}" type="slidenum">
              <a:rPr lang="zh-CN" altLang="en-US" smtClean="0"/>
              <a:t>36</a:t>
            </a:fld>
            <a:endParaRPr lang="zh-CN" altLang="en-US"/>
          </a:p>
        </p:txBody>
      </p:sp>
      <p:pic>
        <p:nvPicPr>
          <p:cNvPr id="3" name="圖片 2">
            <a:extLst>
              <a:ext uri="{FF2B5EF4-FFF2-40B4-BE49-F238E27FC236}">
                <a16:creationId xmlns:a16="http://schemas.microsoft.com/office/drawing/2014/main" id="{C8BE6D7E-972D-4ADB-BFF4-19741FABB59B}"/>
              </a:ext>
            </a:extLst>
          </p:cNvPr>
          <p:cNvPicPr>
            <a:picLocks noChangeAspect="1"/>
          </p:cNvPicPr>
          <p:nvPr/>
        </p:nvPicPr>
        <p:blipFill rotWithShape="1">
          <a:blip r:embed="rId3">
            <a:extLst>
              <a:ext uri="{28A0092B-C50C-407E-A947-70E740481C1C}">
                <a14:useLocalDpi xmlns:a14="http://schemas.microsoft.com/office/drawing/2010/main" val="0"/>
              </a:ext>
            </a:extLst>
          </a:blip>
          <a:srcRect l="13104" t="10359" r="37561" b="39520"/>
          <a:stretch/>
        </p:blipFill>
        <p:spPr>
          <a:xfrm>
            <a:off x="1443596" y="769267"/>
            <a:ext cx="7272808" cy="4520265"/>
          </a:xfrm>
          <a:prstGeom prst="rect">
            <a:avLst/>
          </a:prstGeom>
        </p:spPr>
      </p:pic>
    </p:spTree>
    <p:extLst>
      <p:ext uri="{BB962C8B-B14F-4D97-AF65-F5344CB8AC3E}">
        <p14:creationId xmlns:p14="http://schemas.microsoft.com/office/powerpoint/2010/main" val="34186271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rot="2700000">
            <a:off x="4180956" y="1715715"/>
            <a:ext cx="2437108" cy="2437108"/>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prstClr val="white"/>
              </a:solidFill>
            </a:endParaRPr>
          </a:p>
        </p:txBody>
      </p:sp>
      <p:sp>
        <p:nvSpPr>
          <p:cNvPr id="5" name="椭圆 4"/>
          <p:cNvSpPr/>
          <p:nvPr/>
        </p:nvSpPr>
        <p:spPr>
          <a:xfrm>
            <a:off x="3750404" y="1285162"/>
            <a:ext cx="3298213" cy="3298213"/>
          </a:xfrm>
          <a:prstGeom prst="ellipse">
            <a:avLst/>
          </a:prstGeom>
          <a:noFill/>
          <a:ln w="28575">
            <a:solidFill>
              <a:srgbClr val="1954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prstClr val="white"/>
              </a:solidFill>
            </a:endParaRPr>
          </a:p>
        </p:txBody>
      </p:sp>
      <p:grpSp>
        <p:nvGrpSpPr>
          <p:cNvPr id="7" name="组合 6"/>
          <p:cNvGrpSpPr/>
          <p:nvPr/>
        </p:nvGrpSpPr>
        <p:grpSpPr>
          <a:xfrm>
            <a:off x="4125471" y="1784393"/>
            <a:ext cx="2579022" cy="2311635"/>
            <a:chOff x="4950565" y="2141272"/>
            <a:chExt cx="3094826" cy="2773962"/>
          </a:xfrm>
          <a:solidFill>
            <a:srgbClr val="19547C"/>
          </a:solidFill>
        </p:grpSpPr>
        <p:sp>
          <p:nvSpPr>
            <p:cNvPr id="44" name="椭圆 43"/>
            <p:cNvSpPr/>
            <p:nvPr/>
          </p:nvSpPr>
          <p:spPr>
            <a:xfrm>
              <a:off x="4950565" y="2141272"/>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prstClr val="white"/>
                </a:solidFill>
              </a:endParaRPr>
            </a:p>
          </p:txBody>
        </p:sp>
        <p:sp>
          <p:nvSpPr>
            <p:cNvPr id="45" name="椭圆 44"/>
            <p:cNvSpPr/>
            <p:nvPr/>
          </p:nvSpPr>
          <p:spPr>
            <a:xfrm>
              <a:off x="7893507" y="4763350"/>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prstClr val="white"/>
                </a:solidFill>
              </a:endParaRPr>
            </a:p>
          </p:txBody>
        </p:sp>
      </p:grpSp>
      <p:grpSp>
        <p:nvGrpSpPr>
          <p:cNvPr id="6" name="组合 5"/>
          <p:cNvGrpSpPr/>
          <p:nvPr/>
        </p:nvGrpSpPr>
        <p:grpSpPr>
          <a:xfrm>
            <a:off x="4127691" y="1784394"/>
            <a:ext cx="2570183" cy="2331898"/>
            <a:chOff x="4953229" y="2141272"/>
            <a:chExt cx="3084220" cy="2798278"/>
          </a:xfrm>
        </p:grpSpPr>
        <p:sp>
          <p:nvSpPr>
            <p:cNvPr id="46" name="椭圆 45"/>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prstClr val="white"/>
                </a:solidFill>
              </a:endParaRPr>
            </a:p>
          </p:txBody>
        </p:sp>
        <p:sp>
          <p:nvSpPr>
            <p:cNvPr id="47" name="椭圆 46"/>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prstClr val="white"/>
                </a:solidFill>
              </a:endParaRPr>
            </a:p>
          </p:txBody>
        </p:sp>
      </p:grpSp>
      <p:sp>
        <p:nvSpPr>
          <p:cNvPr id="20" name="矩形 19"/>
          <p:cNvSpPr/>
          <p:nvPr/>
        </p:nvSpPr>
        <p:spPr>
          <a:xfrm>
            <a:off x="3872948" y="2410194"/>
            <a:ext cx="3129450" cy="1261884"/>
          </a:xfrm>
          <a:prstGeom prst="rect">
            <a:avLst/>
          </a:prstGeom>
          <a:ln>
            <a:noFill/>
          </a:ln>
        </p:spPr>
        <p:txBody>
          <a:bodyPr wrap="square">
            <a:spAutoFit/>
          </a:bodyPr>
          <a:lstStyle/>
          <a:p>
            <a:pPr algn="ctr"/>
            <a:r>
              <a:rPr lang="zh-TW" altLang="en-US" sz="2400" b="1" dirty="0">
                <a:solidFill>
                  <a:srgbClr val="19547C"/>
                </a:solidFill>
                <a:latin typeface="Times New Roman" panose="02020603050405020304" pitchFamily="18" charset="0"/>
                <a:ea typeface="微軟正黑體" panose="020B0604030504040204" pitchFamily="34" charset="-120"/>
                <a:cs typeface="Times New Roman" panose="02020603050405020304" pitchFamily="18" charset="0"/>
              </a:rPr>
              <a:t>論文介紹</a:t>
            </a:r>
            <a:endParaRPr lang="en-US" altLang="zh-TW" sz="2400" b="1" dirty="0">
              <a:solidFill>
                <a:srgbClr val="19547C"/>
              </a:solidFill>
              <a:latin typeface="Times New Roman" panose="02020603050405020304" pitchFamily="18" charset="0"/>
              <a:ea typeface="微軟正黑體" panose="020B0604030504040204" pitchFamily="34" charset="-120"/>
              <a:cs typeface="Times New Roman" panose="02020603050405020304" pitchFamily="18" charset="0"/>
            </a:endParaRPr>
          </a:p>
          <a:p>
            <a:pPr algn="ctr"/>
            <a:r>
              <a:rPr lang="zh-TW" altLang="en-US" sz="1400" b="1" dirty="0">
                <a:solidFill>
                  <a:srgbClr val="19547C"/>
                </a:solidFill>
                <a:latin typeface="Times New Roman" panose="02020603050405020304" pitchFamily="18" charset="0"/>
                <a:ea typeface="微軟正黑體" panose="020B0604030504040204" pitchFamily="34" charset="-120"/>
                <a:cs typeface="Times New Roman" panose="02020603050405020304" pitchFamily="18" charset="0"/>
              </a:rPr>
              <a:t>相容於</a:t>
            </a:r>
            <a:r>
              <a:rPr lang="en-US" altLang="zh-TW" sz="1400" b="1" dirty="0">
                <a:solidFill>
                  <a:srgbClr val="19547C"/>
                </a:solidFill>
                <a:latin typeface="Times New Roman" panose="02020603050405020304" pitchFamily="18" charset="0"/>
                <a:ea typeface="微軟正黑體" panose="020B0604030504040204" pitchFamily="34" charset="-120"/>
                <a:cs typeface="Times New Roman" panose="02020603050405020304" pitchFamily="18" charset="0"/>
              </a:rPr>
              <a:t>AXI-4</a:t>
            </a:r>
            <a:r>
              <a:rPr lang="zh-TW" altLang="en-US" sz="1400" b="1" dirty="0">
                <a:solidFill>
                  <a:srgbClr val="19547C"/>
                </a:solidFill>
                <a:latin typeface="Times New Roman" panose="02020603050405020304" pitchFamily="18" charset="0"/>
                <a:ea typeface="微軟正黑體" panose="020B0604030504040204" pitchFamily="34" charset="-120"/>
                <a:cs typeface="Times New Roman" panose="02020603050405020304" pitchFamily="18" charset="0"/>
              </a:rPr>
              <a:t>的後量子密碼標準</a:t>
            </a:r>
            <a:r>
              <a:rPr lang="en-US" altLang="zh-TW" sz="1400" b="1" dirty="0">
                <a:solidFill>
                  <a:srgbClr val="19547C"/>
                </a:solidFill>
                <a:latin typeface="Times New Roman" panose="02020603050405020304" pitchFamily="18" charset="0"/>
                <a:ea typeface="微軟正黑體" panose="020B0604030504040204" pitchFamily="34" charset="-120"/>
                <a:cs typeface="Times New Roman" panose="02020603050405020304" pitchFamily="18" charset="0"/>
              </a:rPr>
              <a:t>FIPS 203</a:t>
            </a:r>
            <a:r>
              <a:rPr lang="zh-TW" altLang="en-US" sz="1400" b="1" dirty="0">
                <a:solidFill>
                  <a:srgbClr val="19547C"/>
                </a:solidFill>
                <a:latin typeface="Times New Roman" panose="02020603050405020304" pitchFamily="18" charset="0"/>
                <a:ea typeface="微軟正黑體" panose="020B0604030504040204" pitchFamily="34" charset="-120"/>
                <a:cs typeface="Times New Roman" panose="02020603050405020304" pitchFamily="18" charset="0"/>
              </a:rPr>
              <a:t>之</a:t>
            </a:r>
            <a:r>
              <a:rPr lang="en-US" altLang="zh-TW" sz="1400" b="1" dirty="0">
                <a:solidFill>
                  <a:srgbClr val="19547C"/>
                </a:solidFill>
                <a:latin typeface="Times New Roman" panose="02020603050405020304" pitchFamily="18" charset="0"/>
                <a:ea typeface="微軟正黑體" panose="020B0604030504040204" pitchFamily="34" charset="-120"/>
                <a:cs typeface="Times New Roman" panose="02020603050405020304" pitchFamily="18" charset="0"/>
              </a:rPr>
              <a:t>ML-KEM</a:t>
            </a:r>
            <a:r>
              <a:rPr lang="zh-TW" altLang="en-US" sz="1400" b="1" dirty="0">
                <a:solidFill>
                  <a:srgbClr val="19547C"/>
                </a:solidFill>
                <a:latin typeface="Times New Roman" panose="02020603050405020304" pitchFamily="18" charset="0"/>
                <a:ea typeface="微軟正黑體" panose="020B0604030504040204" pitchFamily="34" charset="-120"/>
                <a:cs typeface="Times New Roman" panose="02020603050405020304" pitchFamily="18" charset="0"/>
              </a:rPr>
              <a:t>硬體加速器</a:t>
            </a:r>
          </a:p>
          <a:p>
            <a:pPr algn="ctr"/>
            <a:endParaRPr lang="zh-TW" altLang="en-US" sz="2400" b="1" dirty="0">
              <a:solidFill>
                <a:srgbClr val="19547C"/>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22" name="矩形 21"/>
          <p:cNvSpPr/>
          <p:nvPr/>
        </p:nvSpPr>
        <p:spPr>
          <a:xfrm rot="13500000">
            <a:off x="2664928" y="2375060"/>
            <a:ext cx="1118411" cy="1118413"/>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prstClr val="white"/>
              </a:solidFill>
            </a:endParaRPr>
          </a:p>
        </p:txBody>
      </p:sp>
      <p:sp>
        <p:nvSpPr>
          <p:cNvPr id="23" name="矩形 22"/>
          <p:cNvSpPr/>
          <p:nvPr/>
        </p:nvSpPr>
        <p:spPr>
          <a:xfrm>
            <a:off x="2875319" y="2588017"/>
            <a:ext cx="697628" cy="707886"/>
          </a:xfrm>
          <a:prstGeom prst="rect">
            <a:avLst/>
          </a:prstGeom>
        </p:spPr>
        <p:txBody>
          <a:bodyPr wrap="none">
            <a:spAutoFit/>
          </a:bodyPr>
          <a:lstStyle/>
          <a:p>
            <a:pPr algn="ctr"/>
            <a:r>
              <a:rPr lang="en-US" altLang="zh-CN" sz="4000" dirty="0">
                <a:solidFill>
                  <a:prstClr val="white"/>
                </a:solidFill>
                <a:latin typeface="Times New Roman" panose="02020603050405020304" pitchFamily="18" charset="0"/>
                <a:ea typeface="Open Sans" panose="020B0606030504020204" pitchFamily="34" charset="0"/>
                <a:cs typeface="Times New Roman" panose="02020603050405020304" pitchFamily="18" charset="0"/>
              </a:rPr>
              <a:t>0</a:t>
            </a:r>
            <a:r>
              <a:rPr lang="en-US" altLang="zh-TW" sz="4000" dirty="0">
                <a:solidFill>
                  <a:prstClr val="white"/>
                </a:solidFill>
                <a:latin typeface="Times New Roman" panose="02020603050405020304" pitchFamily="18" charset="0"/>
                <a:ea typeface="Open Sans" panose="020B0606030504020204" pitchFamily="34" charset="0"/>
                <a:cs typeface="Times New Roman" panose="02020603050405020304" pitchFamily="18" charset="0"/>
              </a:rPr>
              <a:t>3</a:t>
            </a:r>
            <a:endParaRPr lang="zh-CN" altLang="en-US" sz="4000" dirty="0">
              <a:solidFill>
                <a:prstClr val="white"/>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76750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23752B34-7D46-44F6-889B-CF50E6237BAC}"/>
              </a:ext>
            </a:extLst>
          </p:cNvPr>
          <p:cNvPicPr>
            <a:picLocks noChangeAspect="1"/>
          </p:cNvPicPr>
          <p:nvPr/>
        </p:nvPicPr>
        <p:blipFill rotWithShape="1">
          <a:blip r:embed="rId3"/>
          <a:srcRect l="4703" b="1760"/>
          <a:stretch/>
        </p:blipFill>
        <p:spPr>
          <a:xfrm>
            <a:off x="8041853" y="3584273"/>
            <a:ext cx="2006699" cy="1937523"/>
          </a:xfrm>
          <a:prstGeom prst="rect">
            <a:avLst/>
          </a:prstGeom>
          <a:solidFill>
            <a:srgbClr val="0094D9"/>
          </a:solidFill>
        </p:spPr>
      </p:pic>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4" name="五边形 3"/>
          <p:cNvSpPr/>
          <p:nvPr/>
        </p:nvSpPr>
        <p:spPr>
          <a:xfrm>
            <a:off x="0" y="0"/>
            <a:ext cx="2055664"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b="1" dirty="0">
                <a:latin typeface="Times New Roman" panose="02020603050405020304" pitchFamily="18" charset="0"/>
                <a:ea typeface="微軟正黑體" panose="020B0604030504040204" pitchFamily="34" charset="-120"/>
                <a:cs typeface="Times New Roman" panose="02020603050405020304" pitchFamily="18" charset="0"/>
              </a:rPr>
              <a:t>NIST FIPS 203</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6" name="文字方塊 5">
            <a:extLst>
              <a:ext uri="{FF2B5EF4-FFF2-40B4-BE49-F238E27FC236}">
                <a16:creationId xmlns:a16="http://schemas.microsoft.com/office/drawing/2014/main" id="{288A8F03-FC88-46DE-A0B5-9785EAEF26A2}"/>
              </a:ext>
            </a:extLst>
          </p:cNvPr>
          <p:cNvSpPr txBox="1"/>
          <p:nvPr/>
        </p:nvSpPr>
        <p:spPr>
          <a:xfrm>
            <a:off x="543496" y="714959"/>
            <a:ext cx="9217024" cy="3587970"/>
          </a:xfrm>
          <a:prstGeom prst="rect">
            <a:avLst/>
          </a:prstGeom>
          <a:noFill/>
        </p:spPr>
        <p:txBody>
          <a:bodyPr wrap="square" rtlCol="0">
            <a:spAutoFit/>
          </a:bodyPr>
          <a:lstStyle/>
          <a:p>
            <a:pPr marL="685800" lvl="1" indent="-228600">
              <a:lnSpc>
                <a:spcPct val="150000"/>
              </a:lnSpc>
              <a:spcBef>
                <a:spcPts val="500"/>
              </a:spcBef>
              <a:buFont typeface="Arial" panose="020B0604020202020204" pitchFamily="34" charset="0"/>
              <a:buChar char="•"/>
            </a:pP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這份標準是由美國國家標準與技術研究院（</a:t>
            </a: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NIST</a:t>
            </a: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）發布的聯邦資訊處理標準（</a:t>
            </a: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FIPS</a:t>
            </a: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203</a:t>
            </a: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，公布於為</a:t>
            </a: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2024</a:t>
            </a: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年</a:t>
            </a: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8</a:t>
            </a: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月</a:t>
            </a: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13</a:t>
            </a: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日</a:t>
            </a:r>
          </a:p>
          <a:p>
            <a:pPr marL="685800" lvl="1" indent="-228600">
              <a:lnSpc>
                <a:spcPct val="150000"/>
              </a:lnSpc>
              <a:spcBef>
                <a:spcPts val="500"/>
              </a:spcBef>
              <a:buFont typeface="Arial" panose="020B0604020202020204" pitchFamily="34" charset="0"/>
              <a:buChar char="•"/>
            </a:pP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由於量子計算機的發展迅速，現有的密碼系統在量子計算機的攻擊下會變得不安全，因此</a:t>
            </a: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NIST</a:t>
            </a: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於</a:t>
            </a: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2016</a:t>
            </a: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年啟動了一項計畫，將能抵抗量子攻擊的公鑰加密演算法進行標準化</a:t>
            </a:r>
            <a:endPar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685800" lvl="1" indent="-228600">
              <a:lnSpc>
                <a:spcPct val="150000"/>
              </a:lnSpc>
              <a:spcBef>
                <a:spcPts val="500"/>
              </a:spcBef>
              <a:buFont typeface="Arial" panose="020B0604020202020204" pitchFamily="34" charset="0"/>
              <a:buChar char="•"/>
            </a:pP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NIST FIPS 203</a:t>
            </a: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標準使用了</a:t>
            </a: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MLWE(Module Learning with Errors)</a:t>
            </a: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問題來做為其密鑰封裝的機制，而</a:t>
            </a: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ML-KEM</a:t>
            </a: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是從</a:t>
            </a: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CRYSTALS-KYBER</a:t>
            </a: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衍生而來</a:t>
            </a:r>
          </a:p>
          <a:p>
            <a:pPr marL="685800" lvl="1" indent="-228600">
              <a:lnSpc>
                <a:spcPct val="150000"/>
              </a:lnSpc>
              <a:spcBef>
                <a:spcPts val="500"/>
              </a:spcBef>
              <a:buFont typeface="Arial" panose="020B0604020202020204" pitchFamily="34" charset="0"/>
              <a:buChar char="•"/>
            </a:pP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標準中提供了</a:t>
            </a: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ML-KEM</a:t>
            </a: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演算法以及三種不同安全等級的參數集，有</a:t>
            </a: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ML-KEM-512</a:t>
            </a: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ML-KEM-768</a:t>
            </a: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、和</a:t>
            </a: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ML-KEM-1024</a:t>
            </a: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p>
          <a:p>
            <a:pPr marL="685800" lvl="1" indent="-228600">
              <a:lnSpc>
                <a:spcPct val="150000"/>
              </a:lnSpc>
              <a:spcBef>
                <a:spcPts val="500"/>
              </a:spcBef>
              <a:buFont typeface="Arial" panose="020B0604020202020204" pitchFamily="34" charset="0"/>
              <a:buChar char="•"/>
            </a:pPr>
            <a:endPar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7" name="投影片編號版面配置區 1">
            <a:extLst>
              <a:ext uri="{FF2B5EF4-FFF2-40B4-BE49-F238E27FC236}">
                <a16:creationId xmlns:a16="http://schemas.microsoft.com/office/drawing/2014/main" id="{EBE9B655-87F7-477A-A63D-523F61AEDFA5}"/>
              </a:ext>
            </a:extLst>
          </p:cNvPr>
          <p:cNvSpPr>
            <a:spLocks noGrp="1"/>
          </p:cNvSpPr>
          <p:nvPr>
            <p:ph type="sldNum" sz="quarter" idx="12"/>
          </p:nvPr>
        </p:nvSpPr>
        <p:spPr>
          <a:xfrm>
            <a:off x="7677885" y="5361541"/>
            <a:ext cx="2370667" cy="304271"/>
          </a:xfrm>
        </p:spPr>
        <p:txBody>
          <a:bodyPr/>
          <a:lstStyle/>
          <a:p>
            <a:fld id="{64CE74CF-356A-4169-9D6E-C5675D7456C1}" type="slidenum">
              <a:rPr lang="zh-CN" altLang="en-US" smtClean="0"/>
              <a:t>38</a:t>
            </a:fld>
            <a:endParaRPr lang="zh-CN" altLang="en-US" dirty="0"/>
          </a:p>
        </p:txBody>
      </p:sp>
    </p:spTree>
    <p:extLst>
      <p:ext uri="{BB962C8B-B14F-4D97-AF65-F5344CB8AC3E}">
        <p14:creationId xmlns:p14="http://schemas.microsoft.com/office/powerpoint/2010/main" val="1266287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4" name="五边形 3"/>
          <p:cNvSpPr/>
          <p:nvPr/>
        </p:nvSpPr>
        <p:spPr>
          <a:xfrm>
            <a:off x="0" y="0"/>
            <a:ext cx="1479600"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個人簡介</a:t>
            </a:r>
          </a:p>
        </p:txBody>
      </p:sp>
      <p:pic>
        <p:nvPicPr>
          <p:cNvPr id="5" name="圖片 4">
            <a:extLst>
              <a:ext uri="{FF2B5EF4-FFF2-40B4-BE49-F238E27FC236}">
                <a16:creationId xmlns:a16="http://schemas.microsoft.com/office/drawing/2014/main" id="{6CF1CABC-E28E-44F3-B9FC-E3DB5606D6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504" y="913284"/>
            <a:ext cx="2275215" cy="3141155"/>
          </a:xfrm>
          <a:prstGeom prst="rect">
            <a:avLst/>
          </a:prstGeom>
        </p:spPr>
      </p:pic>
      <p:sp>
        <p:nvSpPr>
          <p:cNvPr id="22" name="文字方塊 21">
            <a:extLst>
              <a:ext uri="{FF2B5EF4-FFF2-40B4-BE49-F238E27FC236}">
                <a16:creationId xmlns:a16="http://schemas.microsoft.com/office/drawing/2014/main" id="{FA804A59-C8CE-4E42-A409-E238F828C9BC}"/>
              </a:ext>
            </a:extLst>
          </p:cNvPr>
          <p:cNvSpPr txBox="1"/>
          <p:nvPr/>
        </p:nvSpPr>
        <p:spPr>
          <a:xfrm>
            <a:off x="2991768" y="669303"/>
            <a:ext cx="8208455" cy="4468980"/>
          </a:xfrm>
          <a:prstGeom prst="rect">
            <a:avLst/>
          </a:prstGeom>
          <a:noFill/>
        </p:spPr>
        <p:txBody>
          <a:bodyPr wrap="square" rtlCol="0">
            <a:spAutoFit/>
          </a:bodyPr>
          <a:lstStyle/>
          <a:p>
            <a:pPr>
              <a:lnSpc>
                <a:spcPct val="150000"/>
              </a:lnSpc>
            </a:pP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學歷 </a:t>
            </a:r>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a:t>
            </a:r>
          </a:p>
          <a:p>
            <a:pPr lvl="1">
              <a:lnSpc>
                <a:spcPct val="150000"/>
              </a:lnSpc>
            </a:pPr>
            <a:r>
              <a:rPr lang="zh-TW" altLang="en-US" sz="2000" dirty="0">
                <a:latin typeface="Times New Roman" panose="02020603050405020304" pitchFamily="18" charset="0"/>
                <a:ea typeface="微軟正黑體" panose="020B0604030504040204" pitchFamily="34" charset="-120"/>
                <a:cs typeface="Times New Roman" panose="02020603050405020304" pitchFamily="18" charset="0"/>
              </a:rPr>
              <a:t>臺灣科技大學 電子工程研究所              </a:t>
            </a: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2023/6 ~ now</a:t>
            </a:r>
          </a:p>
          <a:p>
            <a:pPr marL="1257300" lvl="2" indent="-342900">
              <a:lnSpc>
                <a:spcPct val="150000"/>
              </a:lnSpc>
              <a:buFont typeface="Arial" panose="020B0604020202020204" pitchFamily="34" charset="0"/>
              <a:buChar char="•"/>
            </a:pP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微電子系統技術實驗室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林銘波教授</a:t>
            </a:r>
            <a:endParaRPr lang="en-US" altLang="zh-TW" dirty="0">
              <a:latin typeface="Times New Roman" panose="02020603050405020304" pitchFamily="18" charset="0"/>
              <a:ea typeface="微軟正黑體" panose="020B0604030504040204" pitchFamily="34" charset="-120"/>
              <a:cs typeface="Times New Roman" panose="02020603050405020304" pitchFamily="18" charset="0"/>
            </a:endParaRPr>
          </a:p>
          <a:p>
            <a:pPr marL="1257300" lvl="2" indent="-342900">
              <a:lnSpc>
                <a:spcPct val="150000"/>
              </a:lnSpc>
              <a:buFont typeface="Arial" panose="020B0604020202020204" pitchFamily="34" charset="0"/>
              <a:buChar char="•"/>
            </a:pPr>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碩士班榮獲電子所碩士優秀獎學金</a:t>
            </a:r>
            <a:endParaRPr lang="en-US" altLang="zh-TW" b="1" dirty="0">
              <a:latin typeface="Times New Roman" panose="02020603050405020304" pitchFamily="18" charset="0"/>
              <a:ea typeface="微軟正黑體" panose="020B0604030504040204" pitchFamily="34" charset="-120"/>
              <a:cs typeface="Times New Roman" panose="02020603050405020304" pitchFamily="18" charset="0"/>
            </a:endParaRPr>
          </a:p>
          <a:p>
            <a:pPr lvl="1">
              <a:lnSpc>
                <a:spcPct val="150000"/>
              </a:lnSpc>
            </a:pPr>
            <a:r>
              <a:rPr lang="zh-TW" altLang="en-US" sz="2000" dirty="0">
                <a:latin typeface="Times New Roman" panose="02020603050405020304" pitchFamily="18" charset="0"/>
                <a:ea typeface="微軟正黑體" panose="020B0604030504040204" pitchFamily="34" charset="-120"/>
                <a:cs typeface="Times New Roman" panose="02020603050405020304" pitchFamily="18" charset="0"/>
              </a:rPr>
              <a:t>臺灣科技大學 電子工程系                      </a:t>
            </a: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2019/9 ~ 2023/1</a:t>
            </a:r>
          </a:p>
          <a:p>
            <a:pPr marL="1257300" lvl="2" indent="-342900">
              <a:lnSpc>
                <a:spcPct val="150000"/>
              </a:lnSpc>
              <a:buFont typeface="Arial" panose="020B0604020202020204" pitchFamily="34" charset="0"/>
              <a:buChar char="•"/>
            </a:pP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微電子系統技術實驗室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林銘波教授</a:t>
            </a:r>
            <a:endParaRPr lang="en-US" altLang="zh-TW" dirty="0">
              <a:latin typeface="Times New Roman" panose="02020603050405020304" pitchFamily="18" charset="0"/>
              <a:ea typeface="微軟正黑體" panose="020B0604030504040204" pitchFamily="34" charset="-120"/>
              <a:cs typeface="Times New Roman" panose="02020603050405020304" pitchFamily="18" charset="0"/>
            </a:endParaRPr>
          </a:p>
          <a:p>
            <a:pPr marL="1257300" lvl="2" indent="-342900">
              <a:lnSpc>
                <a:spcPct val="150000"/>
              </a:lnSpc>
              <a:buFont typeface="Arial" panose="020B0604020202020204" pitchFamily="34" charset="0"/>
              <a:buChar char="•"/>
            </a:pP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系排</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 18/103</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 </a:t>
            </a:r>
            <a:endParaRPr lang="en-US" altLang="zh-TW" dirty="0">
              <a:latin typeface="Times New Roman" panose="02020603050405020304" pitchFamily="18" charset="0"/>
              <a:ea typeface="微軟正黑體" panose="020B0604030504040204" pitchFamily="34" charset="-120"/>
              <a:cs typeface="Times New Roman" panose="02020603050405020304" pitchFamily="18" charset="0"/>
            </a:endParaRPr>
          </a:p>
          <a:p>
            <a:pPr marL="1257300" lvl="2" indent="-342900">
              <a:lnSpc>
                <a:spcPct val="150000"/>
              </a:lnSpc>
              <a:buFont typeface="Arial" panose="020B0604020202020204" pitchFamily="34" charset="0"/>
              <a:buChar char="•"/>
            </a:pP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班排</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 5/37</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 </a:t>
            </a:r>
            <a:endParaRPr lang="en-US" altLang="zh-TW" dirty="0">
              <a:latin typeface="Times New Roman" panose="02020603050405020304" pitchFamily="18" charset="0"/>
              <a:ea typeface="微軟正黑體" panose="020B0604030504040204" pitchFamily="34" charset="-120"/>
              <a:cs typeface="Times New Roman" panose="02020603050405020304" pitchFamily="18" charset="0"/>
            </a:endParaRPr>
          </a:p>
          <a:p>
            <a:pPr marL="1257300" lvl="2" indent="-342900">
              <a:lnSpc>
                <a:spcPct val="150000"/>
              </a:lnSpc>
              <a:buFont typeface="Arial" panose="020B0604020202020204" pitchFamily="34" charset="0"/>
              <a:buChar char="•"/>
            </a:pPr>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提早畢業</a:t>
            </a:r>
          </a:p>
          <a:p>
            <a:pPr marL="800100" lvl="1" indent="-342900">
              <a:lnSpc>
                <a:spcPct val="150000"/>
              </a:lnSpc>
              <a:buFont typeface="Arial" panose="020B0604020202020204" pitchFamily="34" charset="0"/>
              <a:buChar char="•"/>
            </a:pPr>
            <a:endParaRPr lang="zh-TW" altLang="en-US" sz="200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23" name="文字方塊 22">
            <a:extLst>
              <a:ext uri="{FF2B5EF4-FFF2-40B4-BE49-F238E27FC236}">
                <a16:creationId xmlns:a16="http://schemas.microsoft.com/office/drawing/2014/main" id="{A7C3115F-6366-412D-A3F0-3D3E93941646}"/>
              </a:ext>
            </a:extLst>
          </p:cNvPr>
          <p:cNvSpPr txBox="1"/>
          <p:nvPr/>
        </p:nvSpPr>
        <p:spPr>
          <a:xfrm>
            <a:off x="312950" y="4331298"/>
            <a:ext cx="2880321" cy="830997"/>
          </a:xfrm>
          <a:prstGeom prst="rect">
            <a:avLst/>
          </a:prstGeom>
          <a:noFill/>
        </p:spPr>
        <p:txBody>
          <a:bodyPr wrap="square" rtlCol="0">
            <a:spAutoFit/>
          </a:bodyPr>
          <a:lstStyle/>
          <a:p>
            <a:pPr algn="ctr"/>
            <a:r>
              <a:rPr lang="zh-TW" altLang="en-US" sz="2400" dirty="0">
                <a:latin typeface="Times New Roman" panose="02020603050405020304" pitchFamily="18" charset="0"/>
                <a:ea typeface="微軟正黑體" panose="020B0604030504040204" pitchFamily="34" charset="-120"/>
                <a:cs typeface="Times New Roman" panose="02020603050405020304" pitchFamily="18" charset="0"/>
              </a:rPr>
              <a:t>陳泓宇</a:t>
            </a:r>
            <a:endPar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endParaRPr>
          </a:p>
          <a:p>
            <a:pPr algn="ctr"/>
            <a:r>
              <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rPr>
              <a:t>HONG-YU CHEN</a:t>
            </a:r>
          </a:p>
        </p:txBody>
      </p:sp>
      <p:pic>
        <p:nvPicPr>
          <p:cNvPr id="1026" name="Picture 2" descr="20190701臺科大標準字">
            <a:extLst>
              <a:ext uri="{FF2B5EF4-FFF2-40B4-BE49-F238E27FC236}">
                <a16:creationId xmlns:a16="http://schemas.microsoft.com/office/drawing/2014/main" id="{28747674-9C1E-4921-B84B-188E8956C8F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930948" y="3710438"/>
            <a:ext cx="1732688" cy="1770056"/>
          </a:xfrm>
          <a:prstGeom prst="rect">
            <a:avLst/>
          </a:prstGeom>
          <a:noFill/>
          <a:extLst>
            <a:ext uri="{909E8E84-426E-40DD-AFC4-6F175D3DCCD1}">
              <a14:hiddenFill xmlns:a14="http://schemas.microsoft.com/office/drawing/2010/main">
                <a:solidFill>
                  <a:srgbClr val="FFFFFF"/>
                </a:solidFill>
              </a14:hiddenFill>
            </a:ext>
          </a:extLst>
        </p:spPr>
      </p:pic>
      <p:sp>
        <p:nvSpPr>
          <p:cNvPr id="8" name="投影片編號版面配置區 7">
            <a:extLst>
              <a:ext uri="{FF2B5EF4-FFF2-40B4-BE49-F238E27FC236}">
                <a16:creationId xmlns:a16="http://schemas.microsoft.com/office/drawing/2014/main" id="{78C4B49B-D110-4840-A7CB-EDF6BA7FDD17}"/>
              </a:ext>
            </a:extLst>
          </p:cNvPr>
          <p:cNvSpPr>
            <a:spLocks noGrp="1"/>
          </p:cNvSpPr>
          <p:nvPr>
            <p:ph type="sldNum" sz="quarter" idx="12"/>
          </p:nvPr>
        </p:nvSpPr>
        <p:spPr/>
        <p:txBody>
          <a:bodyPr/>
          <a:lstStyle/>
          <a:p>
            <a:fld id="{64CE74CF-356A-4169-9D6E-C5675D7456C1}" type="slidenum">
              <a:rPr lang="zh-CN" altLang="en-US" smtClean="0"/>
              <a:t>3</a:t>
            </a:fld>
            <a:endParaRPr lang="zh-CN" altLang="en-US"/>
          </a:p>
        </p:txBody>
      </p:sp>
    </p:spTree>
    <p:extLst>
      <p:ext uri="{BB962C8B-B14F-4D97-AF65-F5344CB8AC3E}">
        <p14:creationId xmlns:p14="http://schemas.microsoft.com/office/powerpoint/2010/main" val="9713359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4" name="五边形 3"/>
          <p:cNvSpPr/>
          <p:nvPr/>
        </p:nvSpPr>
        <p:spPr>
          <a:xfrm>
            <a:off x="0" y="0"/>
            <a:ext cx="3711848"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b="1" dirty="0">
                <a:latin typeface="Times New Roman" panose="02020603050405020304" pitchFamily="18" charset="0"/>
                <a:ea typeface="微軟正黑體" panose="020B0604030504040204" pitchFamily="34" charset="-120"/>
                <a:cs typeface="Times New Roman" panose="02020603050405020304" pitchFamily="18" charset="0"/>
              </a:rPr>
              <a:t>Key-Encapsulation Mechanisms</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6" name="文字方塊 5">
            <a:extLst>
              <a:ext uri="{FF2B5EF4-FFF2-40B4-BE49-F238E27FC236}">
                <a16:creationId xmlns:a16="http://schemas.microsoft.com/office/drawing/2014/main" id="{288A8F03-FC88-46DE-A0B5-9785EAEF26A2}"/>
              </a:ext>
            </a:extLst>
          </p:cNvPr>
          <p:cNvSpPr txBox="1"/>
          <p:nvPr/>
        </p:nvSpPr>
        <p:spPr>
          <a:xfrm>
            <a:off x="543496" y="714959"/>
            <a:ext cx="8363006" cy="498663"/>
          </a:xfrm>
          <a:prstGeom prst="rect">
            <a:avLst/>
          </a:prstGeom>
          <a:noFill/>
        </p:spPr>
        <p:txBody>
          <a:bodyPr wrap="square" rtlCol="0">
            <a:spAutoFit/>
          </a:bodyPr>
          <a:lstStyle/>
          <a:p>
            <a:pPr marL="685800" lvl="1" indent="-228600">
              <a:lnSpc>
                <a:spcPct val="150000"/>
              </a:lnSpc>
              <a:spcBef>
                <a:spcPts val="500"/>
              </a:spcBef>
              <a:buFont typeface="Arial" panose="020B0604020202020204" pitchFamily="34" charset="0"/>
              <a:buChar char="•"/>
            </a:pPr>
            <a:endParaRPr lang="en-US" altLang="zh-TW" sz="2000" dirty="0">
              <a:latin typeface="Times New Roman" panose="02020603050405020304" pitchFamily="18" charset="0"/>
              <a:cs typeface="Segoe UI" panose="020B0502040204020203" pitchFamily="34" charset="0"/>
            </a:endParaRPr>
          </a:p>
        </p:txBody>
      </p:sp>
      <p:pic>
        <p:nvPicPr>
          <p:cNvPr id="3" name="圖片 2">
            <a:extLst>
              <a:ext uri="{FF2B5EF4-FFF2-40B4-BE49-F238E27FC236}">
                <a16:creationId xmlns:a16="http://schemas.microsoft.com/office/drawing/2014/main" id="{B718317D-61BA-4ACA-84A7-88D5138F7C9F}"/>
              </a:ext>
            </a:extLst>
          </p:cNvPr>
          <p:cNvPicPr>
            <a:picLocks noChangeAspect="1"/>
          </p:cNvPicPr>
          <p:nvPr/>
        </p:nvPicPr>
        <p:blipFill>
          <a:blip r:embed="rId3"/>
          <a:stretch>
            <a:fillRect/>
          </a:stretch>
        </p:blipFill>
        <p:spPr>
          <a:xfrm>
            <a:off x="5662296" y="1247902"/>
            <a:ext cx="4415742" cy="3666874"/>
          </a:xfrm>
          <a:prstGeom prst="rect">
            <a:avLst/>
          </a:prstGeom>
        </p:spPr>
      </p:pic>
      <p:sp>
        <p:nvSpPr>
          <p:cNvPr id="8" name="文字方塊 7">
            <a:extLst>
              <a:ext uri="{FF2B5EF4-FFF2-40B4-BE49-F238E27FC236}">
                <a16:creationId xmlns:a16="http://schemas.microsoft.com/office/drawing/2014/main" id="{F212656A-1D95-4098-9A33-DCC9CD3A2C7B}"/>
              </a:ext>
            </a:extLst>
          </p:cNvPr>
          <p:cNvSpPr txBox="1"/>
          <p:nvPr/>
        </p:nvSpPr>
        <p:spPr>
          <a:xfrm>
            <a:off x="-176584" y="714959"/>
            <a:ext cx="6048672" cy="4502323"/>
          </a:xfrm>
          <a:prstGeom prst="rect">
            <a:avLst/>
          </a:prstGeom>
          <a:noFill/>
        </p:spPr>
        <p:txBody>
          <a:bodyPr wrap="square" rtlCol="0">
            <a:spAutoFit/>
          </a:bodyPr>
          <a:lstStyle/>
          <a:p>
            <a:pPr marL="685800" lvl="1" indent="-228600">
              <a:lnSpc>
                <a:spcPct val="150000"/>
              </a:lnSpc>
              <a:spcBef>
                <a:spcPts val="500"/>
              </a:spcBef>
              <a:buFont typeface="Arial" panose="020B0604020202020204" pitchFamily="34" charset="0"/>
              <a:buChar char="•"/>
            </a:pPr>
            <a:r>
              <a:rPr lang="en-US" altLang="zh-TW" sz="20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Key-Encapsulation Mechanisms(KEM):</a:t>
            </a:r>
          </a:p>
          <a:p>
            <a:pPr marL="1257300" lvl="2" indent="-342900">
              <a:lnSpc>
                <a:spcPct val="150000"/>
              </a:lnSpc>
              <a:spcBef>
                <a:spcPts val="500"/>
              </a:spcBef>
              <a:buFont typeface="Arial" panose="020B0604020202020204" pitchFamily="34" charset="0"/>
              <a:buChar char="•"/>
            </a:pP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KEM</a:t>
            </a: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是一種加密方案，用於在兩個通信方之間建立共享的密鑰。這個共享的密鑰可以用於後續的對稱密鑰加密操作，從而保護通信的機密性</a:t>
            </a:r>
            <a:endPar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800100" lvl="1" indent="-342900">
              <a:lnSpc>
                <a:spcPct val="150000"/>
              </a:lnSpc>
              <a:spcBef>
                <a:spcPts val="500"/>
              </a:spcBef>
              <a:buFont typeface="Arial" panose="020B0604020202020204" pitchFamily="34" charset="0"/>
              <a:buChar char="•"/>
            </a:pPr>
            <a:r>
              <a:rPr lang="en-US" altLang="zh-TW" sz="20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KEM</a:t>
            </a:r>
            <a:r>
              <a:rPr lang="zh-TW" altLang="en-US" sz="20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核心算法</a:t>
            </a:r>
            <a:r>
              <a:rPr lang="en-US" altLang="zh-TW" sz="20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p>
          <a:p>
            <a:pPr marL="1257300" lvl="2" indent="-342900">
              <a:lnSpc>
                <a:spcPct val="150000"/>
              </a:lnSpc>
              <a:spcBef>
                <a:spcPts val="500"/>
              </a:spcBef>
              <a:buFont typeface="Arial" panose="020B0604020202020204" pitchFamily="34" charset="0"/>
              <a:buChar char="•"/>
            </a:pPr>
            <a:r>
              <a:rPr lang="en-US" altLang="zh-TW" sz="1600" dirty="0" err="1">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KeyGen</a:t>
            </a: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用於生成一對密鑰</a:t>
            </a: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公鑰和私鑰</a:t>
            </a: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p>
          <a:p>
            <a:pPr marL="1257300" lvl="2" indent="-342900">
              <a:lnSpc>
                <a:spcPct val="150000"/>
              </a:lnSpc>
              <a:spcBef>
                <a:spcPts val="500"/>
              </a:spcBef>
              <a:buFont typeface="Arial" panose="020B0604020202020204" pitchFamily="34" charset="0"/>
              <a:buChar char="•"/>
            </a:pPr>
            <a:r>
              <a:rPr lang="en-US" altLang="zh-TW" sz="1600" dirty="0" err="1">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Encaps</a:t>
            </a: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使用公鑰將加密明文</a:t>
            </a:r>
            <a:endPar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1257300" lvl="2" indent="-342900">
              <a:lnSpc>
                <a:spcPct val="150000"/>
              </a:lnSpc>
              <a:spcBef>
                <a:spcPts val="500"/>
              </a:spcBef>
              <a:buFont typeface="Arial" panose="020B0604020202020204" pitchFamily="34" charset="0"/>
              <a:buChar char="•"/>
            </a:pPr>
            <a:r>
              <a:rPr lang="en-US" altLang="zh-TW" sz="1600" dirty="0" err="1">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Decaps</a:t>
            </a: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 使用密鑰來解碼密文</a:t>
            </a:r>
          </a:p>
          <a:p>
            <a:pPr marL="1257300" lvl="2" indent="-342900">
              <a:lnSpc>
                <a:spcPct val="150000"/>
              </a:lnSpc>
              <a:spcBef>
                <a:spcPts val="500"/>
              </a:spcBef>
              <a:buFont typeface="Arial" panose="020B0604020202020204" pitchFamily="34" charset="0"/>
              <a:buChar char="•"/>
            </a:pPr>
            <a:endParaRPr lang="en-US" altLang="zh-TW" dirty="0">
              <a:latin typeface="Times New Roman" panose="02020603050405020304" pitchFamily="18" charset="0"/>
              <a:cs typeface="Segoe UI" panose="020B0502040204020203" pitchFamily="34" charset="0"/>
            </a:endParaRPr>
          </a:p>
          <a:p>
            <a:pPr marL="1257300" lvl="2" indent="-342900">
              <a:lnSpc>
                <a:spcPct val="150000"/>
              </a:lnSpc>
              <a:spcBef>
                <a:spcPts val="500"/>
              </a:spcBef>
              <a:buFont typeface="Wingdings" panose="05000000000000000000" pitchFamily="2" charset="2"/>
              <a:buChar char="n"/>
            </a:pPr>
            <a:endParaRPr lang="en-US" altLang="zh-TW" sz="2000" dirty="0">
              <a:latin typeface="Times New Roman" panose="02020603050405020304" pitchFamily="18" charset="0"/>
              <a:cs typeface="Segoe UI" panose="020B0502040204020203" pitchFamily="34" charset="0"/>
            </a:endParaRPr>
          </a:p>
        </p:txBody>
      </p:sp>
      <p:sp>
        <p:nvSpPr>
          <p:cNvPr id="2" name="投影片編號版面配置區 1">
            <a:extLst>
              <a:ext uri="{FF2B5EF4-FFF2-40B4-BE49-F238E27FC236}">
                <a16:creationId xmlns:a16="http://schemas.microsoft.com/office/drawing/2014/main" id="{6A94FBB7-4FFE-4E2B-A0AC-9498C1644448}"/>
              </a:ext>
            </a:extLst>
          </p:cNvPr>
          <p:cNvSpPr>
            <a:spLocks noGrp="1"/>
          </p:cNvSpPr>
          <p:nvPr>
            <p:ph type="sldNum" sz="quarter" idx="12"/>
          </p:nvPr>
        </p:nvSpPr>
        <p:spPr/>
        <p:txBody>
          <a:bodyPr/>
          <a:lstStyle/>
          <a:p>
            <a:fld id="{64CE74CF-356A-4169-9D6E-C5675D7456C1}" type="slidenum">
              <a:rPr lang="zh-CN" altLang="en-US" smtClean="0"/>
              <a:t>39</a:t>
            </a:fld>
            <a:endParaRPr lang="zh-CN" altLang="en-US" dirty="0"/>
          </a:p>
        </p:txBody>
      </p:sp>
    </p:spTree>
    <p:extLst>
      <p:ext uri="{BB962C8B-B14F-4D97-AF65-F5344CB8AC3E}">
        <p14:creationId xmlns:p14="http://schemas.microsoft.com/office/powerpoint/2010/main" val="16260857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4" name="五边形 3"/>
          <p:cNvSpPr/>
          <p:nvPr/>
        </p:nvSpPr>
        <p:spPr>
          <a:xfrm>
            <a:off x="0" y="0"/>
            <a:ext cx="1623616"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設計流程</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2" name="投影片編號版面配置區 1">
            <a:extLst>
              <a:ext uri="{FF2B5EF4-FFF2-40B4-BE49-F238E27FC236}">
                <a16:creationId xmlns:a16="http://schemas.microsoft.com/office/drawing/2014/main" id="{76AFCA4F-DE4F-4E3A-A824-2A197E5127C0}"/>
              </a:ext>
            </a:extLst>
          </p:cNvPr>
          <p:cNvSpPr>
            <a:spLocks noGrp="1"/>
          </p:cNvSpPr>
          <p:nvPr>
            <p:ph type="sldNum" sz="quarter" idx="12"/>
          </p:nvPr>
        </p:nvSpPr>
        <p:spPr/>
        <p:txBody>
          <a:bodyPr/>
          <a:lstStyle/>
          <a:p>
            <a:fld id="{64CE74CF-356A-4169-9D6E-C5675D7456C1}" type="slidenum">
              <a:rPr lang="zh-CN" altLang="en-US" smtClean="0"/>
              <a:t>40</a:t>
            </a:fld>
            <a:endParaRPr lang="zh-CN" altLang="en-US"/>
          </a:p>
        </p:txBody>
      </p:sp>
      <p:sp>
        <p:nvSpPr>
          <p:cNvPr id="5" name="矩形: 圓角 4">
            <a:extLst>
              <a:ext uri="{FF2B5EF4-FFF2-40B4-BE49-F238E27FC236}">
                <a16:creationId xmlns:a16="http://schemas.microsoft.com/office/drawing/2014/main" id="{63B5D5FE-0D3D-41E9-80AC-77D591B58118}"/>
              </a:ext>
            </a:extLst>
          </p:cNvPr>
          <p:cNvSpPr/>
          <p:nvPr/>
        </p:nvSpPr>
        <p:spPr>
          <a:xfrm>
            <a:off x="3789561" y="98536"/>
            <a:ext cx="2448272" cy="558365"/>
          </a:xfrm>
          <a:prstGeom prst="roundRect">
            <a:avLst/>
          </a:prstGeom>
          <a:noFill/>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solidFill>
                  <a:schemeClr val="tx1"/>
                </a:solidFill>
              </a:rPr>
              <a:t>Python implementation</a:t>
            </a:r>
            <a:endParaRPr lang="zh-TW" altLang="en-US" dirty="0">
              <a:solidFill>
                <a:schemeClr val="tx1"/>
              </a:solidFill>
            </a:endParaRPr>
          </a:p>
        </p:txBody>
      </p:sp>
      <p:sp>
        <p:nvSpPr>
          <p:cNvPr id="10" name="矩形: 圓角 9">
            <a:extLst>
              <a:ext uri="{FF2B5EF4-FFF2-40B4-BE49-F238E27FC236}">
                <a16:creationId xmlns:a16="http://schemas.microsoft.com/office/drawing/2014/main" id="{E123F91B-DB0F-432B-9109-EE4D7751BE4B}"/>
              </a:ext>
            </a:extLst>
          </p:cNvPr>
          <p:cNvSpPr/>
          <p:nvPr/>
        </p:nvSpPr>
        <p:spPr>
          <a:xfrm>
            <a:off x="3783211" y="1879688"/>
            <a:ext cx="2448272" cy="558365"/>
          </a:xfrm>
          <a:prstGeom prst="roundRect">
            <a:avLst/>
          </a:prstGeom>
          <a:noFill/>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solidFill>
                  <a:schemeClr val="tx1"/>
                </a:solidFill>
              </a:rPr>
              <a:t>RTL</a:t>
            </a:r>
            <a:r>
              <a:rPr lang="zh-TW" altLang="en-US" dirty="0">
                <a:solidFill>
                  <a:schemeClr val="tx1"/>
                </a:solidFill>
              </a:rPr>
              <a:t> </a:t>
            </a:r>
            <a:r>
              <a:rPr lang="en-US" altLang="zh-TW" dirty="0">
                <a:solidFill>
                  <a:schemeClr val="tx1"/>
                </a:solidFill>
              </a:rPr>
              <a:t>code</a:t>
            </a:r>
            <a:endParaRPr lang="zh-TW" altLang="en-US" dirty="0">
              <a:solidFill>
                <a:schemeClr val="tx1"/>
              </a:solidFill>
            </a:endParaRPr>
          </a:p>
        </p:txBody>
      </p:sp>
      <p:sp>
        <p:nvSpPr>
          <p:cNvPr id="11" name="矩形: 圓角 10">
            <a:extLst>
              <a:ext uri="{FF2B5EF4-FFF2-40B4-BE49-F238E27FC236}">
                <a16:creationId xmlns:a16="http://schemas.microsoft.com/office/drawing/2014/main" id="{D94567A7-05E0-4494-9F97-5AB6ACE6FBFA}"/>
              </a:ext>
            </a:extLst>
          </p:cNvPr>
          <p:cNvSpPr/>
          <p:nvPr/>
        </p:nvSpPr>
        <p:spPr>
          <a:xfrm>
            <a:off x="3774455" y="2855429"/>
            <a:ext cx="2448272" cy="558365"/>
          </a:xfrm>
          <a:prstGeom prst="roundRect">
            <a:avLst/>
          </a:prstGeom>
          <a:noFill/>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solidFill>
                  <a:schemeClr val="tx1"/>
                </a:solidFill>
              </a:rPr>
              <a:t>Gate-level netlist</a:t>
            </a:r>
            <a:endParaRPr lang="zh-TW" altLang="en-US" dirty="0">
              <a:solidFill>
                <a:schemeClr val="tx1"/>
              </a:solidFill>
            </a:endParaRPr>
          </a:p>
        </p:txBody>
      </p:sp>
      <p:sp>
        <p:nvSpPr>
          <p:cNvPr id="12" name="矩形: 圓角 11">
            <a:extLst>
              <a:ext uri="{FF2B5EF4-FFF2-40B4-BE49-F238E27FC236}">
                <a16:creationId xmlns:a16="http://schemas.microsoft.com/office/drawing/2014/main" id="{8641F2F6-0D89-4893-B41A-2E66CFA80D23}"/>
              </a:ext>
            </a:extLst>
          </p:cNvPr>
          <p:cNvSpPr/>
          <p:nvPr/>
        </p:nvSpPr>
        <p:spPr>
          <a:xfrm>
            <a:off x="3789561" y="903947"/>
            <a:ext cx="2448272" cy="558365"/>
          </a:xfrm>
          <a:prstGeom prst="roundRect">
            <a:avLst/>
          </a:prstGeom>
          <a:noFill/>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solidFill>
                  <a:schemeClr val="tx1"/>
                </a:solidFill>
              </a:rPr>
              <a:t>Architecture design</a:t>
            </a:r>
            <a:endParaRPr lang="zh-TW" altLang="en-US" dirty="0">
              <a:solidFill>
                <a:schemeClr val="tx1"/>
              </a:solidFill>
            </a:endParaRPr>
          </a:p>
        </p:txBody>
      </p:sp>
      <p:sp>
        <p:nvSpPr>
          <p:cNvPr id="13" name="矩形: 圓角 12">
            <a:extLst>
              <a:ext uri="{FF2B5EF4-FFF2-40B4-BE49-F238E27FC236}">
                <a16:creationId xmlns:a16="http://schemas.microsoft.com/office/drawing/2014/main" id="{97AD7C51-3F8D-4978-BF03-0D7C6021E6F5}"/>
              </a:ext>
            </a:extLst>
          </p:cNvPr>
          <p:cNvSpPr/>
          <p:nvPr/>
        </p:nvSpPr>
        <p:spPr>
          <a:xfrm>
            <a:off x="912292" y="1879688"/>
            <a:ext cx="2448272" cy="558365"/>
          </a:xfrm>
          <a:prstGeom prst="roundRect">
            <a:avLst/>
          </a:prstGeom>
          <a:noFill/>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solidFill>
                  <a:schemeClr val="tx1"/>
                </a:solidFill>
              </a:rPr>
              <a:t>RTL</a:t>
            </a:r>
            <a:r>
              <a:rPr lang="zh-TW" altLang="en-US" dirty="0">
                <a:solidFill>
                  <a:schemeClr val="tx1"/>
                </a:solidFill>
              </a:rPr>
              <a:t> </a:t>
            </a:r>
            <a:r>
              <a:rPr lang="en-US" altLang="zh-TW" dirty="0">
                <a:solidFill>
                  <a:schemeClr val="tx1"/>
                </a:solidFill>
              </a:rPr>
              <a:t>simulation</a:t>
            </a:r>
            <a:endParaRPr lang="zh-TW" altLang="en-US" dirty="0">
              <a:solidFill>
                <a:schemeClr val="tx1"/>
              </a:solidFill>
            </a:endParaRPr>
          </a:p>
        </p:txBody>
      </p:sp>
      <p:sp>
        <p:nvSpPr>
          <p:cNvPr id="14" name="矩形: 圓角 13">
            <a:extLst>
              <a:ext uri="{FF2B5EF4-FFF2-40B4-BE49-F238E27FC236}">
                <a16:creationId xmlns:a16="http://schemas.microsoft.com/office/drawing/2014/main" id="{3657E404-115C-4A4E-AE6E-1232CCE86178}"/>
              </a:ext>
            </a:extLst>
          </p:cNvPr>
          <p:cNvSpPr/>
          <p:nvPr/>
        </p:nvSpPr>
        <p:spPr>
          <a:xfrm>
            <a:off x="6645375" y="2855429"/>
            <a:ext cx="2448272" cy="558365"/>
          </a:xfrm>
          <a:prstGeom prst="roundRect">
            <a:avLst/>
          </a:prstGeom>
          <a:noFill/>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solidFill>
                  <a:schemeClr val="tx1"/>
                </a:solidFill>
              </a:rPr>
              <a:t>Pre-simulation</a:t>
            </a:r>
            <a:endParaRPr lang="zh-TW" altLang="en-US" dirty="0">
              <a:solidFill>
                <a:schemeClr val="tx1"/>
              </a:solidFill>
            </a:endParaRPr>
          </a:p>
        </p:txBody>
      </p:sp>
      <p:sp>
        <p:nvSpPr>
          <p:cNvPr id="15" name="矩形: 圓角 14">
            <a:extLst>
              <a:ext uri="{FF2B5EF4-FFF2-40B4-BE49-F238E27FC236}">
                <a16:creationId xmlns:a16="http://schemas.microsoft.com/office/drawing/2014/main" id="{2F2AD0F6-5C21-4766-BEFD-F3E1D1D9EF6B}"/>
              </a:ext>
            </a:extLst>
          </p:cNvPr>
          <p:cNvSpPr/>
          <p:nvPr/>
        </p:nvSpPr>
        <p:spPr>
          <a:xfrm>
            <a:off x="903536" y="3861399"/>
            <a:ext cx="2448272" cy="558365"/>
          </a:xfrm>
          <a:prstGeom prst="roundRect">
            <a:avLst/>
          </a:prstGeom>
          <a:noFill/>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solidFill>
                  <a:schemeClr val="tx1"/>
                </a:solidFill>
              </a:rPr>
              <a:t>Post-simulation</a:t>
            </a:r>
            <a:endParaRPr lang="zh-TW" altLang="en-US" dirty="0">
              <a:solidFill>
                <a:schemeClr val="tx1"/>
              </a:solidFill>
            </a:endParaRPr>
          </a:p>
        </p:txBody>
      </p:sp>
      <p:sp>
        <p:nvSpPr>
          <p:cNvPr id="18" name="矩形: 圓角 17">
            <a:extLst>
              <a:ext uri="{FF2B5EF4-FFF2-40B4-BE49-F238E27FC236}">
                <a16:creationId xmlns:a16="http://schemas.microsoft.com/office/drawing/2014/main" id="{710FBA56-42FA-4F51-A85A-926250A69D3D}"/>
              </a:ext>
            </a:extLst>
          </p:cNvPr>
          <p:cNvSpPr/>
          <p:nvPr/>
        </p:nvSpPr>
        <p:spPr>
          <a:xfrm>
            <a:off x="3780805" y="4699824"/>
            <a:ext cx="2448272" cy="558365"/>
          </a:xfrm>
          <a:prstGeom prst="roundRect">
            <a:avLst/>
          </a:prstGeom>
          <a:noFill/>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solidFill>
                  <a:schemeClr val="tx1"/>
                </a:solidFill>
              </a:rPr>
              <a:t>DRC and</a:t>
            </a:r>
            <a:r>
              <a:rPr lang="zh-TW" altLang="en-US" dirty="0">
                <a:solidFill>
                  <a:schemeClr val="tx1"/>
                </a:solidFill>
              </a:rPr>
              <a:t> </a:t>
            </a:r>
            <a:r>
              <a:rPr lang="en-US" altLang="zh-TW" dirty="0">
                <a:solidFill>
                  <a:schemeClr val="tx1"/>
                </a:solidFill>
              </a:rPr>
              <a:t>LVS</a:t>
            </a:r>
            <a:endParaRPr lang="zh-TW" altLang="en-US" dirty="0">
              <a:solidFill>
                <a:schemeClr val="tx1"/>
              </a:solidFill>
            </a:endParaRPr>
          </a:p>
        </p:txBody>
      </p:sp>
      <p:cxnSp>
        <p:nvCxnSpPr>
          <p:cNvPr id="9" name="直線單箭頭接點 8">
            <a:extLst>
              <a:ext uri="{FF2B5EF4-FFF2-40B4-BE49-F238E27FC236}">
                <a16:creationId xmlns:a16="http://schemas.microsoft.com/office/drawing/2014/main" id="{A6578642-1829-455A-882B-519218AAF059}"/>
              </a:ext>
            </a:extLst>
          </p:cNvPr>
          <p:cNvCxnSpPr>
            <a:stCxn id="5" idx="2"/>
            <a:endCxn id="12" idx="0"/>
          </p:cNvCxnSpPr>
          <p:nvPr/>
        </p:nvCxnSpPr>
        <p:spPr>
          <a:xfrm>
            <a:off x="5013697" y="656901"/>
            <a:ext cx="0" cy="24704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線單箭頭接點 20">
            <a:extLst>
              <a:ext uri="{FF2B5EF4-FFF2-40B4-BE49-F238E27FC236}">
                <a16:creationId xmlns:a16="http://schemas.microsoft.com/office/drawing/2014/main" id="{9CF1BD17-8B06-47E9-B872-B7AC51EB403E}"/>
              </a:ext>
            </a:extLst>
          </p:cNvPr>
          <p:cNvCxnSpPr>
            <a:cxnSpLocks/>
            <a:stCxn id="12" idx="2"/>
            <a:endCxn id="10" idx="0"/>
          </p:cNvCxnSpPr>
          <p:nvPr/>
        </p:nvCxnSpPr>
        <p:spPr>
          <a:xfrm flipH="1">
            <a:off x="5007347" y="1462312"/>
            <a:ext cx="6350" cy="41737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單箭頭接點 24">
            <a:extLst>
              <a:ext uri="{FF2B5EF4-FFF2-40B4-BE49-F238E27FC236}">
                <a16:creationId xmlns:a16="http://schemas.microsoft.com/office/drawing/2014/main" id="{D38E3B18-B906-44C3-A07E-B84659172481}"/>
              </a:ext>
            </a:extLst>
          </p:cNvPr>
          <p:cNvCxnSpPr>
            <a:stCxn id="10" idx="2"/>
            <a:endCxn id="11" idx="0"/>
          </p:cNvCxnSpPr>
          <p:nvPr/>
        </p:nvCxnSpPr>
        <p:spPr>
          <a:xfrm flipH="1">
            <a:off x="4998591" y="2438053"/>
            <a:ext cx="8756" cy="41737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單箭頭接點 26">
            <a:extLst>
              <a:ext uri="{FF2B5EF4-FFF2-40B4-BE49-F238E27FC236}">
                <a16:creationId xmlns:a16="http://schemas.microsoft.com/office/drawing/2014/main" id="{D4344007-314D-4EEA-8712-A0A0E36D65CA}"/>
              </a:ext>
            </a:extLst>
          </p:cNvPr>
          <p:cNvCxnSpPr>
            <a:stCxn id="10" idx="1"/>
            <a:endCxn id="13" idx="3"/>
          </p:cNvCxnSpPr>
          <p:nvPr/>
        </p:nvCxnSpPr>
        <p:spPr>
          <a:xfrm flipH="1">
            <a:off x="3360564" y="2158871"/>
            <a:ext cx="422647"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接點: 肘形 33">
            <a:extLst>
              <a:ext uri="{FF2B5EF4-FFF2-40B4-BE49-F238E27FC236}">
                <a16:creationId xmlns:a16="http://schemas.microsoft.com/office/drawing/2014/main" id="{CC08C5F4-9CBF-4A4E-838B-0D18C89A5522}"/>
              </a:ext>
            </a:extLst>
          </p:cNvPr>
          <p:cNvCxnSpPr>
            <a:stCxn id="13" idx="0"/>
            <a:endCxn id="10" idx="0"/>
          </p:cNvCxnSpPr>
          <p:nvPr/>
        </p:nvCxnSpPr>
        <p:spPr>
          <a:xfrm rot="5400000" flipH="1" flipV="1">
            <a:off x="3571887" y="444229"/>
            <a:ext cx="12700" cy="2870919"/>
          </a:xfrm>
          <a:prstGeom prst="bentConnector3">
            <a:avLst>
              <a:gd name="adj1" fmla="val 180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直線單箭頭接點 37">
            <a:extLst>
              <a:ext uri="{FF2B5EF4-FFF2-40B4-BE49-F238E27FC236}">
                <a16:creationId xmlns:a16="http://schemas.microsoft.com/office/drawing/2014/main" id="{58D923B1-E74E-4144-A9E8-DA7BF632B73D}"/>
              </a:ext>
            </a:extLst>
          </p:cNvPr>
          <p:cNvCxnSpPr>
            <a:stCxn id="11" idx="3"/>
            <a:endCxn id="14" idx="1"/>
          </p:cNvCxnSpPr>
          <p:nvPr/>
        </p:nvCxnSpPr>
        <p:spPr>
          <a:xfrm>
            <a:off x="6222727" y="3134612"/>
            <a:ext cx="422648"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接點: 肘形 43">
            <a:extLst>
              <a:ext uri="{FF2B5EF4-FFF2-40B4-BE49-F238E27FC236}">
                <a16:creationId xmlns:a16="http://schemas.microsoft.com/office/drawing/2014/main" id="{EBC9F1F9-EF7C-4CCF-A114-BB7BB5030A7A}"/>
              </a:ext>
            </a:extLst>
          </p:cNvPr>
          <p:cNvCxnSpPr>
            <a:stCxn id="14" idx="0"/>
            <a:endCxn id="11" idx="0"/>
          </p:cNvCxnSpPr>
          <p:nvPr/>
        </p:nvCxnSpPr>
        <p:spPr>
          <a:xfrm rot="16200000" flipV="1">
            <a:off x="6434051" y="1419969"/>
            <a:ext cx="12700" cy="2870920"/>
          </a:xfrm>
          <a:prstGeom prst="bentConnector3">
            <a:avLst>
              <a:gd name="adj1" fmla="val 180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矩形: 圓角 44">
            <a:extLst>
              <a:ext uri="{FF2B5EF4-FFF2-40B4-BE49-F238E27FC236}">
                <a16:creationId xmlns:a16="http://schemas.microsoft.com/office/drawing/2014/main" id="{BCFD55B8-0272-4EE7-898E-6DA6AEF9BADE}"/>
              </a:ext>
            </a:extLst>
          </p:cNvPr>
          <p:cNvSpPr/>
          <p:nvPr/>
        </p:nvSpPr>
        <p:spPr>
          <a:xfrm>
            <a:off x="3780805" y="3862275"/>
            <a:ext cx="2448272" cy="558365"/>
          </a:xfrm>
          <a:prstGeom prst="roundRect">
            <a:avLst/>
          </a:prstGeom>
          <a:noFill/>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altLang="zh-TW" dirty="0">
                <a:solidFill>
                  <a:schemeClr val="tx1"/>
                </a:solidFill>
              </a:rPr>
              <a:t>Physical layout</a:t>
            </a:r>
            <a:endParaRPr lang="zh-TW" altLang="en-US" dirty="0">
              <a:solidFill>
                <a:schemeClr val="tx1"/>
              </a:solidFill>
            </a:endParaRPr>
          </a:p>
        </p:txBody>
      </p:sp>
      <p:cxnSp>
        <p:nvCxnSpPr>
          <p:cNvPr id="47" name="直線單箭頭接點 46">
            <a:extLst>
              <a:ext uri="{FF2B5EF4-FFF2-40B4-BE49-F238E27FC236}">
                <a16:creationId xmlns:a16="http://schemas.microsoft.com/office/drawing/2014/main" id="{350E14DD-6FD6-4838-9262-004EB0AF91CB}"/>
              </a:ext>
            </a:extLst>
          </p:cNvPr>
          <p:cNvCxnSpPr>
            <a:stCxn id="11" idx="2"/>
            <a:endCxn id="45" idx="0"/>
          </p:cNvCxnSpPr>
          <p:nvPr/>
        </p:nvCxnSpPr>
        <p:spPr>
          <a:xfrm>
            <a:off x="4998591" y="3413794"/>
            <a:ext cx="6350" cy="44848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單箭頭接點 48">
            <a:extLst>
              <a:ext uri="{FF2B5EF4-FFF2-40B4-BE49-F238E27FC236}">
                <a16:creationId xmlns:a16="http://schemas.microsoft.com/office/drawing/2014/main" id="{C3F04999-CF89-4414-8493-93890CEE92D8}"/>
              </a:ext>
            </a:extLst>
          </p:cNvPr>
          <p:cNvCxnSpPr>
            <a:stCxn id="45" idx="1"/>
            <a:endCxn id="15" idx="3"/>
          </p:cNvCxnSpPr>
          <p:nvPr/>
        </p:nvCxnSpPr>
        <p:spPr>
          <a:xfrm flipH="1" flipV="1">
            <a:off x="3351808" y="4140582"/>
            <a:ext cx="428997" cy="87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接點: 肘形 51">
            <a:extLst>
              <a:ext uri="{FF2B5EF4-FFF2-40B4-BE49-F238E27FC236}">
                <a16:creationId xmlns:a16="http://schemas.microsoft.com/office/drawing/2014/main" id="{3396EE0A-1EB6-47E3-AC92-34801857153A}"/>
              </a:ext>
            </a:extLst>
          </p:cNvPr>
          <p:cNvCxnSpPr>
            <a:stCxn id="15" idx="0"/>
            <a:endCxn id="45" idx="0"/>
          </p:cNvCxnSpPr>
          <p:nvPr/>
        </p:nvCxnSpPr>
        <p:spPr>
          <a:xfrm rot="16200000" flipH="1">
            <a:off x="3565868" y="2423203"/>
            <a:ext cx="876" cy="2877269"/>
          </a:xfrm>
          <a:prstGeom prst="bentConnector3">
            <a:avLst>
              <a:gd name="adj1" fmla="val -2609589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4" name="直線單箭頭接點 53">
            <a:extLst>
              <a:ext uri="{FF2B5EF4-FFF2-40B4-BE49-F238E27FC236}">
                <a16:creationId xmlns:a16="http://schemas.microsoft.com/office/drawing/2014/main" id="{0424277D-F647-469F-83DD-ADA3AF3346DE}"/>
              </a:ext>
            </a:extLst>
          </p:cNvPr>
          <p:cNvCxnSpPr>
            <a:stCxn id="45" idx="2"/>
            <a:endCxn id="18" idx="0"/>
          </p:cNvCxnSpPr>
          <p:nvPr/>
        </p:nvCxnSpPr>
        <p:spPr>
          <a:xfrm>
            <a:off x="5004941" y="4420640"/>
            <a:ext cx="0" cy="27918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單箭頭接點 56">
            <a:extLst>
              <a:ext uri="{FF2B5EF4-FFF2-40B4-BE49-F238E27FC236}">
                <a16:creationId xmlns:a16="http://schemas.microsoft.com/office/drawing/2014/main" id="{9AECE83A-6B7D-4AA4-9745-46C17530D960}"/>
              </a:ext>
            </a:extLst>
          </p:cNvPr>
          <p:cNvCxnSpPr>
            <a:stCxn id="18" idx="2"/>
          </p:cNvCxnSpPr>
          <p:nvPr/>
        </p:nvCxnSpPr>
        <p:spPr>
          <a:xfrm>
            <a:off x="5004941" y="5258189"/>
            <a:ext cx="0" cy="27387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8" name="文字方塊 67">
            <a:extLst>
              <a:ext uri="{FF2B5EF4-FFF2-40B4-BE49-F238E27FC236}">
                <a16:creationId xmlns:a16="http://schemas.microsoft.com/office/drawing/2014/main" id="{7D3D7A6B-D81A-41FF-9BCE-B1532D9423CA}"/>
              </a:ext>
            </a:extLst>
          </p:cNvPr>
          <p:cNvSpPr txBox="1"/>
          <p:nvPr/>
        </p:nvSpPr>
        <p:spPr>
          <a:xfrm>
            <a:off x="3553818" y="2478554"/>
            <a:ext cx="1451123" cy="307777"/>
          </a:xfrm>
          <a:prstGeom prst="rect">
            <a:avLst/>
          </a:prstGeom>
          <a:noFill/>
        </p:spPr>
        <p:txBody>
          <a:bodyPr wrap="square" rtlCol="0">
            <a:spAutoFit/>
          </a:bodyPr>
          <a:lstStyle/>
          <a:p>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Design Compiler</a:t>
            </a:r>
            <a:endPar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69" name="文字方塊 68">
            <a:extLst>
              <a:ext uri="{FF2B5EF4-FFF2-40B4-BE49-F238E27FC236}">
                <a16:creationId xmlns:a16="http://schemas.microsoft.com/office/drawing/2014/main" id="{F248E04E-0408-41C1-AF4B-4CA605466D64}"/>
              </a:ext>
            </a:extLst>
          </p:cNvPr>
          <p:cNvSpPr txBox="1"/>
          <p:nvPr/>
        </p:nvSpPr>
        <p:spPr>
          <a:xfrm>
            <a:off x="5099596" y="3488732"/>
            <a:ext cx="1451123" cy="307777"/>
          </a:xfrm>
          <a:prstGeom prst="rect">
            <a:avLst/>
          </a:prstGeom>
          <a:noFill/>
        </p:spPr>
        <p:txBody>
          <a:bodyPr wrap="square" rtlCol="0">
            <a:spAutoFit/>
          </a:bodyPr>
          <a:lstStyle/>
          <a:p>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IC Compiler</a:t>
            </a:r>
            <a:endPar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7193801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4" name="五边形 3"/>
          <p:cNvSpPr/>
          <p:nvPr/>
        </p:nvSpPr>
        <p:spPr>
          <a:xfrm>
            <a:off x="0" y="0"/>
            <a:ext cx="2055664"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b="1" dirty="0" err="1">
                <a:latin typeface="Times New Roman" panose="02020603050405020304" pitchFamily="18" charset="0"/>
                <a:ea typeface="微軟正黑體" panose="020B0604030504040204" pitchFamily="34" charset="-120"/>
                <a:cs typeface="Times New Roman" panose="02020603050405020304" pitchFamily="18" charset="0"/>
              </a:rPr>
              <a:t>KeyGen</a:t>
            </a:r>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架構</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75" name="矩形 74">
            <a:extLst>
              <a:ext uri="{FF2B5EF4-FFF2-40B4-BE49-F238E27FC236}">
                <a16:creationId xmlns:a16="http://schemas.microsoft.com/office/drawing/2014/main" id="{AC373227-A536-4C6D-9770-6768C41F175F}"/>
              </a:ext>
            </a:extLst>
          </p:cNvPr>
          <p:cNvSpPr/>
          <p:nvPr/>
        </p:nvSpPr>
        <p:spPr>
          <a:xfrm>
            <a:off x="542455" y="1072609"/>
            <a:ext cx="9075089" cy="4080196"/>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78" name="矩形 77">
            <a:extLst>
              <a:ext uri="{FF2B5EF4-FFF2-40B4-BE49-F238E27FC236}">
                <a16:creationId xmlns:a16="http://schemas.microsoft.com/office/drawing/2014/main" id="{C171CA4B-8F07-4CAB-A811-FE260D36B24C}"/>
              </a:ext>
            </a:extLst>
          </p:cNvPr>
          <p:cNvSpPr/>
          <p:nvPr/>
        </p:nvSpPr>
        <p:spPr>
          <a:xfrm>
            <a:off x="2311415" y="2178997"/>
            <a:ext cx="1318677" cy="198683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tx1"/>
                </a:solidFill>
                <a:latin typeface="Times New Roman" panose="02020603050405020304" pitchFamily="18" charset="0"/>
                <a:cs typeface="Times New Roman" panose="02020603050405020304" pitchFamily="18" charset="0"/>
              </a:rPr>
              <a:t>SHA</a:t>
            </a:r>
            <a:endParaRPr lang="zh-TW" altLang="en-US" sz="1100" dirty="0">
              <a:solidFill>
                <a:schemeClr val="tx1"/>
              </a:solidFill>
              <a:latin typeface="Times New Roman" panose="02020603050405020304" pitchFamily="18" charset="0"/>
              <a:cs typeface="Times New Roman" panose="02020603050405020304" pitchFamily="18" charset="0"/>
            </a:endParaRPr>
          </a:p>
        </p:txBody>
      </p:sp>
      <p:sp>
        <p:nvSpPr>
          <p:cNvPr id="79" name="矩形 78">
            <a:extLst>
              <a:ext uri="{FF2B5EF4-FFF2-40B4-BE49-F238E27FC236}">
                <a16:creationId xmlns:a16="http://schemas.microsoft.com/office/drawing/2014/main" id="{30FF58F4-C324-499A-B044-291D53E09C8D}"/>
              </a:ext>
            </a:extLst>
          </p:cNvPr>
          <p:cNvSpPr/>
          <p:nvPr/>
        </p:nvSpPr>
        <p:spPr>
          <a:xfrm>
            <a:off x="3882274" y="2195866"/>
            <a:ext cx="889144" cy="198683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err="1">
                <a:solidFill>
                  <a:schemeClr val="tx1"/>
                </a:solidFill>
                <a:latin typeface="Times New Roman" panose="02020603050405020304" pitchFamily="18" charset="0"/>
                <a:cs typeface="Times New Roman" panose="02020603050405020304" pitchFamily="18" charset="0"/>
              </a:rPr>
              <a:t>SampleNTT</a:t>
            </a:r>
            <a:endParaRPr lang="zh-TW" altLang="en-US" sz="1100" dirty="0">
              <a:solidFill>
                <a:schemeClr val="tx1"/>
              </a:solidFill>
              <a:latin typeface="Times New Roman" panose="02020603050405020304" pitchFamily="18" charset="0"/>
              <a:cs typeface="Times New Roman" panose="02020603050405020304" pitchFamily="18" charset="0"/>
            </a:endParaRPr>
          </a:p>
        </p:txBody>
      </p:sp>
      <p:sp>
        <p:nvSpPr>
          <p:cNvPr id="80" name="矩形 79">
            <a:extLst>
              <a:ext uri="{FF2B5EF4-FFF2-40B4-BE49-F238E27FC236}">
                <a16:creationId xmlns:a16="http://schemas.microsoft.com/office/drawing/2014/main" id="{1649BDD4-4F77-4077-9022-7604D413A12A}"/>
              </a:ext>
            </a:extLst>
          </p:cNvPr>
          <p:cNvSpPr/>
          <p:nvPr/>
        </p:nvSpPr>
        <p:spPr>
          <a:xfrm>
            <a:off x="4971955" y="2195865"/>
            <a:ext cx="867690" cy="198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err="1">
                <a:solidFill>
                  <a:schemeClr val="tx1"/>
                </a:solidFill>
                <a:latin typeface="Times New Roman" panose="02020603050405020304" pitchFamily="18" charset="0"/>
                <a:cs typeface="Times New Roman" panose="02020603050405020304" pitchFamily="18" charset="0"/>
              </a:rPr>
              <a:t>SamplePolyCBD</a:t>
            </a:r>
            <a:endParaRPr lang="zh-TW" altLang="en-US" sz="1100" dirty="0">
              <a:solidFill>
                <a:schemeClr val="tx1"/>
              </a:solidFill>
              <a:latin typeface="Times New Roman" panose="02020603050405020304" pitchFamily="18" charset="0"/>
              <a:cs typeface="Times New Roman" panose="02020603050405020304" pitchFamily="18" charset="0"/>
            </a:endParaRPr>
          </a:p>
        </p:txBody>
      </p:sp>
      <p:sp>
        <p:nvSpPr>
          <p:cNvPr id="81" name="矩形 80">
            <a:extLst>
              <a:ext uri="{FF2B5EF4-FFF2-40B4-BE49-F238E27FC236}">
                <a16:creationId xmlns:a16="http://schemas.microsoft.com/office/drawing/2014/main" id="{C1A6146A-F5B3-4740-8154-3CA161C201D3}"/>
              </a:ext>
            </a:extLst>
          </p:cNvPr>
          <p:cNvSpPr/>
          <p:nvPr/>
        </p:nvSpPr>
        <p:spPr>
          <a:xfrm>
            <a:off x="6082304" y="2195865"/>
            <a:ext cx="777600" cy="198720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tx1"/>
                </a:solidFill>
                <a:latin typeface="Times New Roman" panose="02020603050405020304" pitchFamily="18" charset="0"/>
                <a:cs typeface="Times New Roman" panose="02020603050405020304" pitchFamily="18" charset="0"/>
              </a:rPr>
              <a:t>NTT</a:t>
            </a:r>
            <a:endParaRPr lang="zh-TW" altLang="en-US" sz="1100" dirty="0">
              <a:solidFill>
                <a:schemeClr val="tx1"/>
              </a:solidFill>
              <a:latin typeface="Times New Roman" panose="02020603050405020304" pitchFamily="18" charset="0"/>
              <a:cs typeface="Times New Roman" panose="02020603050405020304" pitchFamily="18" charset="0"/>
            </a:endParaRPr>
          </a:p>
        </p:txBody>
      </p:sp>
      <p:sp>
        <p:nvSpPr>
          <p:cNvPr id="98" name="矩形 97">
            <a:extLst>
              <a:ext uri="{FF2B5EF4-FFF2-40B4-BE49-F238E27FC236}">
                <a16:creationId xmlns:a16="http://schemas.microsoft.com/office/drawing/2014/main" id="{6ACC4C6B-7C10-485D-9422-8A27D6E64A34}"/>
              </a:ext>
            </a:extLst>
          </p:cNvPr>
          <p:cNvSpPr/>
          <p:nvPr/>
        </p:nvSpPr>
        <p:spPr>
          <a:xfrm>
            <a:off x="1074537" y="2178997"/>
            <a:ext cx="846433" cy="1986830"/>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tx1"/>
                </a:solidFill>
                <a:latin typeface="Times New Roman" panose="02020603050405020304" pitchFamily="18" charset="0"/>
                <a:cs typeface="Times New Roman" panose="02020603050405020304" pitchFamily="18" charset="0"/>
              </a:rPr>
              <a:t>MEM</a:t>
            </a:r>
            <a:endParaRPr lang="zh-TW" altLang="en-US" sz="1100" dirty="0">
              <a:solidFill>
                <a:schemeClr val="tx1"/>
              </a:solidFill>
              <a:latin typeface="Times New Roman" panose="02020603050405020304" pitchFamily="18" charset="0"/>
              <a:cs typeface="Times New Roman" panose="02020603050405020304" pitchFamily="18" charset="0"/>
            </a:endParaRPr>
          </a:p>
        </p:txBody>
      </p:sp>
      <p:sp>
        <p:nvSpPr>
          <p:cNvPr id="173" name="流程圖: 人工作業 172">
            <a:extLst>
              <a:ext uri="{FF2B5EF4-FFF2-40B4-BE49-F238E27FC236}">
                <a16:creationId xmlns:a16="http://schemas.microsoft.com/office/drawing/2014/main" id="{A97F6E33-492E-4329-807A-E5D221D82826}"/>
              </a:ext>
            </a:extLst>
          </p:cNvPr>
          <p:cNvSpPr/>
          <p:nvPr/>
        </p:nvSpPr>
        <p:spPr>
          <a:xfrm>
            <a:off x="1074536" y="1633348"/>
            <a:ext cx="846434" cy="350027"/>
          </a:xfrm>
          <a:prstGeom prst="flowChartManualOperation">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TW" altLang="en-US" sz="1100" dirty="0">
              <a:solidFill>
                <a:schemeClr val="tx1"/>
              </a:solidFill>
              <a:latin typeface="Times New Roman" panose="02020603050405020304" pitchFamily="18" charset="0"/>
              <a:cs typeface="Times New Roman" panose="02020603050405020304" pitchFamily="18" charset="0"/>
            </a:endParaRPr>
          </a:p>
        </p:txBody>
      </p:sp>
      <p:cxnSp>
        <p:nvCxnSpPr>
          <p:cNvPr id="178" name="直線單箭頭接點 177">
            <a:extLst>
              <a:ext uri="{FF2B5EF4-FFF2-40B4-BE49-F238E27FC236}">
                <a16:creationId xmlns:a16="http://schemas.microsoft.com/office/drawing/2014/main" id="{91675486-B6CF-4DEE-AA8F-DF001D3A7F67}"/>
              </a:ext>
            </a:extLst>
          </p:cNvPr>
          <p:cNvCxnSpPr>
            <a:stCxn id="173" idx="2"/>
            <a:endCxn id="98" idx="0"/>
          </p:cNvCxnSpPr>
          <p:nvPr/>
        </p:nvCxnSpPr>
        <p:spPr>
          <a:xfrm>
            <a:off x="1497753" y="1983375"/>
            <a:ext cx="1" cy="19562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3" name="矩形 282">
            <a:extLst>
              <a:ext uri="{FF2B5EF4-FFF2-40B4-BE49-F238E27FC236}">
                <a16:creationId xmlns:a16="http://schemas.microsoft.com/office/drawing/2014/main" id="{8CBC358A-DD95-465A-88CE-CB80181E3F60}"/>
              </a:ext>
            </a:extLst>
          </p:cNvPr>
          <p:cNvSpPr/>
          <p:nvPr/>
        </p:nvSpPr>
        <p:spPr>
          <a:xfrm>
            <a:off x="8264907" y="3569487"/>
            <a:ext cx="992597" cy="134600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tx1"/>
                </a:solidFill>
                <a:latin typeface="Times New Roman" panose="02020603050405020304" pitchFamily="18" charset="0"/>
                <a:cs typeface="Times New Roman" panose="02020603050405020304" pitchFamily="18" charset="0"/>
              </a:rPr>
              <a:t>Matrix Multiplication</a:t>
            </a:r>
            <a:endParaRPr lang="zh-TW" altLang="en-US" sz="1100" dirty="0">
              <a:solidFill>
                <a:schemeClr val="tx1"/>
              </a:solidFill>
              <a:latin typeface="Times New Roman" panose="02020603050405020304" pitchFamily="18" charset="0"/>
              <a:cs typeface="Times New Roman" panose="02020603050405020304" pitchFamily="18" charset="0"/>
            </a:endParaRPr>
          </a:p>
        </p:txBody>
      </p:sp>
      <p:sp>
        <p:nvSpPr>
          <p:cNvPr id="317" name="矩形 316">
            <a:extLst>
              <a:ext uri="{FF2B5EF4-FFF2-40B4-BE49-F238E27FC236}">
                <a16:creationId xmlns:a16="http://schemas.microsoft.com/office/drawing/2014/main" id="{333DB95A-8870-469E-9789-C468DD89962C}"/>
              </a:ext>
            </a:extLst>
          </p:cNvPr>
          <p:cNvSpPr/>
          <p:nvPr/>
        </p:nvSpPr>
        <p:spPr>
          <a:xfrm>
            <a:off x="8262752" y="1661748"/>
            <a:ext cx="777600" cy="1346005"/>
          </a:xfrm>
          <a:prstGeom prst="rect">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tx1"/>
                </a:solidFill>
                <a:latin typeface="Times New Roman" panose="02020603050405020304" pitchFamily="18" charset="0"/>
                <a:cs typeface="Times New Roman" panose="02020603050405020304" pitchFamily="18" charset="0"/>
              </a:rPr>
              <a:t>Vector Add</a:t>
            </a:r>
            <a:endParaRPr lang="zh-TW" altLang="en-US" sz="1100" dirty="0">
              <a:solidFill>
                <a:schemeClr val="tx1"/>
              </a:solidFill>
              <a:latin typeface="Times New Roman" panose="02020603050405020304" pitchFamily="18" charset="0"/>
              <a:cs typeface="Times New Roman" panose="02020603050405020304" pitchFamily="18" charset="0"/>
            </a:endParaRPr>
          </a:p>
        </p:txBody>
      </p:sp>
      <p:cxnSp>
        <p:nvCxnSpPr>
          <p:cNvPr id="366" name="直線單箭頭接點 365">
            <a:extLst>
              <a:ext uri="{FF2B5EF4-FFF2-40B4-BE49-F238E27FC236}">
                <a16:creationId xmlns:a16="http://schemas.microsoft.com/office/drawing/2014/main" id="{92050173-3380-4F65-8F4A-A9574A6ED5FE}"/>
              </a:ext>
            </a:extLst>
          </p:cNvPr>
          <p:cNvCxnSpPr>
            <a:cxnSpLocks/>
          </p:cNvCxnSpPr>
          <p:nvPr/>
        </p:nvCxnSpPr>
        <p:spPr>
          <a:xfrm>
            <a:off x="7169272" y="1966707"/>
            <a:ext cx="1090656"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5" name="接點: 肘形 384">
            <a:extLst>
              <a:ext uri="{FF2B5EF4-FFF2-40B4-BE49-F238E27FC236}">
                <a16:creationId xmlns:a16="http://schemas.microsoft.com/office/drawing/2014/main" id="{926B34DE-7EA6-4543-BF66-255FA3EA91D2}"/>
              </a:ext>
            </a:extLst>
          </p:cNvPr>
          <p:cNvCxnSpPr/>
          <p:nvPr/>
        </p:nvCxnSpPr>
        <p:spPr>
          <a:xfrm>
            <a:off x="542454" y="1330429"/>
            <a:ext cx="722162" cy="293314"/>
          </a:xfrm>
          <a:prstGeom prst="bentConnector3">
            <a:avLst>
              <a:gd name="adj1" fmla="val 10012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1" name="直線單箭頭接點 400">
            <a:extLst>
              <a:ext uri="{FF2B5EF4-FFF2-40B4-BE49-F238E27FC236}">
                <a16:creationId xmlns:a16="http://schemas.microsoft.com/office/drawing/2014/main" id="{8C6E4F5D-5D99-4390-9F63-CA7DBD9A1A29}"/>
              </a:ext>
            </a:extLst>
          </p:cNvPr>
          <p:cNvCxnSpPr>
            <a:cxnSpLocks/>
            <a:endCxn id="79" idx="0"/>
          </p:cNvCxnSpPr>
          <p:nvPr/>
        </p:nvCxnSpPr>
        <p:spPr>
          <a:xfrm>
            <a:off x="4326846" y="1983375"/>
            <a:ext cx="0" cy="21249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5" name="接點: 肘形 454">
            <a:extLst>
              <a:ext uri="{FF2B5EF4-FFF2-40B4-BE49-F238E27FC236}">
                <a16:creationId xmlns:a16="http://schemas.microsoft.com/office/drawing/2014/main" id="{A5A78766-F07F-48A8-9C37-F0E494484897}"/>
              </a:ext>
            </a:extLst>
          </p:cNvPr>
          <p:cNvCxnSpPr>
            <a:cxnSpLocks/>
            <a:stCxn id="98" idx="2"/>
            <a:endCxn id="78" idx="2"/>
          </p:cNvCxnSpPr>
          <p:nvPr/>
        </p:nvCxnSpPr>
        <p:spPr>
          <a:xfrm rot="16200000" flipH="1">
            <a:off x="2234254" y="3429327"/>
            <a:ext cx="12700" cy="1473000"/>
          </a:xfrm>
          <a:prstGeom prst="bentConnector3">
            <a:avLst>
              <a:gd name="adj1" fmla="val 595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3" name="接點: 肘形 462">
            <a:extLst>
              <a:ext uri="{FF2B5EF4-FFF2-40B4-BE49-F238E27FC236}">
                <a16:creationId xmlns:a16="http://schemas.microsoft.com/office/drawing/2014/main" id="{FB8AC014-75F1-45F3-93F0-B40EF7C90DD5}"/>
              </a:ext>
            </a:extLst>
          </p:cNvPr>
          <p:cNvCxnSpPr>
            <a:cxnSpLocks/>
            <a:stCxn id="78" idx="0"/>
          </p:cNvCxnSpPr>
          <p:nvPr/>
        </p:nvCxnSpPr>
        <p:spPr>
          <a:xfrm rot="16200000" flipV="1">
            <a:off x="1951641" y="1159884"/>
            <a:ext cx="761981" cy="1276246"/>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5" name="直線單箭頭接點 464">
            <a:extLst>
              <a:ext uri="{FF2B5EF4-FFF2-40B4-BE49-F238E27FC236}">
                <a16:creationId xmlns:a16="http://schemas.microsoft.com/office/drawing/2014/main" id="{9FC428B7-B647-484E-9CE8-6AF2824C934B}"/>
              </a:ext>
            </a:extLst>
          </p:cNvPr>
          <p:cNvCxnSpPr>
            <a:cxnSpLocks/>
          </p:cNvCxnSpPr>
          <p:nvPr/>
        </p:nvCxnSpPr>
        <p:spPr>
          <a:xfrm>
            <a:off x="1696664" y="1417016"/>
            <a:ext cx="0" cy="20672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4" name="直線接點 473">
            <a:extLst>
              <a:ext uri="{FF2B5EF4-FFF2-40B4-BE49-F238E27FC236}">
                <a16:creationId xmlns:a16="http://schemas.microsoft.com/office/drawing/2014/main" id="{29E3C882-33EF-4449-95D5-24C023D81218}"/>
              </a:ext>
            </a:extLst>
          </p:cNvPr>
          <p:cNvCxnSpPr>
            <a:cxnSpLocks/>
          </p:cNvCxnSpPr>
          <p:nvPr/>
        </p:nvCxnSpPr>
        <p:spPr>
          <a:xfrm>
            <a:off x="2970752" y="1983375"/>
            <a:ext cx="135609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3" name="接點: 肘形 482">
            <a:extLst>
              <a:ext uri="{FF2B5EF4-FFF2-40B4-BE49-F238E27FC236}">
                <a16:creationId xmlns:a16="http://schemas.microsoft.com/office/drawing/2014/main" id="{7C36B7B6-4513-495E-878F-5DA2A4DFD63A}"/>
              </a:ext>
            </a:extLst>
          </p:cNvPr>
          <p:cNvCxnSpPr>
            <a:endCxn id="80" idx="0"/>
          </p:cNvCxnSpPr>
          <p:nvPr/>
        </p:nvCxnSpPr>
        <p:spPr>
          <a:xfrm>
            <a:off x="4326846" y="1983375"/>
            <a:ext cx="1078954" cy="212490"/>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8" name="接點: 肘形 487">
            <a:extLst>
              <a:ext uri="{FF2B5EF4-FFF2-40B4-BE49-F238E27FC236}">
                <a16:creationId xmlns:a16="http://schemas.microsoft.com/office/drawing/2014/main" id="{ECB7FC47-271F-4A84-8F07-2B67585B7140}"/>
              </a:ext>
            </a:extLst>
          </p:cNvPr>
          <p:cNvCxnSpPr>
            <a:stCxn id="80" idx="2"/>
            <a:endCxn id="81" idx="2"/>
          </p:cNvCxnSpPr>
          <p:nvPr/>
        </p:nvCxnSpPr>
        <p:spPr>
          <a:xfrm rot="16200000" flipH="1">
            <a:off x="5938452" y="3650413"/>
            <a:ext cx="12700" cy="1065304"/>
          </a:xfrm>
          <a:prstGeom prst="bentConnector3">
            <a:avLst>
              <a:gd name="adj1" fmla="val 1800000"/>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0" name="接點: 肘形 489">
            <a:extLst>
              <a:ext uri="{FF2B5EF4-FFF2-40B4-BE49-F238E27FC236}">
                <a16:creationId xmlns:a16="http://schemas.microsoft.com/office/drawing/2014/main" id="{D203CD50-69CE-49B0-9B6A-1DEF279F04DC}"/>
              </a:ext>
            </a:extLst>
          </p:cNvPr>
          <p:cNvCxnSpPr>
            <a:cxnSpLocks/>
            <a:stCxn id="81" idx="0"/>
          </p:cNvCxnSpPr>
          <p:nvPr/>
        </p:nvCxnSpPr>
        <p:spPr>
          <a:xfrm rot="16200000" flipH="1">
            <a:off x="6534059" y="2132909"/>
            <a:ext cx="1662913" cy="1788824"/>
          </a:xfrm>
          <a:prstGeom prst="bentConnector4">
            <a:avLst>
              <a:gd name="adj1" fmla="val -13747"/>
              <a:gd name="adj2" fmla="val 40846"/>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6" name="接點: 肘形 495">
            <a:extLst>
              <a:ext uri="{FF2B5EF4-FFF2-40B4-BE49-F238E27FC236}">
                <a16:creationId xmlns:a16="http://schemas.microsoft.com/office/drawing/2014/main" id="{9031D380-DF8C-4734-A6FD-7AC8EBBB3925}"/>
              </a:ext>
            </a:extLst>
          </p:cNvPr>
          <p:cNvCxnSpPr>
            <a:cxnSpLocks/>
            <a:stCxn id="79" idx="2"/>
          </p:cNvCxnSpPr>
          <p:nvPr/>
        </p:nvCxnSpPr>
        <p:spPr>
          <a:xfrm rot="16200000" flipH="1">
            <a:off x="6048018" y="2461524"/>
            <a:ext cx="490741" cy="3933084"/>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3" name="接點: 肘形 512">
            <a:extLst>
              <a:ext uri="{FF2B5EF4-FFF2-40B4-BE49-F238E27FC236}">
                <a16:creationId xmlns:a16="http://schemas.microsoft.com/office/drawing/2014/main" id="{7FB4ABEE-3C13-4B23-92EB-8539B55BC544}"/>
              </a:ext>
            </a:extLst>
          </p:cNvPr>
          <p:cNvCxnSpPr>
            <a:cxnSpLocks/>
            <a:stCxn id="283" idx="3"/>
          </p:cNvCxnSpPr>
          <p:nvPr/>
        </p:nvCxnSpPr>
        <p:spPr>
          <a:xfrm flipH="1" flipV="1">
            <a:off x="7940068" y="3299558"/>
            <a:ext cx="1317436" cy="942932"/>
          </a:xfrm>
          <a:prstGeom prst="bentConnector3">
            <a:avLst>
              <a:gd name="adj1" fmla="val -1735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5" name="接點: 肘形 514">
            <a:extLst>
              <a:ext uri="{FF2B5EF4-FFF2-40B4-BE49-F238E27FC236}">
                <a16:creationId xmlns:a16="http://schemas.microsoft.com/office/drawing/2014/main" id="{A33997F9-2429-4199-866A-E56FEF4BE1E8}"/>
              </a:ext>
            </a:extLst>
          </p:cNvPr>
          <p:cNvCxnSpPr/>
          <p:nvPr/>
        </p:nvCxnSpPr>
        <p:spPr>
          <a:xfrm rot="5400000" flipH="1" flipV="1">
            <a:off x="7814614" y="2854245"/>
            <a:ext cx="570766" cy="319861"/>
          </a:xfrm>
          <a:prstGeom prst="bentConnector3">
            <a:avLst>
              <a:gd name="adj1" fmla="val 99397"/>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9" name="接點: 肘形 518">
            <a:extLst>
              <a:ext uri="{FF2B5EF4-FFF2-40B4-BE49-F238E27FC236}">
                <a16:creationId xmlns:a16="http://schemas.microsoft.com/office/drawing/2014/main" id="{1435F9EA-B0A7-4EFA-B8BE-0E7BD292CC80}"/>
              </a:ext>
            </a:extLst>
          </p:cNvPr>
          <p:cNvCxnSpPr>
            <a:cxnSpLocks/>
            <a:stCxn id="317" idx="3"/>
          </p:cNvCxnSpPr>
          <p:nvPr/>
        </p:nvCxnSpPr>
        <p:spPr>
          <a:xfrm flipV="1">
            <a:off x="9040352" y="1330429"/>
            <a:ext cx="217153" cy="1004322"/>
          </a:xfrm>
          <a:prstGeom prst="bentConnector2">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3" name="接點: 肘形 522">
            <a:extLst>
              <a:ext uri="{FF2B5EF4-FFF2-40B4-BE49-F238E27FC236}">
                <a16:creationId xmlns:a16="http://schemas.microsoft.com/office/drawing/2014/main" id="{85C65649-FF82-47F4-A2CA-40357FC7303C}"/>
              </a:ext>
            </a:extLst>
          </p:cNvPr>
          <p:cNvCxnSpPr>
            <a:cxnSpLocks/>
            <a:endCxn id="173" idx="0"/>
          </p:cNvCxnSpPr>
          <p:nvPr/>
        </p:nvCxnSpPr>
        <p:spPr>
          <a:xfrm rot="10800000" flipV="1">
            <a:off x="1497754" y="1333444"/>
            <a:ext cx="7759751" cy="299904"/>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9" name="接點: 肘形 528">
            <a:extLst>
              <a:ext uri="{FF2B5EF4-FFF2-40B4-BE49-F238E27FC236}">
                <a16:creationId xmlns:a16="http://schemas.microsoft.com/office/drawing/2014/main" id="{73732F46-7DA0-4CE3-8008-AF272E9E26E1}"/>
              </a:ext>
            </a:extLst>
          </p:cNvPr>
          <p:cNvCxnSpPr>
            <a:stCxn id="98" idx="2"/>
          </p:cNvCxnSpPr>
          <p:nvPr/>
        </p:nvCxnSpPr>
        <p:spPr>
          <a:xfrm rot="5400000">
            <a:off x="645272" y="4063009"/>
            <a:ext cx="749665" cy="955300"/>
          </a:xfrm>
          <a:prstGeom prst="bentConnector2">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6" name="投影片編號版面配置區 535">
            <a:extLst>
              <a:ext uri="{FF2B5EF4-FFF2-40B4-BE49-F238E27FC236}">
                <a16:creationId xmlns:a16="http://schemas.microsoft.com/office/drawing/2014/main" id="{CD8CA351-2767-49FA-AA2C-DE0F38176D8B}"/>
              </a:ext>
            </a:extLst>
          </p:cNvPr>
          <p:cNvSpPr>
            <a:spLocks noGrp="1"/>
          </p:cNvSpPr>
          <p:nvPr>
            <p:ph type="sldNum" sz="quarter" idx="12"/>
          </p:nvPr>
        </p:nvSpPr>
        <p:spPr/>
        <p:txBody>
          <a:bodyPr/>
          <a:lstStyle/>
          <a:p>
            <a:fld id="{64CE74CF-356A-4169-9D6E-C5675D7456C1}" type="slidenum">
              <a:rPr lang="zh-CN" altLang="en-US" smtClean="0"/>
              <a:t>41</a:t>
            </a:fld>
            <a:endParaRPr lang="zh-CN" altLang="en-US"/>
          </a:p>
        </p:txBody>
      </p:sp>
    </p:spTree>
    <p:extLst>
      <p:ext uri="{BB962C8B-B14F-4D97-AF65-F5344CB8AC3E}">
        <p14:creationId xmlns:p14="http://schemas.microsoft.com/office/powerpoint/2010/main" val="41205896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4" name="五边形 3"/>
          <p:cNvSpPr/>
          <p:nvPr/>
        </p:nvSpPr>
        <p:spPr>
          <a:xfrm>
            <a:off x="0" y="0"/>
            <a:ext cx="2487712"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b="1" dirty="0" err="1">
                <a:latin typeface="Times New Roman" panose="02020603050405020304" pitchFamily="18" charset="0"/>
                <a:ea typeface="微軟正黑體" panose="020B0604030504040204" pitchFamily="34" charset="-120"/>
                <a:cs typeface="Times New Roman" panose="02020603050405020304" pitchFamily="18" charset="0"/>
              </a:rPr>
              <a:t>Encap</a:t>
            </a:r>
            <a:r>
              <a:rPr lang="en-US" altLang="zh-TW" b="1" dirty="0">
                <a:latin typeface="Times New Roman" panose="02020603050405020304" pitchFamily="18" charset="0"/>
                <a:ea typeface="微軟正黑體" panose="020B0604030504040204" pitchFamily="34" charset="-120"/>
                <a:cs typeface="Times New Roman" panose="02020603050405020304" pitchFamily="18" charset="0"/>
              </a:rPr>
              <a:t> &amp; </a:t>
            </a:r>
            <a:r>
              <a:rPr lang="en-US" altLang="zh-TW" b="1" dirty="0" err="1">
                <a:latin typeface="Times New Roman" panose="02020603050405020304" pitchFamily="18" charset="0"/>
                <a:ea typeface="微軟正黑體" panose="020B0604030504040204" pitchFamily="34" charset="-120"/>
                <a:cs typeface="Times New Roman" panose="02020603050405020304" pitchFamily="18" charset="0"/>
              </a:rPr>
              <a:t>Decap</a:t>
            </a:r>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架構</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75" name="矩形 74">
            <a:extLst>
              <a:ext uri="{FF2B5EF4-FFF2-40B4-BE49-F238E27FC236}">
                <a16:creationId xmlns:a16="http://schemas.microsoft.com/office/drawing/2014/main" id="{AC373227-A536-4C6D-9770-6768C41F175F}"/>
              </a:ext>
            </a:extLst>
          </p:cNvPr>
          <p:cNvSpPr/>
          <p:nvPr/>
        </p:nvSpPr>
        <p:spPr>
          <a:xfrm>
            <a:off x="203898" y="725865"/>
            <a:ext cx="9752204" cy="460214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78" name="矩形 77">
            <a:extLst>
              <a:ext uri="{FF2B5EF4-FFF2-40B4-BE49-F238E27FC236}">
                <a16:creationId xmlns:a16="http://schemas.microsoft.com/office/drawing/2014/main" id="{C171CA4B-8F07-4CAB-A811-FE260D36B24C}"/>
              </a:ext>
            </a:extLst>
          </p:cNvPr>
          <p:cNvSpPr/>
          <p:nvPr/>
        </p:nvSpPr>
        <p:spPr>
          <a:xfrm>
            <a:off x="1972859" y="1924798"/>
            <a:ext cx="1318677" cy="198683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tx1"/>
                </a:solidFill>
                <a:latin typeface="Times New Roman" panose="02020603050405020304" pitchFamily="18" charset="0"/>
                <a:cs typeface="Times New Roman" panose="02020603050405020304" pitchFamily="18" charset="0"/>
              </a:rPr>
              <a:t>SHA</a:t>
            </a:r>
            <a:endParaRPr lang="zh-TW" altLang="en-US" sz="1100" dirty="0">
              <a:solidFill>
                <a:schemeClr val="tx1"/>
              </a:solidFill>
              <a:latin typeface="Times New Roman" panose="02020603050405020304" pitchFamily="18" charset="0"/>
              <a:cs typeface="Times New Roman" panose="02020603050405020304" pitchFamily="18" charset="0"/>
            </a:endParaRPr>
          </a:p>
        </p:txBody>
      </p:sp>
      <p:sp>
        <p:nvSpPr>
          <p:cNvPr id="79" name="矩形 78">
            <a:extLst>
              <a:ext uri="{FF2B5EF4-FFF2-40B4-BE49-F238E27FC236}">
                <a16:creationId xmlns:a16="http://schemas.microsoft.com/office/drawing/2014/main" id="{30FF58F4-C324-499A-B044-291D53E09C8D}"/>
              </a:ext>
            </a:extLst>
          </p:cNvPr>
          <p:cNvSpPr/>
          <p:nvPr/>
        </p:nvSpPr>
        <p:spPr>
          <a:xfrm>
            <a:off x="3453395" y="1948386"/>
            <a:ext cx="889144" cy="198683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err="1">
                <a:solidFill>
                  <a:schemeClr val="tx1"/>
                </a:solidFill>
                <a:latin typeface="Times New Roman" panose="02020603050405020304" pitchFamily="18" charset="0"/>
                <a:cs typeface="Times New Roman" panose="02020603050405020304" pitchFamily="18" charset="0"/>
              </a:rPr>
              <a:t>SampleNTT</a:t>
            </a:r>
            <a:endParaRPr lang="zh-TW" altLang="en-US" sz="1100" dirty="0">
              <a:solidFill>
                <a:schemeClr val="tx1"/>
              </a:solidFill>
              <a:latin typeface="Times New Roman" panose="02020603050405020304" pitchFamily="18" charset="0"/>
              <a:cs typeface="Times New Roman" panose="02020603050405020304" pitchFamily="18" charset="0"/>
            </a:endParaRPr>
          </a:p>
        </p:txBody>
      </p:sp>
      <p:sp>
        <p:nvSpPr>
          <p:cNvPr id="80" name="矩形 79">
            <a:extLst>
              <a:ext uri="{FF2B5EF4-FFF2-40B4-BE49-F238E27FC236}">
                <a16:creationId xmlns:a16="http://schemas.microsoft.com/office/drawing/2014/main" id="{1649BDD4-4F77-4077-9022-7604D413A12A}"/>
              </a:ext>
            </a:extLst>
          </p:cNvPr>
          <p:cNvSpPr/>
          <p:nvPr/>
        </p:nvSpPr>
        <p:spPr>
          <a:xfrm>
            <a:off x="4511470" y="1941666"/>
            <a:ext cx="867690" cy="19872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err="1">
                <a:solidFill>
                  <a:schemeClr val="tx1"/>
                </a:solidFill>
                <a:latin typeface="Times New Roman" panose="02020603050405020304" pitchFamily="18" charset="0"/>
                <a:cs typeface="Times New Roman" panose="02020603050405020304" pitchFamily="18" charset="0"/>
              </a:rPr>
              <a:t>SamplePolyCBD</a:t>
            </a:r>
            <a:endParaRPr lang="zh-TW" altLang="en-US" sz="1100" dirty="0">
              <a:solidFill>
                <a:schemeClr val="tx1"/>
              </a:solidFill>
              <a:latin typeface="Times New Roman" panose="02020603050405020304" pitchFamily="18" charset="0"/>
              <a:cs typeface="Times New Roman" panose="02020603050405020304" pitchFamily="18" charset="0"/>
            </a:endParaRPr>
          </a:p>
        </p:txBody>
      </p:sp>
      <p:sp>
        <p:nvSpPr>
          <p:cNvPr id="81" name="矩形 80">
            <a:extLst>
              <a:ext uri="{FF2B5EF4-FFF2-40B4-BE49-F238E27FC236}">
                <a16:creationId xmlns:a16="http://schemas.microsoft.com/office/drawing/2014/main" id="{C1A6146A-F5B3-4740-8154-3CA161C201D3}"/>
              </a:ext>
            </a:extLst>
          </p:cNvPr>
          <p:cNvSpPr/>
          <p:nvPr/>
        </p:nvSpPr>
        <p:spPr>
          <a:xfrm>
            <a:off x="5657553" y="1941666"/>
            <a:ext cx="777600" cy="19872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tx1"/>
                </a:solidFill>
                <a:latin typeface="Times New Roman" panose="02020603050405020304" pitchFamily="18" charset="0"/>
                <a:cs typeface="Times New Roman" panose="02020603050405020304" pitchFamily="18" charset="0"/>
              </a:rPr>
              <a:t>NTT</a:t>
            </a:r>
            <a:endParaRPr lang="zh-TW" altLang="en-US" sz="1100" dirty="0">
              <a:solidFill>
                <a:schemeClr val="tx1"/>
              </a:solidFill>
              <a:latin typeface="Times New Roman" panose="02020603050405020304" pitchFamily="18" charset="0"/>
              <a:cs typeface="Times New Roman" panose="02020603050405020304" pitchFamily="18" charset="0"/>
            </a:endParaRPr>
          </a:p>
        </p:txBody>
      </p:sp>
      <p:sp>
        <p:nvSpPr>
          <p:cNvPr id="98" name="矩形 97">
            <a:extLst>
              <a:ext uri="{FF2B5EF4-FFF2-40B4-BE49-F238E27FC236}">
                <a16:creationId xmlns:a16="http://schemas.microsoft.com/office/drawing/2014/main" id="{6ACC4C6B-7C10-485D-9422-8A27D6E64A34}"/>
              </a:ext>
            </a:extLst>
          </p:cNvPr>
          <p:cNvSpPr/>
          <p:nvPr/>
        </p:nvSpPr>
        <p:spPr>
          <a:xfrm>
            <a:off x="735981" y="1924798"/>
            <a:ext cx="846433" cy="198683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tx1"/>
                </a:solidFill>
                <a:latin typeface="Times New Roman" panose="02020603050405020304" pitchFamily="18" charset="0"/>
                <a:cs typeface="Times New Roman" panose="02020603050405020304" pitchFamily="18" charset="0"/>
              </a:rPr>
              <a:t>MEM</a:t>
            </a:r>
            <a:endParaRPr lang="zh-TW" altLang="en-US" sz="1100" dirty="0">
              <a:solidFill>
                <a:schemeClr val="tx1"/>
              </a:solidFill>
              <a:latin typeface="Times New Roman" panose="02020603050405020304" pitchFamily="18" charset="0"/>
              <a:cs typeface="Times New Roman" panose="02020603050405020304" pitchFamily="18" charset="0"/>
            </a:endParaRPr>
          </a:p>
        </p:txBody>
      </p:sp>
      <p:sp>
        <p:nvSpPr>
          <p:cNvPr id="173" name="流程圖: 人工作業 172">
            <a:extLst>
              <a:ext uri="{FF2B5EF4-FFF2-40B4-BE49-F238E27FC236}">
                <a16:creationId xmlns:a16="http://schemas.microsoft.com/office/drawing/2014/main" id="{A97F6E33-492E-4329-807A-E5D221D82826}"/>
              </a:ext>
            </a:extLst>
          </p:cNvPr>
          <p:cNvSpPr/>
          <p:nvPr/>
        </p:nvSpPr>
        <p:spPr>
          <a:xfrm>
            <a:off x="735980" y="1379149"/>
            <a:ext cx="846434" cy="350027"/>
          </a:xfrm>
          <a:prstGeom prst="flowChartManualOperati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TW" altLang="en-US" sz="1100" dirty="0">
              <a:solidFill>
                <a:schemeClr val="tx1"/>
              </a:solidFill>
              <a:latin typeface="Times New Roman" panose="02020603050405020304" pitchFamily="18" charset="0"/>
              <a:cs typeface="Times New Roman" panose="02020603050405020304" pitchFamily="18" charset="0"/>
            </a:endParaRPr>
          </a:p>
        </p:txBody>
      </p:sp>
      <p:cxnSp>
        <p:nvCxnSpPr>
          <p:cNvPr id="178" name="直線單箭頭接點 177">
            <a:extLst>
              <a:ext uri="{FF2B5EF4-FFF2-40B4-BE49-F238E27FC236}">
                <a16:creationId xmlns:a16="http://schemas.microsoft.com/office/drawing/2014/main" id="{91675486-B6CF-4DEE-AA8F-DF001D3A7F67}"/>
              </a:ext>
            </a:extLst>
          </p:cNvPr>
          <p:cNvCxnSpPr>
            <a:stCxn id="173" idx="2"/>
            <a:endCxn id="98" idx="0"/>
          </p:cNvCxnSpPr>
          <p:nvPr/>
        </p:nvCxnSpPr>
        <p:spPr>
          <a:xfrm>
            <a:off x="1159197" y="1729176"/>
            <a:ext cx="1" cy="195622"/>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283" name="矩形 282">
            <a:extLst>
              <a:ext uri="{FF2B5EF4-FFF2-40B4-BE49-F238E27FC236}">
                <a16:creationId xmlns:a16="http://schemas.microsoft.com/office/drawing/2014/main" id="{8CBC358A-DD95-465A-88CE-CB80181E3F60}"/>
              </a:ext>
            </a:extLst>
          </p:cNvPr>
          <p:cNvSpPr/>
          <p:nvPr/>
        </p:nvSpPr>
        <p:spPr>
          <a:xfrm>
            <a:off x="6842634" y="2983008"/>
            <a:ext cx="1038007" cy="892639"/>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tx1"/>
                </a:solidFill>
                <a:latin typeface="Times New Roman" panose="02020603050405020304" pitchFamily="18" charset="0"/>
                <a:cs typeface="Times New Roman" panose="02020603050405020304" pitchFamily="18" charset="0"/>
              </a:rPr>
              <a:t>Matrix Multiplication</a:t>
            </a:r>
            <a:endParaRPr lang="zh-TW" altLang="en-US" sz="1100" dirty="0">
              <a:solidFill>
                <a:schemeClr val="tx1"/>
              </a:solidFill>
              <a:latin typeface="Times New Roman" panose="02020603050405020304" pitchFamily="18" charset="0"/>
              <a:cs typeface="Times New Roman" panose="02020603050405020304" pitchFamily="18" charset="0"/>
            </a:endParaRPr>
          </a:p>
        </p:txBody>
      </p:sp>
      <p:sp>
        <p:nvSpPr>
          <p:cNvPr id="317" name="矩形 316">
            <a:extLst>
              <a:ext uri="{FF2B5EF4-FFF2-40B4-BE49-F238E27FC236}">
                <a16:creationId xmlns:a16="http://schemas.microsoft.com/office/drawing/2014/main" id="{333DB95A-8870-469E-9789-C468DD89962C}"/>
              </a:ext>
            </a:extLst>
          </p:cNvPr>
          <p:cNvSpPr/>
          <p:nvPr/>
        </p:nvSpPr>
        <p:spPr>
          <a:xfrm>
            <a:off x="6825660" y="879938"/>
            <a:ext cx="1038006" cy="1574731"/>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tx1"/>
                </a:solidFill>
                <a:latin typeface="Times New Roman" panose="02020603050405020304" pitchFamily="18" charset="0"/>
                <a:cs typeface="Times New Roman" panose="02020603050405020304" pitchFamily="18" charset="0"/>
              </a:rPr>
              <a:t>Vector Add</a:t>
            </a:r>
            <a:endParaRPr lang="zh-TW" altLang="en-US" sz="1100" dirty="0">
              <a:solidFill>
                <a:schemeClr val="tx1"/>
              </a:solidFill>
              <a:latin typeface="Times New Roman" panose="02020603050405020304" pitchFamily="18" charset="0"/>
              <a:cs typeface="Times New Roman" panose="02020603050405020304" pitchFamily="18" charset="0"/>
            </a:endParaRPr>
          </a:p>
        </p:txBody>
      </p:sp>
      <p:cxnSp>
        <p:nvCxnSpPr>
          <p:cNvPr id="385" name="接點: 肘形 384">
            <a:extLst>
              <a:ext uri="{FF2B5EF4-FFF2-40B4-BE49-F238E27FC236}">
                <a16:creationId xmlns:a16="http://schemas.microsoft.com/office/drawing/2014/main" id="{926B34DE-7EA6-4543-BF66-255FA3EA91D2}"/>
              </a:ext>
            </a:extLst>
          </p:cNvPr>
          <p:cNvCxnSpPr/>
          <p:nvPr/>
        </p:nvCxnSpPr>
        <p:spPr>
          <a:xfrm>
            <a:off x="203898" y="1076230"/>
            <a:ext cx="722162" cy="293314"/>
          </a:xfrm>
          <a:prstGeom prst="bentConnector3">
            <a:avLst>
              <a:gd name="adj1" fmla="val 100120"/>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401" name="直線單箭頭接點 400">
            <a:extLst>
              <a:ext uri="{FF2B5EF4-FFF2-40B4-BE49-F238E27FC236}">
                <a16:creationId xmlns:a16="http://schemas.microsoft.com/office/drawing/2014/main" id="{8C6E4F5D-5D99-4390-9F63-CA7DBD9A1A29}"/>
              </a:ext>
            </a:extLst>
          </p:cNvPr>
          <p:cNvCxnSpPr>
            <a:cxnSpLocks/>
            <a:endCxn id="79" idx="0"/>
          </p:cNvCxnSpPr>
          <p:nvPr/>
        </p:nvCxnSpPr>
        <p:spPr>
          <a:xfrm>
            <a:off x="3897967" y="1735895"/>
            <a:ext cx="0" cy="212491"/>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455" name="接點: 肘形 454">
            <a:extLst>
              <a:ext uri="{FF2B5EF4-FFF2-40B4-BE49-F238E27FC236}">
                <a16:creationId xmlns:a16="http://schemas.microsoft.com/office/drawing/2014/main" id="{A5A78766-F07F-48A8-9C37-F0E494484897}"/>
              </a:ext>
            </a:extLst>
          </p:cNvPr>
          <p:cNvCxnSpPr>
            <a:cxnSpLocks/>
            <a:stCxn id="98" idx="2"/>
            <a:endCxn id="78" idx="2"/>
          </p:cNvCxnSpPr>
          <p:nvPr/>
        </p:nvCxnSpPr>
        <p:spPr>
          <a:xfrm rot="16200000" flipH="1">
            <a:off x="1895698" y="3175128"/>
            <a:ext cx="12700" cy="1473000"/>
          </a:xfrm>
          <a:prstGeom prst="bentConnector3">
            <a:avLst>
              <a:gd name="adj1" fmla="val 5950000"/>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463" name="接點: 肘形 462">
            <a:extLst>
              <a:ext uri="{FF2B5EF4-FFF2-40B4-BE49-F238E27FC236}">
                <a16:creationId xmlns:a16="http://schemas.microsoft.com/office/drawing/2014/main" id="{FB8AC014-75F1-45F3-93F0-B40EF7C90DD5}"/>
              </a:ext>
            </a:extLst>
          </p:cNvPr>
          <p:cNvCxnSpPr>
            <a:cxnSpLocks/>
            <a:stCxn id="78" idx="0"/>
          </p:cNvCxnSpPr>
          <p:nvPr/>
        </p:nvCxnSpPr>
        <p:spPr>
          <a:xfrm rot="16200000" flipV="1">
            <a:off x="1613085" y="905685"/>
            <a:ext cx="761981" cy="1276246"/>
          </a:xfrm>
          <a:prstGeom prst="bentConnector2">
            <a:avLst/>
          </a:prstGeom>
          <a:ln w="12700">
            <a:solidFill>
              <a:srgbClr val="262626"/>
            </a:solidFill>
          </a:ln>
        </p:spPr>
        <p:style>
          <a:lnRef idx="1">
            <a:schemeClr val="accent1"/>
          </a:lnRef>
          <a:fillRef idx="0">
            <a:schemeClr val="accent1"/>
          </a:fillRef>
          <a:effectRef idx="0">
            <a:schemeClr val="accent1"/>
          </a:effectRef>
          <a:fontRef idx="minor">
            <a:schemeClr val="tx1"/>
          </a:fontRef>
        </p:style>
      </p:cxnSp>
      <p:cxnSp>
        <p:nvCxnSpPr>
          <p:cNvPr id="465" name="直線單箭頭接點 464">
            <a:extLst>
              <a:ext uri="{FF2B5EF4-FFF2-40B4-BE49-F238E27FC236}">
                <a16:creationId xmlns:a16="http://schemas.microsoft.com/office/drawing/2014/main" id="{9FC428B7-B647-484E-9CE8-6AF2824C934B}"/>
              </a:ext>
            </a:extLst>
          </p:cNvPr>
          <p:cNvCxnSpPr>
            <a:cxnSpLocks/>
          </p:cNvCxnSpPr>
          <p:nvPr/>
        </p:nvCxnSpPr>
        <p:spPr>
          <a:xfrm>
            <a:off x="1358108" y="1162817"/>
            <a:ext cx="0" cy="206727"/>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474" name="直線接點 473">
            <a:extLst>
              <a:ext uri="{FF2B5EF4-FFF2-40B4-BE49-F238E27FC236}">
                <a16:creationId xmlns:a16="http://schemas.microsoft.com/office/drawing/2014/main" id="{29E3C882-33EF-4449-95D5-24C023D81218}"/>
              </a:ext>
            </a:extLst>
          </p:cNvPr>
          <p:cNvCxnSpPr>
            <a:cxnSpLocks/>
          </p:cNvCxnSpPr>
          <p:nvPr/>
        </p:nvCxnSpPr>
        <p:spPr>
          <a:xfrm>
            <a:off x="2632196" y="1729176"/>
            <a:ext cx="1356094" cy="0"/>
          </a:xfrm>
          <a:prstGeom prst="line">
            <a:avLst/>
          </a:prstGeom>
          <a:ln w="12700">
            <a:solidFill>
              <a:srgbClr val="262626"/>
            </a:solidFill>
          </a:ln>
        </p:spPr>
        <p:style>
          <a:lnRef idx="1">
            <a:schemeClr val="accent1"/>
          </a:lnRef>
          <a:fillRef idx="0">
            <a:schemeClr val="accent1"/>
          </a:fillRef>
          <a:effectRef idx="0">
            <a:schemeClr val="accent1"/>
          </a:effectRef>
          <a:fontRef idx="minor">
            <a:schemeClr val="tx1"/>
          </a:fontRef>
        </p:style>
      </p:cxnSp>
      <p:cxnSp>
        <p:nvCxnSpPr>
          <p:cNvPr id="483" name="接點: 肘形 482">
            <a:extLst>
              <a:ext uri="{FF2B5EF4-FFF2-40B4-BE49-F238E27FC236}">
                <a16:creationId xmlns:a16="http://schemas.microsoft.com/office/drawing/2014/main" id="{7C36B7B6-4513-495E-878F-5DA2A4DFD63A}"/>
              </a:ext>
            </a:extLst>
          </p:cNvPr>
          <p:cNvCxnSpPr>
            <a:endCxn id="80" idx="0"/>
          </p:cNvCxnSpPr>
          <p:nvPr/>
        </p:nvCxnSpPr>
        <p:spPr>
          <a:xfrm>
            <a:off x="3866361" y="1729176"/>
            <a:ext cx="1078954" cy="212490"/>
          </a:xfrm>
          <a:prstGeom prst="bentConnector2">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488" name="接點: 肘形 487">
            <a:extLst>
              <a:ext uri="{FF2B5EF4-FFF2-40B4-BE49-F238E27FC236}">
                <a16:creationId xmlns:a16="http://schemas.microsoft.com/office/drawing/2014/main" id="{ECB7FC47-271F-4A84-8F07-2B67585B7140}"/>
              </a:ext>
            </a:extLst>
          </p:cNvPr>
          <p:cNvCxnSpPr>
            <a:stCxn id="80" idx="2"/>
            <a:endCxn id="81" idx="2"/>
          </p:cNvCxnSpPr>
          <p:nvPr/>
        </p:nvCxnSpPr>
        <p:spPr>
          <a:xfrm rot="16200000" flipH="1">
            <a:off x="5495834" y="3378347"/>
            <a:ext cx="12700" cy="1101038"/>
          </a:xfrm>
          <a:prstGeom prst="bentConnector3">
            <a:avLst>
              <a:gd name="adj1" fmla="val 1800000"/>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523" name="接點: 肘形 522">
            <a:extLst>
              <a:ext uri="{FF2B5EF4-FFF2-40B4-BE49-F238E27FC236}">
                <a16:creationId xmlns:a16="http://schemas.microsoft.com/office/drawing/2014/main" id="{85C65649-FF82-47F4-A2CA-40357FC7303C}"/>
              </a:ext>
            </a:extLst>
          </p:cNvPr>
          <p:cNvCxnSpPr>
            <a:cxnSpLocks/>
            <a:stCxn id="119" idx="1"/>
            <a:endCxn id="173" idx="0"/>
          </p:cNvCxnSpPr>
          <p:nvPr/>
        </p:nvCxnSpPr>
        <p:spPr>
          <a:xfrm rot="10800000" flipV="1">
            <a:off x="1159197" y="1081063"/>
            <a:ext cx="3123462" cy="298085"/>
          </a:xfrm>
          <a:prstGeom prst="bentConnector2">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529" name="接點: 肘形 528">
            <a:extLst>
              <a:ext uri="{FF2B5EF4-FFF2-40B4-BE49-F238E27FC236}">
                <a16:creationId xmlns:a16="http://schemas.microsoft.com/office/drawing/2014/main" id="{73732F46-7DA0-4CE3-8008-AF272E9E26E1}"/>
              </a:ext>
            </a:extLst>
          </p:cNvPr>
          <p:cNvCxnSpPr>
            <a:stCxn id="98" idx="2"/>
          </p:cNvCxnSpPr>
          <p:nvPr/>
        </p:nvCxnSpPr>
        <p:spPr>
          <a:xfrm rot="5400000">
            <a:off x="306716" y="3808810"/>
            <a:ext cx="749665" cy="955300"/>
          </a:xfrm>
          <a:prstGeom prst="bentConnector2">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37" name="矩形 36">
            <a:extLst>
              <a:ext uri="{FF2B5EF4-FFF2-40B4-BE49-F238E27FC236}">
                <a16:creationId xmlns:a16="http://schemas.microsoft.com/office/drawing/2014/main" id="{B9C97707-4842-452B-9AE8-C6DCF15FF628}"/>
              </a:ext>
            </a:extLst>
          </p:cNvPr>
          <p:cNvSpPr/>
          <p:nvPr/>
        </p:nvSpPr>
        <p:spPr>
          <a:xfrm>
            <a:off x="8588032" y="2983008"/>
            <a:ext cx="777600" cy="19872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err="1">
                <a:solidFill>
                  <a:schemeClr val="tx1"/>
                </a:solidFill>
                <a:latin typeface="Times New Roman" panose="02020603050405020304" pitchFamily="18" charset="0"/>
                <a:cs typeface="Times New Roman" panose="02020603050405020304" pitchFamily="18" charset="0"/>
              </a:rPr>
              <a:t>NTT_inv</a:t>
            </a:r>
            <a:endParaRPr lang="zh-TW" altLang="en-US" sz="1100" dirty="0">
              <a:solidFill>
                <a:schemeClr val="tx1"/>
              </a:solidFill>
              <a:latin typeface="Times New Roman" panose="02020603050405020304" pitchFamily="18" charset="0"/>
              <a:cs typeface="Times New Roman" panose="02020603050405020304" pitchFamily="18" charset="0"/>
            </a:endParaRPr>
          </a:p>
        </p:txBody>
      </p:sp>
      <p:sp>
        <p:nvSpPr>
          <p:cNvPr id="38" name="矩形 37">
            <a:extLst>
              <a:ext uri="{FF2B5EF4-FFF2-40B4-BE49-F238E27FC236}">
                <a16:creationId xmlns:a16="http://schemas.microsoft.com/office/drawing/2014/main" id="{4E005B52-3060-45D4-B974-A6DD583EC56D}"/>
              </a:ext>
            </a:extLst>
          </p:cNvPr>
          <p:cNvSpPr/>
          <p:nvPr/>
        </p:nvSpPr>
        <p:spPr>
          <a:xfrm>
            <a:off x="6845830" y="3988173"/>
            <a:ext cx="1038006" cy="892639"/>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tx1"/>
                </a:solidFill>
                <a:latin typeface="Times New Roman" panose="02020603050405020304" pitchFamily="18" charset="0"/>
                <a:cs typeface="Times New Roman" panose="02020603050405020304" pitchFamily="18" charset="0"/>
              </a:rPr>
              <a:t>Vector Multiplication</a:t>
            </a:r>
            <a:endParaRPr lang="zh-TW" altLang="en-US" sz="1100" dirty="0">
              <a:solidFill>
                <a:schemeClr val="tx1"/>
              </a:solidFill>
              <a:latin typeface="Times New Roman" panose="02020603050405020304" pitchFamily="18" charset="0"/>
              <a:cs typeface="Times New Roman" panose="02020603050405020304" pitchFamily="18" charset="0"/>
            </a:endParaRPr>
          </a:p>
        </p:txBody>
      </p:sp>
      <p:sp>
        <p:nvSpPr>
          <p:cNvPr id="45" name="流程圖: 人工作業 44">
            <a:extLst>
              <a:ext uri="{FF2B5EF4-FFF2-40B4-BE49-F238E27FC236}">
                <a16:creationId xmlns:a16="http://schemas.microsoft.com/office/drawing/2014/main" id="{EAB75B8C-F73A-4D72-8898-AA31AA4068F5}"/>
              </a:ext>
            </a:extLst>
          </p:cNvPr>
          <p:cNvSpPr/>
          <p:nvPr/>
        </p:nvSpPr>
        <p:spPr>
          <a:xfrm rot="16200000">
            <a:off x="7223914" y="3801594"/>
            <a:ext cx="1987199" cy="350027"/>
          </a:xfrm>
          <a:prstGeom prst="flowChartManualOperati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TW" altLang="en-US" sz="1100" dirty="0">
              <a:solidFill>
                <a:schemeClr val="tx1"/>
              </a:solidFill>
              <a:latin typeface="Times New Roman" panose="02020603050405020304" pitchFamily="18" charset="0"/>
              <a:cs typeface="Times New Roman" panose="02020603050405020304" pitchFamily="18" charset="0"/>
            </a:endParaRPr>
          </a:p>
        </p:txBody>
      </p:sp>
      <p:cxnSp>
        <p:nvCxnSpPr>
          <p:cNvPr id="18" name="直線接點 17">
            <a:extLst>
              <a:ext uri="{FF2B5EF4-FFF2-40B4-BE49-F238E27FC236}">
                <a16:creationId xmlns:a16="http://schemas.microsoft.com/office/drawing/2014/main" id="{65AADE57-5344-44FD-A63D-908027A12BC3}"/>
              </a:ext>
            </a:extLst>
          </p:cNvPr>
          <p:cNvCxnSpPr>
            <a:cxnSpLocks/>
            <a:stCxn id="79" idx="2"/>
          </p:cNvCxnSpPr>
          <p:nvPr/>
        </p:nvCxnSpPr>
        <p:spPr>
          <a:xfrm>
            <a:off x="3897967" y="3935216"/>
            <a:ext cx="0" cy="338720"/>
          </a:xfrm>
          <a:prstGeom prst="line">
            <a:avLst/>
          </a:prstGeom>
          <a:ln w="12700">
            <a:solidFill>
              <a:srgbClr val="262626"/>
            </a:solidFill>
          </a:ln>
        </p:spPr>
        <p:style>
          <a:lnRef idx="1">
            <a:schemeClr val="accent1"/>
          </a:lnRef>
          <a:fillRef idx="0">
            <a:schemeClr val="accent1"/>
          </a:fillRef>
          <a:effectRef idx="0">
            <a:schemeClr val="accent1"/>
          </a:effectRef>
          <a:fontRef idx="minor">
            <a:schemeClr val="tx1"/>
          </a:fontRef>
        </p:style>
      </p:cxnSp>
      <p:cxnSp>
        <p:nvCxnSpPr>
          <p:cNvPr id="22" name="接點: 肘形 21">
            <a:extLst>
              <a:ext uri="{FF2B5EF4-FFF2-40B4-BE49-F238E27FC236}">
                <a16:creationId xmlns:a16="http://schemas.microsoft.com/office/drawing/2014/main" id="{9FB1E5C6-5487-4961-9926-047062C9D9AB}"/>
              </a:ext>
            </a:extLst>
          </p:cNvPr>
          <p:cNvCxnSpPr>
            <a:cxnSpLocks/>
            <a:stCxn id="81" idx="0"/>
          </p:cNvCxnSpPr>
          <p:nvPr/>
        </p:nvCxnSpPr>
        <p:spPr>
          <a:xfrm rot="5400000" flipH="1" flipV="1">
            <a:off x="6208205" y="1581320"/>
            <a:ext cx="198495" cy="522198"/>
          </a:xfrm>
          <a:prstGeom prst="bentConnector2">
            <a:avLst/>
          </a:prstGeom>
          <a:ln w="12700">
            <a:solidFill>
              <a:srgbClr val="262626"/>
            </a:solidFill>
          </a:ln>
        </p:spPr>
        <p:style>
          <a:lnRef idx="1">
            <a:schemeClr val="accent1"/>
          </a:lnRef>
          <a:fillRef idx="0">
            <a:schemeClr val="accent1"/>
          </a:fillRef>
          <a:effectRef idx="0">
            <a:schemeClr val="accent1"/>
          </a:effectRef>
          <a:fontRef idx="minor">
            <a:schemeClr val="tx1"/>
          </a:fontRef>
        </p:style>
      </p:cxnSp>
      <p:cxnSp>
        <p:nvCxnSpPr>
          <p:cNvPr id="41" name="直線單箭頭接點 40">
            <a:extLst>
              <a:ext uri="{FF2B5EF4-FFF2-40B4-BE49-F238E27FC236}">
                <a16:creationId xmlns:a16="http://schemas.microsoft.com/office/drawing/2014/main" id="{A43DC679-9EF5-4843-AD63-D9B727AD0334}"/>
              </a:ext>
            </a:extLst>
          </p:cNvPr>
          <p:cNvCxnSpPr>
            <a:cxnSpLocks/>
          </p:cNvCxnSpPr>
          <p:nvPr/>
        </p:nvCxnSpPr>
        <p:spPr>
          <a:xfrm flipV="1">
            <a:off x="2638549" y="4661293"/>
            <a:ext cx="4204085" cy="1"/>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a:extLst>
              <a:ext uri="{FF2B5EF4-FFF2-40B4-BE49-F238E27FC236}">
                <a16:creationId xmlns:a16="http://schemas.microsoft.com/office/drawing/2014/main" id="{6C4E6AC3-2670-485C-9FC5-A828FDDEFF01}"/>
              </a:ext>
            </a:extLst>
          </p:cNvPr>
          <p:cNvCxnSpPr>
            <a:cxnSpLocks/>
          </p:cNvCxnSpPr>
          <p:nvPr/>
        </p:nvCxnSpPr>
        <p:spPr>
          <a:xfrm>
            <a:off x="6568552" y="3259105"/>
            <a:ext cx="274082" cy="0"/>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76" name="直線單箭頭接點 75">
            <a:extLst>
              <a:ext uri="{FF2B5EF4-FFF2-40B4-BE49-F238E27FC236}">
                <a16:creationId xmlns:a16="http://schemas.microsoft.com/office/drawing/2014/main" id="{233726BF-2D06-4560-B8EE-92D7A0D9730F}"/>
              </a:ext>
            </a:extLst>
          </p:cNvPr>
          <p:cNvCxnSpPr/>
          <p:nvPr/>
        </p:nvCxnSpPr>
        <p:spPr>
          <a:xfrm>
            <a:off x="6687221" y="3547137"/>
            <a:ext cx="155413" cy="0"/>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77" name="直線單箭頭接點 76">
            <a:extLst>
              <a:ext uri="{FF2B5EF4-FFF2-40B4-BE49-F238E27FC236}">
                <a16:creationId xmlns:a16="http://schemas.microsoft.com/office/drawing/2014/main" id="{A1E6EBAB-86AA-422B-BB0E-7C6584C0BB68}"/>
              </a:ext>
            </a:extLst>
          </p:cNvPr>
          <p:cNvCxnSpPr>
            <a:cxnSpLocks/>
          </p:cNvCxnSpPr>
          <p:nvPr/>
        </p:nvCxnSpPr>
        <p:spPr>
          <a:xfrm>
            <a:off x="6568552" y="4403979"/>
            <a:ext cx="274082" cy="0"/>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接點 49">
            <a:extLst>
              <a:ext uri="{FF2B5EF4-FFF2-40B4-BE49-F238E27FC236}">
                <a16:creationId xmlns:a16="http://schemas.microsoft.com/office/drawing/2014/main" id="{A1F4A53F-7C27-4379-8054-FC5A551B49EE}"/>
              </a:ext>
            </a:extLst>
          </p:cNvPr>
          <p:cNvCxnSpPr/>
          <p:nvPr/>
        </p:nvCxnSpPr>
        <p:spPr>
          <a:xfrm>
            <a:off x="6568552" y="1743171"/>
            <a:ext cx="0" cy="2660808"/>
          </a:xfrm>
          <a:prstGeom prst="line">
            <a:avLst/>
          </a:prstGeom>
          <a:ln w="12700">
            <a:solidFill>
              <a:srgbClr val="262626"/>
            </a:solidFill>
          </a:ln>
        </p:spPr>
        <p:style>
          <a:lnRef idx="1">
            <a:schemeClr val="accent1"/>
          </a:lnRef>
          <a:fillRef idx="0">
            <a:schemeClr val="accent1"/>
          </a:fillRef>
          <a:effectRef idx="0">
            <a:schemeClr val="accent1"/>
          </a:effectRef>
          <a:fontRef idx="minor">
            <a:schemeClr val="tx1"/>
          </a:fontRef>
        </p:style>
      </p:cxnSp>
      <p:cxnSp>
        <p:nvCxnSpPr>
          <p:cNvPr id="55" name="直線接點 54">
            <a:extLst>
              <a:ext uri="{FF2B5EF4-FFF2-40B4-BE49-F238E27FC236}">
                <a16:creationId xmlns:a16="http://schemas.microsoft.com/office/drawing/2014/main" id="{ED16D9A7-D5E3-4755-B6D9-58B897B9BB9D}"/>
              </a:ext>
            </a:extLst>
          </p:cNvPr>
          <p:cNvCxnSpPr>
            <a:cxnSpLocks/>
          </p:cNvCxnSpPr>
          <p:nvPr/>
        </p:nvCxnSpPr>
        <p:spPr>
          <a:xfrm flipH="1">
            <a:off x="3897967" y="4267217"/>
            <a:ext cx="2789255" cy="0"/>
          </a:xfrm>
          <a:prstGeom prst="line">
            <a:avLst/>
          </a:prstGeom>
          <a:ln w="12700">
            <a:solidFill>
              <a:srgbClr val="262626"/>
            </a:solidFill>
          </a:ln>
        </p:spPr>
        <p:style>
          <a:lnRef idx="1">
            <a:schemeClr val="accent1"/>
          </a:lnRef>
          <a:fillRef idx="0">
            <a:schemeClr val="accent1"/>
          </a:fillRef>
          <a:effectRef idx="0">
            <a:schemeClr val="accent1"/>
          </a:effectRef>
          <a:fontRef idx="minor">
            <a:schemeClr val="tx1"/>
          </a:fontRef>
        </p:style>
      </p:cxnSp>
      <p:cxnSp>
        <p:nvCxnSpPr>
          <p:cNvPr id="57" name="直線接點 56">
            <a:extLst>
              <a:ext uri="{FF2B5EF4-FFF2-40B4-BE49-F238E27FC236}">
                <a16:creationId xmlns:a16="http://schemas.microsoft.com/office/drawing/2014/main" id="{9195EAF4-3DC7-4729-A1D0-E84E29916F31}"/>
              </a:ext>
            </a:extLst>
          </p:cNvPr>
          <p:cNvCxnSpPr/>
          <p:nvPr/>
        </p:nvCxnSpPr>
        <p:spPr>
          <a:xfrm flipV="1">
            <a:off x="6687221" y="3547137"/>
            <a:ext cx="0" cy="720080"/>
          </a:xfrm>
          <a:prstGeom prst="line">
            <a:avLst/>
          </a:prstGeom>
          <a:ln w="12700">
            <a:solidFill>
              <a:srgbClr val="262626"/>
            </a:solidFill>
          </a:ln>
        </p:spPr>
        <p:style>
          <a:lnRef idx="1">
            <a:schemeClr val="accent1"/>
          </a:lnRef>
          <a:fillRef idx="0">
            <a:schemeClr val="accent1"/>
          </a:fillRef>
          <a:effectRef idx="0">
            <a:schemeClr val="accent1"/>
          </a:effectRef>
          <a:fontRef idx="minor">
            <a:schemeClr val="tx1"/>
          </a:fontRef>
        </p:style>
      </p:cxnSp>
      <p:cxnSp>
        <p:nvCxnSpPr>
          <p:cNvPr id="460" name="直線單箭頭接點 459">
            <a:extLst>
              <a:ext uri="{FF2B5EF4-FFF2-40B4-BE49-F238E27FC236}">
                <a16:creationId xmlns:a16="http://schemas.microsoft.com/office/drawing/2014/main" id="{88CBF56A-DC73-46E2-BB1C-CF9D3B31DC86}"/>
              </a:ext>
            </a:extLst>
          </p:cNvPr>
          <p:cNvCxnSpPr>
            <a:cxnSpLocks/>
            <a:stCxn id="283" idx="3"/>
          </p:cNvCxnSpPr>
          <p:nvPr/>
        </p:nvCxnSpPr>
        <p:spPr>
          <a:xfrm>
            <a:off x="7880641" y="3429328"/>
            <a:ext cx="153609" cy="0"/>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462" name="直線單箭頭接點 461">
            <a:extLst>
              <a:ext uri="{FF2B5EF4-FFF2-40B4-BE49-F238E27FC236}">
                <a16:creationId xmlns:a16="http://schemas.microsoft.com/office/drawing/2014/main" id="{CC4CA8FB-D68D-4B29-AE61-5CCCB70337EB}"/>
              </a:ext>
            </a:extLst>
          </p:cNvPr>
          <p:cNvCxnSpPr>
            <a:stCxn id="38" idx="3"/>
          </p:cNvCxnSpPr>
          <p:nvPr/>
        </p:nvCxnSpPr>
        <p:spPr>
          <a:xfrm flipV="1">
            <a:off x="7883836" y="4434492"/>
            <a:ext cx="151749" cy="1"/>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467" name="直線單箭頭接點 466">
            <a:extLst>
              <a:ext uri="{FF2B5EF4-FFF2-40B4-BE49-F238E27FC236}">
                <a16:creationId xmlns:a16="http://schemas.microsoft.com/office/drawing/2014/main" id="{83C1296A-2E2A-4644-B752-21686EAE5F6A}"/>
              </a:ext>
            </a:extLst>
          </p:cNvPr>
          <p:cNvCxnSpPr>
            <a:stCxn id="45" idx="2"/>
            <a:endCxn id="37" idx="1"/>
          </p:cNvCxnSpPr>
          <p:nvPr/>
        </p:nvCxnSpPr>
        <p:spPr>
          <a:xfrm>
            <a:off x="8392527" y="3976607"/>
            <a:ext cx="195505" cy="1"/>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118" name="矩形 117">
            <a:extLst>
              <a:ext uri="{FF2B5EF4-FFF2-40B4-BE49-F238E27FC236}">
                <a16:creationId xmlns:a16="http://schemas.microsoft.com/office/drawing/2014/main" id="{578587E4-FFF9-4F76-AF4C-E83EC123D56B}"/>
              </a:ext>
            </a:extLst>
          </p:cNvPr>
          <p:cNvSpPr/>
          <p:nvPr/>
        </p:nvSpPr>
        <p:spPr>
          <a:xfrm>
            <a:off x="3793244" y="4830875"/>
            <a:ext cx="1158421" cy="40225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tx1"/>
                </a:solidFill>
                <a:latin typeface="Times New Roman" panose="02020603050405020304" pitchFamily="18" charset="0"/>
                <a:cs typeface="Times New Roman" panose="02020603050405020304" pitchFamily="18" charset="0"/>
              </a:rPr>
              <a:t>Decompress</a:t>
            </a:r>
            <a:endParaRPr lang="zh-TW" altLang="en-US" sz="1100" dirty="0">
              <a:solidFill>
                <a:schemeClr val="tx1"/>
              </a:solidFill>
              <a:latin typeface="Times New Roman" panose="02020603050405020304" pitchFamily="18" charset="0"/>
              <a:cs typeface="Times New Roman" panose="02020603050405020304" pitchFamily="18" charset="0"/>
            </a:endParaRPr>
          </a:p>
        </p:txBody>
      </p:sp>
      <p:sp>
        <p:nvSpPr>
          <p:cNvPr id="119" name="矩形 118">
            <a:extLst>
              <a:ext uri="{FF2B5EF4-FFF2-40B4-BE49-F238E27FC236}">
                <a16:creationId xmlns:a16="http://schemas.microsoft.com/office/drawing/2014/main" id="{084D923B-CD16-43D2-BFE9-2607AE6C08A3}"/>
              </a:ext>
            </a:extLst>
          </p:cNvPr>
          <p:cNvSpPr/>
          <p:nvPr/>
        </p:nvSpPr>
        <p:spPr>
          <a:xfrm>
            <a:off x="4282659" y="879939"/>
            <a:ext cx="1158421" cy="40225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100" dirty="0">
                <a:solidFill>
                  <a:schemeClr val="tx1"/>
                </a:solidFill>
                <a:latin typeface="Times New Roman" panose="02020603050405020304" pitchFamily="18" charset="0"/>
                <a:cs typeface="Times New Roman" panose="02020603050405020304" pitchFamily="18" charset="0"/>
              </a:rPr>
              <a:t>Compress</a:t>
            </a:r>
            <a:endParaRPr lang="zh-TW" altLang="en-US" sz="1100" dirty="0">
              <a:solidFill>
                <a:schemeClr val="tx1"/>
              </a:solidFill>
              <a:latin typeface="Times New Roman" panose="02020603050405020304" pitchFamily="18" charset="0"/>
              <a:cs typeface="Times New Roman" panose="02020603050405020304" pitchFamily="18" charset="0"/>
            </a:endParaRPr>
          </a:p>
        </p:txBody>
      </p:sp>
      <p:cxnSp>
        <p:nvCxnSpPr>
          <p:cNvPr id="478" name="接點: 肘形 477">
            <a:extLst>
              <a:ext uri="{FF2B5EF4-FFF2-40B4-BE49-F238E27FC236}">
                <a16:creationId xmlns:a16="http://schemas.microsoft.com/office/drawing/2014/main" id="{C4B9B429-FCF2-4742-9841-DB1F4CAA3BB8}"/>
              </a:ext>
            </a:extLst>
          </p:cNvPr>
          <p:cNvCxnSpPr>
            <a:endCxn id="118" idx="1"/>
          </p:cNvCxnSpPr>
          <p:nvPr/>
        </p:nvCxnSpPr>
        <p:spPr>
          <a:xfrm>
            <a:off x="1159197" y="4661293"/>
            <a:ext cx="2634047" cy="370707"/>
          </a:xfrm>
          <a:prstGeom prst="bentConnector3">
            <a:avLst>
              <a:gd name="adj1" fmla="val 146"/>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125" name="流程圖: 人工作業 124">
            <a:extLst>
              <a:ext uri="{FF2B5EF4-FFF2-40B4-BE49-F238E27FC236}">
                <a16:creationId xmlns:a16="http://schemas.microsoft.com/office/drawing/2014/main" id="{8F6C33C3-5AEC-4833-990D-FFD13F14E028}"/>
              </a:ext>
            </a:extLst>
          </p:cNvPr>
          <p:cNvSpPr/>
          <p:nvPr/>
        </p:nvSpPr>
        <p:spPr>
          <a:xfrm rot="5400000">
            <a:off x="7847091" y="1086175"/>
            <a:ext cx="740845" cy="350027"/>
          </a:xfrm>
          <a:prstGeom prst="flowChartManualOperati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TW" altLang="en-US" sz="1100" dirty="0">
              <a:solidFill>
                <a:schemeClr val="tx1"/>
              </a:solidFill>
              <a:latin typeface="Times New Roman" panose="02020603050405020304" pitchFamily="18" charset="0"/>
              <a:cs typeface="Times New Roman" panose="02020603050405020304" pitchFamily="18" charset="0"/>
            </a:endParaRPr>
          </a:p>
        </p:txBody>
      </p:sp>
      <p:sp>
        <p:nvSpPr>
          <p:cNvPr id="126" name="流程圖: 人工作業 125">
            <a:extLst>
              <a:ext uri="{FF2B5EF4-FFF2-40B4-BE49-F238E27FC236}">
                <a16:creationId xmlns:a16="http://schemas.microsoft.com/office/drawing/2014/main" id="{B9F3D640-794E-4307-BAF7-E8D8EC2D571B}"/>
              </a:ext>
            </a:extLst>
          </p:cNvPr>
          <p:cNvSpPr/>
          <p:nvPr/>
        </p:nvSpPr>
        <p:spPr>
          <a:xfrm rot="5400000">
            <a:off x="7847091" y="1880254"/>
            <a:ext cx="740845" cy="350027"/>
          </a:xfrm>
          <a:prstGeom prst="flowChartManualOperati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TW" altLang="en-US" sz="1100" dirty="0">
              <a:solidFill>
                <a:schemeClr val="tx1"/>
              </a:solidFill>
              <a:latin typeface="Times New Roman" panose="02020603050405020304" pitchFamily="18" charset="0"/>
              <a:cs typeface="Times New Roman" panose="02020603050405020304" pitchFamily="18" charset="0"/>
            </a:endParaRPr>
          </a:p>
        </p:txBody>
      </p:sp>
      <p:cxnSp>
        <p:nvCxnSpPr>
          <p:cNvPr id="484" name="直線單箭頭接點 483">
            <a:extLst>
              <a:ext uri="{FF2B5EF4-FFF2-40B4-BE49-F238E27FC236}">
                <a16:creationId xmlns:a16="http://schemas.microsoft.com/office/drawing/2014/main" id="{86847364-E4BC-4A66-80E9-2A5E9D5B2972}"/>
              </a:ext>
            </a:extLst>
          </p:cNvPr>
          <p:cNvCxnSpPr>
            <a:cxnSpLocks/>
          </p:cNvCxnSpPr>
          <p:nvPr/>
        </p:nvCxnSpPr>
        <p:spPr>
          <a:xfrm flipH="1">
            <a:off x="8392528" y="1076230"/>
            <a:ext cx="1440000" cy="0"/>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直線單箭頭接點 130">
            <a:extLst>
              <a:ext uri="{FF2B5EF4-FFF2-40B4-BE49-F238E27FC236}">
                <a16:creationId xmlns:a16="http://schemas.microsoft.com/office/drawing/2014/main" id="{1B5580F5-43B9-43B7-A273-41133A2B8F43}"/>
              </a:ext>
            </a:extLst>
          </p:cNvPr>
          <p:cNvCxnSpPr>
            <a:cxnSpLocks/>
          </p:cNvCxnSpPr>
          <p:nvPr/>
        </p:nvCxnSpPr>
        <p:spPr>
          <a:xfrm flipH="1">
            <a:off x="8392528" y="1379149"/>
            <a:ext cx="1223976" cy="0"/>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直線單箭頭接點 131">
            <a:extLst>
              <a:ext uri="{FF2B5EF4-FFF2-40B4-BE49-F238E27FC236}">
                <a16:creationId xmlns:a16="http://schemas.microsoft.com/office/drawing/2014/main" id="{676D93E0-ADCF-4BF8-8271-EF5FA92B70D6}"/>
              </a:ext>
            </a:extLst>
          </p:cNvPr>
          <p:cNvCxnSpPr>
            <a:cxnSpLocks/>
          </p:cNvCxnSpPr>
          <p:nvPr/>
        </p:nvCxnSpPr>
        <p:spPr>
          <a:xfrm flipH="1">
            <a:off x="8392529" y="1867329"/>
            <a:ext cx="359879" cy="0"/>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直線單箭頭接點 132">
            <a:extLst>
              <a:ext uri="{FF2B5EF4-FFF2-40B4-BE49-F238E27FC236}">
                <a16:creationId xmlns:a16="http://schemas.microsoft.com/office/drawing/2014/main" id="{6C67211D-1047-4A0F-88F9-E7C996715F24}"/>
              </a:ext>
            </a:extLst>
          </p:cNvPr>
          <p:cNvCxnSpPr>
            <a:cxnSpLocks/>
          </p:cNvCxnSpPr>
          <p:nvPr/>
        </p:nvCxnSpPr>
        <p:spPr>
          <a:xfrm flipH="1">
            <a:off x="8392528" y="2170248"/>
            <a:ext cx="215864" cy="0"/>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489" name="接點: 肘形 488">
            <a:extLst>
              <a:ext uri="{FF2B5EF4-FFF2-40B4-BE49-F238E27FC236}">
                <a16:creationId xmlns:a16="http://schemas.microsoft.com/office/drawing/2014/main" id="{9CE94351-AEC9-4084-98E0-0EA43EEC4260}"/>
              </a:ext>
            </a:extLst>
          </p:cNvPr>
          <p:cNvCxnSpPr>
            <a:stCxn id="37" idx="0"/>
          </p:cNvCxnSpPr>
          <p:nvPr/>
        </p:nvCxnSpPr>
        <p:spPr>
          <a:xfrm rot="16200000" flipV="1">
            <a:off x="8376052" y="2382228"/>
            <a:ext cx="812760" cy="388800"/>
          </a:xfrm>
          <a:prstGeom prst="bentConnector3">
            <a:avLst>
              <a:gd name="adj1" fmla="val 100100"/>
            </a:avLst>
          </a:prstGeom>
          <a:ln w="12700">
            <a:solidFill>
              <a:srgbClr val="262626"/>
            </a:solidFill>
          </a:ln>
        </p:spPr>
        <p:style>
          <a:lnRef idx="1">
            <a:schemeClr val="accent1"/>
          </a:lnRef>
          <a:fillRef idx="0">
            <a:schemeClr val="accent1"/>
          </a:fillRef>
          <a:effectRef idx="0">
            <a:schemeClr val="accent1"/>
          </a:effectRef>
          <a:fontRef idx="minor">
            <a:schemeClr val="tx1"/>
          </a:fontRef>
        </p:style>
      </p:cxnSp>
      <p:cxnSp>
        <p:nvCxnSpPr>
          <p:cNvPr id="501" name="直線接點 500">
            <a:extLst>
              <a:ext uri="{FF2B5EF4-FFF2-40B4-BE49-F238E27FC236}">
                <a16:creationId xmlns:a16="http://schemas.microsoft.com/office/drawing/2014/main" id="{835799E5-4F6F-4647-8291-B1D0F17A003A}"/>
              </a:ext>
            </a:extLst>
          </p:cNvPr>
          <p:cNvCxnSpPr>
            <a:cxnSpLocks/>
          </p:cNvCxnSpPr>
          <p:nvPr/>
        </p:nvCxnSpPr>
        <p:spPr>
          <a:xfrm>
            <a:off x="6052703" y="4112560"/>
            <a:ext cx="0" cy="1082024"/>
          </a:xfrm>
          <a:prstGeom prst="line">
            <a:avLst/>
          </a:prstGeom>
          <a:ln w="12700">
            <a:solidFill>
              <a:srgbClr val="262626"/>
            </a:solidFill>
          </a:ln>
        </p:spPr>
        <p:style>
          <a:lnRef idx="1">
            <a:schemeClr val="accent1"/>
          </a:lnRef>
          <a:fillRef idx="0">
            <a:schemeClr val="accent1"/>
          </a:fillRef>
          <a:effectRef idx="0">
            <a:schemeClr val="accent1"/>
          </a:effectRef>
          <a:fontRef idx="minor">
            <a:schemeClr val="tx1"/>
          </a:fontRef>
        </p:style>
      </p:cxnSp>
      <p:cxnSp>
        <p:nvCxnSpPr>
          <p:cNvPr id="506" name="直線接點 505">
            <a:extLst>
              <a:ext uri="{FF2B5EF4-FFF2-40B4-BE49-F238E27FC236}">
                <a16:creationId xmlns:a16="http://schemas.microsoft.com/office/drawing/2014/main" id="{8F5A4CC4-8A76-47E2-A62A-B7E20982F6CC}"/>
              </a:ext>
            </a:extLst>
          </p:cNvPr>
          <p:cNvCxnSpPr/>
          <p:nvPr/>
        </p:nvCxnSpPr>
        <p:spPr>
          <a:xfrm>
            <a:off x="6052703" y="5194584"/>
            <a:ext cx="3779825" cy="0"/>
          </a:xfrm>
          <a:prstGeom prst="line">
            <a:avLst/>
          </a:prstGeom>
          <a:ln w="12700">
            <a:solidFill>
              <a:srgbClr val="262626"/>
            </a:solidFill>
          </a:ln>
        </p:spPr>
        <p:style>
          <a:lnRef idx="1">
            <a:schemeClr val="accent1"/>
          </a:lnRef>
          <a:fillRef idx="0">
            <a:schemeClr val="accent1"/>
          </a:fillRef>
          <a:effectRef idx="0">
            <a:schemeClr val="accent1"/>
          </a:effectRef>
          <a:fontRef idx="minor">
            <a:schemeClr val="tx1"/>
          </a:fontRef>
        </p:style>
      </p:cxnSp>
      <p:cxnSp>
        <p:nvCxnSpPr>
          <p:cNvPr id="508" name="直線接點 507">
            <a:extLst>
              <a:ext uri="{FF2B5EF4-FFF2-40B4-BE49-F238E27FC236}">
                <a16:creationId xmlns:a16="http://schemas.microsoft.com/office/drawing/2014/main" id="{FFA3D7CB-5BD9-4028-A103-AC04408CF23D}"/>
              </a:ext>
            </a:extLst>
          </p:cNvPr>
          <p:cNvCxnSpPr/>
          <p:nvPr/>
        </p:nvCxnSpPr>
        <p:spPr>
          <a:xfrm flipV="1">
            <a:off x="9832528" y="1076230"/>
            <a:ext cx="0" cy="4118354"/>
          </a:xfrm>
          <a:prstGeom prst="line">
            <a:avLst/>
          </a:prstGeom>
          <a:ln w="12700">
            <a:solidFill>
              <a:srgbClr val="262626"/>
            </a:solidFill>
          </a:ln>
        </p:spPr>
        <p:style>
          <a:lnRef idx="1">
            <a:schemeClr val="accent1"/>
          </a:lnRef>
          <a:fillRef idx="0">
            <a:schemeClr val="accent1"/>
          </a:fillRef>
          <a:effectRef idx="0">
            <a:schemeClr val="accent1"/>
          </a:effectRef>
          <a:fontRef idx="minor">
            <a:schemeClr val="tx1"/>
          </a:fontRef>
        </p:style>
      </p:cxnSp>
      <p:cxnSp>
        <p:nvCxnSpPr>
          <p:cNvPr id="511" name="直線接點 510">
            <a:extLst>
              <a:ext uri="{FF2B5EF4-FFF2-40B4-BE49-F238E27FC236}">
                <a16:creationId xmlns:a16="http://schemas.microsoft.com/office/drawing/2014/main" id="{124EDFFA-5B08-4822-960B-5FD037293D07}"/>
              </a:ext>
            </a:extLst>
          </p:cNvPr>
          <p:cNvCxnSpPr>
            <a:stCxn id="118" idx="3"/>
          </p:cNvCxnSpPr>
          <p:nvPr/>
        </p:nvCxnSpPr>
        <p:spPr>
          <a:xfrm>
            <a:off x="4951665" y="5032000"/>
            <a:ext cx="4664839" cy="0"/>
          </a:xfrm>
          <a:prstGeom prst="line">
            <a:avLst/>
          </a:prstGeom>
          <a:ln w="12700">
            <a:solidFill>
              <a:srgbClr val="262626"/>
            </a:solidFill>
          </a:ln>
        </p:spPr>
        <p:style>
          <a:lnRef idx="1">
            <a:schemeClr val="accent1"/>
          </a:lnRef>
          <a:fillRef idx="0">
            <a:schemeClr val="accent1"/>
          </a:fillRef>
          <a:effectRef idx="0">
            <a:schemeClr val="accent1"/>
          </a:effectRef>
          <a:fontRef idx="minor">
            <a:schemeClr val="tx1"/>
          </a:fontRef>
        </p:style>
      </p:cxnSp>
      <p:cxnSp>
        <p:nvCxnSpPr>
          <p:cNvPr id="65" name="直線接點 64">
            <a:extLst>
              <a:ext uri="{FF2B5EF4-FFF2-40B4-BE49-F238E27FC236}">
                <a16:creationId xmlns:a16="http://schemas.microsoft.com/office/drawing/2014/main" id="{9DB1C2F7-AB2F-4B38-ACDB-736C0B2B82B0}"/>
              </a:ext>
            </a:extLst>
          </p:cNvPr>
          <p:cNvCxnSpPr>
            <a:cxnSpLocks/>
          </p:cNvCxnSpPr>
          <p:nvPr/>
        </p:nvCxnSpPr>
        <p:spPr>
          <a:xfrm flipV="1">
            <a:off x="9616504" y="1379149"/>
            <a:ext cx="0" cy="3652853"/>
          </a:xfrm>
          <a:prstGeom prst="line">
            <a:avLst/>
          </a:prstGeom>
          <a:ln w="12700">
            <a:solidFill>
              <a:srgbClr val="262626"/>
            </a:solidFill>
          </a:ln>
        </p:spPr>
        <p:style>
          <a:lnRef idx="1">
            <a:schemeClr val="accent1"/>
          </a:lnRef>
          <a:fillRef idx="0">
            <a:schemeClr val="accent1"/>
          </a:fillRef>
          <a:effectRef idx="0">
            <a:schemeClr val="accent1"/>
          </a:effectRef>
          <a:fontRef idx="minor">
            <a:schemeClr val="tx1"/>
          </a:fontRef>
        </p:style>
      </p:cxnSp>
      <p:cxnSp>
        <p:nvCxnSpPr>
          <p:cNvPr id="71" name="直線單箭頭接點 70">
            <a:extLst>
              <a:ext uri="{FF2B5EF4-FFF2-40B4-BE49-F238E27FC236}">
                <a16:creationId xmlns:a16="http://schemas.microsoft.com/office/drawing/2014/main" id="{1E944739-86A6-4A2F-8F5A-E738E9C69804}"/>
              </a:ext>
            </a:extLst>
          </p:cNvPr>
          <p:cNvCxnSpPr>
            <a:cxnSpLocks/>
            <a:stCxn id="125" idx="2"/>
          </p:cNvCxnSpPr>
          <p:nvPr/>
        </p:nvCxnSpPr>
        <p:spPr>
          <a:xfrm flipH="1">
            <a:off x="7863666" y="1261189"/>
            <a:ext cx="178834" cy="0"/>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82" name="直線單箭頭接點 81">
            <a:extLst>
              <a:ext uri="{FF2B5EF4-FFF2-40B4-BE49-F238E27FC236}">
                <a16:creationId xmlns:a16="http://schemas.microsoft.com/office/drawing/2014/main" id="{C0F1F9D7-3A88-4BD8-A23D-8604613A78CD}"/>
              </a:ext>
            </a:extLst>
          </p:cNvPr>
          <p:cNvCxnSpPr>
            <a:stCxn id="126" idx="2"/>
          </p:cNvCxnSpPr>
          <p:nvPr/>
        </p:nvCxnSpPr>
        <p:spPr>
          <a:xfrm flipH="1" flipV="1">
            <a:off x="7865269" y="2055080"/>
            <a:ext cx="177231" cy="188"/>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86" name="接點: 肘形 85">
            <a:extLst>
              <a:ext uri="{FF2B5EF4-FFF2-40B4-BE49-F238E27FC236}">
                <a16:creationId xmlns:a16="http://schemas.microsoft.com/office/drawing/2014/main" id="{23711C2D-539F-4D7B-A313-D85D9FB0B7DA}"/>
              </a:ext>
            </a:extLst>
          </p:cNvPr>
          <p:cNvCxnSpPr>
            <a:stCxn id="317" idx="1"/>
            <a:endCxn id="119" idx="3"/>
          </p:cNvCxnSpPr>
          <p:nvPr/>
        </p:nvCxnSpPr>
        <p:spPr>
          <a:xfrm rot="10800000">
            <a:off x="5441080" y="1081064"/>
            <a:ext cx="1384580" cy="586240"/>
          </a:xfrm>
          <a:prstGeom prst="bentConnector3">
            <a:avLst>
              <a:gd name="adj1" fmla="val 10100"/>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接點 91">
            <a:extLst>
              <a:ext uri="{FF2B5EF4-FFF2-40B4-BE49-F238E27FC236}">
                <a16:creationId xmlns:a16="http://schemas.microsoft.com/office/drawing/2014/main" id="{81E29FB4-243B-4655-AAB4-CBD67B23DC08}"/>
              </a:ext>
            </a:extLst>
          </p:cNvPr>
          <p:cNvCxnSpPr/>
          <p:nvPr/>
        </p:nvCxnSpPr>
        <p:spPr>
          <a:xfrm>
            <a:off x="6687221" y="1667304"/>
            <a:ext cx="0" cy="1007000"/>
          </a:xfrm>
          <a:prstGeom prst="line">
            <a:avLst/>
          </a:prstGeom>
          <a:ln w="12700">
            <a:solidFill>
              <a:srgbClr val="262626"/>
            </a:solidFill>
          </a:ln>
        </p:spPr>
        <p:style>
          <a:lnRef idx="1">
            <a:schemeClr val="accent1"/>
          </a:lnRef>
          <a:fillRef idx="0">
            <a:schemeClr val="accent1"/>
          </a:fillRef>
          <a:effectRef idx="0">
            <a:schemeClr val="accent1"/>
          </a:effectRef>
          <a:fontRef idx="minor">
            <a:schemeClr val="tx1"/>
          </a:fontRef>
        </p:style>
      </p:cxnSp>
      <p:cxnSp>
        <p:nvCxnSpPr>
          <p:cNvPr id="94" name="直線接點 93">
            <a:extLst>
              <a:ext uri="{FF2B5EF4-FFF2-40B4-BE49-F238E27FC236}">
                <a16:creationId xmlns:a16="http://schemas.microsoft.com/office/drawing/2014/main" id="{2A1490AB-6197-48C1-BB54-B1DBA6F342CB}"/>
              </a:ext>
            </a:extLst>
          </p:cNvPr>
          <p:cNvCxnSpPr>
            <a:cxnSpLocks/>
          </p:cNvCxnSpPr>
          <p:nvPr/>
        </p:nvCxnSpPr>
        <p:spPr>
          <a:xfrm>
            <a:off x="6687221" y="2674304"/>
            <a:ext cx="2065187" cy="0"/>
          </a:xfrm>
          <a:prstGeom prst="line">
            <a:avLst/>
          </a:prstGeom>
          <a:ln w="12700">
            <a:solidFill>
              <a:srgbClr val="262626"/>
            </a:solidFill>
          </a:ln>
        </p:spPr>
        <p:style>
          <a:lnRef idx="1">
            <a:schemeClr val="accent1"/>
          </a:lnRef>
          <a:fillRef idx="0">
            <a:schemeClr val="accent1"/>
          </a:fillRef>
          <a:effectRef idx="0">
            <a:schemeClr val="accent1"/>
          </a:effectRef>
          <a:fontRef idx="minor">
            <a:schemeClr val="tx1"/>
          </a:fontRef>
        </p:style>
      </p:cxnSp>
      <p:cxnSp>
        <p:nvCxnSpPr>
          <p:cNvPr id="101" name="直線接點 100">
            <a:extLst>
              <a:ext uri="{FF2B5EF4-FFF2-40B4-BE49-F238E27FC236}">
                <a16:creationId xmlns:a16="http://schemas.microsoft.com/office/drawing/2014/main" id="{D227D988-7B11-45E4-A38C-9EA4D643E031}"/>
              </a:ext>
            </a:extLst>
          </p:cNvPr>
          <p:cNvCxnSpPr>
            <a:cxnSpLocks/>
          </p:cNvCxnSpPr>
          <p:nvPr/>
        </p:nvCxnSpPr>
        <p:spPr>
          <a:xfrm flipV="1">
            <a:off x="8752408" y="1867329"/>
            <a:ext cx="0" cy="806977"/>
          </a:xfrm>
          <a:prstGeom prst="line">
            <a:avLst/>
          </a:prstGeom>
          <a:ln w="12700">
            <a:solidFill>
              <a:srgbClr val="262626"/>
            </a:solidFill>
          </a:ln>
        </p:spPr>
        <p:style>
          <a:lnRef idx="1">
            <a:schemeClr val="accent1"/>
          </a:lnRef>
          <a:fillRef idx="0">
            <a:schemeClr val="accent1"/>
          </a:fillRef>
          <a:effectRef idx="0">
            <a:schemeClr val="accent1"/>
          </a:effectRef>
          <a:fontRef idx="minor">
            <a:schemeClr val="tx1"/>
          </a:fontRef>
        </p:style>
      </p:cxnSp>
      <p:sp>
        <p:nvSpPr>
          <p:cNvPr id="109" name="投影片編號版面配置區 108">
            <a:extLst>
              <a:ext uri="{FF2B5EF4-FFF2-40B4-BE49-F238E27FC236}">
                <a16:creationId xmlns:a16="http://schemas.microsoft.com/office/drawing/2014/main" id="{07869FFF-F26E-49B8-BE54-01298AFC9042}"/>
              </a:ext>
            </a:extLst>
          </p:cNvPr>
          <p:cNvSpPr>
            <a:spLocks noGrp="1"/>
          </p:cNvSpPr>
          <p:nvPr>
            <p:ph type="sldNum" sz="quarter" idx="12"/>
          </p:nvPr>
        </p:nvSpPr>
        <p:spPr/>
        <p:txBody>
          <a:bodyPr/>
          <a:lstStyle/>
          <a:p>
            <a:fld id="{64CE74CF-356A-4169-9D6E-C5675D7456C1}" type="slidenum">
              <a:rPr lang="zh-CN" altLang="en-US" smtClean="0"/>
              <a:t>42</a:t>
            </a:fld>
            <a:endParaRPr lang="zh-CN" altLang="en-US"/>
          </a:p>
        </p:txBody>
      </p:sp>
    </p:spTree>
    <p:extLst>
      <p:ext uri="{BB962C8B-B14F-4D97-AF65-F5344CB8AC3E}">
        <p14:creationId xmlns:p14="http://schemas.microsoft.com/office/powerpoint/2010/main" val="11415589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4" name="五边形 3"/>
          <p:cNvSpPr/>
          <p:nvPr/>
        </p:nvSpPr>
        <p:spPr>
          <a:xfrm>
            <a:off x="0" y="0"/>
            <a:ext cx="1623616"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預期成果</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6" name="文字方塊 5">
            <a:extLst>
              <a:ext uri="{FF2B5EF4-FFF2-40B4-BE49-F238E27FC236}">
                <a16:creationId xmlns:a16="http://schemas.microsoft.com/office/drawing/2014/main" id="{288A8F03-FC88-46DE-A0B5-9785EAEF26A2}"/>
              </a:ext>
            </a:extLst>
          </p:cNvPr>
          <p:cNvSpPr txBox="1"/>
          <p:nvPr/>
        </p:nvSpPr>
        <p:spPr>
          <a:xfrm>
            <a:off x="615504" y="573690"/>
            <a:ext cx="8363006" cy="4715843"/>
          </a:xfrm>
          <a:prstGeom prst="rect">
            <a:avLst/>
          </a:prstGeom>
          <a:noFill/>
        </p:spPr>
        <p:txBody>
          <a:bodyPr wrap="square" rtlCol="0">
            <a:spAutoFit/>
          </a:bodyPr>
          <a:lstStyle/>
          <a:p>
            <a:pPr marL="285750" lvl="1" indent="-285750">
              <a:lnSpc>
                <a:spcPct val="200000"/>
              </a:lnSpc>
              <a:spcBef>
                <a:spcPts val="500"/>
              </a:spcBef>
              <a:buFont typeface="Arial" panose="020B0604020202020204" pitchFamily="34" charset="0"/>
              <a:buChar char="•"/>
            </a:pP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以</a:t>
            </a: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FPGA</a:t>
            </a: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以及</a:t>
            </a: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ASIC</a:t>
            </a: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完成實現以及驗證</a:t>
            </a:r>
            <a:endPar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742950" lvl="2" indent="-285750">
              <a:lnSpc>
                <a:spcPct val="200000"/>
              </a:lnSpc>
              <a:spcBef>
                <a:spcPts val="500"/>
              </a:spcBef>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以</a:t>
            </a:r>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python</a:t>
            </a: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實現演算法並生成</a:t>
            </a:r>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golden data</a:t>
            </a:r>
          </a:p>
          <a:p>
            <a:pPr marL="285750" lvl="1" indent="-285750">
              <a:lnSpc>
                <a:spcPct val="200000"/>
              </a:lnSpc>
              <a:spcBef>
                <a:spcPts val="500"/>
              </a:spcBef>
              <a:buFont typeface="Arial" panose="020B0604020202020204" pitchFamily="34" charset="0"/>
              <a:buChar char="•"/>
            </a:pP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實現</a:t>
            </a: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ML-KEM512</a:t>
            </a: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並以面積為最優先考量</a:t>
            </a:r>
            <a:endPar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742950" lvl="2" indent="-285750">
              <a:lnSpc>
                <a:spcPct val="200000"/>
              </a:lnSpc>
              <a:spcBef>
                <a:spcPts val="500"/>
              </a:spcBef>
              <a:buFont typeface="Arial" panose="020B0604020202020204" pitchFamily="34" charset="0"/>
              <a:buChar char="•"/>
            </a:pPr>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ASIC</a:t>
            </a: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實現會使用記憶體來實現資料的存取</a:t>
            </a: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285750" lvl="1" indent="-285750">
              <a:lnSpc>
                <a:spcPct val="200000"/>
              </a:lnSpc>
              <a:spcBef>
                <a:spcPts val="500"/>
              </a:spcBef>
              <a:buFont typeface="Arial" panose="020B0604020202020204" pitchFamily="34" charset="0"/>
              <a:buChar char="•"/>
            </a:pP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提升整體電路的平行度</a:t>
            </a:r>
            <a:endPar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742950" lvl="2" indent="-285750">
              <a:lnSpc>
                <a:spcPct val="200000"/>
              </a:lnSpc>
              <a:spcBef>
                <a:spcPts val="500"/>
              </a:spcBef>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增加</a:t>
            </a:r>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SHA</a:t>
            </a: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硬體以達成更好的運算效率</a:t>
            </a: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285750" lvl="1" indent="-285750">
              <a:lnSpc>
                <a:spcPct val="200000"/>
              </a:lnSpc>
              <a:spcBef>
                <a:spcPts val="500"/>
              </a:spcBef>
              <a:buFont typeface="Arial" panose="020B0604020202020204" pitchFamily="34" charset="0"/>
              <a:buChar char="•"/>
            </a:pP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最大化硬體共用程度</a:t>
            </a:r>
            <a:endPar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742950" lvl="2" indent="-285750">
              <a:lnSpc>
                <a:spcPct val="200000"/>
              </a:lnSpc>
              <a:spcBef>
                <a:spcPts val="500"/>
              </a:spcBef>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將</a:t>
            </a:r>
            <a:r>
              <a:rPr lang="en-US" altLang="zh-TW" sz="1400" dirty="0" err="1">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KeyGen</a:t>
            </a: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r>
              <a:rPr lang="en-US" altLang="zh-TW" sz="1400" dirty="0" err="1">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Encap</a:t>
            </a: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r>
              <a:rPr lang="en-US" altLang="zh-TW" sz="1400" dirty="0" err="1">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Decap</a:t>
            </a: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三個模組合併為一個</a:t>
            </a: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285750" lvl="1" indent="-285750">
              <a:lnSpc>
                <a:spcPct val="200000"/>
              </a:lnSpc>
              <a:spcBef>
                <a:spcPts val="500"/>
              </a:spcBef>
              <a:buFont typeface="Arial" panose="020B0604020202020204" pitchFamily="34" charset="0"/>
              <a:buChar char="•"/>
            </a:pP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與先前的</a:t>
            </a:r>
            <a:r>
              <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CRYSTALS-KYBER</a:t>
            </a:r>
            <a:r>
              <a:rPr lang="zh-TW" altLang="en-US"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相關論文做結果比較</a:t>
            </a:r>
            <a:endParaRPr lang="en-US" altLang="zh-TW" sz="16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2" name="投影片編號版面配置區 1">
            <a:extLst>
              <a:ext uri="{FF2B5EF4-FFF2-40B4-BE49-F238E27FC236}">
                <a16:creationId xmlns:a16="http://schemas.microsoft.com/office/drawing/2014/main" id="{5E66714F-F03B-4EBB-B43B-AA4D8C81700A}"/>
              </a:ext>
            </a:extLst>
          </p:cNvPr>
          <p:cNvSpPr>
            <a:spLocks noGrp="1"/>
          </p:cNvSpPr>
          <p:nvPr>
            <p:ph type="sldNum" sz="quarter" idx="12"/>
          </p:nvPr>
        </p:nvSpPr>
        <p:spPr/>
        <p:txBody>
          <a:bodyPr/>
          <a:lstStyle/>
          <a:p>
            <a:fld id="{64CE74CF-356A-4169-9D6E-C5675D7456C1}" type="slidenum">
              <a:rPr lang="zh-CN" altLang="en-US" smtClean="0"/>
              <a:t>43</a:t>
            </a:fld>
            <a:endParaRPr lang="zh-CN" altLang="en-US"/>
          </a:p>
        </p:txBody>
      </p:sp>
    </p:spTree>
    <p:extLst>
      <p:ext uri="{BB962C8B-B14F-4D97-AF65-F5344CB8AC3E}">
        <p14:creationId xmlns:p14="http://schemas.microsoft.com/office/powerpoint/2010/main" val="4058868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rot="2700000">
            <a:off x="4180956" y="1715715"/>
            <a:ext cx="2437108" cy="2437108"/>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prstClr val="white"/>
              </a:solidFill>
            </a:endParaRPr>
          </a:p>
        </p:txBody>
      </p:sp>
      <p:sp>
        <p:nvSpPr>
          <p:cNvPr id="5" name="椭圆 4"/>
          <p:cNvSpPr/>
          <p:nvPr/>
        </p:nvSpPr>
        <p:spPr>
          <a:xfrm>
            <a:off x="3750404" y="1285162"/>
            <a:ext cx="3298213" cy="3298213"/>
          </a:xfrm>
          <a:prstGeom prst="ellipse">
            <a:avLst/>
          </a:prstGeom>
          <a:noFill/>
          <a:ln w="28575">
            <a:solidFill>
              <a:srgbClr val="1954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prstClr val="white"/>
              </a:solidFill>
            </a:endParaRPr>
          </a:p>
        </p:txBody>
      </p:sp>
      <p:grpSp>
        <p:nvGrpSpPr>
          <p:cNvPr id="7" name="组合 6"/>
          <p:cNvGrpSpPr/>
          <p:nvPr/>
        </p:nvGrpSpPr>
        <p:grpSpPr>
          <a:xfrm>
            <a:off x="4125471" y="1784393"/>
            <a:ext cx="2579022" cy="2311635"/>
            <a:chOff x="4950565" y="2141272"/>
            <a:chExt cx="3094826" cy="2773962"/>
          </a:xfrm>
          <a:solidFill>
            <a:srgbClr val="19547C"/>
          </a:solidFill>
        </p:grpSpPr>
        <p:sp>
          <p:nvSpPr>
            <p:cNvPr id="44" name="椭圆 43"/>
            <p:cNvSpPr/>
            <p:nvPr/>
          </p:nvSpPr>
          <p:spPr>
            <a:xfrm>
              <a:off x="4950565" y="2141272"/>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prstClr val="white"/>
                </a:solidFill>
              </a:endParaRPr>
            </a:p>
          </p:txBody>
        </p:sp>
        <p:sp>
          <p:nvSpPr>
            <p:cNvPr id="45" name="椭圆 44"/>
            <p:cNvSpPr/>
            <p:nvPr/>
          </p:nvSpPr>
          <p:spPr>
            <a:xfrm>
              <a:off x="7893507" y="4763350"/>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prstClr val="white"/>
                </a:solidFill>
              </a:endParaRPr>
            </a:p>
          </p:txBody>
        </p:sp>
      </p:grpSp>
      <p:grpSp>
        <p:nvGrpSpPr>
          <p:cNvPr id="6" name="组合 5"/>
          <p:cNvGrpSpPr/>
          <p:nvPr/>
        </p:nvGrpSpPr>
        <p:grpSpPr>
          <a:xfrm>
            <a:off x="4127691" y="1784394"/>
            <a:ext cx="2570183" cy="2331898"/>
            <a:chOff x="4953229" y="2141272"/>
            <a:chExt cx="3084220" cy="2798278"/>
          </a:xfrm>
        </p:grpSpPr>
        <p:sp>
          <p:nvSpPr>
            <p:cNvPr id="46" name="椭圆 45"/>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prstClr val="white"/>
                </a:solidFill>
              </a:endParaRPr>
            </a:p>
          </p:txBody>
        </p:sp>
        <p:sp>
          <p:nvSpPr>
            <p:cNvPr id="47" name="椭圆 46"/>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prstClr val="white"/>
                </a:solidFill>
              </a:endParaRPr>
            </a:p>
          </p:txBody>
        </p:sp>
      </p:grpSp>
      <p:sp>
        <p:nvSpPr>
          <p:cNvPr id="20" name="矩形 19"/>
          <p:cNvSpPr/>
          <p:nvPr/>
        </p:nvSpPr>
        <p:spPr>
          <a:xfrm>
            <a:off x="4061611" y="2712071"/>
            <a:ext cx="2675796" cy="451342"/>
          </a:xfrm>
          <a:prstGeom prst="rect">
            <a:avLst/>
          </a:prstGeom>
          <a:ln>
            <a:noFill/>
          </a:ln>
        </p:spPr>
        <p:txBody>
          <a:bodyPr wrap="square">
            <a:spAutoFit/>
          </a:bodyPr>
          <a:lstStyle/>
          <a:p>
            <a:pPr algn="ctr"/>
            <a:r>
              <a:rPr lang="zh-TW" altLang="en-US" sz="2333" b="1" dirty="0">
                <a:solidFill>
                  <a:srgbClr val="19547C"/>
                </a:solidFill>
                <a:latin typeface="Times New Roman" panose="02020603050405020304" pitchFamily="18" charset="0"/>
                <a:ea typeface="Open Sans" panose="020B0606030504020204" pitchFamily="34" charset="0"/>
                <a:cs typeface="Times New Roman" panose="02020603050405020304" pitchFamily="18" charset="0"/>
              </a:rPr>
              <a:t>相關專題簡介</a:t>
            </a:r>
          </a:p>
        </p:txBody>
      </p:sp>
      <p:sp>
        <p:nvSpPr>
          <p:cNvPr id="22" name="矩形 21"/>
          <p:cNvSpPr/>
          <p:nvPr/>
        </p:nvSpPr>
        <p:spPr>
          <a:xfrm rot="13500000">
            <a:off x="2664928" y="2375060"/>
            <a:ext cx="1118411" cy="1118413"/>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prstClr val="white"/>
              </a:solidFill>
            </a:endParaRPr>
          </a:p>
        </p:txBody>
      </p:sp>
      <p:sp>
        <p:nvSpPr>
          <p:cNvPr id="23" name="矩形 22"/>
          <p:cNvSpPr/>
          <p:nvPr/>
        </p:nvSpPr>
        <p:spPr>
          <a:xfrm>
            <a:off x="2875319" y="2588017"/>
            <a:ext cx="697628" cy="707886"/>
          </a:xfrm>
          <a:prstGeom prst="rect">
            <a:avLst/>
          </a:prstGeom>
        </p:spPr>
        <p:txBody>
          <a:bodyPr wrap="none">
            <a:spAutoFit/>
          </a:bodyPr>
          <a:lstStyle/>
          <a:p>
            <a:pPr algn="ctr"/>
            <a:r>
              <a:rPr lang="en-US" altLang="zh-CN" sz="4000" dirty="0">
                <a:solidFill>
                  <a:prstClr val="white"/>
                </a:solidFill>
                <a:latin typeface="Times New Roman" panose="02020603050405020304" pitchFamily="18" charset="0"/>
                <a:ea typeface="Open Sans" panose="020B0606030504020204" pitchFamily="34" charset="0"/>
                <a:cs typeface="Times New Roman" panose="02020603050405020304" pitchFamily="18" charset="0"/>
              </a:rPr>
              <a:t>04</a:t>
            </a:r>
            <a:endParaRPr lang="zh-CN" altLang="en-US" sz="4000" dirty="0">
              <a:solidFill>
                <a:prstClr val="white"/>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03107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4" name="五边形 3"/>
          <p:cNvSpPr/>
          <p:nvPr/>
        </p:nvSpPr>
        <p:spPr>
          <a:xfrm>
            <a:off x="0" y="0"/>
            <a:ext cx="2343696"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a:latin typeface="Times New Roman" panose="02020603050405020304" pitchFamily="18" charset="0"/>
                <a:ea typeface="微軟正黑體" panose="020B0604030504040204" pitchFamily="34" charset="-120"/>
                <a:cs typeface="Times New Roman" panose="02020603050405020304" pitchFamily="18" charset="0"/>
              </a:rPr>
              <a:t>SoC </a:t>
            </a:r>
            <a:r>
              <a:rPr lang="zh-CN" altLang="en-US" b="1">
                <a:latin typeface="Times New Roman" panose="02020603050405020304" pitchFamily="18" charset="0"/>
                <a:ea typeface="微軟正黑體" panose="020B0604030504040204" pitchFamily="34" charset="-120"/>
                <a:cs typeface="Times New Roman" panose="02020603050405020304" pitchFamily="18" charset="0"/>
              </a:rPr>
              <a:t>期末專題</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pic>
        <p:nvPicPr>
          <p:cNvPr id="6" name="圖片 5">
            <a:extLst>
              <a:ext uri="{FF2B5EF4-FFF2-40B4-BE49-F238E27FC236}">
                <a16:creationId xmlns:a16="http://schemas.microsoft.com/office/drawing/2014/main" id="{AC148557-1BF8-42B5-A8AB-60C92856BC6E}"/>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3367" t="7260" r="13481" b="8888"/>
          <a:stretch/>
        </p:blipFill>
        <p:spPr>
          <a:xfrm>
            <a:off x="4322455" y="254973"/>
            <a:ext cx="5600978" cy="4961117"/>
          </a:xfrm>
          <a:prstGeom prst="rect">
            <a:avLst/>
          </a:prstGeom>
        </p:spPr>
      </p:pic>
      <p:sp>
        <p:nvSpPr>
          <p:cNvPr id="7" name="文字方塊 6">
            <a:extLst>
              <a:ext uri="{FF2B5EF4-FFF2-40B4-BE49-F238E27FC236}">
                <a16:creationId xmlns:a16="http://schemas.microsoft.com/office/drawing/2014/main" id="{CA1735D9-67B0-4B2D-B277-123F86F735F4}"/>
              </a:ext>
            </a:extLst>
          </p:cNvPr>
          <p:cNvSpPr txBox="1"/>
          <p:nvPr/>
        </p:nvSpPr>
        <p:spPr>
          <a:xfrm>
            <a:off x="236567" y="602382"/>
            <a:ext cx="4195361" cy="5197385"/>
          </a:xfrm>
          <a:prstGeom prst="rect">
            <a:avLst/>
          </a:prstGeom>
          <a:noFill/>
        </p:spPr>
        <p:txBody>
          <a:bodyPr wrap="square" rtlCol="0">
            <a:spAutoFit/>
          </a:bodyPr>
          <a:lstStyle/>
          <a:p>
            <a:pPr marL="285750" indent="-285750" algn="l">
              <a:lnSpc>
                <a:spcPct val="200000"/>
              </a:lnSpc>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使用</a:t>
            </a:r>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Xilinx PYNQ-Z2 FPGA</a:t>
            </a: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來實現</a:t>
            </a:r>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Caravel SoC</a:t>
            </a:r>
          </a:p>
          <a:p>
            <a:pPr marL="285750" indent="-285750" algn="l">
              <a:lnSpc>
                <a:spcPct val="200000"/>
              </a:lnSpc>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設計硬體加速器並整合至</a:t>
            </a:r>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SoC</a:t>
            </a:r>
          </a:p>
          <a:p>
            <a:pPr marL="285750" indent="-285750" algn="l">
              <a:lnSpc>
                <a:spcPct val="200000"/>
              </a:lnSpc>
              <a:buFont typeface="Arial" panose="020B0604020202020204" pitchFamily="34" charset="0"/>
              <a:buChar char="•"/>
            </a:pPr>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FIR </a:t>
            </a: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Matrix </a:t>
            </a:r>
            <a:r>
              <a:rPr lang="en-US" altLang="zh-TW" sz="1400" dirty="0" err="1">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Multiplcation</a:t>
            </a:r>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(4*4) </a:t>
            </a: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t>
            </a:r>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Quick Sort</a:t>
            </a:r>
          </a:p>
          <a:p>
            <a:pPr marL="285750" indent="-285750" algn="l">
              <a:lnSpc>
                <a:spcPct val="200000"/>
              </a:lnSpc>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加速器以</a:t>
            </a:r>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AXI-4</a:t>
            </a: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介面來做資料傳遞</a:t>
            </a:r>
          </a:p>
          <a:p>
            <a:pPr marL="285750" indent="-285750" algn="l">
              <a:lnSpc>
                <a:spcPct val="200000"/>
              </a:lnSpc>
              <a:buFont typeface="Arial" panose="020B0604020202020204" pitchFamily="34" charset="0"/>
              <a:buChar char="•"/>
            </a:pPr>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CPU</a:t>
            </a: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與其餘硬體使用</a:t>
            </a:r>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Wishbone Bus</a:t>
            </a: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溝通</a:t>
            </a: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285750" indent="-285750">
              <a:lnSpc>
                <a:spcPct val="200000"/>
              </a:lnSpc>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撰寫韌體並優化後以</a:t>
            </a:r>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RISC-V CPU</a:t>
            </a: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來將欲處理資料送至加速器</a:t>
            </a: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285750" indent="-285750" algn="l">
              <a:lnSpc>
                <a:spcPct val="200000"/>
              </a:lnSpc>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主要貢獻：</a:t>
            </a: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742950" lvl="1" indent="-285750">
              <a:lnSpc>
                <a:spcPct val="200000"/>
              </a:lnSpc>
              <a:buFont typeface="Arial" panose="020B0604020202020204" pitchFamily="34" charset="0"/>
              <a:buChar char="•"/>
            </a:pPr>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FIR</a:t>
            </a: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加速器設計</a:t>
            </a: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742950" lvl="1" indent="-285750">
              <a:lnSpc>
                <a:spcPct val="200000"/>
              </a:lnSpc>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韌體撰寫</a:t>
            </a: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a:p>
            <a:pPr marL="742950" lvl="1" indent="-285750">
              <a:lnSpc>
                <a:spcPct val="200000"/>
              </a:lnSpc>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分工以及成果分享</a:t>
            </a:r>
          </a:p>
          <a:p>
            <a:pPr marL="285750" indent="-285750" algn="l">
              <a:lnSpc>
                <a:spcPct val="200000"/>
              </a:lnSpc>
              <a:buFont typeface="Arial" panose="020B0604020202020204" pitchFamily="34" charset="0"/>
              <a:buChar char="•"/>
            </a:pP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8" name="矩形 7">
            <a:extLst>
              <a:ext uri="{FF2B5EF4-FFF2-40B4-BE49-F238E27FC236}">
                <a16:creationId xmlns:a16="http://schemas.microsoft.com/office/drawing/2014/main" id="{D6E2A0BB-D494-4C7C-8640-C90ECBBB0B1F}"/>
              </a:ext>
            </a:extLst>
          </p:cNvPr>
          <p:cNvSpPr/>
          <p:nvPr/>
        </p:nvSpPr>
        <p:spPr>
          <a:xfrm>
            <a:off x="8215066" y="2785492"/>
            <a:ext cx="1617462" cy="2430598"/>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 name="投影片編號版面配置區 1">
            <a:extLst>
              <a:ext uri="{FF2B5EF4-FFF2-40B4-BE49-F238E27FC236}">
                <a16:creationId xmlns:a16="http://schemas.microsoft.com/office/drawing/2014/main" id="{5F1279F2-AE34-4FF0-9CA8-43C1293241A4}"/>
              </a:ext>
            </a:extLst>
          </p:cNvPr>
          <p:cNvSpPr>
            <a:spLocks noGrp="1"/>
          </p:cNvSpPr>
          <p:nvPr>
            <p:ph type="sldNum" sz="quarter" idx="12"/>
          </p:nvPr>
        </p:nvSpPr>
        <p:spPr/>
        <p:txBody>
          <a:bodyPr/>
          <a:lstStyle/>
          <a:p>
            <a:fld id="{64CE74CF-356A-4169-9D6E-C5675D7456C1}" type="slidenum">
              <a:rPr lang="zh-CN" altLang="en-US" smtClean="0"/>
              <a:t>45</a:t>
            </a:fld>
            <a:endParaRPr lang="zh-CN" altLang="en-US"/>
          </a:p>
        </p:txBody>
      </p:sp>
    </p:spTree>
    <p:extLst>
      <p:ext uri="{BB962C8B-B14F-4D97-AF65-F5344CB8AC3E}">
        <p14:creationId xmlns:p14="http://schemas.microsoft.com/office/powerpoint/2010/main" val="99078404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4" name="五边形 3"/>
          <p:cNvSpPr/>
          <p:nvPr/>
        </p:nvSpPr>
        <p:spPr>
          <a:xfrm>
            <a:off x="0" y="0"/>
            <a:ext cx="2343696"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dirty="0">
                <a:latin typeface="Times New Roman" panose="02020603050405020304" pitchFamily="18" charset="0"/>
                <a:ea typeface="微軟正黑體" panose="020B0604030504040204" pitchFamily="34" charset="-120"/>
                <a:cs typeface="Times New Roman" panose="02020603050405020304" pitchFamily="18" charset="0"/>
              </a:rPr>
              <a:t>16-bit RISC CPU</a:t>
            </a:r>
          </a:p>
        </p:txBody>
      </p:sp>
      <p:pic>
        <p:nvPicPr>
          <p:cNvPr id="61" name="圖片 60">
            <a:extLst>
              <a:ext uri="{FF2B5EF4-FFF2-40B4-BE49-F238E27FC236}">
                <a16:creationId xmlns:a16="http://schemas.microsoft.com/office/drawing/2014/main" id="{DA7C5E90-2D29-477A-A345-1C4A16B13079}"/>
              </a:ext>
            </a:extLst>
          </p:cNvPr>
          <p:cNvPicPr>
            <a:picLocks noChangeAspect="1"/>
          </p:cNvPicPr>
          <p:nvPr/>
        </p:nvPicPr>
        <p:blipFill rotWithShape="1">
          <a:blip r:embed="rId3"/>
          <a:srcRect l="722" r="-1"/>
          <a:stretch/>
        </p:blipFill>
        <p:spPr>
          <a:xfrm>
            <a:off x="236567" y="1314036"/>
            <a:ext cx="9686865" cy="3541795"/>
          </a:xfrm>
          <a:prstGeom prst="rect">
            <a:avLst/>
          </a:prstGeom>
        </p:spPr>
      </p:pic>
      <p:sp>
        <p:nvSpPr>
          <p:cNvPr id="7" name="文字方塊 6">
            <a:extLst>
              <a:ext uri="{FF2B5EF4-FFF2-40B4-BE49-F238E27FC236}">
                <a16:creationId xmlns:a16="http://schemas.microsoft.com/office/drawing/2014/main" id="{99F33EBA-FB96-4DEB-8FCD-52CC5A0AE3F4}"/>
              </a:ext>
            </a:extLst>
          </p:cNvPr>
          <p:cNvSpPr txBox="1"/>
          <p:nvPr/>
        </p:nvSpPr>
        <p:spPr>
          <a:xfrm>
            <a:off x="236567" y="697260"/>
            <a:ext cx="5326829" cy="457433"/>
          </a:xfrm>
          <a:prstGeom prst="rect">
            <a:avLst/>
          </a:prstGeom>
          <a:noFill/>
        </p:spPr>
        <p:txBody>
          <a:bodyPr wrap="square" rtlCol="0">
            <a:spAutoFit/>
          </a:bodyPr>
          <a:lstStyle/>
          <a:p>
            <a:pPr marL="285750" indent="-285750" algn="l">
              <a:lnSpc>
                <a:spcPct val="200000"/>
              </a:lnSpc>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以</a:t>
            </a:r>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Schematic</a:t>
            </a: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的方式來實作</a:t>
            </a: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2" name="投影片編號版面配置區 1">
            <a:extLst>
              <a:ext uri="{FF2B5EF4-FFF2-40B4-BE49-F238E27FC236}">
                <a16:creationId xmlns:a16="http://schemas.microsoft.com/office/drawing/2014/main" id="{01B9C573-5CB1-42F7-B6BE-BE7A91B1B2DA}"/>
              </a:ext>
            </a:extLst>
          </p:cNvPr>
          <p:cNvSpPr>
            <a:spLocks noGrp="1"/>
          </p:cNvSpPr>
          <p:nvPr>
            <p:ph type="sldNum" sz="quarter" idx="12"/>
          </p:nvPr>
        </p:nvSpPr>
        <p:spPr/>
        <p:txBody>
          <a:bodyPr/>
          <a:lstStyle/>
          <a:p>
            <a:fld id="{64CE74CF-356A-4169-9D6E-C5675D7456C1}" type="slidenum">
              <a:rPr lang="zh-CN" altLang="en-US" smtClean="0"/>
              <a:t>46</a:t>
            </a:fld>
            <a:endParaRPr lang="zh-CN" altLang="en-US"/>
          </a:p>
        </p:txBody>
      </p:sp>
    </p:spTree>
    <p:extLst>
      <p:ext uri="{BB962C8B-B14F-4D97-AF65-F5344CB8AC3E}">
        <p14:creationId xmlns:p14="http://schemas.microsoft.com/office/powerpoint/2010/main" val="30481707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4" name="五边形 3"/>
          <p:cNvSpPr/>
          <p:nvPr/>
        </p:nvSpPr>
        <p:spPr>
          <a:xfrm>
            <a:off x="0" y="0"/>
            <a:ext cx="2343696"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b="1">
                <a:latin typeface="Times New Roman" panose="02020603050405020304" pitchFamily="18" charset="0"/>
                <a:ea typeface="微軟正黑體" panose="020B0604030504040204" pitchFamily="34" charset="-120"/>
                <a:cs typeface="Times New Roman" panose="02020603050405020304" pitchFamily="18" charset="0"/>
              </a:rPr>
              <a:t>16-bit RISC CPU</a:t>
            </a:r>
            <a:endParaRPr lang="en-US" altLang="zh-CN" b="1" dirty="0">
              <a:latin typeface="Times New Roman" panose="02020603050405020304" pitchFamily="18" charset="0"/>
              <a:ea typeface="微軟正黑體" panose="020B0604030504040204" pitchFamily="34" charset="-120"/>
              <a:cs typeface="Times New Roman" panose="02020603050405020304" pitchFamily="18" charset="0"/>
            </a:endParaRPr>
          </a:p>
        </p:txBody>
      </p:sp>
      <p:pic>
        <p:nvPicPr>
          <p:cNvPr id="62" name="圖片 61">
            <a:extLst>
              <a:ext uri="{FF2B5EF4-FFF2-40B4-BE49-F238E27FC236}">
                <a16:creationId xmlns:a16="http://schemas.microsoft.com/office/drawing/2014/main" id="{F67E1E7D-BE55-41E6-889F-82D65D8498A4}"/>
              </a:ext>
            </a:extLst>
          </p:cNvPr>
          <p:cNvPicPr>
            <a:picLocks noChangeAspect="1"/>
          </p:cNvPicPr>
          <p:nvPr/>
        </p:nvPicPr>
        <p:blipFill>
          <a:blip r:embed="rId3"/>
          <a:stretch>
            <a:fillRect/>
          </a:stretch>
        </p:blipFill>
        <p:spPr>
          <a:xfrm>
            <a:off x="940042" y="1058994"/>
            <a:ext cx="8279915" cy="4421500"/>
          </a:xfrm>
          <a:prstGeom prst="rect">
            <a:avLst/>
          </a:prstGeom>
        </p:spPr>
      </p:pic>
      <p:sp>
        <p:nvSpPr>
          <p:cNvPr id="64" name="文字方塊 63">
            <a:extLst>
              <a:ext uri="{FF2B5EF4-FFF2-40B4-BE49-F238E27FC236}">
                <a16:creationId xmlns:a16="http://schemas.microsoft.com/office/drawing/2014/main" id="{F2FF8C3A-3C5B-47C4-A8E5-7411CA34453A}"/>
              </a:ext>
            </a:extLst>
          </p:cNvPr>
          <p:cNvSpPr txBox="1"/>
          <p:nvPr/>
        </p:nvSpPr>
        <p:spPr>
          <a:xfrm>
            <a:off x="183456" y="544906"/>
            <a:ext cx="5326829" cy="457433"/>
          </a:xfrm>
          <a:prstGeom prst="rect">
            <a:avLst/>
          </a:prstGeom>
          <a:noFill/>
        </p:spPr>
        <p:txBody>
          <a:bodyPr wrap="square" rtlCol="0">
            <a:spAutoFit/>
          </a:bodyPr>
          <a:lstStyle/>
          <a:p>
            <a:pPr marL="285750" indent="-285750" algn="l">
              <a:lnSpc>
                <a:spcPct val="200000"/>
              </a:lnSpc>
              <a:buFont typeface="Arial" panose="020B0604020202020204" pitchFamily="34" charset="0"/>
              <a:buChar char="•"/>
            </a:pP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以撰寫</a:t>
            </a:r>
            <a:r>
              <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Verilog</a:t>
            </a:r>
            <a:r>
              <a:rPr lang="zh-TW" altLang="en-US"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rPr>
              <a:t>的方式來實作</a:t>
            </a:r>
            <a:endParaRPr lang="en-US" altLang="zh-TW" sz="1400" dirty="0">
              <a:solidFill>
                <a:srgbClr val="000000"/>
              </a:solidFill>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3" name="投影片編號版面配置區 2">
            <a:extLst>
              <a:ext uri="{FF2B5EF4-FFF2-40B4-BE49-F238E27FC236}">
                <a16:creationId xmlns:a16="http://schemas.microsoft.com/office/drawing/2014/main" id="{C8B3054A-E892-4105-B9F2-C85E9DFBDEAA}"/>
              </a:ext>
            </a:extLst>
          </p:cNvPr>
          <p:cNvSpPr>
            <a:spLocks noGrp="1"/>
          </p:cNvSpPr>
          <p:nvPr>
            <p:ph type="sldNum" sz="quarter" idx="12"/>
          </p:nvPr>
        </p:nvSpPr>
        <p:spPr/>
        <p:txBody>
          <a:bodyPr/>
          <a:lstStyle/>
          <a:p>
            <a:fld id="{64CE74CF-356A-4169-9D6E-C5675D7456C1}" type="slidenum">
              <a:rPr lang="zh-CN" altLang="en-US" smtClean="0"/>
              <a:t>47</a:t>
            </a:fld>
            <a:endParaRPr lang="zh-CN" altLang="en-US"/>
          </a:p>
        </p:txBody>
      </p:sp>
    </p:spTree>
    <p:extLst>
      <p:ext uri="{BB962C8B-B14F-4D97-AF65-F5344CB8AC3E}">
        <p14:creationId xmlns:p14="http://schemas.microsoft.com/office/powerpoint/2010/main" val="218563375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4" name="五边形 3"/>
          <p:cNvSpPr/>
          <p:nvPr/>
        </p:nvSpPr>
        <p:spPr>
          <a:xfrm>
            <a:off x="0" y="0"/>
            <a:ext cx="3639840"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植基於</a:t>
            </a:r>
            <a:r>
              <a:rPr lang="en-US" altLang="zh-CN" b="1" dirty="0">
                <a:latin typeface="Times New Roman" panose="02020603050405020304" pitchFamily="18" charset="0"/>
                <a:ea typeface="微軟正黑體" panose="020B0604030504040204" pitchFamily="34" charset="-120"/>
                <a:cs typeface="Times New Roman" panose="02020603050405020304" pitchFamily="18" charset="0"/>
              </a:rPr>
              <a:t>CORDIC</a:t>
            </a:r>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的三角函數模組</a:t>
            </a:r>
            <a:endParaRPr lang="en-US" altLang="zh-CN" b="1" dirty="0">
              <a:latin typeface="Times New Roman" panose="02020603050405020304" pitchFamily="18" charset="0"/>
              <a:ea typeface="微軟正黑體" panose="020B0604030504040204" pitchFamily="34" charset="-120"/>
              <a:cs typeface="Times New Roman" panose="02020603050405020304" pitchFamily="18" charset="0"/>
            </a:endParaRPr>
          </a:p>
        </p:txBody>
      </p:sp>
      <p:pic>
        <p:nvPicPr>
          <p:cNvPr id="9" name="圖片 8">
            <a:extLst>
              <a:ext uri="{FF2B5EF4-FFF2-40B4-BE49-F238E27FC236}">
                <a16:creationId xmlns:a16="http://schemas.microsoft.com/office/drawing/2014/main" id="{DD3899E9-FBE4-4ABF-B881-13AFB94D69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86" y="735207"/>
            <a:ext cx="5598757" cy="1293488"/>
          </a:xfrm>
          <a:prstGeom prst="rect">
            <a:avLst/>
          </a:prstGeom>
        </p:spPr>
      </p:pic>
      <p:cxnSp>
        <p:nvCxnSpPr>
          <p:cNvPr id="89" name="接點: 弧形 88">
            <a:extLst>
              <a:ext uri="{FF2B5EF4-FFF2-40B4-BE49-F238E27FC236}">
                <a16:creationId xmlns:a16="http://schemas.microsoft.com/office/drawing/2014/main" id="{D127D178-5AB5-4FEC-9F45-0D58DB5D4514}"/>
              </a:ext>
            </a:extLst>
          </p:cNvPr>
          <p:cNvCxnSpPr>
            <a:cxnSpLocks/>
          </p:cNvCxnSpPr>
          <p:nvPr/>
        </p:nvCxnSpPr>
        <p:spPr>
          <a:xfrm rot="16200000" flipH="1">
            <a:off x="1755992" y="1617043"/>
            <a:ext cx="483779" cy="302966"/>
          </a:xfrm>
          <a:prstGeom prst="curvedConnector3">
            <a:avLst>
              <a:gd name="adj1" fmla="val 55907"/>
            </a:avLst>
          </a:prstGeom>
          <a:ln>
            <a:tailEnd type="triangle"/>
          </a:ln>
        </p:spPr>
        <p:style>
          <a:lnRef idx="1">
            <a:schemeClr val="dk1"/>
          </a:lnRef>
          <a:fillRef idx="0">
            <a:schemeClr val="dk1"/>
          </a:fillRef>
          <a:effectRef idx="0">
            <a:schemeClr val="dk1"/>
          </a:effectRef>
          <a:fontRef idx="minor">
            <a:schemeClr val="tx1"/>
          </a:fontRef>
        </p:style>
      </p:cxnSp>
      <p:pic>
        <p:nvPicPr>
          <p:cNvPr id="92" name="圖片 91">
            <a:extLst>
              <a:ext uri="{FF2B5EF4-FFF2-40B4-BE49-F238E27FC236}">
                <a16:creationId xmlns:a16="http://schemas.microsoft.com/office/drawing/2014/main" id="{74D84597-15C6-475E-B98E-1FE90E9D9619}"/>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2465" y="2028695"/>
            <a:ext cx="4500000" cy="3399938"/>
          </a:xfrm>
          <a:prstGeom prst="rect">
            <a:avLst/>
          </a:prstGeom>
          <a:ln>
            <a:noFill/>
          </a:ln>
        </p:spPr>
      </p:pic>
      <p:pic>
        <p:nvPicPr>
          <p:cNvPr id="99" name="圖片 98">
            <a:extLst>
              <a:ext uri="{FF2B5EF4-FFF2-40B4-BE49-F238E27FC236}">
                <a16:creationId xmlns:a16="http://schemas.microsoft.com/office/drawing/2014/main" id="{C1E912F2-FF10-461D-B3BB-285194E68EF8}"/>
              </a:ext>
            </a:extLst>
          </p:cNvPr>
          <p:cNvPicPr>
            <a:picLocks noChangeAspect="1"/>
          </p:cNvPicPr>
          <p:nvPr/>
        </p:nvPicPr>
        <p:blipFill>
          <a:blip r:embed="rId5"/>
          <a:stretch>
            <a:fillRect/>
          </a:stretch>
        </p:blipFill>
        <p:spPr>
          <a:xfrm>
            <a:off x="5584056" y="725552"/>
            <a:ext cx="4390872" cy="4441676"/>
          </a:xfrm>
          <a:prstGeom prst="rect">
            <a:avLst/>
          </a:prstGeom>
        </p:spPr>
      </p:pic>
      <p:sp>
        <p:nvSpPr>
          <p:cNvPr id="100" name="投影片編號版面配置區 99">
            <a:extLst>
              <a:ext uri="{FF2B5EF4-FFF2-40B4-BE49-F238E27FC236}">
                <a16:creationId xmlns:a16="http://schemas.microsoft.com/office/drawing/2014/main" id="{05BECC89-6B91-4C19-9FD6-6F8DC79C837C}"/>
              </a:ext>
            </a:extLst>
          </p:cNvPr>
          <p:cNvSpPr>
            <a:spLocks noGrp="1"/>
          </p:cNvSpPr>
          <p:nvPr>
            <p:ph type="sldNum" sz="quarter" idx="12"/>
          </p:nvPr>
        </p:nvSpPr>
        <p:spPr/>
        <p:txBody>
          <a:bodyPr/>
          <a:lstStyle/>
          <a:p>
            <a:fld id="{64CE74CF-356A-4169-9D6E-C5675D7456C1}" type="slidenum">
              <a:rPr lang="zh-CN" altLang="en-US" smtClean="0"/>
              <a:t>48</a:t>
            </a:fld>
            <a:endParaRPr lang="zh-CN" altLang="en-US"/>
          </a:p>
        </p:txBody>
      </p:sp>
    </p:spTree>
    <p:extLst>
      <p:ext uri="{BB962C8B-B14F-4D97-AF65-F5344CB8AC3E}">
        <p14:creationId xmlns:p14="http://schemas.microsoft.com/office/powerpoint/2010/main" val="25867131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4" name="五边形 3"/>
          <p:cNvSpPr/>
          <p:nvPr/>
        </p:nvSpPr>
        <p:spPr>
          <a:xfrm>
            <a:off x="0" y="0"/>
            <a:ext cx="1479600"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修習課程</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graphicFrame>
        <p:nvGraphicFramePr>
          <p:cNvPr id="5" name="表格 7">
            <a:extLst>
              <a:ext uri="{FF2B5EF4-FFF2-40B4-BE49-F238E27FC236}">
                <a16:creationId xmlns:a16="http://schemas.microsoft.com/office/drawing/2014/main" id="{7DFD2C0F-4687-4A65-B388-C6486FF6EB10}"/>
              </a:ext>
            </a:extLst>
          </p:cNvPr>
          <p:cNvGraphicFramePr>
            <a:graphicFrameLocks noGrp="1"/>
          </p:cNvGraphicFramePr>
          <p:nvPr>
            <p:extLst>
              <p:ext uri="{D42A27DB-BD31-4B8C-83A1-F6EECF244321}">
                <p14:modId xmlns:p14="http://schemas.microsoft.com/office/powerpoint/2010/main" val="138923864"/>
              </p:ext>
            </p:extLst>
          </p:nvPr>
        </p:nvGraphicFramePr>
        <p:xfrm>
          <a:off x="772344" y="913284"/>
          <a:ext cx="8637430" cy="4163136"/>
        </p:xfrm>
        <a:graphic>
          <a:graphicData uri="http://schemas.openxmlformats.org/drawingml/2006/table">
            <a:tbl>
              <a:tblPr firstRow="1" bandRow="1">
                <a:tableStyleId>{5C22544A-7EE6-4342-B048-85BDC9FD1C3A}</a:tableStyleId>
              </a:tblPr>
              <a:tblGrid>
                <a:gridCol w="2876950">
                  <a:extLst>
                    <a:ext uri="{9D8B030D-6E8A-4147-A177-3AD203B41FA5}">
                      <a16:colId xmlns:a16="http://schemas.microsoft.com/office/drawing/2014/main" val="3749808506"/>
                    </a:ext>
                  </a:extLst>
                </a:gridCol>
                <a:gridCol w="1440160">
                  <a:extLst>
                    <a:ext uri="{9D8B030D-6E8A-4147-A177-3AD203B41FA5}">
                      <a16:colId xmlns:a16="http://schemas.microsoft.com/office/drawing/2014/main" val="1365315095"/>
                    </a:ext>
                  </a:extLst>
                </a:gridCol>
                <a:gridCol w="2880320">
                  <a:extLst>
                    <a:ext uri="{9D8B030D-6E8A-4147-A177-3AD203B41FA5}">
                      <a16:colId xmlns:a16="http://schemas.microsoft.com/office/drawing/2014/main" val="816046035"/>
                    </a:ext>
                  </a:extLst>
                </a:gridCol>
                <a:gridCol w="1440000">
                  <a:extLst>
                    <a:ext uri="{9D8B030D-6E8A-4147-A177-3AD203B41FA5}">
                      <a16:colId xmlns:a16="http://schemas.microsoft.com/office/drawing/2014/main" val="4155255014"/>
                    </a:ext>
                  </a:extLst>
                </a:gridCol>
              </a:tblGrid>
              <a:tr h="524307">
                <a:tc>
                  <a:txBody>
                    <a:bodyPr/>
                    <a:lstStyle/>
                    <a:p>
                      <a:pPr algn="ctr"/>
                      <a:r>
                        <a:rPr lang="zh-TW" altLang="en-US" sz="2000" baseline="0" dirty="0">
                          <a:ea typeface="微軟正黑體" panose="020B0604030504040204" pitchFamily="34" charset="-120"/>
                        </a:rPr>
                        <a:t>大學課程</a:t>
                      </a:r>
                    </a:p>
                  </a:txBody>
                  <a:tcPr anchor="ctr"/>
                </a:tc>
                <a:tc>
                  <a:txBody>
                    <a:bodyPr/>
                    <a:lstStyle/>
                    <a:p>
                      <a:pPr algn="ctr"/>
                      <a:r>
                        <a:rPr lang="zh-TW" altLang="en-US" sz="2000" baseline="0" dirty="0">
                          <a:ea typeface="微軟正黑體" panose="020B0604030504040204" pitchFamily="34" charset="-120"/>
                        </a:rPr>
                        <a:t>成績</a:t>
                      </a:r>
                    </a:p>
                  </a:txBody>
                  <a:tcPr anchor="ctr"/>
                </a:tc>
                <a:tc>
                  <a:txBody>
                    <a:bodyPr/>
                    <a:lstStyle/>
                    <a:p>
                      <a:pPr marL="0" marR="0" lvl="0" indent="0" algn="ctr" defTabSz="914373" rtl="0" eaLnBrk="1" fontAlgn="auto" latinLnBrk="0" hangingPunct="1">
                        <a:lnSpc>
                          <a:spcPct val="100000"/>
                        </a:lnSpc>
                        <a:spcBef>
                          <a:spcPts val="0"/>
                        </a:spcBef>
                        <a:spcAft>
                          <a:spcPts val="0"/>
                        </a:spcAft>
                        <a:buClrTx/>
                        <a:buSzTx/>
                        <a:buFontTx/>
                        <a:buNone/>
                        <a:tabLst/>
                        <a:defRPr/>
                      </a:pPr>
                      <a:r>
                        <a:rPr lang="zh-TW" altLang="en-US" sz="2000" baseline="0" dirty="0">
                          <a:ea typeface="微軟正黑體" panose="020B0604030504040204" pitchFamily="34" charset="-120"/>
                        </a:rPr>
                        <a:t>碩士課程</a:t>
                      </a:r>
                    </a:p>
                  </a:txBody>
                  <a:tcPr anchor="ctr"/>
                </a:tc>
                <a:tc>
                  <a:txBody>
                    <a:bodyPr/>
                    <a:lstStyle/>
                    <a:p>
                      <a:pPr marL="0" marR="0" lvl="0" indent="0" algn="ctr" defTabSz="914373" rtl="0" eaLnBrk="1" fontAlgn="auto" latinLnBrk="0" hangingPunct="1">
                        <a:lnSpc>
                          <a:spcPct val="100000"/>
                        </a:lnSpc>
                        <a:spcBef>
                          <a:spcPts val="0"/>
                        </a:spcBef>
                        <a:spcAft>
                          <a:spcPts val="0"/>
                        </a:spcAft>
                        <a:buClrTx/>
                        <a:buSzTx/>
                        <a:buFontTx/>
                        <a:buNone/>
                        <a:tabLst/>
                        <a:defRPr/>
                      </a:pPr>
                      <a:r>
                        <a:rPr lang="zh-TW" altLang="en-US" sz="2000" baseline="0" dirty="0">
                          <a:ea typeface="微軟正黑體" panose="020B0604030504040204" pitchFamily="34" charset="-120"/>
                        </a:rPr>
                        <a:t>成績</a:t>
                      </a:r>
                    </a:p>
                  </a:txBody>
                  <a:tcPr anchor="ctr"/>
                </a:tc>
                <a:extLst>
                  <a:ext uri="{0D108BD9-81ED-4DB2-BD59-A6C34878D82A}">
                    <a16:rowId xmlns:a16="http://schemas.microsoft.com/office/drawing/2014/main" val="871936389"/>
                  </a:ext>
                </a:extLst>
              </a:tr>
              <a:tr h="492987">
                <a:tc>
                  <a:txBody>
                    <a:bodyPr/>
                    <a:lstStyle/>
                    <a:p>
                      <a:pPr algn="ctr"/>
                      <a:r>
                        <a:rPr lang="zh-TW" altLang="en-US" baseline="0" dirty="0">
                          <a:ea typeface="微軟正黑體" panose="020B0604030504040204" pitchFamily="34" charset="-120"/>
                        </a:rPr>
                        <a:t>數位系統設計</a:t>
                      </a:r>
                      <a:r>
                        <a:rPr lang="en-US" altLang="zh-TW" baseline="0" dirty="0">
                          <a:ea typeface="微軟正黑體" panose="020B0604030504040204" pitchFamily="34" charset="-120"/>
                        </a:rPr>
                        <a:t>/</a:t>
                      </a:r>
                      <a:r>
                        <a:rPr lang="zh-TW" altLang="en-US" baseline="0" dirty="0">
                          <a:ea typeface="微軟正黑體" panose="020B0604030504040204" pitchFamily="34" charset="-120"/>
                        </a:rPr>
                        <a:t>實習</a:t>
                      </a:r>
                    </a:p>
                  </a:txBody>
                  <a:tcPr anchor="ctr"/>
                </a:tc>
                <a:tc>
                  <a:txBody>
                    <a:bodyPr/>
                    <a:lstStyle/>
                    <a:p>
                      <a:pPr marL="0" marR="0" lvl="0" indent="0" algn="ctr" defTabSz="914373" rtl="0" eaLnBrk="1" fontAlgn="auto" latinLnBrk="0" hangingPunct="1">
                        <a:lnSpc>
                          <a:spcPct val="100000"/>
                        </a:lnSpc>
                        <a:spcBef>
                          <a:spcPts val="0"/>
                        </a:spcBef>
                        <a:spcAft>
                          <a:spcPts val="0"/>
                        </a:spcAft>
                        <a:buClrTx/>
                        <a:buSzTx/>
                        <a:buFontTx/>
                        <a:buNone/>
                        <a:tabLst/>
                        <a:defRPr/>
                      </a:pPr>
                      <a:r>
                        <a:rPr lang="en-US" altLang="zh-TW" baseline="0" dirty="0">
                          <a:ea typeface="微軟正黑體" panose="020B0604030504040204" pitchFamily="34" charset="-120"/>
                        </a:rPr>
                        <a:t>A+/A+</a:t>
                      </a:r>
                      <a:endParaRPr lang="zh-TW" altLang="en-US" baseline="0" dirty="0">
                        <a:ea typeface="微軟正黑體" panose="020B0604030504040204" pitchFamily="34" charset="-120"/>
                      </a:endParaRPr>
                    </a:p>
                  </a:txBody>
                  <a:tcPr anchor="ctr"/>
                </a:tc>
                <a:tc>
                  <a:txBody>
                    <a:bodyPr/>
                    <a:lstStyle/>
                    <a:p>
                      <a:pPr algn="ctr"/>
                      <a:r>
                        <a:rPr lang="zh-TW" altLang="en-US" baseline="0" dirty="0">
                          <a:ea typeface="微軟正黑體" panose="020B0604030504040204" pitchFamily="34" charset="-120"/>
                        </a:rPr>
                        <a:t>超大型積體電路設計</a:t>
                      </a:r>
                    </a:p>
                  </a:txBody>
                  <a:tcPr anchor="ctr"/>
                </a:tc>
                <a:tc>
                  <a:txBody>
                    <a:bodyPr/>
                    <a:lstStyle/>
                    <a:p>
                      <a:pPr algn="ctr"/>
                      <a:r>
                        <a:rPr lang="en-US" altLang="zh-TW" baseline="0" dirty="0">
                          <a:ea typeface="微軟正黑體" panose="020B0604030504040204" pitchFamily="34" charset="-120"/>
                        </a:rPr>
                        <a:t>A+</a:t>
                      </a:r>
                      <a:endParaRPr lang="zh-TW" altLang="en-US" baseline="0" dirty="0">
                        <a:ea typeface="微軟正黑體" panose="020B0604030504040204" pitchFamily="34" charset="-120"/>
                      </a:endParaRPr>
                    </a:p>
                  </a:txBody>
                  <a:tcPr anchor="ctr"/>
                </a:tc>
                <a:extLst>
                  <a:ext uri="{0D108BD9-81ED-4DB2-BD59-A6C34878D82A}">
                    <a16:rowId xmlns:a16="http://schemas.microsoft.com/office/drawing/2014/main" val="1207543726"/>
                  </a:ext>
                </a:extLst>
              </a:tr>
              <a:tr h="524307">
                <a:tc>
                  <a:txBody>
                    <a:bodyPr/>
                    <a:lstStyle/>
                    <a:p>
                      <a:pPr algn="ctr"/>
                      <a:r>
                        <a:rPr lang="zh-TW" altLang="en-US" baseline="0" dirty="0">
                          <a:ea typeface="微軟正黑體" panose="020B0604030504040204" pitchFamily="34" charset="-120"/>
                        </a:rPr>
                        <a:t>嵌入式系統設計</a:t>
                      </a:r>
                      <a:r>
                        <a:rPr lang="en-US" altLang="zh-TW" baseline="0" dirty="0">
                          <a:ea typeface="微軟正黑體" panose="020B0604030504040204" pitchFamily="34" charset="-120"/>
                        </a:rPr>
                        <a:t>/</a:t>
                      </a:r>
                      <a:r>
                        <a:rPr lang="zh-TW" altLang="en-US" baseline="0" dirty="0">
                          <a:ea typeface="微軟正黑體" panose="020B0604030504040204" pitchFamily="34" charset="-120"/>
                        </a:rPr>
                        <a:t>實習</a:t>
                      </a:r>
                    </a:p>
                  </a:txBody>
                  <a:tcPr anchor="ctr"/>
                </a:tc>
                <a:tc>
                  <a:txBody>
                    <a:bodyPr/>
                    <a:lstStyle/>
                    <a:p>
                      <a:pPr marL="0" marR="0" lvl="0" indent="0" algn="ctr" defTabSz="914373" rtl="0" eaLnBrk="1" fontAlgn="auto" latinLnBrk="0" hangingPunct="1">
                        <a:lnSpc>
                          <a:spcPct val="100000"/>
                        </a:lnSpc>
                        <a:spcBef>
                          <a:spcPts val="0"/>
                        </a:spcBef>
                        <a:spcAft>
                          <a:spcPts val="0"/>
                        </a:spcAft>
                        <a:buClrTx/>
                        <a:buSzTx/>
                        <a:buFontTx/>
                        <a:buNone/>
                        <a:tabLst/>
                        <a:defRPr/>
                      </a:pPr>
                      <a:r>
                        <a:rPr lang="en-US" altLang="zh-TW" baseline="0" dirty="0">
                          <a:ea typeface="微軟正黑體" panose="020B0604030504040204" pitchFamily="34" charset="-120"/>
                        </a:rPr>
                        <a:t>A/A+</a:t>
                      </a:r>
                      <a:endParaRPr lang="zh-TW" altLang="en-US" baseline="0" dirty="0">
                        <a:ea typeface="微軟正黑體" panose="020B0604030504040204" pitchFamily="34" charset="-120"/>
                      </a:endParaRPr>
                    </a:p>
                  </a:txBody>
                  <a:tcPr anchor="ctr"/>
                </a:tc>
                <a:tc>
                  <a:txBody>
                    <a:bodyPr/>
                    <a:lstStyle/>
                    <a:p>
                      <a:pPr algn="ctr"/>
                      <a:r>
                        <a:rPr lang="en-US" altLang="zh-TW" baseline="0" dirty="0">
                          <a:ea typeface="微軟正黑體" panose="020B0604030504040204" pitchFamily="34" charset="-120"/>
                        </a:rPr>
                        <a:t>FPGA</a:t>
                      </a:r>
                      <a:r>
                        <a:rPr lang="zh-TW" altLang="en-US" baseline="0" dirty="0">
                          <a:ea typeface="微軟正黑體" panose="020B0604030504040204" pitchFamily="34" charset="-120"/>
                        </a:rPr>
                        <a:t>系統設計實務</a:t>
                      </a:r>
                    </a:p>
                  </a:txBody>
                  <a:tcPr anchor="ctr"/>
                </a:tc>
                <a:tc>
                  <a:txBody>
                    <a:bodyPr/>
                    <a:lstStyle/>
                    <a:p>
                      <a:pPr algn="ctr"/>
                      <a:r>
                        <a:rPr lang="en-US" altLang="zh-TW" baseline="0" dirty="0">
                          <a:ea typeface="微軟正黑體" panose="020B0604030504040204" pitchFamily="34" charset="-120"/>
                        </a:rPr>
                        <a:t>A+</a:t>
                      </a:r>
                      <a:endParaRPr lang="zh-TW" altLang="en-US" baseline="0" dirty="0">
                        <a:ea typeface="微軟正黑體" panose="020B0604030504040204" pitchFamily="34" charset="-120"/>
                      </a:endParaRPr>
                    </a:p>
                  </a:txBody>
                  <a:tcPr anchor="ctr"/>
                </a:tc>
                <a:extLst>
                  <a:ext uri="{0D108BD9-81ED-4DB2-BD59-A6C34878D82A}">
                    <a16:rowId xmlns:a16="http://schemas.microsoft.com/office/drawing/2014/main" val="4207660771"/>
                  </a:ext>
                </a:extLst>
              </a:tr>
              <a:tr h="524307">
                <a:tc>
                  <a:txBody>
                    <a:bodyPr/>
                    <a:lstStyle/>
                    <a:p>
                      <a:pPr algn="ctr"/>
                      <a:r>
                        <a:rPr lang="zh-TW" altLang="en-US" baseline="0" dirty="0">
                          <a:ea typeface="微軟正黑體" panose="020B0604030504040204" pitchFamily="34" charset="-120"/>
                        </a:rPr>
                        <a:t>資料結構</a:t>
                      </a:r>
                    </a:p>
                  </a:txBody>
                  <a:tcPr anchor="ctr"/>
                </a:tc>
                <a:tc>
                  <a:txBody>
                    <a:bodyPr/>
                    <a:lstStyle/>
                    <a:p>
                      <a:pPr marL="0" marR="0" lvl="0" indent="0" algn="ctr" defTabSz="914373" rtl="0" eaLnBrk="1" fontAlgn="auto" latinLnBrk="0" hangingPunct="1">
                        <a:lnSpc>
                          <a:spcPct val="100000"/>
                        </a:lnSpc>
                        <a:spcBef>
                          <a:spcPts val="0"/>
                        </a:spcBef>
                        <a:spcAft>
                          <a:spcPts val="0"/>
                        </a:spcAft>
                        <a:buClrTx/>
                        <a:buSzTx/>
                        <a:buFontTx/>
                        <a:buNone/>
                        <a:tabLst/>
                        <a:defRPr/>
                      </a:pPr>
                      <a:r>
                        <a:rPr lang="en-US" altLang="zh-TW" baseline="0" dirty="0">
                          <a:ea typeface="微軟正黑體" panose="020B0604030504040204" pitchFamily="34" charset="-120"/>
                        </a:rPr>
                        <a:t>A-</a:t>
                      </a:r>
                      <a:endParaRPr lang="zh-TW" altLang="en-US" baseline="0" dirty="0">
                        <a:ea typeface="微軟正黑體" panose="020B0604030504040204" pitchFamily="34" charset="-120"/>
                      </a:endParaRPr>
                    </a:p>
                  </a:txBody>
                  <a:tcPr anchor="ctr"/>
                </a:tc>
                <a:tc>
                  <a:txBody>
                    <a:bodyPr/>
                    <a:lstStyle/>
                    <a:p>
                      <a:pPr algn="ctr"/>
                      <a:r>
                        <a:rPr lang="zh-TW" altLang="en-US" baseline="0" dirty="0">
                          <a:ea typeface="微軟正黑體" panose="020B0604030504040204" pitchFamily="34" charset="-120"/>
                        </a:rPr>
                        <a:t>高等演算法</a:t>
                      </a:r>
                    </a:p>
                  </a:txBody>
                  <a:tcPr anchor="ctr"/>
                </a:tc>
                <a:tc>
                  <a:txBody>
                    <a:bodyPr/>
                    <a:lstStyle/>
                    <a:p>
                      <a:pPr algn="ctr"/>
                      <a:r>
                        <a:rPr lang="en-US" altLang="zh-TW" baseline="0" dirty="0">
                          <a:ea typeface="微軟正黑體" panose="020B0604030504040204" pitchFamily="34" charset="-120"/>
                        </a:rPr>
                        <a:t>A+</a:t>
                      </a:r>
                      <a:endParaRPr lang="zh-TW" altLang="en-US" baseline="0" dirty="0">
                        <a:ea typeface="微軟正黑體" panose="020B0604030504040204" pitchFamily="34" charset="-120"/>
                      </a:endParaRPr>
                    </a:p>
                  </a:txBody>
                  <a:tcPr anchor="ctr"/>
                </a:tc>
                <a:extLst>
                  <a:ext uri="{0D108BD9-81ED-4DB2-BD59-A6C34878D82A}">
                    <a16:rowId xmlns:a16="http://schemas.microsoft.com/office/drawing/2014/main" val="922728468"/>
                  </a:ext>
                </a:extLst>
              </a:tr>
              <a:tr h="524307">
                <a:tc>
                  <a:txBody>
                    <a:bodyPr/>
                    <a:lstStyle/>
                    <a:p>
                      <a:pPr algn="ctr"/>
                      <a:r>
                        <a:rPr lang="zh-TW" altLang="en-US" baseline="0" dirty="0">
                          <a:ea typeface="微軟正黑體" panose="020B0604030504040204" pitchFamily="34" charset="-120"/>
                        </a:rPr>
                        <a:t>作業系統</a:t>
                      </a:r>
                    </a:p>
                  </a:txBody>
                  <a:tcPr anchor="ctr"/>
                </a:tc>
                <a:tc>
                  <a:txBody>
                    <a:bodyPr/>
                    <a:lstStyle/>
                    <a:p>
                      <a:pPr algn="ctr"/>
                      <a:r>
                        <a:rPr lang="en-US" altLang="zh-TW" baseline="0" dirty="0">
                          <a:ea typeface="微軟正黑體" panose="020B0604030504040204" pitchFamily="34" charset="-120"/>
                        </a:rPr>
                        <a:t>A-</a:t>
                      </a:r>
                      <a:endParaRPr lang="zh-TW" altLang="en-US" baseline="0" dirty="0">
                        <a:ea typeface="微軟正黑體" panose="020B0604030504040204" pitchFamily="34" charset="-120"/>
                      </a:endParaRPr>
                    </a:p>
                  </a:txBody>
                  <a:tcPr anchor="ctr"/>
                </a:tc>
                <a:tc>
                  <a:txBody>
                    <a:bodyPr/>
                    <a:lstStyle/>
                    <a:p>
                      <a:pPr algn="ctr"/>
                      <a:r>
                        <a:rPr lang="zh-TW" altLang="en-US" baseline="0" dirty="0">
                          <a:ea typeface="微軟正黑體" panose="020B0604030504040204" pitchFamily="34" charset="-120"/>
                        </a:rPr>
                        <a:t>數位積體電路分析與設計</a:t>
                      </a:r>
                    </a:p>
                  </a:txBody>
                  <a:tcPr anchor="ctr"/>
                </a:tc>
                <a:tc>
                  <a:txBody>
                    <a:bodyPr/>
                    <a:lstStyle/>
                    <a:p>
                      <a:pPr algn="ctr"/>
                      <a:r>
                        <a:rPr lang="en-US" altLang="zh-TW" baseline="0" dirty="0">
                          <a:ea typeface="微軟正黑體" panose="020B0604030504040204" pitchFamily="34" charset="-120"/>
                        </a:rPr>
                        <a:t>A-</a:t>
                      </a:r>
                      <a:endParaRPr lang="zh-TW" altLang="en-US" baseline="0" dirty="0">
                        <a:ea typeface="微軟正黑體" panose="020B0604030504040204" pitchFamily="34" charset="-120"/>
                      </a:endParaRPr>
                    </a:p>
                  </a:txBody>
                  <a:tcPr anchor="ctr"/>
                </a:tc>
                <a:extLst>
                  <a:ext uri="{0D108BD9-81ED-4DB2-BD59-A6C34878D82A}">
                    <a16:rowId xmlns:a16="http://schemas.microsoft.com/office/drawing/2014/main" val="3279611925"/>
                  </a:ext>
                </a:extLst>
              </a:tr>
              <a:tr h="524307">
                <a:tc>
                  <a:txBody>
                    <a:bodyPr/>
                    <a:lstStyle/>
                    <a:p>
                      <a:pPr algn="ctr"/>
                      <a:r>
                        <a:rPr lang="zh-TW" altLang="en-US" baseline="0" dirty="0">
                          <a:ea typeface="微軟正黑體" panose="020B0604030504040204" pitchFamily="34" charset="-120"/>
                        </a:rPr>
                        <a:t>計算機組織</a:t>
                      </a:r>
                    </a:p>
                  </a:txBody>
                  <a:tcPr anchor="ctr"/>
                </a:tc>
                <a:tc>
                  <a:txBody>
                    <a:bodyPr/>
                    <a:lstStyle/>
                    <a:p>
                      <a:pPr algn="ctr"/>
                      <a:r>
                        <a:rPr lang="en-US" altLang="zh-TW" baseline="0" dirty="0">
                          <a:ea typeface="微軟正黑體" panose="020B0604030504040204" pitchFamily="34" charset="-120"/>
                        </a:rPr>
                        <a:t>A+</a:t>
                      </a:r>
                      <a:endParaRPr lang="zh-TW" altLang="en-US" baseline="0" dirty="0">
                        <a:ea typeface="微軟正黑體" panose="020B0604030504040204" pitchFamily="34" charset="-120"/>
                      </a:endParaRPr>
                    </a:p>
                  </a:txBody>
                  <a:tcPr anchor="ctr"/>
                </a:tc>
                <a:tc>
                  <a:txBody>
                    <a:bodyPr/>
                    <a:lstStyle/>
                    <a:p>
                      <a:pPr algn="ctr"/>
                      <a:r>
                        <a:rPr lang="zh-TW" altLang="en-US" baseline="0" dirty="0">
                          <a:ea typeface="微軟正黑體" panose="020B0604030504040204" pitchFamily="34" charset="-120"/>
                        </a:rPr>
                        <a:t>系統晶片設計實驗</a:t>
                      </a:r>
                      <a:r>
                        <a:rPr lang="en-US" altLang="zh-TW" baseline="0" dirty="0">
                          <a:ea typeface="微軟正黑體" panose="020B0604030504040204" pitchFamily="34" charset="-120"/>
                        </a:rPr>
                        <a:t>(NTU)</a:t>
                      </a:r>
                      <a:endParaRPr lang="zh-TW" altLang="en-US" baseline="0" dirty="0">
                        <a:ea typeface="微軟正黑體" panose="020B0604030504040204" pitchFamily="34" charset="-120"/>
                      </a:endParaRPr>
                    </a:p>
                  </a:txBody>
                  <a:tcPr anchor="ctr"/>
                </a:tc>
                <a:tc>
                  <a:txBody>
                    <a:bodyPr/>
                    <a:lstStyle/>
                    <a:p>
                      <a:pPr algn="ctr"/>
                      <a:r>
                        <a:rPr lang="en-US" altLang="zh-TW" baseline="0" dirty="0">
                          <a:ea typeface="微軟正黑體" panose="020B0604030504040204" pitchFamily="34" charset="-120"/>
                        </a:rPr>
                        <a:t>A+</a:t>
                      </a:r>
                      <a:endParaRPr lang="zh-TW" altLang="en-US" baseline="0" dirty="0">
                        <a:ea typeface="微軟正黑體" panose="020B0604030504040204" pitchFamily="34" charset="-120"/>
                      </a:endParaRPr>
                    </a:p>
                  </a:txBody>
                  <a:tcPr anchor="ctr"/>
                </a:tc>
                <a:extLst>
                  <a:ext uri="{0D108BD9-81ED-4DB2-BD59-A6C34878D82A}">
                    <a16:rowId xmlns:a16="http://schemas.microsoft.com/office/drawing/2014/main" val="1060454296"/>
                  </a:ext>
                </a:extLst>
              </a:tr>
              <a:tr h="524307">
                <a:tc>
                  <a:txBody>
                    <a:bodyPr/>
                    <a:lstStyle/>
                    <a:p>
                      <a:pPr algn="ctr"/>
                      <a:r>
                        <a:rPr lang="zh-TW" altLang="en-US" baseline="0" dirty="0">
                          <a:ea typeface="微軟正黑體" panose="020B0604030504040204" pitchFamily="34" charset="-120"/>
                        </a:rPr>
                        <a:t>深度學習原理與實務概論</a:t>
                      </a:r>
                    </a:p>
                  </a:txBody>
                  <a:tcPr anchor="ctr"/>
                </a:tc>
                <a:tc>
                  <a:txBody>
                    <a:bodyPr/>
                    <a:lstStyle/>
                    <a:p>
                      <a:pPr algn="ctr"/>
                      <a:r>
                        <a:rPr lang="en-US" altLang="zh-TW" baseline="0" dirty="0">
                          <a:ea typeface="微軟正黑體" panose="020B0604030504040204" pitchFamily="34" charset="-120"/>
                        </a:rPr>
                        <a:t>A-</a:t>
                      </a:r>
                      <a:endParaRPr lang="zh-TW" altLang="en-US" baseline="0" dirty="0">
                        <a:ea typeface="微軟正黑體" panose="020B0604030504040204" pitchFamily="34" charset="-120"/>
                      </a:endParaRPr>
                    </a:p>
                  </a:txBody>
                  <a:tcPr anchor="ctr"/>
                </a:tc>
                <a:tc>
                  <a:txBody>
                    <a:bodyPr/>
                    <a:lstStyle/>
                    <a:p>
                      <a:pPr algn="ctr"/>
                      <a:r>
                        <a:rPr lang="zh-TW" altLang="en-US" baseline="0" dirty="0">
                          <a:ea typeface="微軟正黑體" panose="020B0604030504040204" pitchFamily="34" charset="-120"/>
                        </a:rPr>
                        <a:t>高等數位訊號處理</a:t>
                      </a:r>
                      <a:r>
                        <a:rPr lang="en-US" altLang="zh-TW" baseline="0" dirty="0">
                          <a:ea typeface="微軟正黑體" panose="020B0604030504040204" pitchFamily="34" charset="-120"/>
                        </a:rPr>
                        <a:t>(NTU)</a:t>
                      </a:r>
                      <a:endParaRPr lang="zh-TW" altLang="en-US" baseline="0" dirty="0">
                        <a:ea typeface="微軟正黑體" panose="020B0604030504040204" pitchFamily="34" charset="-120"/>
                      </a:endParaRPr>
                    </a:p>
                  </a:txBody>
                  <a:tcPr anchor="ctr"/>
                </a:tc>
                <a:tc>
                  <a:txBody>
                    <a:bodyPr/>
                    <a:lstStyle/>
                    <a:p>
                      <a:pPr algn="ctr"/>
                      <a:r>
                        <a:rPr lang="en-US" altLang="zh-TW" baseline="0" dirty="0">
                          <a:ea typeface="微軟正黑體" panose="020B0604030504040204" pitchFamily="34" charset="-120"/>
                        </a:rPr>
                        <a:t>A+</a:t>
                      </a:r>
                      <a:endParaRPr lang="zh-TW" altLang="en-US" baseline="0" dirty="0">
                        <a:ea typeface="微軟正黑體" panose="020B0604030504040204" pitchFamily="34" charset="-120"/>
                      </a:endParaRPr>
                    </a:p>
                  </a:txBody>
                  <a:tcPr anchor="ctr"/>
                </a:tc>
                <a:extLst>
                  <a:ext uri="{0D108BD9-81ED-4DB2-BD59-A6C34878D82A}">
                    <a16:rowId xmlns:a16="http://schemas.microsoft.com/office/drawing/2014/main" val="56943125"/>
                  </a:ext>
                </a:extLst>
              </a:tr>
              <a:tr h="524307">
                <a:tc>
                  <a:txBody>
                    <a:bodyPr/>
                    <a:lstStyle/>
                    <a:p>
                      <a:pPr algn="ctr"/>
                      <a:r>
                        <a:rPr lang="zh-TW" altLang="en-US" baseline="0" dirty="0">
                          <a:ea typeface="微軟正黑體" panose="020B0604030504040204" pitchFamily="34" charset="-120"/>
                        </a:rPr>
                        <a:t>微算機原理及應用</a:t>
                      </a:r>
                    </a:p>
                  </a:txBody>
                  <a:tcPr anchor="ctr"/>
                </a:tc>
                <a:tc>
                  <a:txBody>
                    <a:bodyPr/>
                    <a:lstStyle/>
                    <a:p>
                      <a:pPr algn="ctr"/>
                      <a:r>
                        <a:rPr lang="en-US" altLang="zh-TW" baseline="0" dirty="0">
                          <a:ea typeface="微軟正黑體" panose="020B0604030504040204" pitchFamily="34" charset="-120"/>
                        </a:rPr>
                        <a:t>A</a:t>
                      </a:r>
                      <a:endParaRPr lang="zh-TW" altLang="en-US" baseline="0" dirty="0">
                        <a:ea typeface="微軟正黑體" panose="020B0604030504040204" pitchFamily="34" charset="-120"/>
                      </a:endParaRPr>
                    </a:p>
                  </a:txBody>
                  <a:tcPr anchor="ctr"/>
                </a:tc>
                <a:tc>
                  <a:txBody>
                    <a:bodyPr/>
                    <a:lstStyle/>
                    <a:p>
                      <a:pPr marL="0" marR="0" lvl="0" indent="0" algn="ctr" defTabSz="914373" rtl="0" eaLnBrk="1" fontAlgn="auto" latinLnBrk="0" hangingPunct="1">
                        <a:lnSpc>
                          <a:spcPct val="100000"/>
                        </a:lnSpc>
                        <a:spcBef>
                          <a:spcPts val="0"/>
                        </a:spcBef>
                        <a:spcAft>
                          <a:spcPts val="0"/>
                        </a:spcAft>
                        <a:buClrTx/>
                        <a:buSzTx/>
                        <a:buFontTx/>
                        <a:buNone/>
                        <a:tabLst/>
                        <a:defRPr/>
                      </a:pPr>
                      <a:r>
                        <a:rPr lang="zh-TW" altLang="en-US" baseline="0" dirty="0">
                          <a:ea typeface="微軟正黑體" panose="020B0604030504040204" pitchFamily="34" charset="-120"/>
                        </a:rPr>
                        <a:t>超大型積體電路測試</a:t>
                      </a:r>
                    </a:p>
                  </a:txBody>
                  <a:tcPr anchor="ctr"/>
                </a:tc>
                <a:tc>
                  <a:txBody>
                    <a:bodyPr/>
                    <a:lstStyle/>
                    <a:p>
                      <a:pPr algn="ctr"/>
                      <a:r>
                        <a:rPr lang="zh-TW" altLang="en-US" baseline="0" dirty="0">
                          <a:ea typeface="微軟正黑體" panose="020B0604030504040204" pitchFamily="34" charset="-120"/>
                        </a:rPr>
                        <a:t>修習中</a:t>
                      </a:r>
                    </a:p>
                  </a:txBody>
                  <a:tcPr anchor="ctr"/>
                </a:tc>
                <a:extLst>
                  <a:ext uri="{0D108BD9-81ED-4DB2-BD59-A6C34878D82A}">
                    <a16:rowId xmlns:a16="http://schemas.microsoft.com/office/drawing/2014/main" val="84782607"/>
                  </a:ext>
                </a:extLst>
              </a:tr>
            </a:tbl>
          </a:graphicData>
        </a:graphic>
      </p:graphicFrame>
      <p:sp>
        <p:nvSpPr>
          <p:cNvPr id="8" name="投影片編號版面配置區 7">
            <a:extLst>
              <a:ext uri="{FF2B5EF4-FFF2-40B4-BE49-F238E27FC236}">
                <a16:creationId xmlns:a16="http://schemas.microsoft.com/office/drawing/2014/main" id="{E27FD22F-088B-43FB-8108-8D88DDBFC032}"/>
              </a:ext>
            </a:extLst>
          </p:cNvPr>
          <p:cNvSpPr>
            <a:spLocks noGrp="1"/>
          </p:cNvSpPr>
          <p:nvPr>
            <p:ph type="sldNum" sz="quarter" idx="12"/>
          </p:nvPr>
        </p:nvSpPr>
        <p:spPr/>
        <p:txBody>
          <a:bodyPr/>
          <a:lstStyle/>
          <a:p>
            <a:fld id="{64CE74CF-356A-4169-9D6E-C5675D7456C1}" type="slidenum">
              <a:rPr lang="zh-CN" altLang="en-US" smtClean="0"/>
              <a:t>4</a:t>
            </a:fld>
            <a:endParaRPr lang="zh-CN" altLang="en-US"/>
          </a:p>
        </p:txBody>
      </p:sp>
    </p:spTree>
    <p:extLst>
      <p:ext uri="{BB962C8B-B14F-4D97-AF65-F5344CB8AC3E}">
        <p14:creationId xmlns:p14="http://schemas.microsoft.com/office/powerpoint/2010/main" val="1262503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4" name="五边形 3"/>
          <p:cNvSpPr/>
          <p:nvPr/>
        </p:nvSpPr>
        <p:spPr>
          <a:xfrm>
            <a:off x="0" y="0"/>
            <a:ext cx="3639840"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植基於</a:t>
            </a:r>
            <a:r>
              <a:rPr lang="en-US" altLang="zh-CN" b="1" dirty="0">
                <a:latin typeface="Times New Roman" panose="02020603050405020304" pitchFamily="18" charset="0"/>
                <a:ea typeface="微軟正黑體" panose="020B0604030504040204" pitchFamily="34" charset="-120"/>
                <a:cs typeface="Times New Roman" panose="02020603050405020304" pitchFamily="18" charset="0"/>
              </a:rPr>
              <a:t>CORDIC</a:t>
            </a:r>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的三角函數模組</a:t>
            </a:r>
            <a:endParaRPr lang="en-US" altLang="zh-CN" b="1" dirty="0">
              <a:latin typeface="Times New Roman" panose="02020603050405020304" pitchFamily="18" charset="0"/>
              <a:ea typeface="微軟正黑體" panose="020B0604030504040204" pitchFamily="34" charset="-120"/>
              <a:cs typeface="Times New Roman" panose="02020603050405020304" pitchFamily="18" charset="0"/>
            </a:endParaRPr>
          </a:p>
        </p:txBody>
      </p:sp>
      <p:pic>
        <p:nvPicPr>
          <p:cNvPr id="6" name="圖片 5">
            <a:extLst>
              <a:ext uri="{FF2B5EF4-FFF2-40B4-BE49-F238E27FC236}">
                <a16:creationId xmlns:a16="http://schemas.microsoft.com/office/drawing/2014/main" id="{8ED56A5D-9E7E-4E83-86EC-2CCC01C54730}"/>
              </a:ext>
            </a:extLst>
          </p:cNvPr>
          <p:cNvPicPr>
            <a:picLocks noChangeAspect="1"/>
          </p:cNvPicPr>
          <p:nvPr/>
        </p:nvPicPr>
        <p:blipFill rotWithShape="1">
          <a:blip r:embed="rId3"/>
          <a:srcRect l="15669" r="4613"/>
          <a:stretch/>
        </p:blipFill>
        <p:spPr>
          <a:xfrm>
            <a:off x="5512048" y="2961910"/>
            <a:ext cx="2498612" cy="2350741"/>
          </a:xfrm>
          <a:prstGeom prst="rect">
            <a:avLst/>
          </a:prstGeom>
          <a:ln>
            <a:solidFill>
              <a:srgbClr val="FFC000"/>
            </a:solidFill>
          </a:ln>
        </p:spPr>
      </p:pic>
      <p:pic>
        <p:nvPicPr>
          <p:cNvPr id="7" name="圖片 6">
            <a:extLst>
              <a:ext uri="{FF2B5EF4-FFF2-40B4-BE49-F238E27FC236}">
                <a16:creationId xmlns:a16="http://schemas.microsoft.com/office/drawing/2014/main" id="{E4D8EEA1-5A69-4546-96F2-9B4F96F62908}"/>
              </a:ext>
            </a:extLst>
          </p:cNvPr>
          <p:cNvPicPr>
            <a:picLocks noChangeAspect="1"/>
          </p:cNvPicPr>
          <p:nvPr/>
        </p:nvPicPr>
        <p:blipFill>
          <a:blip r:embed="rId4"/>
          <a:stretch>
            <a:fillRect/>
          </a:stretch>
        </p:blipFill>
        <p:spPr>
          <a:xfrm>
            <a:off x="730946" y="964857"/>
            <a:ext cx="4205038" cy="3732667"/>
          </a:xfrm>
          <a:prstGeom prst="rect">
            <a:avLst/>
          </a:prstGeom>
          <a:ln>
            <a:noFill/>
          </a:ln>
        </p:spPr>
      </p:pic>
      <p:pic>
        <p:nvPicPr>
          <p:cNvPr id="8" name="圖片 7">
            <a:extLst>
              <a:ext uri="{FF2B5EF4-FFF2-40B4-BE49-F238E27FC236}">
                <a16:creationId xmlns:a16="http://schemas.microsoft.com/office/drawing/2014/main" id="{95913DC0-9B2A-4476-A284-3524CB66E94F}"/>
              </a:ext>
            </a:extLst>
          </p:cNvPr>
          <p:cNvPicPr>
            <a:picLocks noChangeAspect="1"/>
          </p:cNvPicPr>
          <p:nvPr/>
        </p:nvPicPr>
        <p:blipFill rotWithShape="1">
          <a:blip r:embed="rId5"/>
          <a:srcRect l="3854" r="22500" b="3333"/>
          <a:stretch/>
        </p:blipFill>
        <p:spPr>
          <a:xfrm>
            <a:off x="5512048" y="402349"/>
            <a:ext cx="2498612" cy="2459737"/>
          </a:xfrm>
          <a:prstGeom prst="rect">
            <a:avLst/>
          </a:prstGeom>
          <a:ln>
            <a:noFill/>
          </a:ln>
        </p:spPr>
      </p:pic>
      <p:sp>
        <p:nvSpPr>
          <p:cNvPr id="2" name="投影片編號版面配置區 1">
            <a:extLst>
              <a:ext uri="{FF2B5EF4-FFF2-40B4-BE49-F238E27FC236}">
                <a16:creationId xmlns:a16="http://schemas.microsoft.com/office/drawing/2014/main" id="{57E9A5AB-6C16-4D71-9E4C-497242288C1C}"/>
              </a:ext>
            </a:extLst>
          </p:cNvPr>
          <p:cNvSpPr>
            <a:spLocks noGrp="1"/>
          </p:cNvSpPr>
          <p:nvPr>
            <p:ph type="sldNum" sz="quarter" idx="12"/>
          </p:nvPr>
        </p:nvSpPr>
        <p:spPr/>
        <p:txBody>
          <a:bodyPr/>
          <a:lstStyle/>
          <a:p>
            <a:fld id="{64CE74CF-356A-4169-9D6E-C5675D7456C1}" type="slidenum">
              <a:rPr lang="zh-CN" altLang="en-US" smtClean="0"/>
              <a:t>49</a:t>
            </a:fld>
            <a:endParaRPr lang="zh-CN" altLang="en-US"/>
          </a:p>
        </p:txBody>
      </p:sp>
    </p:spTree>
    <p:extLst>
      <p:ext uri="{BB962C8B-B14F-4D97-AF65-F5344CB8AC3E}">
        <p14:creationId xmlns:p14="http://schemas.microsoft.com/office/powerpoint/2010/main" val="6970971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五边形 9"/>
          <p:cNvSpPr/>
          <p:nvPr/>
        </p:nvSpPr>
        <p:spPr>
          <a:xfrm>
            <a:off x="0" y="1466266"/>
            <a:ext cx="9652000" cy="2062971"/>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TextBox 10"/>
          <p:cNvSpPr txBox="1"/>
          <p:nvPr/>
        </p:nvSpPr>
        <p:spPr>
          <a:xfrm>
            <a:off x="720026" y="1921399"/>
            <a:ext cx="8320419" cy="1107996"/>
          </a:xfrm>
          <a:prstGeom prst="rect">
            <a:avLst/>
          </a:prstGeom>
          <a:noFill/>
        </p:spPr>
        <p:txBody>
          <a:bodyPr wrap="none" rtlCol="0">
            <a:spAutoFit/>
          </a:bodyPr>
          <a:lstStyle/>
          <a:p>
            <a:r>
              <a:rPr lang="en-US" altLang="zh-CN" sz="6600" b="1" dirty="0">
                <a:solidFill>
                  <a:schemeClr val="bg1"/>
                </a:solidFill>
                <a:latin typeface="微软雅黑" panose="020B0503020204020204" pitchFamily="34" charset="-122"/>
                <a:ea typeface="微软雅黑" panose="020B0503020204020204" pitchFamily="34" charset="-122"/>
              </a:rPr>
              <a:t>Thank you for time</a:t>
            </a:r>
            <a:endParaRPr lang="zh-CN" altLang="en-US" sz="6600" b="1" dirty="0">
              <a:solidFill>
                <a:schemeClr val="bg1"/>
              </a:solidFill>
              <a:latin typeface="微软雅黑" panose="020B0503020204020204" pitchFamily="34" charset="-122"/>
              <a:ea typeface="微软雅黑" panose="020B0503020204020204" pitchFamily="34" charset="-122"/>
            </a:endParaRPr>
          </a:p>
        </p:txBody>
      </p:sp>
      <p:sp>
        <p:nvSpPr>
          <p:cNvPr id="12" name="五边形 11"/>
          <p:cNvSpPr/>
          <p:nvPr/>
        </p:nvSpPr>
        <p:spPr>
          <a:xfrm flipH="1">
            <a:off x="5211622" y="3137108"/>
            <a:ext cx="4948378" cy="863517"/>
          </a:xfrm>
          <a:prstGeom prst="homePlate">
            <a:avLst/>
          </a:prstGeom>
          <a:solidFill>
            <a:srgbClr val="E559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6363756" y="3386452"/>
            <a:ext cx="1800493" cy="369332"/>
          </a:xfrm>
          <a:prstGeom prst="rect">
            <a:avLst/>
          </a:prstGeom>
          <a:noFill/>
        </p:spPr>
        <p:txBody>
          <a:bodyPr wrap="none" rtlCol="0">
            <a:spAutoFit/>
          </a:bodyPr>
          <a:lstStyle/>
          <a:p>
            <a:r>
              <a:rPr lang="zh-TW" altLang="en-US" dirty="0">
                <a:solidFill>
                  <a:schemeClr val="bg1"/>
                </a:solidFill>
                <a:latin typeface="微软雅黑" panose="020B0503020204020204" pitchFamily="34" charset="-122"/>
                <a:ea typeface="微软雅黑" panose="020B0503020204020204" pitchFamily="34" charset="-122"/>
              </a:rPr>
              <a:t>報告者</a:t>
            </a:r>
            <a:r>
              <a:rPr lang="zh-CN" altLang="en-US" dirty="0">
                <a:solidFill>
                  <a:schemeClr val="bg1"/>
                </a:solidFill>
                <a:latin typeface="微软雅黑" panose="020B0503020204020204" pitchFamily="34" charset="-122"/>
                <a:ea typeface="微软雅黑" panose="020B0503020204020204" pitchFamily="34" charset="-122"/>
              </a:rPr>
              <a:t>：</a:t>
            </a:r>
            <a:r>
              <a:rPr lang="zh-TW" altLang="en-US" dirty="0">
                <a:solidFill>
                  <a:schemeClr val="bg1"/>
                </a:solidFill>
                <a:latin typeface="微软雅黑" panose="020B0503020204020204" pitchFamily="34" charset="-122"/>
                <a:ea typeface="微软雅黑" panose="020B0503020204020204" pitchFamily="34" charset="-122"/>
              </a:rPr>
              <a:t>陳泓宇</a:t>
            </a:r>
            <a:endParaRPr lang="zh-CN" altLang="en-US"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37269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1+#ppt_w/2"/>
                                          </p:val>
                                        </p:tav>
                                        <p:tav tm="100000">
                                          <p:val>
                                            <p:strVal val="#ppt_x"/>
                                          </p:val>
                                        </p:tav>
                                      </p:tavLst>
                                    </p:anim>
                                    <p:anim calcmode="lin" valueType="num">
                                      <p:cBhvr additive="base">
                                        <p:cTn id="13" dur="500" fill="hold"/>
                                        <p:tgtEl>
                                          <p:spTgt spid="12"/>
                                        </p:tgtEl>
                                        <p:attrNameLst>
                                          <p:attrName>ppt_y</p:attrName>
                                        </p:attrNameLst>
                                      </p:cBhvr>
                                      <p:tavLst>
                                        <p:tav tm="0">
                                          <p:val>
                                            <p:strVal val="#ppt_y"/>
                                          </p:val>
                                        </p:tav>
                                        <p:tav tm="100000">
                                          <p:val>
                                            <p:strVal val="#ppt_y"/>
                                          </p:val>
                                        </p:tav>
                                      </p:tavLst>
                                    </p:anim>
                                  </p:childTnLst>
                                </p:cTn>
                              </p:par>
                              <p:par>
                                <p:cTn id="14" presetID="42"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1000"/>
                                        <p:tgtEl>
                                          <p:spTgt spid="11"/>
                                        </p:tgtEl>
                                      </p:cBhvr>
                                    </p:animEffect>
                                    <p:anim calcmode="lin" valueType="num">
                                      <p:cBhvr>
                                        <p:cTn id="17" dur="1000" fill="hold"/>
                                        <p:tgtEl>
                                          <p:spTgt spid="11"/>
                                        </p:tgtEl>
                                        <p:attrNameLst>
                                          <p:attrName>ppt_x</p:attrName>
                                        </p:attrNameLst>
                                      </p:cBhvr>
                                      <p:tavLst>
                                        <p:tav tm="0">
                                          <p:val>
                                            <p:strVal val="#ppt_x"/>
                                          </p:val>
                                        </p:tav>
                                        <p:tav tm="100000">
                                          <p:val>
                                            <p:strVal val="#ppt_x"/>
                                          </p:val>
                                        </p:tav>
                                      </p:tavLst>
                                    </p:anim>
                                    <p:anim calcmode="lin" valueType="num">
                                      <p:cBhvr>
                                        <p:cTn id="18" dur="1000" fill="hold"/>
                                        <p:tgtEl>
                                          <p:spTgt spid="11"/>
                                        </p:tgtEl>
                                        <p:attrNameLst>
                                          <p:attrName>ppt_y</p:attrName>
                                        </p:attrNameLst>
                                      </p:cBhvr>
                                      <p:tavLst>
                                        <p:tav tm="0">
                                          <p:val>
                                            <p:strVal val="#ppt_y+.1"/>
                                          </p:val>
                                        </p:tav>
                                        <p:tav tm="100000">
                                          <p:val>
                                            <p:strVal val="#ppt_y"/>
                                          </p:val>
                                        </p:tav>
                                      </p:tavLst>
                                    </p:anim>
                                  </p:childTnLst>
                                </p:cTn>
                              </p:par>
                            </p:childTnLst>
                          </p:cTn>
                        </p:par>
                        <p:par>
                          <p:cTn id="19" fill="hold">
                            <p:stCondLst>
                              <p:cond delay="1500"/>
                            </p:stCondLst>
                            <p:childTnLst>
                              <p:par>
                                <p:cTn id="20" presetID="41" presetClass="entr" presetSubtype="0" fill="hold" grpId="0" nodeType="afterEffect">
                                  <p:stCondLst>
                                    <p:cond delay="0"/>
                                  </p:stCondLst>
                                  <p:iterate type="lt">
                                    <p:tmPct val="10000"/>
                                  </p:iterate>
                                  <p:childTnLst>
                                    <p:set>
                                      <p:cBhvr>
                                        <p:cTn id="21" dur="1" fill="hold">
                                          <p:stCondLst>
                                            <p:cond delay="0"/>
                                          </p:stCondLst>
                                        </p:cTn>
                                        <p:tgtEl>
                                          <p:spTgt spid="13"/>
                                        </p:tgtEl>
                                        <p:attrNameLst>
                                          <p:attrName>style.visibility</p:attrName>
                                        </p:attrNameLst>
                                      </p:cBhvr>
                                      <p:to>
                                        <p:strVal val="visible"/>
                                      </p:to>
                                    </p:set>
                                    <p:anim calcmode="lin" valueType="num">
                                      <p:cBhvr>
                                        <p:cTn id="22" dur="500" fill="hold"/>
                                        <p:tgtEl>
                                          <p:spTgt spid="13"/>
                                        </p:tgtEl>
                                        <p:attrNameLst>
                                          <p:attrName>ppt_x</p:attrName>
                                        </p:attrNameLst>
                                      </p:cBhvr>
                                      <p:tavLst>
                                        <p:tav tm="0">
                                          <p:val>
                                            <p:strVal val="#ppt_x"/>
                                          </p:val>
                                        </p:tav>
                                        <p:tav tm="50000">
                                          <p:val>
                                            <p:strVal val="#ppt_x+.1"/>
                                          </p:val>
                                        </p:tav>
                                        <p:tav tm="100000">
                                          <p:val>
                                            <p:strVal val="#ppt_x"/>
                                          </p:val>
                                        </p:tav>
                                      </p:tavLst>
                                    </p:anim>
                                    <p:anim calcmode="lin" valueType="num">
                                      <p:cBhvr>
                                        <p:cTn id="23" dur="500" fill="hold"/>
                                        <p:tgtEl>
                                          <p:spTgt spid="13"/>
                                        </p:tgtEl>
                                        <p:attrNameLst>
                                          <p:attrName>ppt_y</p:attrName>
                                        </p:attrNameLst>
                                      </p:cBhvr>
                                      <p:tavLst>
                                        <p:tav tm="0">
                                          <p:val>
                                            <p:strVal val="#ppt_y"/>
                                          </p:val>
                                        </p:tav>
                                        <p:tav tm="100000">
                                          <p:val>
                                            <p:strVal val="#ppt_y"/>
                                          </p:val>
                                        </p:tav>
                                      </p:tavLst>
                                    </p:anim>
                                    <p:anim calcmode="lin" valueType="num">
                                      <p:cBhvr>
                                        <p:cTn id="24" dur="500" fill="hold"/>
                                        <p:tgtEl>
                                          <p:spTgt spid="13"/>
                                        </p:tgtEl>
                                        <p:attrNameLst>
                                          <p:attrName>ppt_h</p:attrName>
                                        </p:attrNameLst>
                                      </p:cBhvr>
                                      <p:tavLst>
                                        <p:tav tm="0">
                                          <p:val>
                                            <p:strVal val="#ppt_h/10"/>
                                          </p:val>
                                        </p:tav>
                                        <p:tav tm="50000">
                                          <p:val>
                                            <p:strVal val="#ppt_h+.01"/>
                                          </p:val>
                                        </p:tav>
                                        <p:tav tm="100000">
                                          <p:val>
                                            <p:strVal val="#ppt_h"/>
                                          </p:val>
                                        </p:tav>
                                      </p:tavLst>
                                    </p:anim>
                                    <p:anim calcmode="lin" valueType="num">
                                      <p:cBhvr>
                                        <p:cTn id="25" dur="500" fill="hold"/>
                                        <p:tgtEl>
                                          <p:spTgt spid="13"/>
                                        </p:tgtEl>
                                        <p:attrNameLst>
                                          <p:attrName>ppt_w</p:attrName>
                                        </p:attrNameLst>
                                      </p:cBhvr>
                                      <p:tavLst>
                                        <p:tav tm="0">
                                          <p:val>
                                            <p:strVal val="#ppt_w/10"/>
                                          </p:val>
                                        </p:tav>
                                        <p:tav tm="50000">
                                          <p:val>
                                            <p:strVal val="#ppt_w+.01"/>
                                          </p:val>
                                        </p:tav>
                                        <p:tav tm="100000">
                                          <p:val>
                                            <p:strVal val="#ppt_w"/>
                                          </p:val>
                                        </p:tav>
                                      </p:tavLst>
                                    </p:anim>
                                    <p:animEffect transition="in" filter="fade">
                                      <p:cBhvr>
                                        <p:cTn id="26" dur="500" tmFilter="0,0; .5, 1; 1, 1"/>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p:bldP spid="12" grpId="0" animBg="1"/>
      <p:bldP spid="13" grpId="0"/>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7" name="文字方塊 16">
            <a:extLst>
              <a:ext uri="{FF2B5EF4-FFF2-40B4-BE49-F238E27FC236}">
                <a16:creationId xmlns:a16="http://schemas.microsoft.com/office/drawing/2014/main" id="{BE3CCF74-590F-497D-805B-FA47E18F79DE}"/>
              </a:ext>
            </a:extLst>
          </p:cNvPr>
          <p:cNvSpPr txBox="1"/>
          <p:nvPr/>
        </p:nvSpPr>
        <p:spPr>
          <a:xfrm>
            <a:off x="9714160" y="5341995"/>
            <a:ext cx="338555" cy="276999"/>
          </a:xfrm>
          <a:prstGeom prst="rect">
            <a:avLst/>
          </a:prstGeom>
          <a:solidFill>
            <a:srgbClr val="F2F2F2"/>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spAutoFit/>
          </a:bodyPr>
          <a:lstStyle>
            <a:defPPr>
              <a:defRPr lang="zh-CN"/>
            </a:defPPr>
            <a:lvl1pPr algn="ctr">
              <a:defRPr sz="1200">
                <a:latin typeface="Times New Roman" panose="02020603050405020304" pitchFamily="18" charset="0"/>
                <a:ea typeface="微軟正黑體" panose="020B0604030504040204" pitchFamily="34" charset="-120"/>
                <a:cs typeface="Times New Roman" panose="02020603050405020304" pitchFamily="18" charset="0"/>
              </a:defRPr>
            </a:lvl1pPr>
          </a:lstStyle>
          <a:p>
            <a:fld id="{19A49D38-1635-49F9-B1EF-5073AC75FB01}" type="slidenum">
              <a:rPr lang="zh-TW" altLang="en-US"/>
              <a:pPr/>
              <a:t>51</a:t>
            </a:fld>
            <a:endParaRPr lang="zh-TW" altLang="en-US" dirty="0"/>
          </a:p>
        </p:txBody>
      </p:sp>
      <p:sp>
        <p:nvSpPr>
          <p:cNvPr id="4" name="五边形 3"/>
          <p:cNvSpPr/>
          <p:nvPr/>
        </p:nvSpPr>
        <p:spPr>
          <a:xfrm>
            <a:off x="0" y="0"/>
            <a:ext cx="3639840"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植基於</a:t>
            </a:r>
            <a:r>
              <a:rPr lang="en-US" altLang="zh-CN" b="1" dirty="0">
                <a:latin typeface="Times New Roman" panose="02020603050405020304" pitchFamily="18" charset="0"/>
                <a:ea typeface="微軟正黑體" panose="020B0604030504040204" pitchFamily="34" charset="-120"/>
                <a:cs typeface="Times New Roman" panose="02020603050405020304" pitchFamily="18" charset="0"/>
              </a:rPr>
              <a:t>CORDIC</a:t>
            </a:r>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的三角函數模組</a:t>
            </a:r>
            <a:endParaRPr lang="en-US" altLang="zh-CN" b="1" dirty="0">
              <a:latin typeface="Times New Roman" panose="02020603050405020304" pitchFamily="18" charset="0"/>
              <a:ea typeface="微軟正黑體" panose="020B0604030504040204" pitchFamily="34" charset="-120"/>
              <a:cs typeface="Times New Roman" panose="02020603050405020304" pitchFamily="18" charset="0"/>
            </a:endParaRPr>
          </a:p>
        </p:txBody>
      </p:sp>
      <p:grpSp>
        <p:nvGrpSpPr>
          <p:cNvPr id="24" name="群組 23">
            <a:extLst>
              <a:ext uri="{FF2B5EF4-FFF2-40B4-BE49-F238E27FC236}">
                <a16:creationId xmlns:a16="http://schemas.microsoft.com/office/drawing/2014/main" id="{8D6EAF8C-4D1A-4675-A5B2-08B9DC013A83}"/>
              </a:ext>
            </a:extLst>
          </p:cNvPr>
          <p:cNvGrpSpPr/>
          <p:nvPr/>
        </p:nvGrpSpPr>
        <p:grpSpPr>
          <a:xfrm>
            <a:off x="1493196" y="839478"/>
            <a:ext cx="540000" cy="720000"/>
            <a:chOff x="1479600" y="1417340"/>
            <a:chExt cx="540000" cy="720000"/>
          </a:xfrm>
        </p:grpSpPr>
        <p:sp>
          <p:nvSpPr>
            <p:cNvPr id="25" name="矩形 24">
              <a:extLst>
                <a:ext uri="{FF2B5EF4-FFF2-40B4-BE49-F238E27FC236}">
                  <a16:creationId xmlns:a16="http://schemas.microsoft.com/office/drawing/2014/main" id="{5B3784F6-7909-493E-ADEE-BD9B8A2331AA}"/>
                </a:ext>
              </a:extLst>
            </p:cNvPr>
            <p:cNvSpPr/>
            <p:nvPr/>
          </p:nvSpPr>
          <p:spPr>
            <a:xfrm>
              <a:off x="1479600" y="1417340"/>
              <a:ext cx="540000" cy="720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xi</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26" name="等腰三角形 25">
              <a:extLst>
                <a:ext uri="{FF2B5EF4-FFF2-40B4-BE49-F238E27FC236}">
                  <a16:creationId xmlns:a16="http://schemas.microsoft.com/office/drawing/2014/main" id="{BE693142-AFD3-4859-BF26-B2E01B5216E7}"/>
                </a:ext>
              </a:extLst>
            </p:cNvPr>
            <p:cNvSpPr/>
            <p:nvPr/>
          </p:nvSpPr>
          <p:spPr>
            <a:xfrm rot="5400000">
              <a:off x="1481585" y="1849388"/>
              <a:ext cx="180000" cy="180000"/>
            </a:xfrm>
            <a:prstGeom prst="triangl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35" name="流程圖: 人工作業 34">
            <a:extLst>
              <a:ext uri="{FF2B5EF4-FFF2-40B4-BE49-F238E27FC236}">
                <a16:creationId xmlns:a16="http://schemas.microsoft.com/office/drawing/2014/main" id="{EE2500D6-CB91-4B67-9DA7-83F20628021C}"/>
              </a:ext>
            </a:extLst>
          </p:cNvPr>
          <p:cNvSpPr/>
          <p:nvPr/>
        </p:nvSpPr>
        <p:spPr>
          <a:xfrm rot="16200000">
            <a:off x="3675881" y="4021723"/>
            <a:ext cx="648000" cy="288000"/>
          </a:xfrm>
          <a:prstGeom prst="flowChartManualOperati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TW" altLang="en-US" sz="1100" dirty="0">
              <a:solidFill>
                <a:schemeClr val="tx1"/>
              </a:solidFill>
              <a:latin typeface="Times New Roman" panose="02020603050405020304" pitchFamily="18" charset="0"/>
              <a:cs typeface="Times New Roman" panose="02020603050405020304" pitchFamily="18" charset="0"/>
            </a:endParaRPr>
          </a:p>
        </p:txBody>
      </p:sp>
      <p:cxnSp>
        <p:nvCxnSpPr>
          <p:cNvPr id="42" name="直線單箭頭接點 41">
            <a:extLst>
              <a:ext uri="{FF2B5EF4-FFF2-40B4-BE49-F238E27FC236}">
                <a16:creationId xmlns:a16="http://schemas.microsoft.com/office/drawing/2014/main" id="{B559F30E-C556-4D02-A835-F4DB66915679}"/>
              </a:ext>
            </a:extLst>
          </p:cNvPr>
          <p:cNvCxnSpPr>
            <a:cxnSpLocks/>
            <a:endCxn id="5" idx="1"/>
          </p:cNvCxnSpPr>
          <p:nvPr/>
        </p:nvCxnSpPr>
        <p:spPr>
          <a:xfrm>
            <a:off x="2035228" y="939709"/>
            <a:ext cx="4207450" cy="0"/>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65" name="橢圓 64">
            <a:extLst>
              <a:ext uri="{FF2B5EF4-FFF2-40B4-BE49-F238E27FC236}">
                <a16:creationId xmlns:a16="http://schemas.microsoft.com/office/drawing/2014/main" id="{DDFF047F-3C70-4D93-B4D8-290DE92FC802}"/>
              </a:ext>
            </a:extLst>
          </p:cNvPr>
          <p:cNvSpPr/>
          <p:nvPr/>
        </p:nvSpPr>
        <p:spPr>
          <a:xfrm>
            <a:off x="3649604" y="1329469"/>
            <a:ext cx="28800" cy="28800"/>
          </a:xfrm>
          <a:prstGeom prst="ellipse">
            <a:avLst/>
          </a:prstGeom>
          <a:solidFill>
            <a:srgbClr val="262626"/>
          </a:solid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nvGrpSpPr>
          <p:cNvPr id="70" name="群組 69">
            <a:extLst>
              <a:ext uri="{FF2B5EF4-FFF2-40B4-BE49-F238E27FC236}">
                <a16:creationId xmlns:a16="http://schemas.microsoft.com/office/drawing/2014/main" id="{48EA6E0C-F6A3-480C-B38F-FC332DA5C8A0}"/>
              </a:ext>
            </a:extLst>
          </p:cNvPr>
          <p:cNvGrpSpPr/>
          <p:nvPr/>
        </p:nvGrpSpPr>
        <p:grpSpPr>
          <a:xfrm>
            <a:off x="1493196" y="1631526"/>
            <a:ext cx="540000" cy="720000"/>
            <a:chOff x="1479600" y="1417340"/>
            <a:chExt cx="540000" cy="720000"/>
          </a:xfrm>
        </p:grpSpPr>
        <p:sp>
          <p:nvSpPr>
            <p:cNvPr id="71" name="矩形 70">
              <a:extLst>
                <a:ext uri="{FF2B5EF4-FFF2-40B4-BE49-F238E27FC236}">
                  <a16:creationId xmlns:a16="http://schemas.microsoft.com/office/drawing/2014/main" id="{B3132D7D-0381-41B4-964D-EDD6AB7E593C}"/>
                </a:ext>
              </a:extLst>
            </p:cNvPr>
            <p:cNvSpPr/>
            <p:nvPr/>
          </p:nvSpPr>
          <p:spPr>
            <a:xfrm>
              <a:off x="1479600" y="1417340"/>
              <a:ext cx="540000" cy="720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m</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72" name="等腰三角形 71">
              <a:extLst>
                <a:ext uri="{FF2B5EF4-FFF2-40B4-BE49-F238E27FC236}">
                  <a16:creationId xmlns:a16="http://schemas.microsoft.com/office/drawing/2014/main" id="{6F9C97B8-911C-44FA-855F-712A6BB3ADAC}"/>
                </a:ext>
              </a:extLst>
            </p:cNvPr>
            <p:cNvSpPr/>
            <p:nvPr/>
          </p:nvSpPr>
          <p:spPr>
            <a:xfrm rot="5400000">
              <a:off x="1481585" y="1849388"/>
              <a:ext cx="180000" cy="180000"/>
            </a:xfrm>
            <a:prstGeom prst="triangl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73" name="群組 72">
            <a:extLst>
              <a:ext uri="{FF2B5EF4-FFF2-40B4-BE49-F238E27FC236}">
                <a16:creationId xmlns:a16="http://schemas.microsoft.com/office/drawing/2014/main" id="{0792838A-CB1C-4C5F-A991-34B7DA2419B2}"/>
              </a:ext>
            </a:extLst>
          </p:cNvPr>
          <p:cNvGrpSpPr/>
          <p:nvPr/>
        </p:nvGrpSpPr>
        <p:grpSpPr>
          <a:xfrm>
            <a:off x="1493196" y="2429527"/>
            <a:ext cx="540000" cy="720000"/>
            <a:chOff x="1479600" y="1417340"/>
            <a:chExt cx="540000" cy="720000"/>
          </a:xfrm>
        </p:grpSpPr>
        <p:sp>
          <p:nvSpPr>
            <p:cNvPr id="74" name="矩形 73">
              <a:extLst>
                <a:ext uri="{FF2B5EF4-FFF2-40B4-BE49-F238E27FC236}">
                  <a16:creationId xmlns:a16="http://schemas.microsoft.com/office/drawing/2014/main" id="{735D1F09-4426-4F74-9DCD-5757DBBDA19F}"/>
                </a:ext>
              </a:extLst>
            </p:cNvPr>
            <p:cNvSpPr/>
            <p:nvPr/>
          </p:nvSpPr>
          <p:spPr>
            <a:xfrm>
              <a:off x="1479600" y="1417340"/>
              <a:ext cx="540000" cy="720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err="1">
                  <a:solidFill>
                    <a:schemeClr val="tx1"/>
                  </a:solidFill>
                  <a:latin typeface="Times New Roman" panose="02020603050405020304" pitchFamily="18" charset="0"/>
                  <a:cs typeface="Times New Roman" panose="02020603050405020304" pitchFamily="18" charset="0"/>
                </a:rPr>
                <a:t>yi</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75" name="等腰三角形 74">
              <a:extLst>
                <a:ext uri="{FF2B5EF4-FFF2-40B4-BE49-F238E27FC236}">
                  <a16:creationId xmlns:a16="http://schemas.microsoft.com/office/drawing/2014/main" id="{83382146-AE95-4909-97DE-3D7362AC18CC}"/>
                </a:ext>
              </a:extLst>
            </p:cNvPr>
            <p:cNvSpPr/>
            <p:nvPr/>
          </p:nvSpPr>
          <p:spPr>
            <a:xfrm rot="5400000">
              <a:off x="1481585" y="1849388"/>
              <a:ext cx="180000" cy="180000"/>
            </a:xfrm>
            <a:prstGeom prst="triangl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76" name="群組 75">
            <a:extLst>
              <a:ext uri="{FF2B5EF4-FFF2-40B4-BE49-F238E27FC236}">
                <a16:creationId xmlns:a16="http://schemas.microsoft.com/office/drawing/2014/main" id="{B8BA4A24-2485-482E-9330-9DE8B60A6D91}"/>
              </a:ext>
            </a:extLst>
          </p:cNvPr>
          <p:cNvGrpSpPr/>
          <p:nvPr/>
        </p:nvGrpSpPr>
        <p:grpSpPr>
          <a:xfrm>
            <a:off x="1493196" y="3408754"/>
            <a:ext cx="540000" cy="720000"/>
            <a:chOff x="1479600" y="1417340"/>
            <a:chExt cx="540000" cy="720000"/>
          </a:xfrm>
        </p:grpSpPr>
        <p:sp>
          <p:nvSpPr>
            <p:cNvPr id="77" name="矩形 76">
              <a:extLst>
                <a:ext uri="{FF2B5EF4-FFF2-40B4-BE49-F238E27FC236}">
                  <a16:creationId xmlns:a16="http://schemas.microsoft.com/office/drawing/2014/main" id="{E870D834-1D93-4F25-BF7F-FC7EA138B504}"/>
                </a:ext>
              </a:extLst>
            </p:cNvPr>
            <p:cNvSpPr/>
            <p:nvPr/>
          </p:nvSpPr>
          <p:spPr>
            <a:xfrm>
              <a:off x="1479600" y="1417340"/>
              <a:ext cx="540000" cy="720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zi</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78" name="等腰三角形 77">
              <a:extLst>
                <a:ext uri="{FF2B5EF4-FFF2-40B4-BE49-F238E27FC236}">
                  <a16:creationId xmlns:a16="http://schemas.microsoft.com/office/drawing/2014/main" id="{48CEAA60-F740-463F-A0C6-F8C7F67261DD}"/>
                </a:ext>
              </a:extLst>
            </p:cNvPr>
            <p:cNvSpPr/>
            <p:nvPr/>
          </p:nvSpPr>
          <p:spPr>
            <a:xfrm rot="5400000">
              <a:off x="1481585" y="1849388"/>
              <a:ext cx="180000" cy="180000"/>
            </a:xfrm>
            <a:prstGeom prst="triangl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grpSp>
        <p:nvGrpSpPr>
          <p:cNvPr id="79" name="群組 78">
            <a:extLst>
              <a:ext uri="{FF2B5EF4-FFF2-40B4-BE49-F238E27FC236}">
                <a16:creationId xmlns:a16="http://schemas.microsoft.com/office/drawing/2014/main" id="{37895FF8-FB29-4123-B584-8ED5EEA3F468}"/>
              </a:ext>
            </a:extLst>
          </p:cNvPr>
          <p:cNvGrpSpPr/>
          <p:nvPr/>
        </p:nvGrpSpPr>
        <p:grpSpPr>
          <a:xfrm>
            <a:off x="1479520" y="4483501"/>
            <a:ext cx="540000" cy="720000"/>
            <a:chOff x="1479600" y="1417340"/>
            <a:chExt cx="540000" cy="720000"/>
          </a:xfrm>
        </p:grpSpPr>
        <p:sp>
          <p:nvSpPr>
            <p:cNvPr id="80" name="矩形 79">
              <a:extLst>
                <a:ext uri="{FF2B5EF4-FFF2-40B4-BE49-F238E27FC236}">
                  <a16:creationId xmlns:a16="http://schemas.microsoft.com/office/drawing/2014/main" id="{5FEB5076-03E5-46A8-9D7D-0F60D6A09C16}"/>
                </a:ext>
              </a:extLst>
            </p:cNvPr>
            <p:cNvSpPr/>
            <p:nvPr/>
          </p:nvSpPr>
          <p:spPr>
            <a:xfrm>
              <a:off x="1479600" y="1417340"/>
              <a:ext cx="540000" cy="72000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latin typeface="Times New Roman" panose="02020603050405020304" pitchFamily="18" charset="0"/>
                  <a:cs typeface="Times New Roman" panose="02020603050405020304" pitchFamily="18" charset="0"/>
                </a:rPr>
                <a:t>u</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sp>
          <p:nvSpPr>
            <p:cNvPr id="81" name="等腰三角形 80">
              <a:extLst>
                <a:ext uri="{FF2B5EF4-FFF2-40B4-BE49-F238E27FC236}">
                  <a16:creationId xmlns:a16="http://schemas.microsoft.com/office/drawing/2014/main" id="{8204B3BF-6888-4FA6-A0C3-B1117F386E71}"/>
                </a:ext>
              </a:extLst>
            </p:cNvPr>
            <p:cNvSpPr/>
            <p:nvPr/>
          </p:nvSpPr>
          <p:spPr>
            <a:xfrm rot="5400000">
              <a:off x="1481585" y="1849388"/>
              <a:ext cx="180000" cy="180000"/>
            </a:xfrm>
            <a:prstGeom prst="triangle">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grpSp>
      <p:sp>
        <p:nvSpPr>
          <p:cNvPr id="5" name="橢圓 4">
            <a:extLst>
              <a:ext uri="{FF2B5EF4-FFF2-40B4-BE49-F238E27FC236}">
                <a16:creationId xmlns:a16="http://schemas.microsoft.com/office/drawing/2014/main" id="{7CC63A24-E4BC-4F2F-A6E6-471D0D7B3E44}"/>
              </a:ext>
            </a:extLst>
          </p:cNvPr>
          <p:cNvSpPr/>
          <p:nvPr/>
        </p:nvSpPr>
        <p:spPr>
          <a:xfrm>
            <a:off x="6160120" y="859375"/>
            <a:ext cx="563740" cy="54855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rPr>
              <a:t>+/-</a:t>
            </a:r>
            <a:endParaRPr lang="zh-TW" altLang="en-US" sz="1200" dirty="0">
              <a:solidFill>
                <a:schemeClr val="tx1"/>
              </a:solidFill>
            </a:endParaRPr>
          </a:p>
        </p:txBody>
      </p:sp>
      <p:sp>
        <p:nvSpPr>
          <p:cNvPr id="85" name="橢圓 84">
            <a:extLst>
              <a:ext uri="{FF2B5EF4-FFF2-40B4-BE49-F238E27FC236}">
                <a16:creationId xmlns:a16="http://schemas.microsoft.com/office/drawing/2014/main" id="{15032203-B37B-43EF-9964-4EF714D9ABFD}"/>
              </a:ext>
            </a:extLst>
          </p:cNvPr>
          <p:cNvSpPr/>
          <p:nvPr/>
        </p:nvSpPr>
        <p:spPr>
          <a:xfrm>
            <a:off x="3965571" y="1069590"/>
            <a:ext cx="563740" cy="54855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rPr>
              <a:t>&gt;&gt;</a:t>
            </a:r>
            <a:r>
              <a:rPr lang="en-US" altLang="zh-TW" sz="1200" dirty="0" err="1">
                <a:solidFill>
                  <a:schemeClr val="tx1"/>
                </a:solidFill>
              </a:rPr>
              <a:t>i</a:t>
            </a:r>
            <a:endParaRPr lang="zh-TW" altLang="en-US" sz="1200" dirty="0">
              <a:solidFill>
                <a:schemeClr val="tx1"/>
              </a:solidFill>
            </a:endParaRPr>
          </a:p>
        </p:txBody>
      </p:sp>
      <p:sp>
        <p:nvSpPr>
          <p:cNvPr id="86" name="橢圓 85">
            <a:extLst>
              <a:ext uri="{FF2B5EF4-FFF2-40B4-BE49-F238E27FC236}">
                <a16:creationId xmlns:a16="http://schemas.microsoft.com/office/drawing/2014/main" id="{5E302B73-91AA-4385-8ADD-19C0B587E2D0}"/>
              </a:ext>
            </a:extLst>
          </p:cNvPr>
          <p:cNvSpPr/>
          <p:nvPr/>
        </p:nvSpPr>
        <p:spPr>
          <a:xfrm>
            <a:off x="3956463" y="2690405"/>
            <a:ext cx="563740" cy="54855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rPr>
              <a:t>&gt;&gt;</a:t>
            </a:r>
            <a:r>
              <a:rPr lang="en-US" altLang="zh-TW" sz="1200" dirty="0" err="1">
                <a:solidFill>
                  <a:schemeClr val="tx1"/>
                </a:solidFill>
              </a:rPr>
              <a:t>i</a:t>
            </a:r>
            <a:endParaRPr lang="zh-TW" altLang="en-US" sz="1200" dirty="0">
              <a:solidFill>
                <a:schemeClr val="tx1"/>
              </a:solidFill>
            </a:endParaRPr>
          </a:p>
        </p:txBody>
      </p:sp>
      <mc:AlternateContent xmlns:mc="http://schemas.openxmlformats.org/markup-compatibility/2006" xmlns:a14="http://schemas.microsoft.com/office/drawing/2010/main">
        <mc:Choice Requires="a14">
          <p:sp>
            <p:nvSpPr>
              <p:cNvPr id="88" name="矩形 87">
                <a:extLst>
                  <a:ext uri="{FF2B5EF4-FFF2-40B4-BE49-F238E27FC236}">
                    <a16:creationId xmlns:a16="http://schemas.microsoft.com/office/drawing/2014/main" id="{372A12D8-EBC7-4C41-BE2E-D319C832E9B8}"/>
                  </a:ext>
                </a:extLst>
              </p:cNvPr>
              <p:cNvSpPr/>
              <p:nvPr/>
            </p:nvSpPr>
            <p:spPr>
              <a:xfrm>
                <a:off x="2459317" y="3897560"/>
                <a:ext cx="1103740" cy="24253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1200" i="1" dirty="0" smtClean="0">
                              <a:solidFill>
                                <a:schemeClr val="tx1"/>
                              </a:solidFill>
                              <a:latin typeface="Cambria Math" panose="02040503050406030204" pitchFamily="18" charset="0"/>
                              <a:cs typeface="Times New Roman" panose="02020603050405020304" pitchFamily="18" charset="0"/>
                            </a:rPr>
                          </m:ctrlPr>
                        </m:sSupPr>
                        <m:e>
                          <m:r>
                            <m:rPr>
                              <m:sty m:val="p"/>
                            </m:rPr>
                            <a:rPr lang="en-US" altLang="zh-TW" sz="1200" i="1" dirty="0">
                              <a:solidFill>
                                <a:schemeClr val="tx1"/>
                              </a:solidFill>
                              <a:latin typeface="Cambria Math" panose="02040503050406030204" pitchFamily="18" charset="0"/>
                              <a:cs typeface="Times New Roman" panose="02020603050405020304" pitchFamily="18" charset="0"/>
                            </a:rPr>
                            <m:t>tanh</m:t>
                          </m:r>
                        </m:e>
                        <m:sup>
                          <m:r>
                            <a:rPr lang="en-US" altLang="zh-TW" sz="1200" b="0" i="1" dirty="0" smtClean="0">
                              <a:solidFill>
                                <a:schemeClr val="tx1"/>
                              </a:solidFill>
                              <a:latin typeface="Cambria Math" panose="02040503050406030204" pitchFamily="18" charset="0"/>
                              <a:cs typeface="Times New Roman" panose="02020603050405020304" pitchFamily="18" charset="0"/>
                            </a:rPr>
                            <m:t>−1</m:t>
                          </m:r>
                        </m:sup>
                      </m:sSup>
                      <m:r>
                        <a:rPr lang="en-US" altLang="zh-TW" sz="1200" b="0" i="1" dirty="0" smtClean="0">
                          <a:solidFill>
                            <a:schemeClr val="tx1"/>
                          </a:solidFill>
                          <a:latin typeface="Cambria Math" panose="02040503050406030204" pitchFamily="18" charset="0"/>
                          <a:cs typeface="Times New Roman" panose="02020603050405020304" pitchFamily="18" charset="0"/>
                        </a:rPr>
                        <m:t>(</m:t>
                      </m:r>
                      <m:sSup>
                        <m:sSupPr>
                          <m:ctrlPr>
                            <a:rPr lang="en-US" altLang="zh-TW" sz="1200" b="0" i="1" dirty="0" smtClean="0">
                              <a:solidFill>
                                <a:schemeClr val="tx1"/>
                              </a:solidFill>
                              <a:latin typeface="Cambria Math" panose="02040503050406030204" pitchFamily="18" charset="0"/>
                              <a:cs typeface="Times New Roman" panose="02020603050405020304" pitchFamily="18" charset="0"/>
                            </a:rPr>
                          </m:ctrlPr>
                        </m:sSupPr>
                        <m:e>
                          <m:r>
                            <a:rPr lang="en-US" altLang="zh-TW" sz="1200" b="0" i="1" dirty="0" smtClean="0">
                              <a:solidFill>
                                <a:schemeClr val="tx1"/>
                              </a:solidFill>
                              <a:latin typeface="Cambria Math" panose="02040503050406030204" pitchFamily="18" charset="0"/>
                              <a:cs typeface="Times New Roman" panose="02020603050405020304" pitchFamily="18" charset="0"/>
                            </a:rPr>
                            <m:t>2</m:t>
                          </m:r>
                        </m:e>
                        <m:sup>
                          <m:r>
                            <a:rPr lang="en-US" altLang="zh-TW" sz="1200" b="0" i="1" dirty="0" smtClean="0">
                              <a:solidFill>
                                <a:schemeClr val="tx1"/>
                              </a:solidFill>
                              <a:latin typeface="Cambria Math" panose="02040503050406030204" pitchFamily="18" charset="0"/>
                              <a:cs typeface="Times New Roman" panose="02020603050405020304" pitchFamily="18" charset="0"/>
                            </a:rPr>
                            <m:t>−</m:t>
                          </m:r>
                          <m:r>
                            <a:rPr lang="en-US" altLang="zh-TW" sz="1200" b="0" i="1" dirty="0" smtClean="0">
                              <a:solidFill>
                                <a:schemeClr val="tx1"/>
                              </a:solidFill>
                              <a:latin typeface="Cambria Math" panose="02040503050406030204" pitchFamily="18" charset="0"/>
                              <a:cs typeface="Times New Roman" panose="02020603050405020304" pitchFamily="18" charset="0"/>
                            </a:rPr>
                            <m:t>𝑖</m:t>
                          </m:r>
                        </m:sup>
                      </m:sSup>
                      <m:r>
                        <a:rPr lang="en-US" altLang="zh-TW" sz="1200" b="0" i="1" dirty="0" smtClean="0">
                          <a:solidFill>
                            <a:schemeClr val="tx1"/>
                          </a:solidFill>
                          <a:latin typeface="Cambria Math" panose="02040503050406030204" pitchFamily="18" charset="0"/>
                          <a:cs typeface="Times New Roman" panose="02020603050405020304" pitchFamily="18" charset="0"/>
                        </a:rPr>
                        <m:t>)</m:t>
                      </m:r>
                      <m:r>
                        <a:rPr lang="zh-TW" altLang="en-US" sz="1200" i="1" dirty="0" smtClean="0">
                          <a:solidFill>
                            <a:schemeClr val="tx1"/>
                          </a:solidFill>
                          <a:latin typeface="Cambria Math" panose="02040503050406030204" pitchFamily="18" charset="0"/>
                          <a:cs typeface="Times New Roman" panose="02020603050405020304" pitchFamily="18" charset="0"/>
                        </a:rPr>
                        <m:t>⁡</m:t>
                      </m:r>
                    </m:oMath>
                  </m:oMathPara>
                </a14:m>
                <a:endParaRPr lang="zh-TW" altLang="en-US" sz="14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88" name="矩形 87">
                <a:extLst>
                  <a:ext uri="{FF2B5EF4-FFF2-40B4-BE49-F238E27FC236}">
                    <a16:creationId xmlns:a16="http://schemas.microsoft.com/office/drawing/2014/main" id="{372A12D8-EBC7-4C41-BE2E-D319C832E9B8}"/>
                  </a:ext>
                </a:extLst>
              </p:cNvPr>
              <p:cNvSpPr>
                <a:spLocks noRot="1" noChangeAspect="1" noMove="1" noResize="1" noEditPoints="1" noAdjustHandles="1" noChangeArrowheads="1" noChangeShapeType="1" noTextEdit="1"/>
              </p:cNvSpPr>
              <p:nvPr/>
            </p:nvSpPr>
            <p:spPr>
              <a:xfrm>
                <a:off x="2459317" y="3897560"/>
                <a:ext cx="1103740" cy="242530"/>
              </a:xfrm>
              <a:prstGeom prst="rect">
                <a:avLst/>
              </a:prstGeom>
              <a:blipFill>
                <a:blip r:embed="rId3"/>
                <a:stretch>
                  <a:fillRect b="-16667"/>
                </a:stretch>
              </a:blipFill>
              <a:ln w="12700">
                <a:solidFill>
                  <a:srgbClr val="262626"/>
                </a:solidFill>
              </a:ln>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0" name="矩形 89">
                <a:extLst>
                  <a:ext uri="{FF2B5EF4-FFF2-40B4-BE49-F238E27FC236}">
                    <a16:creationId xmlns:a16="http://schemas.microsoft.com/office/drawing/2014/main" id="{FD187128-133D-450E-BBCE-6CE4E45BBDB7}"/>
                  </a:ext>
                </a:extLst>
              </p:cNvPr>
              <p:cNvSpPr/>
              <p:nvPr/>
            </p:nvSpPr>
            <p:spPr>
              <a:xfrm>
                <a:off x="2459317" y="4196018"/>
                <a:ext cx="1103740" cy="239490"/>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altLang="zh-TW" sz="1200" i="1" dirty="0" smtClean="0">
                              <a:solidFill>
                                <a:schemeClr val="tx1"/>
                              </a:solidFill>
                              <a:latin typeface="Cambria Math" panose="02040503050406030204" pitchFamily="18" charset="0"/>
                              <a:cs typeface="Times New Roman" panose="02020603050405020304" pitchFamily="18" charset="0"/>
                            </a:rPr>
                          </m:ctrlPr>
                        </m:sSupPr>
                        <m:e>
                          <m:r>
                            <m:rPr>
                              <m:sty m:val="p"/>
                            </m:rPr>
                            <a:rPr lang="en-US" altLang="zh-TW" sz="1200" i="1" dirty="0">
                              <a:solidFill>
                                <a:schemeClr val="tx1"/>
                              </a:solidFill>
                              <a:latin typeface="Cambria Math" panose="02040503050406030204" pitchFamily="18" charset="0"/>
                              <a:cs typeface="Times New Roman" panose="02020603050405020304" pitchFamily="18" charset="0"/>
                            </a:rPr>
                            <m:t>tanh</m:t>
                          </m:r>
                        </m:e>
                        <m:sup>
                          <m:r>
                            <a:rPr lang="en-US" altLang="zh-TW" sz="1200" b="0" i="1" dirty="0" smtClean="0">
                              <a:solidFill>
                                <a:schemeClr val="tx1"/>
                              </a:solidFill>
                              <a:latin typeface="Cambria Math" panose="02040503050406030204" pitchFamily="18" charset="0"/>
                              <a:cs typeface="Times New Roman" panose="02020603050405020304" pitchFamily="18" charset="0"/>
                            </a:rPr>
                            <m:t>−1</m:t>
                          </m:r>
                        </m:sup>
                      </m:sSup>
                      <m:r>
                        <a:rPr lang="en-US" altLang="zh-TW" sz="1200" b="0" i="1" dirty="0" smtClean="0">
                          <a:solidFill>
                            <a:schemeClr val="tx1"/>
                          </a:solidFill>
                          <a:latin typeface="Cambria Math" panose="02040503050406030204" pitchFamily="18" charset="0"/>
                          <a:cs typeface="Times New Roman" panose="02020603050405020304" pitchFamily="18" charset="0"/>
                        </a:rPr>
                        <m:t>(</m:t>
                      </m:r>
                      <m:sSup>
                        <m:sSupPr>
                          <m:ctrlPr>
                            <a:rPr lang="en-US" altLang="zh-TW" sz="1200" b="0" i="1" dirty="0" smtClean="0">
                              <a:solidFill>
                                <a:schemeClr val="tx1"/>
                              </a:solidFill>
                              <a:latin typeface="Cambria Math" panose="02040503050406030204" pitchFamily="18" charset="0"/>
                              <a:cs typeface="Times New Roman" panose="02020603050405020304" pitchFamily="18" charset="0"/>
                            </a:rPr>
                          </m:ctrlPr>
                        </m:sSupPr>
                        <m:e>
                          <m:r>
                            <a:rPr lang="en-US" altLang="zh-TW" sz="1200" b="0" i="1" dirty="0" smtClean="0">
                              <a:solidFill>
                                <a:schemeClr val="tx1"/>
                              </a:solidFill>
                              <a:latin typeface="Cambria Math" panose="02040503050406030204" pitchFamily="18" charset="0"/>
                              <a:cs typeface="Times New Roman" panose="02020603050405020304" pitchFamily="18" charset="0"/>
                            </a:rPr>
                            <m:t>2</m:t>
                          </m:r>
                        </m:e>
                        <m:sup>
                          <m:r>
                            <a:rPr lang="en-US" altLang="zh-TW" sz="1200" b="0" i="1" dirty="0" smtClean="0">
                              <a:solidFill>
                                <a:schemeClr val="tx1"/>
                              </a:solidFill>
                              <a:latin typeface="Cambria Math" panose="02040503050406030204" pitchFamily="18" charset="0"/>
                              <a:cs typeface="Times New Roman" panose="02020603050405020304" pitchFamily="18" charset="0"/>
                            </a:rPr>
                            <m:t>−</m:t>
                          </m:r>
                          <m:r>
                            <a:rPr lang="en-US" altLang="zh-TW" sz="1200" b="0" i="1" dirty="0" smtClean="0">
                              <a:solidFill>
                                <a:schemeClr val="tx1"/>
                              </a:solidFill>
                              <a:latin typeface="Cambria Math" panose="02040503050406030204" pitchFamily="18" charset="0"/>
                              <a:cs typeface="Times New Roman" panose="02020603050405020304" pitchFamily="18" charset="0"/>
                            </a:rPr>
                            <m:t>𝑖</m:t>
                          </m:r>
                        </m:sup>
                      </m:sSup>
                      <m:r>
                        <a:rPr lang="en-US" altLang="zh-TW" sz="1200" b="0" i="1" dirty="0" smtClean="0">
                          <a:solidFill>
                            <a:schemeClr val="tx1"/>
                          </a:solidFill>
                          <a:latin typeface="Cambria Math" panose="02040503050406030204" pitchFamily="18" charset="0"/>
                          <a:cs typeface="Times New Roman" panose="02020603050405020304" pitchFamily="18" charset="0"/>
                        </a:rPr>
                        <m:t>)</m:t>
                      </m:r>
                      <m:r>
                        <a:rPr lang="zh-TW" altLang="en-US" sz="1200" i="1" dirty="0" smtClean="0">
                          <a:solidFill>
                            <a:schemeClr val="tx1"/>
                          </a:solidFill>
                          <a:latin typeface="Cambria Math" panose="02040503050406030204" pitchFamily="18" charset="0"/>
                          <a:cs typeface="Times New Roman" panose="02020603050405020304" pitchFamily="18" charset="0"/>
                        </a:rPr>
                        <m:t>⁡</m:t>
                      </m:r>
                    </m:oMath>
                  </m:oMathPara>
                </a14:m>
                <a:endParaRPr lang="zh-TW" altLang="en-US" sz="1400" dirty="0">
                  <a:solidFill>
                    <a:schemeClr val="tx1"/>
                  </a:solidFill>
                  <a:latin typeface="Times New Roman" panose="02020603050405020304" pitchFamily="18" charset="0"/>
                  <a:cs typeface="Times New Roman" panose="02020603050405020304" pitchFamily="18" charset="0"/>
                </a:endParaRPr>
              </a:p>
            </p:txBody>
          </p:sp>
        </mc:Choice>
        <mc:Fallback xmlns="">
          <p:sp>
            <p:nvSpPr>
              <p:cNvPr id="90" name="矩形 89">
                <a:extLst>
                  <a:ext uri="{FF2B5EF4-FFF2-40B4-BE49-F238E27FC236}">
                    <a16:creationId xmlns:a16="http://schemas.microsoft.com/office/drawing/2014/main" id="{FD187128-133D-450E-BBCE-6CE4E45BBDB7}"/>
                  </a:ext>
                </a:extLst>
              </p:cNvPr>
              <p:cNvSpPr>
                <a:spLocks noRot="1" noChangeAspect="1" noMove="1" noResize="1" noEditPoints="1" noAdjustHandles="1" noChangeArrowheads="1" noChangeShapeType="1" noTextEdit="1"/>
              </p:cNvSpPr>
              <p:nvPr/>
            </p:nvSpPr>
            <p:spPr>
              <a:xfrm>
                <a:off x="2459317" y="4196018"/>
                <a:ext cx="1103740" cy="239490"/>
              </a:xfrm>
              <a:prstGeom prst="rect">
                <a:avLst/>
              </a:prstGeom>
              <a:blipFill>
                <a:blip r:embed="rId3"/>
                <a:stretch>
                  <a:fillRect b="-16667"/>
                </a:stretch>
              </a:blipFill>
              <a:ln w="12700">
                <a:solidFill>
                  <a:srgbClr val="262626"/>
                </a:solidFill>
              </a:ln>
            </p:spPr>
            <p:txBody>
              <a:bodyPr/>
              <a:lstStyle/>
              <a:p>
                <a:r>
                  <a:rPr lang="zh-TW" altLang="en-US">
                    <a:noFill/>
                  </a:rPr>
                  <a:t> </a:t>
                </a:r>
              </a:p>
            </p:txBody>
          </p:sp>
        </mc:Fallback>
      </mc:AlternateContent>
      <p:cxnSp>
        <p:nvCxnSpPr>
          <p:cNvPr id="91" name="直線單箭頭接點 90">
            <a:extLst>
              <a:ext uri="{FF2B5EF4-FFF2-40B4-BE49-F238E27FC236}">
                <a16:creationId xmlns:a16="http://schemas.microsoft.com/office/drawing/2014/main" id="{63D6FDC0-E204-49C9-B33A-EB1EFC8E8245}"/>
              </a:ext>
            </a:extLst>
          </p:cNvPr>
          <p:cNvCxnSpPr>
            <a:cxnSpLocks/>
          </p:cNvCxnSpPr>
          <p:nvPr/>
        </p:nvCxnSpPr>
        <p:spPr>
          <a:xfrm>
            <a:off x="3554672" y="4018825"/>
            <a:ext cx="301209" cy="0"/>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92" name="直線單箭頭接點 91">
            <a:extLst>
              <a:ext uri="{FF2B5EF4-FFF2-40B4-BE49-F238E27FC236}">
                <a16:creationId xmlns:a16="http://schemas.microsoft.com/office/drawing/2014/main" id="{9AACDA59-826B-4A5A-A56A-5F6D7918F91E}"/>
              </a:ext>
            </a:extLst>
          </p:cNvPr>
          <p:cNvCxnSpPr>
            <a:cxnSpLocks/>
          </p:cNvCxnSpPr>
          <p:nvPr/>
        </p:nvCxnSpPr>
        <p:spPr>
          <a:xfrm>
            <a:off x="3563056" y="4315002"/>
            <a:ext cx="292825" cy="761"/>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93" name="直線單箭頭接點 92">
            <a:extLst>
              <a:ext uri="{FF2B5EF4-FFF2-40B4-BE49-F238E27FC236}">
                <a16:creationId xmlns:a16="http://schemas.microsoft.com/office/drawing/2014/main" id="{65862A9C-A6FB-4BCE-B74A-A116C41FDDB2}"/>
              </a:ext>
            </a:extLst>
          </p:cNvPr>
          <p:cNvCxnSpPr>
            <a:cxnSpLocks/>
            <a:endCxn id="35" idx="1"/>
          </p:cNvCxnSpPr>
          <p:nvPr/>
        </p:nvCxnSpPr>
        <p:spPr>
          <a:xfrm flipV="1">
            <a:off x="3999881" y="4424923"/>
            <a:ext cx="0" cy="256266"/>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96" name="直線接點 95">
            <a:extLst>
              <a:ext uri="{FF2B5EF4-FFF2-40B4-BE49-F238E27FC236}">
                <a16:creationId xmlns:a16="http://schemas.microsoft.com/office/drawing/2014/main" id="{BA5DCF21-21BE-41B8-8660-840935D1B7C1}"/>
              </a:ext>
            </a:extLst>
          </p:cNvPr>
          <p:cNvCxnSpPr>
            <a:cxnSpLocks/>
          </p:cNvCxnSpPr>
          <p:nvPr/>
        </p:nvCxnSpPr>
        <p:spPr>
          <a:xfrm>
            <a:off x="2019520" y="4681189"/>
            <a:ext cx="1980361"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105" name="直線單箭頭接點 104">
            <a:extLst>
              <a:ext uri="{FF2B5EF4-FFF2-40B4-BE49-F238E27FC236}">
                <a16:creationId xmlns:a16="http://schemas.microsoft.com/office/drawing/2014/main" id="{784E9C83-0943-482D-96DB-DE28AC7B6D44}"/>
              </a:ext>
            </a:extLst>
          </p:cNvPr>
          <p:cNvCxnSpPr>
            <a:cxnSpLocks/>
            <a:stCxn id="85" idx="6"/>
            <a:endCxn id="5" idx="3"/>
          </p:cNvCxnSpPr>
          <p:nvPr/>
        </p:nvCxnSpPr>
        <p:spPr>
          <a:xfrm flipV="1">
            <a:off x="4529311" y="1327599"/>
            <a:ext cx="1713367" cy="16270"/>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單箭頭接點 108">
            <a:extLst>
              <a:ext uri="{FF2B5EF4-FFF2-40B4-BE49-F238E27FC236}">
                <a16:creationId xmlns:a16="http://schemas.microsoft.com/office/drawing/2014/main" id="{B038B0D4-86E5-4A98-B0BE-4D8EBF1F5DCD}"/>
              </a:ext>
            </a:extLst>
          </p:cNvPr>
          <p:cNvCxnSpPr>
            <a:cxnSpLocks/>
            <a:endCxn id="110" idx="1"/>
          </p:cNvCxnSpPr>
          <p:nvPr/>
        </p:nvCxnSpPr>
        <p:spPr>
          <a:xfrm flipV="1">
            <a:off x="2033196" y="2562728"/>
            <a:ext cx="4209482" cy="12569"/>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110" name="橢圓 109">
            <a:extLst>
              <a:ext uri="{FF2B5EF4-FFF2-40B4-BE49-F238E27FC236}">
                <a16:creationId xmlns:a16="http://schemas.microsoft.com/office/drawing/2014/main" id="{156E5605-F018-473D-97DE-AA49721A7716}"/>
              </a:ext>
            </a:extLst>
          </p:cNvPr>
          <p:cNvSpPr/>
          <p:nvPr/>
        </p:nvSpPr>
        <p:spPr>
          <a:xfrm>
            <a:off x="6160120" y="2482394"/>
            <a:ext cx="563740" cy="54855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rPr>
              <a:t>+/-</a:t>
            </a:r>
            <a:endParaRPr lang="zh-TW" altLang="en-US" sz="1200" dirty="0">
              <a:solidFill>
                <a:schemeClr val="tx1"/>
              </a:solidFill>
            </a:endParaRPr>
          </a:p>
        </p:txBody>
      </p:sp>
      <p:cxnSp>
        <p:nvCxnSpPr>
          <p:cNvPr id="113" name="直線單箭頭接點 112">
            <a:extLst>
              <a:ext uri="{FF2B5EF4-FFF2-40B4-BE49-F238E27FC236}">
                <a16:creationId xmlns:a16="http://schemas.microsoft.com/office/drawing/2014/main" id="{84BD687E-3082-46C0-9599-8674447D3AAD}"/>
              </a:ext>
            </a:extLst>
          </p:cNvPr>
          <p:cNvCxnSpPr>
            <a:cxnSpLocks/>
            <a:endCxn id="85" idx="2"/>
          </p:cNvCxnSpPr>
          <p:nvPr/>
        </p:nvCxnSpPr>
        <p:spPr>
          <a:xfrm>
            <a:off x="3664005" y="1343869"/>
            <a:ext cx="301566" cy="0"/>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直線接點 116">
            <a:extLst>
              <a:ext uri="{FF2B5EF4-FFF2-40B4-BE49-F238E27FC236}">
                <a16:creationId xmlns:a16="http://schemas.microsoft.com/office/drawing/2014/main" id="{1BA03A50-3597-43D6-BAEA-B0C842DDCC00}"/>
              </a:ext>
            </a:extLst>
          </p:cNvPr>
          <p:cNvCxnSpPr>
            <a:cxnSpLocks/>
          </p:cNvCxnSpPr>
          <p:nvPr/>
        </p:nvCxnSpPr>
        <p:spPr>
          <a:xfrm>
            <a:off x="3664005" y="1335734"/>
            <a:ext cx="0" cy="1235129"/>
          </a:xfrm>
          <a:prstGeom prst="line">
            <a:avLst/>
          </a:prstGeom>
          <a:ln w="12700"/>
        </p:spPr>
        <p:style>
          <a:lnRef idx="1">
            <a:schemeClr val="dk1"/>
          </a:lnRef>
          <a:fillRef idx="0">
            <a:schemeClr val="dk1"/>
          </a:fillRef>
          <a:effectRef idx="0">
            <a:schemeClr val="dk1"/>
          </a:effectRef>
          <a:fontRef idx="minor">
            <a:schemeClr val="tx1"/>
          </a:fontRef>
        </p:style>
      </p:cxnSp>
      <p:cxnSp>
        <p:nvCxnSpPr>
          <p:cNvPr id="122" name="直線單箭頭接點 121">
            <a:extLst>
              <a:ext uri="{FF2B5EF4-FFF2-40B4-BE49-F238E27FC236}">
                <a16:creationId xmlns:a16="http://schemas.microsoft.com/office/drawing/2014/main" id="{2E42F474-F077-45CB-BA2D-7CD2CAC70233}"/>
              </a:ext>
            </a:extLst>
          </p:cNvPr>
          <p:cNvCxnSpPr>
            <a:cxnSpLocks/>
            <a:stCxn id="86" idx="6"/>
            <a:endCxn id="110" idx="3"/>
          </p:cNvCxnSpPr>
          <p:nvPr/>
        </p:nvCxnSpPr>
        <p:spPr>
          <a:xfrm flipV="1">
            <a:off x="4520203" y="2950618"/>
            <a:ext cx="1722475" cy="14066"/>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直線單箭頭接點 124">
            <a:extLst>
              <a:ext uri="{FF2B5EF4-FFF2-40B4-BE49-F238E27FC236}">
                <a16:creationId xmlns:a16="http://schemas.microsoft.com/office/drawing/2014/main" id="{76A43EBE-E466-41F1-A5F5-912DB4A22502}"/>
              </a:ext>
            </a:extLst>
          </p:cNvPr>
          <p:cNvCxnSpPr>
            <a:cxnSpLocks/>
            <a:endCxn id="86" idx="2"/>
          </p:cNvCxnSpPr>
          <p:nvPr/>
        </p:nvCxnSpPr>
        <p:spPr>
          <a:xfrm>
            <a:off x="3270692" y="2964684"/>
            <a:ext cx="685771" cy="0"/>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直線接點 127">
            <a:extLst>
              <a:ext uri="{FF2B5EF4-FFF2-40B4-BE49-F238E27FC236}">
                <a16:creationId xmlns:a16="http://schemas.microsoft.com/office/drawing/2014/main" id="{BFF8B2D5-3C82-46DD-BF0F-D224C56FF885}"/>
              </a:ext>
            </a:extLst>
          </p:cNvPr>
          <p:cNvCxnSpPr>
            <a:cxnSpLocks/>
          </p:cNvCxnSpPr>
          <p:nvPr/>
        </p:nvCxnSpPr>
        <p:spPr>
          <a:xfrm>
            <a:off x="3279800" y="941913"/>
            <a:ext cx="0" cy="2022771"/>
          </a:xfrm>
          <a:prstGeom prst="line">
            <a:avLst/>
          </a:prstGeom>
          <a:ln w="12700"/>
        </p:spPr>
        <p:style>
          <a:lnRef idx="1">
            <a:schemeClr val="dk1"/>
          </a:lnRef>
          <a:fillRef idx="0">
            <a:schemeClr val="dk1"/>
          </a:fillRef>
          <a:effectRef idx="0">
            <a:schemeClr val="dk1"/>
          </a:effectRef>
          <a:fontRef idx="minor">
            <a:schemeClr val="tx1"/>
          </a:fontRef>
        </p:style>
      </p:cxnSp>
      <p:sp>
        <p:nvSpPr>
          <p:cNvPr id="134" name="橢圓 133">
            <a:extLst>
              <a:ext uri="{FF2B5EF4-FFF2-40B4-BE49-F238E27FC236}">
                <a16:creationId xmlns:a16="http://schemas.microsoft.com/office/drawing/2014/main" id="{38BFEBA8-AA82-4DAE-B2F0-D770A3E4FC8A}"/>
              </a:ext>
            </a:extLst>
          </p:cNvPr>
          <p:cNvSpPr/>
          <p:nvPr/>
        </p:nvSpPr>
        <p:spPr>
          <a:xfrm>
            <a:off x="3265400" y="2950285"/>
            <a:ext cx="28800" cy="28800"/>
          </a:xfrm>
          <a:prstGeom prst="ellipse">
            <a:avLst/>
          </a:prstGeom>
          <a:solidFill>
            <a:srgbClr val="262626"/>
          </a:solid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37" name="橢圓 136">
            <a:extLst>
              <a:ext uri="{FF2B5EF4-FFF2-40B4-BE49-F238E27FC236}">
                <a16:creationId xmlns:a16="http://schemas.microsoft.com/office/drawing/2014/main" id="{701B6F99-0B3B-44D7-86FC-DF0B3057B9D0}"/>
              </a:ext>
            </a:extLst>
          </p:cNvPr>
          <p:cNvSpPr/>
          <p:nvPr/>
        </p:nvSpPr>
        <p:spPr>
          <a:xfrm>
            <a:off x="6160120" y="3689551"/>
            <a:ext cx="563740" cy="54855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200" dirty="0">
                <a:solidFill>
                  <a:schemeClr val="tx1"/>
                </a:solidFill>
              </a:rPr>
              <a:t>+/-</a:t>
            </a:r>
            <a:endParaRPr lang="zh-TW" altLang="en-US" sz="1200" dirty="0">
              <a:solidFill>
                <a:schemeClr val="tx1"/>
              </a:solidFill>
            </a:endParaRPr>
          </a:p>
        </p:txBody>
      </p:sp>
      <p:sp>
        <p:nvSpPr>
          <p:cNvPr id="138" name="矩形 137">
            <a:extLst>
              <a:ext uri="{FF2B5EF4-FFF2-40B4-BE49-F238E27FC236}">
                <a16:creationId xmlns:a16="http://schemas.microsoft.com/office/drawing/2014/main" id="{CEBE086D-F6D7-4364-A28D-8CE6027C56AA}"/>
              </a:ext>
            </a:extLst>
          </p:cNvPr>
          <p:cNvSpPr/>
          <p:nvPr/>
        </p:nvSpPr>
        <p:spPr>
          <a:xfrm>
            <a:off x="2718967" y="3353186"/>
            <a:ext cx="827853" cy="264252"/>
          </a:xfrm>
          <a:prstGeom prst="rect">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err="1">
                <a:solidFill>
                  <a:schemeClr val="tx1"/>
                </a:solidFill>
                <a:latin typeface="Times New Roman" panose="02020603050405020304" pitchFamily="18" charset="0"/>
                <a:cs typeface="Times New Roman" panose="02020603050405020304" pitchFamily="18" charset="0"/>
              </a:rPr>
              <a:t>sleMSB</a:t>
            </a:r>
            <a:endParaRPr lang="zh-TW" altLang="en-US" sz="1400" dirty="0">
              <a:solidFill>
                <a:schemeClr val="tx1"/>
              </a:solidFill>
              <a:latin typeface="Times New Roman" panose="02020603050405020304" pitchFamily="18" charset="0"/>
              <a:cs typeface="Times New Roman" panose="02020603050405020304" pitchFamily="18" charset="0"/>
            </a:endParaRPr>
          </a:p>
        </p:txBody>
      </p:sp>
      <p:cxnSp>
        <p:nvCxnSpPr>
          <p:cNvPr id="139" name="直線單箭頭接點 138">
            <a:extLst>
              <a:ext uri="{FF2B5EF4-FFF2-40B4-BE49-F238E27FC236}">
                <a16:creationId xmlns:a16="http://schemas.microsoft.com/office/drawing/2014/main" id="{C9194EB1-E063-44E8-8030-C8BFBB4E2CD4}"/>
              </a:ext>
            </a:extLst>
          </p:cNvPr>
          <p:cNvCxnSpPr>
            <a:cxnSpLocks/>
          </p:cNvCxnSpPr>
          <p:nvPr/>
        </p:nvCxnSpPr>
        <p:spPr>
          <a:xfrm>
            <a:off x="2033196" y="3537007"/>
            <a:ext cx="685771" cy="0"/>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直線單箭頭接點 139">
            <a:extLst>
              <a:ext uri="{FF2B5EF4-FFF2-40B4-BE49-F238E27FC236}">
                <a16:creationId xmlns:a16="http://schemas.microsoft.com/office/drawing/2014/main" id="{DF3D08AA-F4DC-4E51-858C-4C79713744B4}"/>
              </a:ext>
            </a:extLst>
          </p:cNvPr>
          <p:cNvCxnSpPr>
            <a:cxnSpLocks/>
          </p:cNvCxnSpPr>
          <p:nvPr/>
        </p:nvCxnSpPr>
        <p:spPr>
          <a:xfrm>
            <a:off x="2472993" y="3408754"/>
            <a:ext cx="245973" cy="0"/>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直線接點 141">
            <a:extLst>
              <a:ext uri="{FF2B5EF4-FFF2-40B4-BE49-F238E27FC236}">
                <a16:creationId xmlns:a16="http://schemas.microsoft.com/office/drawing/2014/main" id="{5E9F1DA6-2DB5-4C9C-9639-2D32DB31FCEE}"/>
              </a:ext>
            </a:extLst>
          </p:cNvPr>
          <p:cNvCxnSpPr>
            <a:cxnSpLocks/>
          </p:cNvCxnSpPr>
          <p:nvPr/>
        </p:nvCxnSpPr>
        <p:spPr>
          <a:xfrm>
            <a:off x="2473350" y="2570863"/>
            <a:ext cx="0" cy="844671"/>
          </a:xfrm>
          <a:prstGeom prst="line">
            <a:avLst/>
          </a:prstGeom>
          <a:ln w="12700"/>
        </p:spPr>
        <p:style>
          <a:lnRef idx="1">
            <a:schemeClr val="dk1"/>
          </a:lnRef>
          <a:fillRef idx="0">
            <a:schemeClr val="dk1"/>
          </a:fillRef>
          <a:effectRef idx="0">
            <a:schemeClr val="dk1"/>
          </a:effectRef>
          <a:fontRef idx="minor">
            <a:schemeClr val="tx1"/>
          </a:fontRef>
        </p:style>
      </p:cxnSp>
      <p:cxnSp>
        <p:nvCxnSpPr>
          <p:cNvPr id="144" name="直線單箭頭接點 143">
            <a:extLst>
              <a:ext uri="{FF2B5EF4-FFF2-40B4-BE49-F238E27FC236}">
                <a16:creationId xmlns:a16="http://schemas.microsoft.com/office/drawing/2014/main" id="{1F47BBEA-5524-4DCE-A2C8-67FF0A4B55F4}"/>
              </a:ext>
            </a:extLst>
          </p:cNvPr>
          <p:cNvCxnSpPr>
            <a:cxnSpLocks/>
          </p:cNvCxnSpPr>
          <p:nvPr/>
        </p:nvCxnSpPr>
        <p:spPr>
          <a:xfrm>
            <a:off x="2919760" y="1741189"/>
            <a:ext cx="0" cy="1611997"/>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直線接點 146">
            <a:extLst>
              <a:ext uri="{FF2B5EF4-FFF2-40B4-BE49-F238E27FC236}">
                <a16:creationId xmlns:a16="http://schemas.microsoft.com/office/drawing/2014/main" id="{291F1AC1-5FDD-4EB4-BCFA-D8BB55BBE6E6}"/>
              </a:ext>
            </a:extLst>
          </p:cNvPr>
          <p:cNvCxnSpPr>
            <a:cxnSpLocks/>
          </p:cNvCxnSpPr>
          <p:nvPr/>
        </p:nvCxnSpPr>
        <p:spPr>
          <a:xfrm flipH="1" flipV="1">
            <a:off x="2029456" y="1741189"/>
            <a:ext cx="890304" cy="2110"/>
          </a:xfrm>
          <a:prstGeom prst="line">
            <a:avLst/>
          </a:prstGeom>
          <a:ln w="12700"/>
        </p:spPr>
        <p:style>
          <a:lnRef idx="1">
            <a:schemeClr val="dk1"/>
          </a:lnRef>
          <a:fillRef idx="0">
            <a:schemeClr val="dk1"/>
          </a:fillRef>
          <a:effectRef idx="0">
            <a:schemeClr val="dk1"/>
          </a:effectRef>
          <a:fontRef idx="minor">
            <a:schemeClr val="tx1"/>
          </a:fontRef>
        </p:style>
      </p:cxnSp>
      <p:sp>
        <p:nvSpPr>
          <p:cNvPr id="153" name="流程圖: 人工作業 152">
            <a:extLst>
              <a:ext uri="{FF2B5EF4-FFF2-40B4-BE49-F238E27FC236}">
                <a16:creationId xmlns:a16="http://schemas.microsoft.com/office/drawing/2014/main" id="{89070392-1A6C-4DDA-9C12-5C2A7E73E325}"/>
              </a:ext>
            </a:extLst>
          </p:cNvPr>
          <p:cNvSpPr/>
          <p:nvPr/>
        </p:nvSpPr>
        <p:spPr>
          <a:xfrm rot="10800000">
            <a:off x="6117990" y="1616597"/>
            <a:ext cx="648000" cy="288000"/>
          </a:xfrm>
          <a:prstGeom prst="flowChartManualOperation">
            <a:avLst/>
          </a:prstGeom>
          <a:no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algn="ctr"/>
            <a:endParaRPr lang="zh-TW" altLang="en-US" sz="1100" dirty="0">
              <a:solidFill>
                <a:schemeClr val="tx1"/>
              </a:solidFill>
              <a:latin typeface="Times New Roman" panose="02020603050405020304" pitchFamily="18" charset="0"/>
              <a:cs typeface="Times New Roman" panose="02020603050405020304" pitchFamily="18" charset="0"/>
            </a:endParaRPr>
          </a:p>
        </p:txBody>
      </p:sp>
      <p:cxnSp>
        <p:nvCxnSpPr>
          <p:cNvPr id="154" name="直線單箭頭接點 153">
            <a:extLst>
              <a:ext uri="{FF2B5EF4-FFF2-40B4-BE49-F238E27FC236}">
                <a16:creationId xmlns:a16="http://schemas.microsoft.com/office/drawing/2014/main" id="{2B1CF88F-AC56-485F-BE98-1D436D978ECD}"/>
              </a:ext>
            </a:extLst>
          </p:cNvPr>
          <p:cNvCxnSpPr>
            <a:cxnSpLocks/>
            <a:stCxn id="153" idx="2"/>
            <a:endCxn id="5" idx="4"/>
          </p:cNvCxnSpPr>
          <p:nvPr/>
        </p:nvCxnSpPr>
        <p:spPr>
          <a:xfrm flipV="1">
            <a:off x="6441990" y="1407933"/>
            <a:ext cx="0" cy="208664"/>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158" name="等腰三角形 157">
            <a:extLst>
              <a:ext uri="{FF2B5EF4-FFF2-40B4-BE49-F238E27FC236}">
                <a16:creationId xmlns:a16="http://schemas.microsoft.com/office/drawing/2014/main" id="{11AA09F1-2410-408C-8277-C081F7BF68B3}"/>
              </a:ext>
            </a:extLst>
          </p:cNvPr>
          <p:cNvSpPr/>
          <p:nvPr/>
        </p:nvSpPr>
        <p:spPr>
          <a:xfrm rot="5400000">
            <a:off x="4896310" y="3387597"/>
            <a:ext cx="288032" cy="208684"/>
          </a:xfrm>
          <a:prstGeom prst="triangle">
            <a:avLst/>
          </a:prstGeom>
          <a:noFill/>
          <a:ln w="12700"/>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zh-TW" altLang="en-US" dirty="0">
              <a:noFill/>
            </a:endParaRPr>
          </a:p>
        </p:txBody>
      </p:sp>
      <p:sp>
        <p:nvSpPr>
          <p:cNvPr id="159" name="橢圓 158">
            <a:extLst>
              <a:ext uri="{FF2B5EF4-FFF2-40B4-BE49-F238E27FC236}">
                <a16:creationId xmlns:a16="http://schemas.microsoft.com/office/drawing/2014/main" id="{112C4982-9750-4906-A0DB-D5EEBBD325AF}"/>
              </a:ext>
            </a:extLst>
          </p:cNvPr>
          <p:cNvSpPr/>
          <p:nvPr/>
        </p:nvSpPr>
        <p:spPr>
          <a:xfrm>
            <a:off x="5144668" y="3451323"/>
            <a:ext cx="73145" cy="76668"/>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sz="1200" dirty="0">
              <a:solidFill>
                <a:schemeClr val="tx1"/>
              </a:solidFill>
            </a:endParaRPr>
          </a:p>
        </p:txBody>
      </p:sp>
      <p:cxnSp>
        <p:nvCxnSpPr>
          <p:cNvPr id="161" name="直線接點 160">
            <a:extLst>
              <a:ext uri="{FF2B5EF4-FFF2-40B4-BE49-F238E27FC236}">
                <a16:creationId xmlns:a16="http://schemas.microsoft.com/office/drawing/2014/main" id="{EA4564BA-2559-4BB3-97C4-701593D38488}"/>
              </a:ext>
            </a:extLst>
          </p:cNvPr>
          <p:cNvCxnSpPr>
            <a:cxnSpLocks/>
            <a:stCxn id="158" idx="3"/>
            <a:endCxn id="138" idx="3"/>
          </p:cNvCxnSpPr>
          <p:nvPr/>
        </p:nvCxnSpPr>
        <p:spPr>
          <a:xfrm flipH="1" flipV="1">
            <a:off x="3546820" y="3485312"/>
            <a:ext cx="1389164" cy="6627"/>
          </a:xfrm>
          <a:prstGeom prst="line">
            <a:avLst/>
          </a:prstGeom>
          <a:ln w="12700"/>
        </p:spPr>
        <p:style>
          <a:lnRef idx="1">
            <a:schemeClr val="dk1"/>
          </a:lnRef>
          <a:fillRef idx="0">
            <a:schemeClr val="dk1"/>
          </a:fillRef>
          <a:effectRef idx="0">
            <a:schemeClr val="dk1"/>
          </a:effectRef>
          <a:fontRef idx="minor">
            <a:schemeClr val="tx1"/>
          </a:fontRef>
        </p:style>
      </p:cxnSp>
      <p:cxnSp>
        <p:nvCxnSpPr>
          <p:cNvPr id="167" name="直線單箭頭接點 166">
            <a:extLst>
              <a:ext uri="{FF2B5EF4-FFF2-40B4-BE49-F238E27FC236}">
                <a16:creationId xmlns:a16="http://schemas.microsoft.com/office/drawing/2014/main" id="{C3F9BE95-D3E6-4381-8C7D-06EE415BF347}"/>
              </a:ext>
            </a:extLst>
          </p:cNvPr>
          <p:cNvCxnSpPr>
            <a:cxnSpLocks/>
          </p:cNvCxnSpPr>
          <p:nvPr/>
        </p:nvCxnSpPr>
        <p:spPr>
          <a:xfrm flipV="1">
            <a:off x="6592168" y="1904597"/>
            <a:ext cx="0" cy="375321"/>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直線單箭頭接點 168">
            <a:extLst>
              <a:ext uri="{FF2B5EF4-FFF2-40B4-BE49-F238E27FC236}">
                <a16:creationId xmlns:a16="http://schemas.microsoft.com/office/drawing/2014/main" id="{52A4438B-1BC6-4053-B87C-9806FA647DF2}"/>
              </a:ext>
            </a:extLst>
          </p:cNvPr>
          <p:cNvCxnSpPr>
            <a:cxnSpLocks/>
          </p:cNvCxnSpPr>
          <p:nvPr/>
        </p:nvCxnSpPr>
        <p:spPr>
          <a:xfrm flipV="1">
            <a:off x="6304136" y="1904597"/>
            <a:ext cx="0" cy="158977"/>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直線接點 170">
            <a:extLst>
              <a:ext uri="{FF2B5EF4-FFF2-40B4-BE49-F238E27FC236}">
                <a16:creationId xmlns:a16="http://schemas.microsoft.com/office/drawing/2014/main" id="{FA50E186-435C-4994-864B-9D372CB34B1B}"/>
              </a:ext>
            </a:extLst>
          </p:cNvPr>
          <p:cNvCxnSpPr>
            <a:cxnSpLocks/>
          </p:cNvCxnSpPr>
          <p:nvPr/>
        </p:nvCxnSpPr>
        <p:spPr>
          <a:xfrm flipH="1" flipV="1">
            <a:off x="4719960" y="2063184"/>
            <a:ext cx="1584176" cy="2"/>
          </a:xfrm>
          <a:prstGeom prst="line">
            <a:avLst/>
          </a:prstGeom>
          <a:ln w="12700"/>
        </p:spPr>
        <p:style>
          <a:lnRef idx="1">
            <a:schemeClr val="dk1"/>
          </a:lnRef>
          <a:fillRef idx="0">
            <a:schemeClr val="dk1"/>
          </a:fillRef>
          <a:effectRef idx="0">
            <a:schemeClr val="dk1"/>
          </a:effectRef>
          <a:fontRef idx="minor">
            <a:schemeClr val="tx1"/>
          </a:fontRef>
        </p:style>
      </p:cxnSp>
      <p:cxnSp>
        <p:nvCxnSpPr>
          <p:cNvPr id="175" name="直線接點 174">
            <a:extLst>
              <a:ext uri="{FF2B5EF4-FFF2-40B4-BE49-F238E27FC236}">
                <a16:creationId xmlns:a16="http://schemas.microsoft.com/office/drawing/2014/main" id="{A89428B1-3164-451F-91A9-881E93E59292}"/>
              </a:ext>
            </a:extLst>
          </p:cNvPr>
          <p:cNvCxnSpPr>
            <a:cxnSpLocks/>
          </p:cNvCxnSpPr>
          <p:nvPr/>
        </p:nvCxnSpPr>
        <p:spPr>
          <a:xfrm>
            <a:off x="4719960" y="2063184"/>
            <a:ext cx="0" cy="1422128"/>
          </a:xfrm>
          <a:prstGeom prst="line">
            <a:avLst/>
          </a:prstGeom>
          <a:ln w="12700"/>
        </p:spPr>
        <p:style>
          <a:lnRef idx="1">
            <a:schemeClr val="dk1"/>
          </a:lnRef>
          <a:fillRef idx="0">
            <a:schemeClr val="dk1"/>
          </a:fillRef>
          <a:effectRef idx="0">
            <a:schemeClr val="dk1"/>
          </a:effectRef>
          <a:fontRef idx="minor">
            <a:schemeClr val="tx1"/>
          </a:fontRef>
        </p:style>
      </p:cxnSp>
      <p:cxnSp>
        <p:nvCxnSpPr>
          <p:cNvPr id="178" name="直線接點 177">
            <a:extLst>
              <a:ext uri="{FF2B5EF4-FFF2-40B4-BE49-F238E27FC236}">
                <a16:creationId xmlns:a16="http://schemas.microsoft.com/office/drawing/2014/main" id="{62569099-2FE2-4DFC-AB04-07DBA743C31E}"/>
              </a:ext>
            </a:extLst>
          </p:cNvPr>
          <p:cNvCxnSpPr>
            <a:cxnSpLocks/>
          </p:cNvCxnSpPr>
          <p:nvPr/>
        </p:nvCxnSpPr>
        <p:spPr>
          <a:xfrm flipH="1">
            <a:off x="5334000" y="2279920"/>
            <a:ext cx="1258168" cy="3699"/>
          </a:xfrm>
          <a:prstGeom prst="line">
            <a:avLst/>
          </a:prstGeom>
          <a:ln w="12700"/>
        </p:spPr>
        <p:style>
          <a:lnRef idx="1">
            <a:schemeClr val="dk1"/>
          </a:lnRef>
          <a:fillRef idx="0">
            <a:schemeClr val="dk1"/>
          </a:fillRef>
          <a:effectRef idx="0">
            <a:schemeClr val="dk1"/>
          </a:effectRef>
          <a:fontRef idx="minor">
            <a:schemeClr val="tx1"/>
          </a:fontRef>
        </p:style>
      </p:cxnSp>
      <p:cxnSp>
        <p:nvCxnSpPr>
          <p:cNvPr id="182" name="直線接點 181">
            <a:extLst>
              <a:ext uri="{FF2B5EF4-FFF2-40B4-BE49-F238E27FC236}">
                <a16:creationId xmlns:a16="http://schemas.microsoft.com/office/drawing/2014/main" id="{E8D9A8FC-6060-487B-B411-5DE1C28A711D}"/>
              </a:ext>
            </a:extLst>
          </p:cNvPr>
          <p:cNvCxnSpPr>
            <a:cxnSpLocks/>
          </p:cNvCxnSpPr>
          <p:nvPr/>
        </p:nvCxnSpPr>
        <p:spPr>
          <a:xfrm flipH="1">
            <a:off x="5217813" y="3491939"/>
            <a:ext cx="129206" cy="1"/>
          </a:xfrm>
          <a:prstGeom prst="line">
            <a:avLst/>
          </a:prstGeom>
          <a:ln w="12700"/>
        </p:spPr>
        <p:style>
          <a:lnRef idx="1">
            <a:schemeClr val="dk1"/>
          </a:lnRef>
          <a:fillRef idx="0">
            <a:schemeClr val="dk1"/>
          </a:fillRef>
          <a:effectRef idx="0">
            <a:schemeClr val="dk1"/>
          </a:effectRef>
          <a:fontRef idx="minor">
            <a:schemeClr val="tx1"/>
          </a:fontRef>
        </p:style>
      </p:cxnSp>
      <p:cxnSp>
        <p:nvCxnSpPr>
          <p:cNvPr id="184" name="直線接點 183">
            <a:extLst>
              <a:ext uri="{FF2B5EF4-FFF2-40B4-BE49-F238E27FC236}">
                <a16:creationId xmlns:a16="http://schemas.microsoft.com/office/drawing/2014/main" id="{2840C56A-7F42-4CC2-B529-87A6DA86DD6E}"/>
              </a:ext>
            </a:extLst>
          </p:cNvPr>
          <p:cNvCxnSpPr>
            <a:cxnSpLocks/>
          </p:cNvCxnSpPr>
          <p:nvPr/>
        </p:nvCxnSpPr>
        <p:spPr>
          <a:xfrm>
            <a:off x="5340418" y="2279918"/>
            <a:ext cx="6097" cy="1215196"/>
          </a:xfrm>
          <a:prstGeom prst="line">
            <a:avLst/>
          </a:prstGeom>
          <a:ln w="12700"/>
        </p:spPr>
        <p:style>
          <a:lnRef idx="1">
            <a:schemeClr val="dk1"/>
          </a:lnRef>
          <a:fillRef idx="0">
            <a:schemeClr val="dk1"/>
          </a:fillRef>
          <a:effectRef idx="0">
            <a:schemeClr val="dk1"/>
          </a:effectRef>
          <a:fontRef idx="minor">
            <a:schemeClr val="tx1"/>
          </a:fontRef>
        </p:style>
      </p:cxnSp>
      <p:cxnSp>
        <p:nvCxnSpPr>
          <p:cNvPr id="195" name="直線單箭頭接點 194">
            <a:extLst>
              <a:ext uri="{FF2B5EF4-FFF2-40B4-BE49-F238E27FC236}">
                <a16:creationId xmlns:a16="http://schemas.microsoft.com/office/drawing/2014/main" id="{8DDF21E8-E2AC-4E9D-8268-984E924D69A8}"/>
              </a:ext>
            </a:extLst>
          </p:cNvPr>
          <p:cNvCxnSpPr>
            <a:cxnSpLocks/>
            <a:endCxn id="110" idx="4"/>
          </p:cNvCxnSpPr>
          <p:nvPr/>
        </p:nvCxnSpPr>
        <p:spPr>
          <a:xfrm flipV="1">
            <a:off x="6441990" y="3030952"/>
            <a:ext cx="0" cy="156344"/>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直線接點 198">
            <a:extLst>
              <a:ext uri="{FF2B5EF4-FFF2-40B4-BE49-F238E27FC236}">
                <a16:creationId xmlns:a16="http://schemas.microsoft.com/office/drawing/2014/main" id="{3C33AFDA-9642-4E7A-BB88-E3525C393A3B}"/>
              </a:ext>
            </a:extLst>
          </p:cNvPr>
          <p:cNvCxnSpPr>
            <a:cxnSpLocks/>
          </p:cNvCxnSpPr>
          <p:nvPr/>
        </p:nvCxnSpPr>
        <p:spPr>
          <a:xfrm flipH="1">
            <a:off x="4719960" y="3193570"/>
            <a:ext cx="1728194" cy="10337"/>
          </a:xfrm>
          <a:prstGeom prst="line">
            <a:avLst/>
          </a:prstGeom>
          <a:ln w="12700"/>
        </p:spPr>
        <p:style>
          <a:lnRef idx="1">
            <a:schemeClr val="dk1"/>
          </a:lnRef>
          <a:fillRef idx="0">
            <a:schemeClr val="dk1"/>
          </a:fillRef>
          <a:effectRef idx="0">
            <a:schemeClr val="dk1"/>
          </a:effectRef>
          <a:fontRef idx="minor">
            <a:schemeClr val="tx1"/>
          </a:fontRef>
        </p:style>
      </p:cxnSp>
      <p:sp>
        <p:nvSpPr>
          <p:cNvPr id="203" name="橢圓 202">
            <a:extLst>
              <a:ext uri="{FF2B5EF4-FFF2-40B4-BE49-F238E27FC236}">
                <a16:creationId xmlns:a16="http://schemas.microsoft.com/office/drawing/2014/main" id="{77678B28-C5CF-42F2-94BF-E70523111185}"/>
              </a:ext>
            </a:extLst>
          </p:cNvPr>
          <p:cNvSpPr/>
          <p:nvPr/>
        </p:nvSpPr>
        <p:spPr>
          <a:xfrm>
            <a:off x="4710665" y="3193570"/>
            <a:ext cx="28800" cy="28800"/>
          </a:xfrm>
          <a:prstGeom prst="ellipse">
            <a:avLst/>
          </a:prstGeom>
          <a:solidFill>
            <a:srgbClr val="262626"/>
          </a:solid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04" name="橢圓 203">
            <a:extLst>
              <a:ext uri="{FF2B5EF4-FFF2-40B4-BE49-F238E27FC236}">
                <a16:creationId xmlns:a16="http://schemas.microsoft.com/office/drawing/2014/main" id="{408C9B14-A3D1-4E14-B6F5-C23638DEBE27}"/>
              </a:ext>
            </a:extLst>
          </p:cNvPr>
          <p:cNvSpPr/>
          <p:nvPr/>
        </p:nvSpPr>
        <p:spPr>
          <a:xfrm>
            <a:off x="5332619" y="3473678"/>
            <a:ext cx="28800" cy="28800"/>
          </a:xfrm>
          <a:prstGeom prst="ellipse">
            <a:avLst/>
          </a:prstGeom>
          <a:solidFill>
            <a:srgbClr val="262626"/>
          </a:solidFill>
          <a:ln w="12700">
            <a:solidFill>
              <a:srgbClr val="26262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205" name="直線單箭頭接點 204">
            <a:extLst>
              <a:ext uri="{FF2B5EF4-FFF2-40B4-BE49-F238E27FC236}">
                <a16:creationId xmlns:a16="http://schemas.microsoft.com/office/drawing/2014/main" id="{B4EF2788-9BF1-4AD0-94F3-40BC495DE35F}"/>
              </a:ext>
            </a:extLst>
          </p:cNvPr>
          <p:cNvCxnSpPr>
            <a:cxnSpLocks/>
            <a:endCxn id="137" idx="1"/>
          </p:cNvCxnSpPr>
          <p:nvPr/>
        </p:nvCxnSpPr>
        <p:spPr>
          <a:xfrm flipV="1">
            <a:off x="2372930" y="3769885"/>
            <a:ext cx="3869748" cy="9722"/>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直線接點 205">
            <a:extLst>
              <a:ext uri="{FF2B5EF4-FFF2-40B4-BE49-F238E27FC236}">
                <a16:creationId xmlns:a16="http://schemas.microsoft.com/office/drawing/2014/main" id="{473FD1AA-59CA-4493-AFB8-55013EECA60A}"/>
              </a:ext>
            </a:extLst>
          </p:cNvPr>
          <p:cNvCxnSpPr>
            <a:cxnSpLocks/>
          </p:cNvCxnSpPr>
          <p:nvPr/>
        </p:nvCxnSpPr>
        <p:spPr>
          <a:xfrm>
            <a:off x="2377256" y="3548810"/>
            <a:ext cx="0" cy="236680"/>
          </a:xfrm>
          <a:prstGeom prst="line">
            <a:avLst/>
          </a:prstGeom>
          <a:ln w="12700"/>
        </p:spPr>
        <p:style>
          <a:lnRef idx="1">
            <a:schemeClr val="dk1"/>
          </a:lnRef>
          <a:fillRef idx="0">
            <a:schemeClr val="dk1"/>
          </a:fillRef>
          <a:effectRef idx="0">
            <a:schemeClr val="dk1"/>
          </a:effectRef>
          <a:fontRef idx="minor">
            <a:schemeClr val="tx1"/>
          </a:fontRef>
        </p:style>
      </p:cxnSp>
      <p:cxnSp>
        <p:nvCxnSpPr>
          <p:cNvPr id="215" name="直線單箭頭接點 214">
            <a:extLst>
              <a:ext uri="{FF2B5EF4-FFF2-40B4-BE49-F238E27FC236}">
                <a16:creationId xmlns:a16="http://schemas.microsoft.com/office/drawing/2014/main" id="{2A150BB8-A7D5-4DFB-A330-27644D2F14A8}"/>
              </a:ext>
            </a:extLst>
          </p:cNvPr>
          <p:cNvCxnSpPr>
            <a:cxnSpLocks/>
            <a:stCxn id="35" idx="2"/>
            <a:endCxn id="137" idx="3"/>
          </p:cNvCxnSpPr>
          <p:nvPr/>
        </p:nvCxnSpPr>
        <p:spPr>
          <a:xfrm flipV="1">
            <a:off x="4143881" y="4157775"/>
            <a:ext cx="2098797" cy="7948"/>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直線單箭頭接點 218">
            <a:extLst>
              <a:ext uri="{FF2B5EF4-FFF2-40B4-BE49-F238E27FC236}">
                <a16:creationId xmlns:a16="http://schemas.microsoft.com/office/drawing/2014/main" id="{912A9542-7079-4C4F-AC80-A5B6B4720945}"/>
              </a:ext>
            </a:extLst>
          </p:cNvPr>
          <p:cNvCxnSpPr>
            <a:cxnSpLocks/>
          </p:cNvCxnSpPr>
          <p:nvPr/>
        </p:nvCxnSpPr>
        <p:spPr>
          <a:xfrm>
            <a:off x="6723860" y="1133654"/>
            <a:ext cx="444372" cy="0"/>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直線單箭頭接點 220">
            <a:extLst>
              <a:ext uri="{FF2B5EF4-FFF2-40B4-BE49-F238E27FC236}">
                <a16:creationId xmlns:a16="http://schemas.microsoft.com/office/drawing/2014/main" id="{42D947EF-EA80-4940-B748-D2C2AFBD1CEA}"/>
              </a:ext>
            </a:extLst>
          </p:cNvPr>
          <p:cNvCxnSpPr>
            <a:cxnSpLocks/>
          </p:cNvCxnSpPr>
          <p:nvPr/>
        </p:nvCxnSpPr>
        <p:spPr>
          <a:xfrm>
            <a:off x="6723860" y="2783952"/>
            <a:ext cx="444372" cy="0"/>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直線單箭頭接點 221">
            <a:extLst>
              <a:ext uri="{FF2B5EF4-FFF2-40B4-BE49-F238E27FC236}">
                <a16:creationId xmlns:a16="http://schemas.microsoft.com/office/drawing/2014/main" id="{4BE64742-D420-4B07-93BE-07727F89EDDC}"/>
              </a:ext>
            </a:extLst>
          </p:cNvPr>
          <p:cNvCxnSpPr>
            <a:cxnSpLocks/>
          </p:cNvCxnSpPr>
          <p:nvPr/>
        </p:nvCxnSpPr>
        <p:spPr>
          <a:xfrm>
            <a:off x="6723860" y="3963830"/>
            <a:ext cx="444372" cy="0"/>
          </a:xfrm>
          <a:prstGeom prst="straightConnector1">
            <a:avLst/>
          </a:prstGeom>
          <a:ln w="12700">
            <a:solidFill>
              <a:srgbClr val="262626"/>
            </a:solidFill>
            <a:tailEnd type="triangle"/>
          </a:ln>
        </p:spPr>
        <p:style>
          <a:lnRef idx="1">
            <a:schemeClr val="accent1"/>
          </a:lnRef>
          <a:fillRef idx="0">
            <a:schemeClr val="accent1"/>
          </a:fillRef>
          <a:effectRef idx="0">
            <a:schemeClr val="accent1"/>
          </a:effectRef>
          <a:fontRef idx="minor">
            <a:schemeClr val="tx1"/>
          </a:fontRef>
        </p:style>
      </p:cxnSp>
      <p:sp>
        <p:nvSpPr>
          <p:cNvPr id="224" name="投影片編號版面配置區 223">
            <a:extLst>
              <a:ext uri="{FF2B5EF4-FFF2-40B4-BE49-F238E27FC236}">
                <a16:creationId xmlns:a16="http://schemas.microsoft.com/office/drawing/2014/main" id="{8AC0DBA0-FE7E-401F-BE16-CBAE388103A6}"/>
              </a:ext>
            </a:extLst>
          </p:cNvPr>
          <p:cNvSpPr>
            <a:spLocks noGrp="1"/>
          </p:cNvSpPr>
          <p:nvPr>
            <p:ph type="sldNum" sz="quarter" idx="12"/>
          </p:nvPr>
        </p:nvSpPr>
        <p:spPr/>
        <p:txBody>
          <a:bodyPr/>
          <a:lstStyle/>
          <a:p>
            <a:fld id="{64CE74CF-356A-4169-9D6E-C5675D7456C1}" type="slidenum">
              <a:rPr lang="zh-CN" altLang="en-US" smtClean="0"/>
              <a:t>51</a:t>
            </a:fld>
            <a:endParaRPr lang="zh-CN" altLang="en-US"/>
          </a:p>
        </p:txBody>
      </p:sp>
    </p:spTree>
    <p:extLst>
      <p:ext uri="{BB962C8B-B14F-4D97-AF65-F5344CB8AC3E}">
        <p14:creationId xmlns:p14="http://schemas.microsoft.com/office/powerpoint/2010/main" val="4190183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文字方塊 19">
            <a:extLst>
              <a:ext uri="{FF2B5EF4-FFF2-40B4-BE49-F238E27FC236}">
                <a16:creationId xmlns:a16="http://schemas.microsoft.com/office/drawing/2014/main" id="{8388A501-7851-4415-B942-FC7522B3A0F7}"/>
              </a:ext>
            </a:extLst>
          </p:cNvPr>
          <p:cNvSpPr txBox="1"/>
          <p:nvPr/>
        </p:nvSpPr>
        <p:spPr>
          <a:xfrm>
            <a:off x="581195" y="501406"/>
            <a:ext cx="9433048" cy="475155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zh-TW" altLang="en-US" sz="2000" dirty="0">
                <a:latin typeface="Times New Roman" panose="02020603050405020304" pitchFamily="18" charset="0"/>
                <a:ea typeface="微軟正黑體" panose="020B0604030504040204" pitchFamily="34" charset="-120"/>
                <a:cs typeface="Times New Roman" panose="02020603050405020304" pitchFamily="18" charset="0"/>
              </a:rPr>
              <a:t>碩士：</a:t>
            </a:r>
            <a:endPar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endParaRPr>
          </a:p>
          <a:p>
            <a:pPr marL="800100" lvl="1" indent="-342900">
              <a:lnSpc>
                <a:spcPct val="150000"/>
              </a:lnSpc>
              <a:buFont typeface="Arial" panose="020B0604020202020204" pitchFamily="34" charset="0"/>
              <a:buChar char="•"/>
            </a:pP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碩士論文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相容於</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AXI-4</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的後量子密碼標準</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FIPS 203</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之</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ML-KEM</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硬體加速器</a:t>
            </a:r>
            <a:endParaRPr lang="en-US" altLang="zh-TW" dirty="0">
              <a:latin typeface="Times New Roman" panose="02020603050405020304" pitchFamily="18" charset="0"/>
              <a:ea typeface="微軟正黑體" panose="020B0604030504040204" pitchFamily="34" charset="-120"/>
              <a:cs typeface="Times New Roman" panose="02020603050405020304" pitchFamily="18" charset="0"/>
            </a:endParaRPr>
          </a:p>
          <a:p>
            <a:pPr marL="800100" lvl="1" indent="-342900">
              <a:lnSpc>
                <a:spcPct val="150000"/>
              </a:lnSpc>
              <a:buFont typeface="Arial" panose="020B0604020202020204" pitchFamily="34" charset="0"/>
              <a:buChar char="•"/>
            </a:pP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T18</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晶片下線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 基於</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Montgomery</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演算法的</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RSA</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加解密模組</a:t>
            </a:r>
            <a:endParaRPr lang="en-US" altLang="zh-TW" dirty="0">
              <a:latin typeface="Times New Roman" panose="02020603050405020304" pitchFamily="18" charset="0"/>
              <a:ea typeface="微軟正黑體" panose="020B0604030504040204" pitchFamily="34" charset="-120"/>
              <a:cs typeface="Times New Roman" panose="02020603050405020304" pitchFamily="18" charset="0"/>
            </a:endParaRPr>
          </a:p>
          <a:p>
            <a:pPr marL="800100" lvl="1" indent="-342900">
              <a:lnSpc>
                <a:spcPct val="150000"/>
              </a:lnSpc>
              <a:buFont typeface="Arial" panose="020B0604020202020204" pitchFamily="34" charset="0"/>
              <a:buChar char="•"/>
            </a:pP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SoC </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期末專題</a:t>
            </a:r>
            <a:endParaRPr lang="en-US" altLang="zh-TW" dirty="0">
              <a:latin typeface="Times New Roman" panose="02020603050405020304" pitchFamily="18" charset="0"/>
              <a:ea typeface="微軟正黑體" panose="020B0604030504040204" pitchFamily="34" charset="-120"/>
              <a:cs typeface="Times New Roman" panose="02020603050405020304" pitchFamily="18" charset="0"/>
            </a:endParaRPr>
          </a:p>
          <a:p>
            <a:pPr marL="800100" lvl="1" indent="-342900">
              <a:lnSpc>
                <a:spcPct val="150000"/>
              </a:lnSpc>
              <a:buFont typeface="Arial" panose="020B0604020202020204" pitchFamily="34" charset="0"/>
              <a:buChar char="•"/>
            </a:pP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16-bit RISC CPU</a:t>
            </a:r>
          </a:p>
          <a:p>
            <a:pPr marL="342900" indent="-342900">
              <a:lnSpc>
                <a:spcPct val="150000"/>
              </a:lnSpc>
              <a:buFont typeface="Arial" panose="020B0604020202020204" pitchFamily="34" charset="0"/>
              <a:buChar char="•"/>
            </a:pPr>
            <a:r>
              <a:rPr lang="zh-TW" altLang="en-US" sz="2000" dirty="0">
                <a:latin typeface="Times New Roman" panose="02020603050405020304" pitchFamily="18" charset="0"/>
                <a:ea typeface="微軟正黑體" panose="020B0604030504040204" pitchFamily="34" charset="-120"/>
                <a:cs typeface="Times New Roman" panose="02020603050405020304" pitchFamily="18" charset="0"/>
              </a:rPr>
              <a:t>大學：</a:t>
            </a:r>
            <a:endPar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endParaRPr>
          </a:p>
          <a:p>
            <a:pPr marL="800100" lvl="1" indent="-342900">
              <a:lnSpc>
                <a:spcPct val="150000"/>
              </a:lnSpc>
              <a:buFont typeface="Arial" panose="020B0604020202020204" pitchFamily="34" charset="0"/>
              <a:buChar char="•"/>
            </a:pP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T18</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晶片下線 </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設計與實現以</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CORDIC</a:t>
            </a:r>
            <a:r>
              <a:rPr lang="zh-TW" altLang="en-US" dirty="0">
                <a:latin typeface="Times New Roman" panose="02020603050405020304" pitchFamily="18" charset="0"/>
                <a:ea typeface="微軟正黑體" panose="020B0604030504040204" pitchFamily="34" charset="-120"/>
                <a:cs typeface="Times New Roman" panose="02020603050405020304" pitchFamily="18" charset="0"/>
              </a:rPr>
              <a:t>為基礎之</a:t>
            </a: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FFT IP</a:t>
            </a:r>
          </a:p>
          <a:p>
            <a:pPr marL="342900" indent="-342900">
              <a:lnSpc>
                <a:spcPct val="150000"/>
              </a:lnSpc>
              <a:buFont typeface="Arial" panose="020B0604020202020204" pitchFamily="34" charset="0"/>
              <a:buChar char="•"/>
            </a:pP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IC</a:t>
            </a:r>
            <a:r>
              <a:rPr lang="zh-TW" altLang="en-US" sz="2000" dirty="0">
                <a:latin typeface="Times New Roman" panose="02020603050405020304" pitchFamily="18" charset="0"/>
                <a:ea typeface="微軟正黑體" panose="020B0604030504040204" pitchFamily="34" charset="-120"/>
                <a:cs typeface="Times New Roman" panose="02020603050405020304" pitchFamily="18" charset="0"/>
              </a:rPr>
              <a:t>競賽練習：</a:t>
            </a:r>
            <a:endPar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endParaRPr>
          </a:p>
          <a:p>
            <a:pPr marL="800100" lvl="1" indent="-342900">
              <a:lnSpc>
                <a:spcPct val="150000"/>
              </a:lnSpc>
              <a:buFont typeface="Arial" panose="020B0604020202020204" pitchFamily="34" charset="0"/>
              <a:buChar char="•"/>
            </a:pP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Laser Treatment	</a:t>
            </a:r>
          </a:p>
          <a:p>
            <a:pPr marL="800100" lvl="1" indent="-342900">
              <a:lnSpc>
                <a:spcPct val="150000"/>
              </a:lnSpc>
              <a:buFont typeface="Arial" panose="020B0604020202020204" pitchFamily="34" charset="0"/>
              <a:buChar char="•"/>
            </a:pP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Job Assignment Machine</a:t>
            </a:r>
          </a:p>
          <a:p>
            <a:pPr marL="800100" lvl="1" indent="-342900">
              <a:lnSpc>
                <a:spcPct val="150000"/>
              </a:lnSpc>
              <a:buFont typeface="Arial" panose="020B0604020202020204" pitchFamily="34" charset="0"/>
              <a:buChar char="•"/>
            </a:pP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Geofence</a:t>
            </a:r>
          </a:p>
        </p:txBody>
      </p:sp>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4" name="五边形 3"/>
          <p:cNvSpPr/>
          <p:nvPr/>
        </p:nvSpPr>
        <p:spPr>
          <a:xfrm>
            <a:off x="0" y="0"/>
            <a:ext cx="1479600"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相關專題</a:t>
            </a:r>
          </a:p>
        </p:txBody>
      </p:sp>
      <p:sp>
        <p:nvSpPr>
          <p:cNvPr id="23" name="文字方塊 22">
            <a:extLst>
              <a:ext uri="{FF2B5EF4-FFF2-40B4-BE49-F238E27FC236}">
                <a16:creationId xmlns:a16="http://schemas.microsoft.com/office/drawing/2014/main" id="{8952D442-167D-48AB-B1EE-9000AF97BA50}"/>
              </a:ext>
            </a:extLst>
          </p:cNvPr>
          <p:cNvSpPr txBox="1"/>
          <p:nvPr/>
        </p:nvSpPr>
        <p:spPr>
          <a:xfrm>
            <a:off x="3855864" y="3902049"/>
            <a:ext cx="4608512" cy="1289071"/>
          </a:xfrm>
          <a:prstGeom prst="rect">
            <a:avLst/>
          </a:prstGeom>
          <a:noFill/>
        </p:spPr>
        <p:txBody>
          <a:bodyPr wrap="square" rtlCol="0">
            <a:spAutoFit/>
          </a:bodyPr>
          <a:lstStyle/>
          <a:p>
            <a:pPr marL="800100" lvl="1" indent="-342900">
              <a:lnSpc>
                <a:spcPct val="150000"/>
              </a:lnSpc>
              <a:buFont typeface="Arial" panose="020B0604020202020204" pitchFamily="34" charset="0"/>
              <a:buChar char="•"/>
            </a:pP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Huffman Coding</a:t>
            </a:r>
          </a:p>
          <a:p>
            <a:pPr marL="800100" lvl="1" indent="-342900">
              <a:lnSpc>
                <a:spcPct val="150000"/>
              </a:lnSpc>
              <a:buFont typeface="Arial" panose="020B0604020202020204" pitchFamily="34" charset="0"/>
              <a:buChar char="•"/>
            </a:pP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Image Convolutional Circuit Design</a:t>
            </a:r>
          </a:p>
          <a:p>
            <a:pPr marL="800100" lvl="1" indent="-342900">
              <a:lnSpc>
                <a:spcPct val="150000"/>
              </a:lnSpc>
              <a:buFont typeface="Arial" panose="020B0604020202020204" pitchFamily="34" charset="0"/>
              <a:buChar char="•"/>
            </a:pPr>
            <a:r>
              <a:rPr lang="en-US" altLang="zh-TW" dirty="0">
                <a:latin typeface="Times New Roman" panose="02020603050405020304" pitchFamily="18" charset="0"/>
                <a:ea typeface="微軟正黑體" panose="020B0604030504040204" pitchFamily="34" charset="-120"/>
                <a:cs typeface="Times New Roman" panose="02020603050405020304" pitchFamily="18" charset="0"/>
              </a:rPr>
              <a:t>Real-Time GPS Distance Calculator</a:t>
            </a:r>
          </a:p>
        </p:txBody>
      </p:sp>
      <p:sp>
        <p:nvSpPr>
          <p:cNvPr id="2" name="投影片編號版面配置區 1">
            <a:extLst>
              <a:ext uri="{FF2B5EF4-FFF2-40B4-BE49-F238E27FC236}">
                <a16:creationId xmlns:a16="http://schemas.microsoft.com/office/drawing/2014/main" id="{9F4BB152-E553-4BA0-95B8-36CFD146EAE0}"/>
              </a:ext>
            </a:extLst>
          </p:cNvPr>
          <p:cNvSpPr>
            <a:spLocks noGrp="1"/>
          </p:cNvSpPr>
          <p:nvPr>
            <p:ph type="sldNum" sz="quarter" idx="12"/>
          </p:nvPr>
        </p:nvSpPr>
        <p:spPr/>
        <p:txBody>
          <a:bodyPr/>
          <a:lstStyle/>
          <a:p>
            <a:fld id="{64CE74CF-356A-4169-9D6E-C5675D7456C1}" type="slidenum">
              <a:rPr lang="zh-CN" altLang="en-US" smtClean="0"/>
              <a:t>5</a:t>
            </a:fld>
            <a:endParaRPr lang="zh-CN" altLang="en-US" dirty="0"/>
          </a:p>
        </p:txBody>
      </p:sp>
    </p:spTree>
    <p:extLst>
      <p:ext uri="{BB962C8B-B14F-4D97-AF65-F5344CB8AC3E}">
        <p14:creationId xmlns:p14="http://schemas.microsoft.com/office/powerpoint/2010/main" val="1646706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4" name="五边形 3"/>
          <p:cNvSpPr/>
          <p:nvPr/>
        </p:nvSpPr>
        <p:spPr>
          <a:xfrm>
            <a:off x="0" y="0"/>
            <a:ext cx="1479600"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專業技能</a:t>
            </a:r>
          </a:p>
        </p:txBody>
      </p:sp>
      <p:grpSp>
        <p:nvGrpSpPr>
          <p:cNvPr id="8" name="群組 7">
            <a:extLst>
              <a:ext uri="{FF2B5EF4-FFF2-40B4-BE49-F238E27FC236}">
                <a16:creationId xmlns:a16="http://schemas.microsoft.com/office/drawing/2014/main" id="{59D69E34-CF94-41F0-A59F-EA1F82A682AF}"/>
              </a:ext>
            </a:extLst>
          </p:cNvPr>
          <p:cNvGrpSpPr/>
          <p:nvPr/>
        </p:nvGrpSpPr>
        <p:grpSpPr>
          <a:xfrm>
            <a:off x="287162" y="973734"/>
            <a:ext cx="2384873" cy="835529"/>
            <a:chOff x="478582" y="1556791"/>
            <a:chExt cx="2664296" cy="752129"/>
          </a:xfrm>
          <a:solidFill>
            <a:srgbClr val="19547C"/>
          </a:solidFill>
        </p:grpSpPr>
        <p:sp>
          <p:nvSpPr>
            <p:cNvPr id="9" name="Freeform 13">
              <a:extLst>
                <a:ext uri="{FF2B5EF4-FFF2-40B4-BE49-F238E27FC236}">
                  <a16:creationId xmlns:a16="http://schemas.microsoft.com/office/drawing/2014/main" id="{04CAC099-4B76-4A21-B766-1C6FA06DE7EF}"/>
                </a:ext>
              </a:extLst>
            </p:cNvPr>
            <p:cNvSpPr>
              <a:spLocks/>
            </p:cNvSpPr>
            <p:nvPr/>
          </p:nvSpPr>
          <p:spPr bwMode="auto">
            <a:xfrm>
              <a:off x="478582" y="1556791"/>
              <a:ext cx="2664296" cy="752129"/>
            </a:xfrm>
            <a:prstGeom prst="borderCallout3">
              <a:avLst/>
            </a:prstGeom>
            <a:grpFill/>
            <a:ln>
              <a:noFill/>
            </a:ln>
          </p:spPr>
          <p:txBody>
            <a:bodyPr vert="horz" wrap="square" lIns="98502" tIns="49250" rIns="98502" bIns="4925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ysClr val="windowText" lastClr="000000"/>
                </a:solidFill>
                <a:effectLst/>
                <a:uLnTx/>
                <a:uFillTx/>
                <a:latin typeface="微软雅黑" pitchFamily="34" charset="-122"/>
              </a:endParaRPr>
            </a:p>
          </p:txBody>
        </p:sp>
        <p:sp>
          <p:nvSpPr>
            <p:cNvPr id="11" name="Rectangle 63">
              <a:extLst>
                <a:ext uri="{FF2B5EF4-FFF2-40B4-BE49-F238E27FC236}">
                  <a16:creationId xmlns:a16="http://schemas.microsoft.com/office/drawing/2014/main" id="{750C3C1B-C659-484D-97C8-E367291F1225}"/>
                </a:ext>
              </a:extLst>
            </p:cNvPr>
            <p:cNvSpPr/>
            <p:nvPr/>
          </p:nvSpPr>
          <p:spPr>
            <a:xfrm>
              <a:off x="652418" y="1680298"/>
              <a:ext cx="2316622" cy="477411"/>
            </a:xfrm>
            <a:prstGeom prst="borderCallout3">
              <a:avLst/>
            </a:prstGeom>
            <a:grpFill/>
          </p:spPr>
          <p:txBody>
            <a:bodyPr wrap="square" lIns="98502" tIns="49250" rIns="98502" bIns="4925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2800" b="1" i="0" u="none" strike="noStrike" kern="0" cap="none" spc="600" normalizeH="0" noProof="0" dirty="0">
                  <a:ln>
                    <a:noFill/>
                  </a:ln>
                  <a:solidFill>
                    <a:srgbClr val="FFFFFF"/>
                  </a:solidFill>
                  <a:effectLst/>
                  <a:uLnTx/>
                  <a:uFillTx/>
                  <a:latin typeface="微软雅黑" pitchFamily="34" charset="-122"/>
                  <a:ea typeface="微软雅黑" pitchFamily="34" charset="-122"/>
                </a:rPr>
                <a:t>程式語言</a:t>
              </a:r>
            </a:p>
          </p:txBody>
        </p:sp>
      </p:grpSp>
      <p:grpSp>
        <p:nvGrpSpPr>
          <p:cNvPr id="15" name="群組 14">
            <a:extLst>
              <a:ext uri="{FF2B5EF4-FFF2-40B4-BE49-F238E27FC236}">
                <a16:creationId xmlns:a16="http://schemas.microsoft.com/office/drawing/2014/main" id="{A685AA12-13C3-426D-B582-F858E02B627A}"/>
              </a:ext>
            </a:extLst>
          </p:cNvPr>
          <p:cNvGrpSpPr/>
          <p:nvPr/>
        </p:nvGrpSpPr>
        <p:grpSpPr>
          <a:xfrm>
            <a:off x="2850189" y="964673"/>
            <a:ext cx="4459620" cy="847401"/>
            <a:chOff x="478582" y="2596873"/>
            <a:chExt cx="2664296" cy="887512"/>
          </a:xfrm>
          <a:solidFill>
            <a:srgbClr val="19547C"/>
          </a:solidFill>
        </p:grpSpPr>
        <p:sp>
          <p:nvSpPr>
            <p:cNvPr id="18" name="Freeform 14">
              <a:extLst>
                <a:ext uri="{FF2B5EF4-FFF2-40B4-BE49-F238E27FC236}">
                  <a16:creationId xmlns:a16="http://schemas.microsoft.com/office/drawing/2014/main" id="{DAB02F18-D057-440C-9F10-B272175AC266}"/>
                </a:ext>
              </a:extLst>
            </p:cNvPr>
            <p:cNvSpPr>
              <a:spLocks/>
            </p:cNvSpPr>
            <p:nvPr/>
          </p:nvSpPr>
          <p:spPr bwMode="auto">
            <a:xfrm>
              <a:off x="478582" y="2596873"/>
              <a:ext cx="2664296" cy="887512"/>
            </a:xfrm>
            <a:prstGeom prst="rect">
              <a:avLst/>
            </a:prstGeom>
            <a:grpFill/>
            <a:ln>
              <a:noFill/>
            </a:ln>
          </p:spPr>
          <p:txBody>
            <a:bodyPr vert="horz" wrap="square" lIns="98502" tIns="49250" rIns="98502" bIns="4925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ysClr val="windowText" lastClr="000000"/>
                </a:solidFill>
                <a:effectLst/>
                <a:uLnTx/>
                <a:uFillTx/>
                <a:latin typeface="微软雅黑" pitchFamily="34" charset="-122"/>
              </a:endParaRPr>
            </a:p>
          </p:txBody>
        </p:sp>
        <p:sp>
          <p:nvSpPr>
            <p:cNvPr id="19" name="Rectangle 67">
              <a:extLst>
                <a:ext uri="{FF2B5EF4-FFF2-40B4-BE49-F238E27FC236}">
                  <a16:creationId xmlns:a16="http://schemas.microsoft.com/office/drawing/2014/main" id="{99B60C83-B574-4FD5-8D3F-46E83B2FBCBD}"/>
                </a:ext>
              </a:extLst>
            </p:cNvPr>
            <p:cNvSpPr/>
            <p:nvPr/>
          </p:nvSpPr>
          <p:spPr>
            <a:xfrm>
              <a:off x="1230331" y="2719946"/>
              <a:ext cx="1160797" cy="555453"/>
            </a:xfrm>
            <a:prstGeom prst="rect">
              <a:avLst/>
            </a:prstGeom>
            <a:grpFill/>
          </p:spPr>
          <p:txBody>
            <a:bodyPr wrap="none" lIns="98502" tIns="49250" rIns="98502" bIns="49250">
              <a:spAutoFit/>
            </a:bodyPr>
            <a:lstStyle/>
            <a:p>
              <a:pPr algn="ctr">
                <a:defRPr/>
              </a:pPr>
              <a:r>
                <a:rPr lang="zh-TW" altLang="en-US" sz="2800" b="1" kern="0" spc="600" dirty="0">
                  <a:solidFill>
                    <a:srgbClr val="FFFFFF"/>
                  </a:solidFill>
                  <a:latin typeface="微软雅黑" pitchFamily="34" charset="-122"/>
                  <a:ea typeface="微软雅黑" pitchFamily="34" charset="-122"/>
                </a:rPr>
                <a:t>開發工具</a:t>
              </a:r>
              <a:endParaRPr lang="zh-CN" altLang="en-US" sz="2800" b="1" kern="0" spc="600" dirty="0">
                <a:solidFill>
                  <a:srgbClr val="FFFFFF"/>
                </a:solidFill>
                <a:latin typeface="微软雅黑" pitchFamily="34" charset="-122"/>
                <a:ea typeface="微软雅黑" pitchFamily="34" charset="-122"/>
              </a:endParaRPr>
            </a:p>
          </p:txBody>
        </p:sp>
      </p:grpSp>
      <p:sp>
        <p:nvSpPr>
          <p:cNvPr id="20" name="文字方塊 19">
            <a:extLst>
              <a:ext uri="{FF2B5EF4-FFF2-40B4-BE49-F238E27FC236}">
                <a16:creationId xmlns:a16="http://schemas.microsoft.com/office/drawing/2014/main" id="{8388A501-7851-4415-B942-FC7522B3A0F7}"/>
              </a:ext>
            </a:extLst>
          </p:cNvPr>
          <p:cNvSpPr txBox="1"/>
          <p:nvPr/>
        </p:nvSpPr>
        <p:spPr>
          <a:xfrm>
            <a:off x="287161" y="1946465"/>
            <a:ext cx="2384873" cy="188365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Verilog</a:t>
            </a:r>
          </a:p>
          <a:p>
            <a:pPr marL="342900" indent="-342900">
              <a:lnSpc>
                <a:spcPct val="150000"/>
              </a:lnSpc>
              <a:buFont typeface="Arial" panose="020B0604020202020204" pitchFamily="34" charset="0"/>
              <a:buChar char="•"/>
            </a:pP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Python</a:t>
            </a:r>
          </a:p>
          <a:p>
            <a:pPr marL="342900" indent="-342900">
              <a:lnSpc>
                <a:spcPct val="150000"/>
              </a:lnSpc>
              <a:buFont typeface="Arial" panose="020B0604020202020204" pitchFamily="34" charset="0"/>
              <a:buChar char="•"/>
            </a:pP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C/C++</a:t>
            </a:r>
          </a:p>
          <a:p>
            <a:pPr marL="342900" indent="-342900">
              <a:lnSpc>
                <a:spcPct val="150000"/>
              </a:lnSpc>
              <a:buFont typeface="Arial" panose="020B0604020202020204" pitchFamily="34" charset="0"/>
              <a:buChar char="•"/>
            </a:pP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TCL</a:t>
            </a:r>
            <a:endPar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21" name="文字方塊 20">
            <a:extLst>
              <a:ext uri="{FF2B5EF4-FFF2-40B4-BE49-F238E27FC236}">
                <a16:creationId xmlns:a16="http://schemas.microsoft.com/office/drawing/2014/main" id="{33D57FD6-F339-4473-8D73-0E162049C408}"/>
              </a:ext>
            </a:extLst>
          </p:cNvPr>
          <p:cNvSpPr txBox="1"/>
          <p:nvPr/>
        </p:nvSpPr>
        <p:spPr>
          <a:xfrm>
            <a:off x="2850189" y="1943340"/>
            <a:ext cx="2384873" cy="280698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Design Compiler</a:t>
            </a:r>
          </a:p>
          <a:p>
            <a:pPr marL="342900" indent="-342900">
              <a:lnSpc>
                <a:spcPct val="150000"/>
              </a:lnSpc>
              <a:buFont typeface="Arial" panose="020B0604020202020204" pitchFamily="34" charset="0"/>
              <a:buChar char="•"/>
            </a:pP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IC Compiler</a:t>
            </a:r>
          </a:p>
          <a:p>
            <a:pPr marL="342900" indent="-342900">
              <a:lnSpc>
                <a:spcPct val="150000"/>
              </a:lnSpc>
              <a:buFont typeface="Arial" panose="020B0604020202020204" pitchFamily="34" charset="0"/>
              <a:buChar char="•"/>
            </a:pPr>
            <a:r>
              <a:rPr lang="en-US" altLang="zh-TW" sz="2000" dirty="0" err="1">
                <a:latin typeface="Times New Roman" panose="02020603050405020304" pitchFamily="18" charset="0"/>
                <a:ea typeface="微軟正黑體" panose="020B0604030504040204" pitchFamily="34" charset="-120"/>
                <a:cs typeface="Times New Roman" panose="02020603050405020304" pitchFamily="18" charset="0"/>
              </a:rPr>
              <a:t>Vivado</a:t>
            </a:r>
            <a:endPar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endParaRPr>
          </a:p>
          <a:p>
            <a:pPr marL="342900" indent="-342900">
              <a:lnSpc>
                <a:spcPct val="150000"/>
              </a:lnSpc>
              <a:buFont typeface="Arial" panose="020B0604020202020204" pitchFamily="34" charset="0"/>
              <a:buChar char="•"/>
            </a:pP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NC-Verilog</a:t>
            </a:r>
          </a:p>
          <a:p>
            <a:pPr marL="342900" indent="-342900">
              <a:lnSpc>
                <a:spcPct val="150000"/>
              </a:lnSpc>
              <a:buFont typeface="Arial" panose="020B0604020202020204" pitchFamily="34" charset="0"/>
              <a:buChar char="•"/>
            </a:pPr>
            <a:r>
              <a:rPr lang="en-US" altLang="zh-TW" sz="2000" dirty="0" err="1">
                <a:latin typeface="Times New Roman" panose="02020603050405020304" pitchFamily="18" charset="0"/>
                <a:ea typeface="微軟正黑體" panose="020B0604030504040204" pitchFamily="34" charset="-120"/>
                <a:cs typeface="Times New Roman" panose="02020603050405020304" pitchFamily="18" charset="0"/>
              </a:rPr>
              <a:t>nWave</a:t>
            </a:r>
            <a:endPar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endParaRPr>
          </a:p>
          <a:p>
            <a:pPr marL="342900" indent="-342900">
              <a:lnSpc>
                <a:spcPct val="150000"/>
              </a:lnSpc>
              <a:buFont typeface="Arial" panose="020B0604020202020204" pitchFamily="34" charset="0"/>
              <a:buChar char="•"/>
            </a:pPr>
            <a:r>
              <a:rPr lang="en-US" altLang="zh-TW" sz="2000" dirty="0" err="1">
                <a:latin typeface="Times New Roman" panose="02020603050405020304" pitchFamily="18" charset="0"/>
                <a:ea typeface="微軟正黑體" panose="020B0604030504040204" pitchFamily="34" charset="-120"/>
                <a:cs typeface="Times New Roman" panose="02020603050405020304" pitchFamily="18" charset="0"/>
              </a:rPr>
              <a:t>ModelSim</a:t>
            </a:r>
            <a:endPar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22" name="文字方塊 21">
            <a:extLst>
              <a:ext uri="{FF2B5EF4-FFF2-40B4-BE49-F238E27FC236}">
                <a16:creationId xmlns:a16="http://schemas.microsoft.com/office/drawing/2014/main" id="{B0DCB47A-34A2-4892-8F16-DCD3DEED8773}"/>
              </a:ext>
            </a:extLst>
          </p:cNvPr>
          <p:cNvSpPr txBox="1"/>
          <p:nvPr/>
        </p:nvSpPr>
        <p:spPr>
          <a:xfrm>
            <a:off x="5235062" y="1943340"/>
            <a:ext cx="2384873" cy="188365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Laker</a:t>
            </a:r>
          </a:p>
          <a:p>
            <a:pPr marL="342900" indent="-342900">
              <a:lnSpc>
                <a:spcPct val="150000"/>
              </a:lnSpc>
              <a:buFont typeface="Arial" panose="020B0604020202020204" pitchFamily="34" charset="0"/>
              <a:buChar char="•"/>
            </a:pPr>
            <a:r>
              <a:rPr lang="en-US" altLang="zh-TW" sz="2000" dirty="0" err="1">
                <a:latin typeface="Times New Roman" panose="02020603050405020304" pitchFamily="18" charset="0"/>
                <a:ea typeface="微軟正黑體" panose="020B0604030504040204" pitchFamily="34" charset="-120"/>
                <a:cs typeface="Times New Roman" panose="02020603050405020304" pitchFamily="18" charset="0"/>
              </a:rPr>
              <a:t>Hspice</a:t>
            </a:r>
            <a:endPar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endParaRPr>
          </a:p>
          <a:p>
            <a:pPr marL="342900" indent="-342900">
              <a:lnSpc>
                <a:spcPct val="150000"/>
              </a:lnSpc>
              <a:buFont typeface="Arial" panose="020B0604020202020204" pitchFamily="34" charset="0"/>
              <a:buChar char="•"/>
            </a:pP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Virtuoso</a:t>
            </a:r>
            <a:endParaRPr lang="en-US" altLang="zh-TW" sz="2400" dirty="0">
              <a:latin typeface="Times New Roman" panose="02020603050405020304" pitchFamily="18" charset="0"/>
              <a:ea typeface="微軟正黑體" panose="020B0604030504040204" pitchFamily="34" charset="-120"/>
              <a:cs typeface="Times New Roman" panose="02020603050405020304" pitchFamily="18" charset="0"/>
            </a:endParaRPr>
          </a:p>
          <a:p>
            <a:pPr marL="342900" indent="-342900">
              <a:lnSpc>
                <a:spcPct val="150000"/>
              </a:lnSpc>
              <a:buFont typeface="Arial" panose="020B0604020202020204" pitchFamily="34" charset="0"/>
              <a:buChar char="•"/>
            </a:pPr>
            <a:endPar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endParaRPr>
          </a:p>
        </p:txBody>
      </p:sp>
      <p:grpSp>
        <p:nvGrpSpPr>
          <p:cNvPr id="27" name="群組 26">
            <a:extLst>
              <a:ext uri="{FF2B5EF4-FFF2-40B4-BE49-F238E27FC236}">
                <a16:creationId xmlns:a16="http://schemas.microsoft.com/office/drawing/2014/main" id="{1836F9CD-77E2-41F6-9A58-60B0C4B981AD}"/>
              </a:ext>
            </a:extLst>
          </p:cNvPr>
          <p:cNvGrpSpPr/>
          <p:nvPr/>
        </p:nvGrpSpPr>
        <p:grpSpPr>
          <a:xfrm>
            <a:off x="7487965" y="964673"/>
            <a:ext cx="2384873" cy="835529"/>
            <a:chOff x="478582" y="1556792"/>
            <a:chExt cx="2664296" cy="752129"/>
          </a:xfrm>
          <a:solidFill>
            <a:srgbClr val="19547C"/>
          </a:solidFill>
        </p:grpSpPr>
        <p:sp>
          <p:nvSpPr>
            <p:cNvPr id="28" name="Freeform 13">
              <a:extLst>
                <a:ext uri="{FF2B5EF4-FFF2-40B4-BE49-F238E27FC236}">
                  <a16:creationId xmlns:a16="http://schemas.microsoft.com/office/drawing/2014/main" id="{C59C009E-97D5-428F-A429-5DFCD7DFCF79}"/>
                </a:ext>
              </a:extLst>
            </p:cNvPr>
            <p:cNvSpPr>
              <a:spLocks/>
            </p:cNvSpPr>
            <p:nvPr/>
          </p:nvSpPr>
          <p:spPr bwMode="auto">
            <a:xfrm>
              <a:off x="478582" y="1556792"/>
              <a:ext cx="2664296" cy="752129"/>
            </a:xfrm>
            <a:prstGeom prst="borderCallout3">
              <a:avLst/>
            </a:prstGeom>
            <a:grpFill/>
            <a:ln>
              <a:noFill/>
            </a:ln>
          </p:spPr>
          <p:txBody>
            <a:bodyPr vert="horz" wrap="square" lIns="98502" tIns="49250" rIns="98502" bIns="4925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id-ID" sz="1800" b="0" i="0" u="none" strike="noStrike" kern="0" cap="none" spc="0" normalizeH="0" baseline="0" noProof="0">
                <a:ln>
                  <a:noFill/>
                </a:ln>
                <a:solidFill>
                  <a:sysClr val="windowText" lastClr="000000"/>
                </a:solidFill>
                <a:effectLst/>
                <a:uLnTx/>
                <a:uFillTx/>
                <a:latin typeface="微软雅黑" pitchFamily="34" charset="-122"/>
              </a:endParaRPr>
            </a:p>
          </p:txBody>
        </p:sp>
        <p:sp>
          <p:nvSpPr>
            <p:cNvPr id="29" name="Rectangle 63">
              <a:extLst>
                <a:ext uri="{FF2B5EF4-FFF2-40B4-BE49-F238E27FC236}">
                  <a16:creationId xmlns:a16="http://schemas.microsoft.com/office/drawing/2014/main" id="{1AA1295A-3AA4-4EF4-9DEA-8F35AF355BAB}"/>
                </a:ext>
              </a:extLst>
            </p:cNvPr>
            <p:cNvSpPr/>
            <p:nvPr/>
          </p:nvSpPr>
          <p:spPr>
            <a:xfrm>
              <a:off x="652418" y="1680298"/>
              <a:ext cx="2316622" cy="477411"/>
            </a:xfrm>
            <a:prstGeom prst="borderCallout3">
              <a:avLst/>
            </a:prstGeom>
            <a:grpFill/>
          </p:spPr>
          <p:txBody>
            <a:bodyPr wrap="square" lIns="98502" tIns="49250" rIns="98502" bIns="4925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TW" altLang="en-US" sz="2800" b="1" i="0" u="none" strike="noStrike" kern="0" cap="none" spc="600" normalizeH="0" noProof="0" dirty="0">
                  <a:ln>
                    <a:noFill/>
                  </a:ln>
                  <a:solidFill>
                    <a:srgbClr val="FFFFFF"/>
                  </a:solidFill>
                  <a:effectLst/>
                  <a:uLnTx/>
                  <a:uFillTx/>
                  <a:latin typeface="微软雅黑" pitchFamily="34" charset="-122"/>
                  <a:ea typeface="微软雅黑" pitchFamily="34" charset="-122"/>
                </a:rPr>
                <a:t>語言</a:t>
              </a:r>
              <a:endParaRPr kumimoji="0" lang="zh-CN" altLang="en-US" sz="2800" b="1" i="0" u="none" strike="noStrike" kern="0" cap="none" spc="600" normalizeH="0" noProof="0" dirty="0">
                <a:ln>
                  <a:noFill/>
                </a:ln>
                <a:solidFill>
                  <a:srgbClr val="FFFFFF"/>
                </a:solidFill>
                <a:effectLst/>
                <a:uLnTx/>
                <a:uFillTx/>
                <a:latin typeface="微软雅黑" pitchFamily="34" charset="-122"/>
                <a:ea typeface="微软雅黑" pitchFamily="34" charset="-122"/>
              </a:endParaRPr>
            </a:p>
          </p:txBody>
        </p:sp>
      </p:grpSp>
      <p:sp>
        <p:nvSpPr>
          <p:cNvPr id="30" name="文字方塊 29">
            <a:extLst>
              <a:ext uri="{FF2B5EF4-FFF2-40B4-BE49-F238E27FC236}">
                <a16:creationId xmlns:a16="http://schemas.microsoft.com/office/drawing/2014/main" id="{08036533-154E-440F-AA5D-99C0C51F85BB}"/>
              </a:ext>
            </a:extLst>
          </p:cNvPr>
          <p:cNvSpPr txBox="1"/>
          <p:nvPr/>
        </p:nvSpPr>
        <p:spPr>
          <a:xfrm>
            <a:off x="7487964" y="1937403"/>
            <a:ext cx="2384873" cy="498663"/>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TOEIC</a:t>
            </a:r>
            <a:r>
              <a:rPr lang="zh-TW" altLang="en-US" sz="2000" dirty="0">
                <a:latin typeface="Times New Roman" panose="02020603050405020304" pitchFamily="18" charset="0"/>
                <a:ea typeface="微軟正黑體" panose="020B0604030504040204" pitchFamily="34" charset="-120"/>
                <a:cs typeface="Times New Roman" panose="02020603050405020304" pitchFamily="18" charset="0"/>
              </a:rPr>
              <a:t> </a:t>
            </a:r>
            <a:r>
              <a:rPr lang="en-US" altLang="zh-TW" sz="2000" dirty="0">
                <a:latin typeface="Times New Roman" panose="02020603050405020304" pitchFamily="18" charset="0"/>
                <a:ea typeface="微軟正黑體" panose="020B0604030504040204" pitchFamily="34" charset="-120"/>
                <a:cs typeface="Times New Roman" panose="02020603050405020304" pitchFamily="18" charset="0"/>
              </a:rPr>
              <a:t>695</a:t>
            </a:r>
          </a:p>
        </p:txBody>
      </p:sp>
      <p:sp>
        <p:nvSpPr>
          <p:cNvPr id="3" name="投影片編號版面配置區 2">
            <a:extLst>
              <a:ext uri="{FF2B5EF4-FFF2-40B4-BE49-F238E27FC236}">
                <a16:creationId xmlns:a16="http://schemas.microsoft.com/office/drawing/2014/main" id="{4786B042-E395-4031-8E43-46760FF364AD}"/>
              </a:ext>
            </a:extLst>
          </p:cNvPr>
          <p:cNvSpPr>
            <a:spLocks noGrp="1"/>
          </p:cNvSpPr>
          <p:nvPr>
            <p:ph type="sldNum" sz="quarter" idx="12"/>
          </p:nvPr>
        </p:nvSpPr>
        <p:spPr/>
        <p:txBody>
          <a:bodyPr/>
          <a:lstStyle/>
          <a:p>
            <a:fld id="{64CE74CF-356A-4169-9D6E-C5675D7456C1}" type="slidenum">
              <a:rPr lang="zh-CN" altLang="en-US" smtClean="0"/>
              <a:t>6</a:t>
            </a:fld>
            <a:endParaRPr lang="zh-CN" altLang="en-US"/>
          </a:p>
        </p:txBody>
      </p:sp>
    </p:spTree>
    <p:extLst>
      <p:ext uri="{BB962C8B-B14F-4D97-AF65-F5344CB8AC3E}">
        <p14:creationId xmlns:p14="http://schemas.microsoft.com/office/powerpoint/2010/main" val="1311485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rot="2700000">
            <a:off x="4180956" y="1715715"/>
            <a:ext cx="2437108" cy="2437108"/>
          </a:xfrm>
          <a:prstGeom prst="roundRect">
            <a:avLst/>
          </a:prstGeom>
          <a:gradFill>
            <a:gsLst>
              <a:gs pos="0">
                <a:srgbClr val="FFFFFF"/>
              </a:gs>
              <a:gs pos="100000">
                <a:schemeClr val="bg1">
                  <a:lumMod val="95000"/>
                </a:schemeClr>
              </a:gs>
            </a:gsLst>
            <a:lin ang="15000000" scaled="0"/>
          </a:gradFill>
          <a:ln w="25400">
            <a:gradFill>
              <a:gsLst>
                <a:gs pos="0">
                  <a:schemeClr val="bg1"/>
                </a:gs>
                <a:gs pos="100000">
                  <a:schemeClr val="bg1">
                    <a:lumMod val="95000"/>
                  </a:schemeClr>
                </a:gs>
              </a:gsLst>
              <a:lin ang="5400000" scaled="1"/>
            </a:gradFill>
          </a:ln>
          <a:effectLst>
            <a:outerShdw blurRad="63500" sx="103000" sy="103000" algn="ctr" rotWithShape="0">
              <a:prstClr val="black">
                <a:alpha val="1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prstClr val="white"/>
              </a:solidFill>
            </a:endParaRPr>
          </a:p>
        </p:txBody>
      </p:sp>
      <p:sp>
        <p:nvSpPr>
          <p:cNvPr id="5" name="椭圆 4"/>
          <p:cNvSpPr/>
          <p:nvPr/>
        </p:nvSpPr>
        <p:spPr>
          <a:xfrm>
            <a:off x="3750404" y="1285162"/>
            <a:ext cx="3298213" cy="3298213"/>
          </a:xfrm>
          <a:prstGeom prst="ellipse">
            <a:avLst/>
          </a:prstGeom>
          <a:noFill/>
          <a:ln w="28575">
            <a:solidFill>
              <a:srgbClr val="19547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prstClr val="white"/>
              </a:solidFill>
            </a:endParaRPr>
          </a:p>
        </p:txBody>
      </p:sp>
      <p:grpSp>
        <p:nvGrpSpPr>
          <p:cNvPr id="7" name="组合 6"/>
          <p:cNvGrpSpPr/>
          <p:nvPr/>
        </p:nvGrpSpPr>
        <p:grpSpPr>
          <a:xfrm>
            <a:off x="4125471" y="1784393"/>
            <a:ext cx="2579022" cy="2311635"/>
            <a:chOff x="4950565" y="2141272"/>
            <a:chExt cx="3094826" cy="2773962"/>
          </a:xfrm>
          <a:solidFill>
            <a:srgbClr val="19547C"/>
          </a:solidFill>
        </p:grpSpPr>
        <p:sp>
          <p:nvSpPr>
            <p:cNvPr id="44" name="椭圆 43"/>
            <p:cNvSpPr/>
            <p:nvPr/>
          </p:nvSpPr>
          <p:spPr>
            <a:xfrm>
              <a:off x="4950565" y="2141272"/>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prstClr val="white"/>
                </a:solidFill>
              </a:endParaRPr>
            </a:p>
          </p:txBody>
        </p:sp>
        <p:sp>
          <p:nvSpPr>
            <p:cNvPr id="45" name="椭圆 44"/>
            <p:cNvSpPr/>
            <p:nvPr/>
          </p:nvSpPr>
          <p:spPr>
            <a:xfrm>
              <a:off x="7893507" y="4763350"/>
              <a:ext cx="151884" cy="15188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prstClr val="white"/>
                </a:solidFill>
              </a:endParaRPr>
            </a:p>
          </p:txBody>
        </p:sp>
      </p:grpSp>
      <p:grpSp>
        <p:nvGrpSpPr>
          <p:cNvPr id="6" name="组合 5"/>
          <p:cNvGrpSpPr/>
          <p:nvPr/>
        </p:nvGrpSpPr>
        <p:grpSpPr>
          <a:xfrm>
            <a:off x="4127691" y="1784394"/>
            <a:ext cx="2570183" cy="2331898"/>
            <a:chOff x="4953229" y="2141272"/>
            <a:chExt cx="3084220" cy="2798278"/>
          </a:xfrm>
        </p:grpSpPr>
        <p:sp>
          <p:nvSpPr>
            <p:cNvPr id="46" name="椭圆 45"/>
            <p:cNvSpPr/>
            <p:nvPr/>
          </p:nvSpPr>
          <p:spPr>
            <a:xfrm>
              <a:off x="4953229" y="4787666"/>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prstClr val="white"/>
                </a:solidFill>
              </a:endParaRPr>
            </a:p>
          </p:txBody>
        </p:sp>
        <p:sp>
          <p:nvSpPr>
            <p:cNvPr id="47" name="椭圆 46"/>
            <p:cNvSpPr/>
            <p:nvPr/>
          </p:nvSpPr>
          <p:spPr>
            <a:xfrm>
              <a:off x="7885565" y="2141272"/>
              <a:ext cx="151884" cy="151884"/>
            </a:xfrm>
            <a:prstGeom prst="ellipse">
              <a:avLst/>
            </a:prstGeom>
            <a:solidFill>
              <a:srgbClr val="18478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prstClr val="white"/>
                </a:solidFill>
              </a:endParaRPr>
            </a:p>
          </p:txBody>
        </p:sp>
      </p:grpSp>
      <p:sp>
        <p:nvSpPr>
          <p:cNvPr id="20" name="矩形 19"/>
          <p:cNvSpPr/>
          <p:nvPr/>
        </p:nvSpPr>
        <p:spPr>
          <a:xfrm>
            <a:off x="4014970" y="2558056"/>
            <a:ext cx="2890596" cy="1241237"/>
          </a:xfrm>
          <a:prstGeom prst="rect">
            <a:avLst/>
          </a:prstGeom>
          <a:ln>
            <a:noFill/>
          </a:ln>
        </p:spPr>
        <p:txBody>
          <a:bodyPr wrap="square">
            <a:spAutoFit/>
          </a:bodyPr>
          <a:lstStyle/>
          <a:p>
            <a:pPr algn="ctr"/>
            <a:r>
              <a:rPr lang="zh-TW" altLang="en-US" sz="2333" b="1" dirty="0">
                <a:solidFill>
                  <a:srgbClr val="19547C"/>
                </a:solidFill>
                <a:latin typeface="Times New Roman" panose="02020603050405020304" pitchFamily="18" charset="0"/>
                <a:ea typeface="Open Sans" panose="020B0606030504020204" pitchFamily="34" charset="0"/>
                <a:cs typeface="Times New Roman" panose="02020603050405020304" pitchFamily="18" charset="0"/>
              </a:rPr>
              <a:t>教育性晶片下線經驗</a:t>
            </a:r>
            <a:endParaRPr lang="en-US" altLang="zh-TW" sz="2333" b="1" dirty="0">
              <a:solidFill>
                <a:srgbClr val="19547C"/>
              </a:solidFill>
              <a:latin typeface="Times New Roman" panose="02020603050405020304" pitchFamily="18" charset="0"/>
              <a:ea typeface="Open Sans" panose="020B0606030504020204" pitchFamily="34" charset="0"/>
              <a:cs typeface="Times New Roman" panose="02020603050405020304" pitchFamily="18" charset="0"/>
            </a:endParaRPr>
          </a:p>
          <a:p>
            <a:pPr algn="ctr"/>
            <a:r>
              <a:rPr lang="zh-TW" altLang="en-US" sz="1400" b="1" dirty="0">
                <a:solidFill>
                  <a:srgbClr val="19547C"/>
                </a:solidFill>
                <a:latin typeface="Times New Roman" panose="02020603050405020304" pitchFamily="18" charset="0"/>
                <a:ea typeface="Open Sans" panose="020B0606030504020204" pitchFamily="34" charset="0"/>
                <a:cs typeface="Times New Roman" panose="02020603050405020304" pitchFamily="18" charset="0"/>
              </a:rPr>
              <a:t>設計與實現蒙哥馬利演算法架構應用於</a:t>
            </a:r>
            <a:r>
              <a:rPr lang="en-US" altLang="zh-TW" sz="1400" b="1" dirty="0">
                <a:solidFill>
                  <a:srgbClr val="19547C"/>
                </a:solidFill>
                <a:latin typeface="Times New Roman" panose="02020603050405020304" pitchFamily="18" charset="0"/>
                <a:ea typeface="Open Sans" panose="020B0606030504020204" pitchFamily="34" charset="0"/>
                <a:cs typeface="Times New Roman" panose="02020603050405020304" pitchFamily="18" charset="0"/>
              </a:rPr>
              <a:t>RSA</a:t>
            </a:r>
            <a:r>
              <a:rPr lang="zh-TW" altLang="en-US" sz="1400" b="1" dirty="0">
                <a:solidFill>
                  <a:srgbClr val="19547C"/>
                </a:solidFill>
                <a:latin typeface="Times New Roman" panose="02020603050405020304" pitchFamily="18" charset="0"/>
                <a:ea typeface="Open Sans" panose="020B0606030504020204" pitchFamily="34" charset="0"/>
                <a:cs typeface="Times New Roman" panose="02020603050405020304" pitchFamily="18" charset="0"/>
              </a:rPr>
              <a:t>加解密電路</a:t>
            </a:r>
          </a:p>
          <a:p>
            <a:pPr algn="ctr"/>
            <a:endParaRPr lang="zh-TW" altLang="en-US" sz="2333" b="1" dirty="0">
              <a:solidFill>
                <a:srgbClr val="19547C"/>
              </a:solidFill>
              <a:latin typeface="Times New Roman" panose="02020603050405020304" pitchFamily="18" charset="0"/>
              <a:ea typeface="Open Sans" panose="020B0606030504020204" pitchFamily="34" charset="0"/>
              <a:cs typeface="Times New Roman" panose="02020603050405020304" pitchFamily="18" charset="0"/>
            </a:endParaRPr>
          </a:p>
        </p:txBody>
      </p:sp>
      <p:sp>
        <p:nvSpPr>
          <p:cNvPr id="22" name="矩形 21"/>
          <p:cNvSpPr/>
          <p:nvPr/>
        </p:nvSpPr>
        <p:spPr>
          <a:xfrm rot="13500000">
            <a:off x="2664928" y="2375060"/>
            <a:ext cx="1118411" cy="1118413"/>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500">
              <a:solidFill>
                <a:prstClr val="white"/>
              </a:solidFill>
            </a:endParaRPr>
          </a:p>
        </p:txBody>
      </p:sp>
      <p:sp>
        <p:nvSpPr>
          <p:cNvPr id="23" name="矩形 22"/>
          <p:cNvSpPr/>
          <p:nvPr/>
        </p:nvSpPr>
        <p:spPr>
          <a:xfrm>
            <a:off x="2875319" y="2588017"/>
            <a:ext cx="697628" cy="707886"/>
          </a:xfrm>
          <a:prstGeom prst="rect">
            <a:avLst/>
          </a:prstGeom>
        </p:spPr>
        <p:txBody>
          <a:bodyPr wrap="none">
            <a:spAutoFit/>
          </a:bodyPr>
          <a:lstStyle/>
          <a:p>
            <a:pPr algn="ctr"/>
            <a:r>
              <a:rPr lang="en-US" altLang="zh-CN" sz="4000" dirty="0">
                <a:solidFill>
                  <a:prstClr val="white"/>
                </a:solidFill>
                <a:latin typeface="Times New Roman" panose="02020603050405020304" pitchFamily="18" charset="0"/>
                <a:ea typeface="Open Sans" panose="020B0606030504020204" pitchFamily="34" charset="0"/>
                <a:cs typeface="Times New Roman" panose="02020603050405020304" pitchFamily="18" charset="0"/>
              </a:rPr>
              <a:t>0</a:t>
            </a:r>
            <a:r>
              <a:rPr lang="en-US" altLang="zh-TW" sz="4000" dirty="0">
                <a:solidFill>
                  <a:prstClr val="white"/>
                </a:solidFill>
                <a:latin typeface="Times New Roman" panose="02020603050405020304" pitchFamily="18" charset="0"/>
                <a:ea typeface="Open Sans" panose="020B0606030504020204" pitchFamily="34" charset="0"/>
                <a:cs typeface="Times New Roman" panose="02020603050405020304" pitchFamily="18" charset="0"/>
              </a:rPr>
              <a:t>2</a:t>
            </a:r>
            <a:endParaRPr lang="zh-CN" altLang="en-US" sz="4000" dirty="0">
              <a:solidFill>
                <a:prstClr val="white"/>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7737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五边形 3"/>
          <p:cNvSpPr/>
          <p:nvPr/>
        </p:nvSpPr>
        <p:spPr>
          <a:xfrm>
            <a:off x="0" y="0"/>
            <a:ext cx="2055664" cy="576064"/>
          </a:xfrm>
          <a:prstGeom prst="homePlate">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TW" b="1" dirty="0">
                <a:latin typeface="Times New Roman" panose="02020603050405020304" pitchFamily="18" charset="0"/>
                <a:ea typeface="微軟正黑體" panose="020B0604030504040204" pitchFamily="34" charset="-120"/>
                <a:cs typeface="Times New Roman" panose="02020603050405020304" pitchFamily="18" charset="0"/>
              </a:rPr>
              <a:t>RSA</a:t>
            </a:r>
            <a:r>
              <a:rPr lang="zh-TW" altLang="en-US" b="1" dirty="0">
                <a:latin typeface="Times New Roman" panose="02020603050405020304" pitchFamily="18" charset="0"/>
                <a:ea typeface="微軟正黑體" panose="020B0604030504040204" pitchFamily="34" charset="-120"/>
                <a:cs typeface="Times New Roman" panose="02020603050405020304" pitchFamily="18" charset="0"/>
              </a:rPr>
              <a:t>加密演算法</a:t>
            </a:r>
            <a:endParaRPr lang="zh-CN" altLang="en-US" b="1" dirty="0">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16" name="矩形 15">
            <a:extLst>
              <a:ext uri="{FF2B5EF4-FFF2-40B4-BE49-F238E27FC236}">
                <a16:creationId xmlns:a16="http://schemas.microsoft.com/office/drawing/2014/main" id="{444D8C64-AE1C-419D-8EB4-85B9DB1513BD}"/>
              </a:ext>
            </a:extLst>
          </p:cNvPr>
          <p:cNvSpPr/>
          <p:nvPr/>
        </p:nvSpPr>
        <p:spPr>
          <a:xfrm>
            <a:off x="0" y="5593804"/>
            <a:ext cx="10160000" cy="144016"/>
          </a:xfrm>
          <a:prstGeom prst="rect">
            <a:avLst/>
          </a:prstGeom>
          <a:solidFill>
            <a:srgbClr val="19547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ea typeface="微軟正黑體" panose="020B0604030504040204" pitchFamily="34" charset="-120"/>
              <a:cs typeface="Times New Roman" panose="02020603050405020304" pitchFamily="18" charset="0"/>
            </a:endParaRPr>
          </a:p>
        </p:txBody>
      </p:sp>
      <p:sp>
        <p:nvSpPr>
          <p:cNvPr id="3" name="文字方塊 2">
            <a:extLst>
              <a:ext uri="{FF2B5EF4-FFF2-40B4-BE49-F238E27FC236}">
                <a16:creationId xmlns:a16="http://schemas.microsoft.com/office/drawing/2014/main" id="{EB440773-265C-431F-BE20-4AFC06DD9A3E}"/>
              </a:ext>
            </a:extLst>
          </p:cNvPr>
          <p:cNvSpPr txBox="1"/>
          <p:nvPr/>
        </p:nvSpPr>
        <p:spPr>
          <a:xfrm>
            <a:off x="211763" y="797041"/>
            <a:ext cx="9502397" cy="1749325"/>
          </a:xfrm>
          <a:prstGeom prst="rect">
            <a:avLst/>
          </a:prstGeom>
          <a:noFill/>
        </p:spPr>
        <p:txBody>
          <a:bodyPr wrap="square" rtlCol="0">
            <a:spAutoFit/>
          </a:bodyPr>
          <a:lstStyle/>
          <a:p>
            <a:pPr marL="285750" indent="-285750" algn="l">
              <a:lnSpc>
                <a:spcPct val="200000"/>
              </a:lnSpc>
              <a:buFont typeface="Arial" panose="020B0604020202020204" pitchFamily="34" charset="0"/>
              <a:buChar char="•"/>
            </a:pPr>
            <a:r>
              <a:rPr lang="en-US" altLang="zh-TW" sz="1400" b="0" i="0" dirty="0">
                <a:solidFill>
                  <a:srgbClr val="000000"/>
                </a:solidFill>
                <a:effectLst/>
                <a:latin typeface="微軟正黑體" panose="020B0604030504040204" pitchFamily="34" charset="-120"/>
                <a:ea typeface="微軟正黑體" panose="020B0604030504040204" pitchFamily="34" charset="-120"/>
              </a:rPr>
              <a:t>RSA</a:t>
            </a:r>
            <a:r>
              <a:rPr lang="zh-TW" altLang="en-US" sz="1400" b="0" i="0" dirty="0">
                <a:solidFill>
                  <a:srgbClr val="000000"/>
                </a:solidFill>
                <a:effectLst/>
                <a:latin typeface="微軟正黑體" panose="020B0604030504040204" pitchFamily="34" charset="-120"/>
                <a:ea typeface="微軟正黑體" panose="020B0604030504040204" pitchFamily="34" charset="-120"/>
              </a:rPr>
              <a:t>演算法為一種</a:t>
            </a:r>
            <a:r>
              <a:rPr lang="zh-TW" altLang="en-US" sz="1400" b="1" i="0" dirty="0">
                <a:solidFill>
                  <a:srgbClr val="000000"/>
                </a:solidFill>
                <a:effectLst/>
                <a:latin typeface="微軟正黑體" panose="020B0604030504040204" pitchFamily="34" charset="-120"/>
                <a:ea typeface="微軟正黑體" panose="020B0604030504040204" pitchFamily="34" charset="-120"/>
              </a:rPr>
              <a:t>非對稱加密演算法</a:t>
            </a:r>
            <a:endParaRPr lang="en-US" altLang="zh-TW" sz="1400" b="1" i="0" dirty="0">
              <a:solidFill>
                <a:srgbClr val="000000"/>
              </a:solidFill>
              <a:effectLst/>
              <a:latin typeface="微軟正黑體" panose="020B0604030504040204" pitchFamily="34" charset="-120"/>
              <a:ea typeface="微軟正黑體" panose="020B0604030504040204" pitchFamily="34" charset="-120"/>
            </a:endParaRPr>
          </a:p>
          <a:p>
            <a:pPr marL="285750" indent="-285750" algn="l">
              <a:lnSpc>
                <a:spcPct val="200000"/>
              </a:lnSpc>
              <a:buFont typeface="Arial" panose="020B0604020202020204" pitchFamily="34" charset="0"/>
              <a:buChar char="•"/>
            </a:pPr>
            <a:r>
              <a:rPr lang="en-US" altLang="zh-TW" sz="1400" b="0" i="0" dirty="0">
                <a:solidFill>
                  <a:srgbClr val="000000"/>
                </a:solidFill>
                <a:effectLst/>
                <a:latin typeface="微軟正黑體" panose="020B0604030504040204" pitchFamily="34" charset="-120"/>
                <a:ea typeface="微軟正黑體" panose="020B0604030504040204" pitchFamily="34" charset="-120"/>
              </a:rPr>
              <a:t>1977</a:t>
            </a:r>
            <a:r>
              <a:rPr lang="zh-TW" altLang="en-US" sz="1400" b="0" i="0" dirty="0">
                <a:solidFill>
                  <a:srgbClr val="000000"/>
                </a:solidFill>
                <a:effectLst/>
                <a:latin typeface="微軟正黑體" panose="020B0604030504040204" pitchFamily="34" charset="-120"/>
                <a:ea typeface="微軟正黑體" panose="020B0604030504040204" pitchFamily="34" charset="-120"/>
              </a:rPr>
              <a:t>年羅納德</a:t>
            </a:r>
            <a:r>
              <a:rPr lang="en-US" altLang="zh-TW" sz="1400" b="0" i="0" dirty="0">
                <a:solidFill>
                  <a:srgbClr val="000000"/>
                </a:solidFill>
                <a:effectLst/>
                <a:latin typeface="微軟正黑體" panose="020B0604030504040204" pitchFamily="34" charset="-120"/>
                <a:ea typeface="微軟正黑體" panose="020B0604030504040204" pitchFamily="34" charset="-120"/>
              </a:rPr>
              <a:t>·</a:t>
            </a:r>
            <a:r>
              <a:rPr lang="zh-TW" altLang="en-US" sz="1400" b="0" i="0" dirty="0">
                <a:solidFill>
                  <a:srgbClr val="000000"/>
                </a:solidFill>
                <a:effectLst/>
                <a:latin typeface="微軟正黑體" panose="020B0604030504040204" pitchFamily="34" charset="-120"/>
                <a:ea typeface="微軟正黑體" panose="020B0604030504040204" pitchFamily="34" charset="-120"/>
              </a:rPr>
              <a:t>李維斯特（</a:t>
            </a:r>
            <a:r>
              <a:rPr lang="en-US" altLang="zh-TW" sz="1400" b="0" i="0" dirty="0">
                <a:solidFill>
                  <a:srgbClr val="000000"/>
                </a:solidFill>
                <a:effectLst/>
                <a:latin typeface="微軟正黑體" panose="020B0604030504040204" pitchFamily="34" charset="-120"/>
                <a:ea typeface="微軟正黑體" panose="020B0604030504040204" pitchFamily="34" charset="-120"/>
              </a:rPr>
              <a:t>Ron Rivest</a:t>
            </a:r>
            <a:r>
              <a:rPr lang="zh-TW" altLang="en-US" sz="1400" b="0" i="0" dirty="0">
                <a:solidFill>
                  <a:srgbClr val="000000"/>
                </a:solidFill>
                <a:effectLst/>
                <a:latin typeface="微軟正黑體" panose="020B0604030504040204" pitchFamily="34" charset="-120"/>
                <a:ea typeface="微軟正黑體" panose="020B0604030504040204" pitchFamily="34" charset="-120"/>
              </a:rPr>
              <a:t>）、阿迪</a:t>
            </a:r>
            <a:r>
              <a:rPr lang="en-US" altLang="zh-TW" sz="1400" b="0" i="0" dirty="0">
                <a:solidFill>
                  <a:srgbClr val="000000"/>
                </a:solidFill>
                <a:effectLst/>
                <a:latin typeface="微軟正黑體" panose="020B0604030504040204" pitchFamily="34" charset="-120"/>
                <a:ea typeface="微軟正黑體" panose="020B0604030504040204" pitchFamily="34" charset="-120"/>
              </a:rPr>
              <a:t>·</a:t>
            </a:r>
            <a:r>
              <a:rPr lang="zh-TW" altLang="en-US" sz="1400" b="0" i="0" dirty="0">
                <a:solidFill>
                  <a:srgbClr val="000000"/>
                </a:solidFill>
                <a:effectLst/>
                <a:latin typeface="微軟正黑體" panose="020B0604030504040204" pitchFamily="34" charset="-120"/>
                <a:ea typeface="微軟正黑體" panose="020B0604030504040204" pitchFamily="34" charset="-120"/>
              </a:rPr>
              <a:t>薩莫爾（</a:t>
            </a:r>
            <a:r>
              <a:rPr lang="en-US" altLang="zh-TW" sz="1400" b="0" i="0" dirty="0">
                <a:solidFill>
                  <a:srgbClr val="000000"/>
                </a:solidFill>
                <a:effectLst/>
                <a:latin typeface="微軟正黑體" panose="020B0604030504040204" pitchFamily="34" charset="-120"/>
                <a:ea typeface="微軟正黑體" panose="020B0604030504040204" pitchFamily="34" charset="-120"/>
              </a:rPr>
              <a:t>Adi Shamir</a:t>
            </a:r>
            <a:r>
              <a:rPr lang="zh-TW" altLang="en-US" sz="1400" b="0" i="0" dirty="0">
                <a:solidFill>
                  <a:srgbClr val="000000"/>
                </a:solidFill>
                <a:effectLst/>
                <a:latin typeface="微軟正黑體" panose="020B0604030504040204" pitchFamily="34" charset="-120"/>
                <a:ea typeface="微軟正黑體" panose="020B0604030504040204" pitchFamily="34" charset="-120"/>
              </a:rPr>
              <a:t>）和倫納德</a:t>
            </a:r>
            <a:r>
              <a:rPr lang="en-US" altLang="zh-TW" sz="1400" b="0" i="0" dirty="0">
                <a:solidFill>
                  <a:srgbClr val="000000"/>
                </a:solidFill>
                <a:effectLst/>
                <a:latin typeface="微軟正黑體" panose="020B0604030504040204" pitchFamily="34" charset="-120"/>
                <a:ea typeface="微軟正黑體" panose="020B0604030504040204" pitchFamily="34" charset="-120"/>
              </a:rPr>
              <a:t>·</a:t>
            </a:r>
            <a:r>
              <a:rPr lang="zh-TW" altLang="en-US" sz="1400" b="0" i="0" dirty="0">
                <a:solidFill>
                  <a:srgbClr val="000000"/>
                </a:solidFill>
                <a:effectLst/>
                <a:latin typeface="微軟正黑體" panose="020B0604030504040204" pitchFamily="34" charset="-120"/>
                <a:ea typeface="微軟正黑體" panose="020B0604030504040204" pitchFamily="34" charset="-120"/>
              </a:rPr>
              <a:t>阿德曼（</a:t>
            </a:r>
            <a:r>
              <a:rPr lang="en-US" altLang="zh-TW" sz="1400" b="0" i="0" dirty="0">
                <a:solidFill>
                  <a:srgbClr val="000000"/>
                </a:solidFill>
                <a:effectLst/>
                <a:latin typeface="微軟正黑體" panose="020B0604030504040204" pitchFamily="34" charset="-120"/>
                <a:ea typeface="微軟正黑體" panose="020B0604030504040204" pitchFamily="34" charset="-120"/>
              </a:rPr>
              <a:t>Leonard Adleman</a:t>
            </a:r>
            <a:r>
              <a:rPr lang="zh-TW" altLang="en-US" sz="1400" b="0" i="0" dirty="0">
                <a:solidFill>
                  <a:srgbClr val="000000"/>
                </a:solidFill>
                <a:effectLst/>
                <a:latin typeface="微軟正黑體" panose="020B0604030504040204" pitchFamily="34" charset="-120"/>
                <a:ea typeface="微軟正黑體" panose="020B0604030504040204" pitchFamily="34" charset="-120"/>
              </a:rPr>
              <a:t>）提出</a:t>
            </a:r>
            <a:endParaRPr lang="en-US" altLang="zh-TW" sz="1400" b="0" i="0" dirty="0">
              <a:solidFill>
                <a:srgbClr val="000000"/>
              </a:solidFill>
              <a:effectLst/>
              <a:latin typeface="微軟正黑體" panose="020B0604030504040204" pitchFamily="34" charset="-120"/>
              <a:ea typeface="微軟正黑體" panose="020B0604030504040204" pitchFamily="34" charset="-120"/>
            </a:endParaRPr>
          </a:p>
          <a:p>
            <a:pPr marL="285750" indent="-285750" algn="l">
              <a:lnSpc>
                <a:spcPct val="200000"/>
              </a:lnSpc>
              <a:buFont typeface="Arial" panose="020B0604020202020204" pitchFamily="34" charset="0"/>
              <a:buChar char="•"/>
            </a:pPr>
            <a:r>
              <a:rPr lang="en-US" altLang="zh-TW" sz="1400" b="0" i="0" dirty="0">
                <a:solidFill>
                  <a:srgbClr val="000000"/>
                </a:solidFill>
                <a:effectLst/>
                <a:latin typeface="微軟正黑體" panose="020B0604030504040204" pitchFamily="34" charset="-120"/>
                <a:ea typeface="微軟正黑體" panose="020B0604030504040204" pitchFamily="34" charset="-120"/>
              </a:rPr>
              <a:t>RSA</a:t>
            </a:r>
            <a:r>
              <a:rPr lang="zh-TW" altLang="en-US" sz="1400" b="0" i="0" dirty="0">
                <a:solidFill>
                  <a:srgbClr val="000000"/>
                </a:solidFill>
                <a:effectLst/>
                <a:latin typeface="微軟正黑體" panose="020B0604030504040204" pitchFamily="34" charset="-120"/>
                <a:ea typeface="微軟正黑體" panose="020B0604030504040204" pitchFamily="34" charset="-120"/>
              </a:rPr>
              <a:t>演算法被廣泛使用於</a:t>
            </a:r>
            <a:r>
              <a:rPr lang="zh-TW" altLang="en-US" sz="1400" b="1" i="0" dirty="0">
                <a:solidFill>
                  <a:srgbClr val="000000"/>
                </a:solidFill>
                <a:effectLst/>
                <a:latin typeface="微軟正黑體" panose="020B0604030504040204" pitchFamily="34" charset="-120"/>
                <a:ea typeface="微軟正黑體" panose="020B0604030504040204" pitchFamily="34" charset="-120"/>
              </a:rPr>
              <a:t>金鑰交換與數位簽章</a:t>
            </a:r>
            <a:endParaRPr lang="en-US" altLang="zh-TW" sz="1400" b="1" i="0" dirty="0">
              <a:solidFill>
                <a:srgbClr val="000000"/>
              </a:solidFill>
              <a:effectLst/>
              <a:latin typeface="微軟正黑體" panose="020B0604030504040204" pitchFamily="34" charset="-120"/>
              <a:ea typeface="微軟正黑體" panose="020B0604030504040204" pitchFamily="34" charset="-120"/>
            </a:endParaRPr>
          </a:p>
          <a:p>
            <a:pPr marL="285750" indent="-285750" algn="l">
              <a:lnSpc>
                <a:spcPct val="200000"/>
              </a:lnSpc>
              <a:buFont typeface="Arial" panose="020B0604020202020204" pitchFamily="34" charset="0"/>
              <a:buChar char="•"/>
            </a:pPr>
            <a:r>
              <a:rPr lang="zh-TW" altLang="en-US" sz="1400" b="0" i="0" dirty="0">
                <a:solidFill>
                  <a:srgbClr val="000000"/>
                </a:solidFill>
                <a:effectLst/>
                <a:latin typeface="微軟正黑體" panose="020B0604030504040204" pitchFamily="34" charset="-120"/>
                <a:ea typeface="微軟正黑體" panose="020B0604030504040204" pitchFamily="34" charset="-120"/>
              </a:rPr>
              <a:t>對極大整數做</a:t>
            </a:r>
            <a:r>
              <a:rPr lang="zh-TW" altLang="en-US" sz="1400" b="1" i="0" dirty="0">
                <a:solidFill>
                  <a:srgbClr val="000000"/>
                </a:solidFill>
                <a:effectLst/>
                <a:latin typeface="微軟正黑體" panose="020B0604030504040204" pitchFamily="34" charset="-120"/>
                <a:ea typeface="微軟正黑體" panose="020B0604030504040204" pitchFamily="34" charset="-120"/>
              </a:rPr>
              <a:t>因數分解的難度</a:t>
            </a:r>
            <a:r>
              <a:rPr lang="zh-TW" altLang="en-US" sz="1400" b="0" i="0" dirty="0">
                <a:solidFill>
                  <a:srgbClr val="000000"/>
                </a:solidFill>
                <a:effectLst/>
                <a:latin typeface="微軟正黑體" panose="020B0604030504040204" pitchFamily="34" charset="-120"/>
                <a:ea typeface="微軟正黑體" panose="020B0604030504040204" pitchFamily="34" charset="-120"/>
              </a:rPr>
              <a:t>決定了 </a:t>
            </a:r>
            <a:r>
              <a:rPr lang="en-US" altLang="zh-TW" sz="1400" b="0" i="0" dirty="0">
                <a:solidFill>
                  <a:srgbClr val="000000"/>
                </a:solidFill>
                <a:effectLst/>
                <a:latin typeface="微軟正黑體" panose="020B0604030504040204" pitchFamily="34" charset="-120"/>
                <a:ea typeface="微軟正黑體" panose="020B0604030504040204" pitchFamily="34" charset="-120"/>
              </a:rPr>
              <a:t>RSA </a:t>
            </a:r>
            <a:r>
              <a:rPr lang="zh-TW" altLang="en-US" sz="1400" b="0" i="0" dirty="0">
                <a:solidFill>
                  <a:srgbClr val="000000"/>
                </a:solidFill>
                <a:effectLst/>
                <a:latin typeface="微軟正黑體" panose="020B0604030504040204" pitchFamily="34" charset="-120"/>
                <a:ea typeface="微軟正黑體" panose="020B0604030504040204" pitchFamily="34" charset="-120"/>
              </a:rPr>
              <a:t>演算法的可靠性</a:t>
            </a:r>
            <a:endParaRPr lang="en-US" altLang="zh-TW" sz="1400" b="0" i="0" dirty="0">
              <a:solidFill>
                <a:srgbClr val="000000"/>
              </a:solidFill>
              <a:effectLst/>
              <a:latin typeface="微軟正黑體" panose="020B0604030504040204" pitchFamily="34" charset="-120"/>
              <a:ea typeface="微軟正黑體" panose="020B0604030504040204" pitchFamily="34" charset="-120"/>
            </a:endParaRPr>
          </a:p>
        </p:txBody>
      </p:sp>
      <p:pic>
        <p:nvPicPr>
          <p:cNvPr id="6" name="圖片 5">
            <a:extLst>
              <a:ext uri="{FF2B5EF4-FFF2-40B4-BE49-F238E27FC236}">
                <a16:creationId xmlns:a16="http://schemas.microsoft.com/office/drawing/2014/main" id="{D4ADF432-4A2C-4F82-BFBD-5B53307A85A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3265" b="5802"/>
          <a:stretch/>
        </p:blipFill>
        <p:spPr>
          <a:xfrm>
            <a:off x="1480000" y="2577198"/>
            <a:ext cx="7200000" cy="2626769"/>
          </a:xfrm>
          <a:prstGeom prst="rect">
            <a:avLst/>
          </a:prstGeom>
          <a:noFill/>
        </p:spPr>
      </p:pic>
      <p:sp>
        <p:nvSpPr>
          <p:cNvPr id="2" name="投影片編號版面配置區 1">
            <a:extLst>
              <a:ext uri="{FF2B5EF4-FFF2-40B4-BE49-F238E27FC236}">
                <a16:creationId xmlns:a16="http://schemas.microsoft.com/office/drawing/2014/main" id="{1B28668F-6BC8-4D6B-BA5F-15AFCC9F5983}"/>
              </a:ext>
            </a:extLst>
          </p:cNvPr>
          <p:cNvSpPr>
            <a:spLocks noGrp="1"/>
          </p:cNvSpPr>
          <p:nvPr>
            <p:ph type="sldNum" sz="quarter" idx="12"/>
          </p:nvPr>
        </p:nvSpPr>
        <p:spPr/>
        <p:txBody>
          <a:bodyPr/>
          <a:lstStyle/>
          <a:p>
            <a:fld id="{64CE74CF-356A-4169-9D6E-C5675D7456C1}" type="slidenum">
              <a:rPr lang="zh-CN" altLang="en-US" smtClean="0"/>
              <a:t>8</a:t>
            </a:fld>
            <a:endParaRPr lang="zh-CN" altLang="en-US"/>
          </a:p>
        </p:txBody>
      </p:sp>
    </p:spTree>
    <p:extLst>
      <p:ext uri="{BB962C8B-B14F-4D97-AF65-F5344CB8AC3E}">
        <p14:creationId xmlns:p14="http://schemas.microsoft.com/office/powerpoint/2010/main" val="287776201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71571</TotalTime>
  <Words>6483</Words>
  <Application>Microsoft Office PowerPoint</Application>
  <PresentationFormat>自訂</PresentationFormat>
  <Paragraphs>723</Paragraphs>
  <Slides>52</Slides>
  <Notes>52</Notes>
  <HiddenSlides>1</HiddenSlides>
  <MMClips>0</MMClips>
  <ScaleCrop>false</ScaleCrop>
  <HeadingPairs>
    <vt:vector size="6" baseType="variant">
      <vt:variant>
        <vt:lpstr>使用字型</vt:lpstr>
      </vt:variant>
      <vt:variant>
        <vt:i4>9</vt:i4>
      </vt:variant>
      <vt:variant>
        <vt:lpstr>佈景主題</vt:lpstr>
      </vt:variant>
      <vt:variant>
        <vt:i4>1</vt:i4>
      </vt:variant>
      <vt:variant>
        <vt:lpstr>投影片標題</vt:lpstr>
      </vt:variant>
      <vt:variant>
        <vt:i4>52</vt:i4>
      </vt:variant>
    </vt:vector>
  </HeadingPairs>
  <TitlesOfParts>
    <vt:vector size="62" baseType="lpstr">
      <vt:lpstr>微软雅黑</vt:lpstr>
      <vt:lpstr>微軟正黑體</vt:lpstr>
      <vt:lpstr>Arial</vt:lpstr>
      <vt:lpstr>Calibri</vt:lpstr>
      <vt:lpstr>Cambria Math</vt:lpstr>
      <vt:lpstr>Consolas</vt:lpstr>
      <vt:lpstr>Lato</vt:lpstr>
      <vt:lpstr>Times New Roman</vt:lpstr>
      <vt:lpstr>Wingdings</vt:lpstr>
      <vt:lpstr>Office 主题​​</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cp:keywords>http:/www.ypppt.com</cp:keywords>
  <cp:lastModifiedBy>450A 蘇柏丞</cp:lastModifiedBy>
  <cp:revision>506</cp:revision>
  <dcterms:created xsi:type="dcterms:W3CDTF">2014-09-02T00:06:22Z</dcterms:created>
  <dcterms:modified xsi:type="dcterms:W3CDTF">2024-11-25T21:08:39Z</dcterms:modified>
</cp:coreProperties>
</file>