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4" r:id="rId2"/>
    <p:sldId id="387" r:id="rId3"/>
    <p:sldId id="388" r:id="rId4"/>
    <p:sldId id="258" r:id="rId5"/>
    <p:sldId id="265" r:id="rId6"/>
    <p:sldId id="348" r:id="rId7"/>
    <p:sldId id="366" r:id="rId8"/>
    <p:sldId id="368" r:id="rId9"/>
    <p:sldId id="302" r:id="rId10"/>
    <p:sldId id="323" r:id="rId11"/>
    <p:sldId id="369" r:id="rId12"/>
    <p:sldId id="370" r:id="rId13"/>
    <p:sldId id="372" r:id="rId14"/>
    <p:sldId id="350" r:id="rId15"/>
    <p:sldId id="374" r:id="rId16"/>
    <p:sldId id="375" r:id="rId17"/>
    <p:sldId id="376" r:id="rId18"/>
    <p:sldId id="379" r:id="rId19"/>
    <p:sldId id="377" r:id="rId20"/>
    <p:sldId id="378" r:id="rId21"/>
    <p:sldId id="351" r:id="rId22"/>
    <p:sldId id="380" r:id="rId23"/>
    <p:sldId id="384" r:id="rId24"/>
    <p:sldId id="381" r:id="rId25"/>
    <p:sldId id="303" r:id="rId26"/>
    <p:sldId id="385" r:id="rId27"/>
    <p:sldId id="386" r:id="rId28"/>
    <p:sldId id="304" r:id="rId29"/>
    <p:sldId id="32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潔 詹" initials="子潔" lastIdx="1" clrIdx="0">
    <p:extLst>
      <p:ext uri="{19B8F6BF-5375-455C-9EA6-DF929625EA0E}">
        <p15:presenceInfo xmlns:p15="http://schemas.microsoft.com/office/powerpoint/2012/main" userId="e94d6cbcedf7f3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293" autoAdjust="0"/>
  </p:normalViewPr>
  <p:slideViewPr>
    <p:cSldViewPr snapToGrid="0">
      <p:cViewPr>
        <p:scale>
          <a:sx n="75" d="100"/>
          <a:sy n="75" d="100"/>
        </p:scale>
        <p:origin x="-36" y="2076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30T20:53:25.812" idx="1">
    <p:pos x="7161" y="95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7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3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1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4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41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5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37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8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在碩一上的時候去台大修了這堂課，這堂主要是在教我們三個重點，第一個是如何在</a:t>
            </a:r>
            <a:r>
              <a:rPr lang="en-US" altLang="zh-TW" dirty="0"/>
              <a:t>FPGA</a:t>
            </a:r>
            <a:r>
              <a:rPr lang="zh-TW" altLang="en-US" dirty="0"/>
              <a:t>和</a:t>
            </a:r>
            <a:r>
              <a:rPr lang="en-US" altLang="zh-TW" dirty="0"/>
              <a:t>ASIC</a:t>
            </a:r>
            <a:r>
              <a:rPr lang="zh-TW" altLang="en-US" dirty="0"/>
              <a:t>上使用</a:t>
            </a:r>
            <a:r>
              <a:rPr lang="en-US" altLang="zh-TW" dirty="0"/>
              <a:t>Verilog</a:t>
            </a:r>
            <a:r>
              <a:rPr lang="zh-TW" altLang="en-US" dirty="0"/>
              <a:t>與</a:t>
            </a:r>
            <a:r>
              <a:rPr lang="en-US" altLang="zh-TW" dirty="0"/>
              <a:t>HLS</a:t>
            </a:r>
            <a:r>
              <a:rPr lang="zh-TW" altLang="en-US" dirty="0"/>
              <a:t>設計且實現專案，第二個是將專案整合到</a:t>
            </a:r>
            <a:r>
              <a:rPr lang="en-US" altLang="zh-TW" dirty="0"/>
              <a:t>Caravel SOC</a:t>
            </a:r>
            <a:r>
              <a:rPr lang="zh-TW" altLang="en-US" dirty="0"/>
              <a:t>上，第三個是利用</a:t>
            </a:r>
            <a:r>
              <a:rPr lang="en-US" altLang="zh-TW" dirty="0"/>
              <a:t>Caravel FPGA</a:t>
            </a:r>
            <a:r>
              <a:rPr lang="zh-TW" altLang="en-US" dirty="0"/>
              <a:t>去做實際模擬，讓我最獲益良多的就是了解了軟體韌體與硬體之間的關係。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6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隨著近年來量子電腦的能力越來越強大，許多的公鑰加密系統都受到了威脅。因為當</a:t>
            </a:r>
            <a:r>
              <a:rPr lang="en-US" altLang="zh-TW" dirty="0" err="1"/>
              <a:t>shor</a:t>
            </a:r>
            <a:r>
              <a:rPr lang="zh-TW" altLang="en-US" dirty="0"/>
              <a:t>演算法搭載一台運算量強的量子電腦時，將能有效破解目前廣返使用的加密複雜數學問題，特別是</a:t>
            </a:r>
            <a:r>
              <a:rPr lang="en-US" altLang="zh-TW" dirty="0"/>
              <a:t>RSA</a:t>
            </a:r>
            <a:r>
              <a:rPr lang="zh-TW" altLang="en-US" dirty="0"/>
              <a:t>與</a:t>
            </a:r>
            <a:r>
              <a:rPr lang="en-US" altLang="zh-TW" dirty="0"/>
              <a:t>ECC</a:t>
            </a:r>
            <a:r>
              <a:rPr lang="zh-TW" altLang="en-US" dirty="0"/>
              <a:t>，因此</a:t>
            </a:r>
            <a:r>
              <a:rPr lang="en-US" altLang="zh-TW" dirty="0"/>
              <a:t>NIST</a:t>
            </a:r>
            <a:r>
              <a:rPr lang="zh-TW" altLang="en-US" dirty="0"/>
              <a:t>美國國家標準技術研究所在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年啟動了後量子加密標準化過程，並在評估與分析後，在今年確定選擇了加密算法</a:t>
            </a:r>
            <a:r>
              <a:rPr lang="en-US" altLang="zh-TW" dirty="0"/>
              <a:t>ML-DSA</a:t>
            </a:r>
            <a:r>
              <a:rPr lang="zh-TW" altLang="en-US" dirty="0"/>
              <a:t>作為標準的一部分，其前身是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3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隨著近年來量子電腦的能力越來越強大，許多的公鑰加密系統都受到了威脅。因為當</a:t>
            </a:r>
            <a:r>
              <a:rPr lang="en-US" altLang="zh-TW" dirty="0" err="1"/>
              <a:t>shor</a:t>
            </a:r>
            <a:r>
              <a:rPr lang="zh-TW" altLang="en-US" dirty="0"/>
              <a:t>演算法搭載一台運算量強的量子電腦時，將能有效破解目前廣返使用的加密複雜數學問題，特別是</a:t>
            </a:r>
            <a:r>
              <a:rPr lang="en-US" altLang="zh-TW" dirty="0"/>
              <a:t>RSA</a:t>
            </a:r>
            <a:r>
              <a:rPr lang="zh-TW" altLang="en-US" dirty="0"/>
              <a:t>與</a:t>
            </a:r>
            <a:r>
              <a:rPr lang="en-US" altLang="zh-TW" dirty="0"/>
              <a:t>ECC</a:t>
            </a:r>
            <a:r>
              <a:rPr lang="zh-TW" altLang="en-US" dirty="0"/>
              <a:t>，因此</a:t>
            </a:r>
            <a:r>
              <a:rPr lang="en-US" altLang="zh-TW" dirty="0"/>
              <a:t>NIST</a:t>
            </a:r>
            <a:r>
              <a:rPr lang="zh-TW" altLang="en-US" dirty="0"/>
              <a:t>美國國家標準技術研究所在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年啟動了後量子加密標準化過程，並在評估與分析後，在今年確定選擇了加密算法</a:t>
            </a:r>
            <a:r>
              <a:rPr lang="en-US" altLang="zh-TW" dirty="0"/>
              <a:t>ML-DSA</a:t>
            </a:r>
            <a:r>
              <a:rPr lang="zh-TW" altLang="en-US" dirty="0"/>
              <a:t>作為標準的一部分，其前身是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Dilithium</a:t>
            </a:r>
            <a:r>
              <a:rPr lang="zh-TW" altLang="en-US" dirty="0"/>
              <a:t>依賴於模塊格子問題的最壞情況難度。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它具有抵抗量子和傳統攻擊的潛力，並具有快速算術運算、密鑰和簽名小巧等優勢。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與第三輪推薦的其他基於格子的算法（例如</a:t>
            </a:r>
            <a:r>
              <a:rPr lang="en-US" altLang="zh-TW" dirty="0" err="1"/>
              <a:t>Kyber</a:t>
            </a:r>
            <a:r>
              <a:rPr lang="zh-TW" altLang="en-US" dirty="0"/>
              <a:t>和</a:t>
            </a:r>
            <a:r>
              <a:rPr lang="en-US" altLang="zh-TW" dirty="0"/>
              <a:t>Falcon</a:t>
            </a:r>
            <a:r>
              <a:rPr lang="zh-TW" altLang="en-US" dirty="0"/>
              <a:t>）不同，</a:t>
            </a:r>
            <a:r>
              <a:rPr lang="en-US" altLang="zh-TW" dirty="0" err="1"/>
              <a:t>Dilithium</a:t>
            </a:r>
            <a:r>
              <a:rPr lang="en-US" altLang="zh-TW" dirty="0"/>
              <a:t> </a:t>
            </a:r>
            <a:r>
              <a:rPr lang="zh-TW" altLang="en-US" dirty="0"/>
              <a:t>使用均勻抽樣而非離散高斯分佈來生成秘密隨機數。這種方法極大地簡化了多項式的生成，並且能以恆定時間實作。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支撐</a:t>
            </a:r>
            <a:r>
              <a:rPr lang="en-US" altLang="zh-TW" dirty="0"/>
              <a:t>ML-DSA</a:t>
            </a:r>
            <a:r>
              <a:rPr lang="zh-TW" altLang="en-US" dirty="0"/>
              <a:t>安全性的核心難題包括錯誤學習問題（</a:t>
            </a:r>
            <a:r>
              <a:rPr lang="en-US" altLang="zh-TW" dirty="0"/>
              <a:t>MLWE</a:t>
            </a:r>
            <a:r>
              <a:rPr lang="zh-TW" altLang="en-US" dirty="0"/>
              <a:t>）和模塊最短整數解（</a:t>
            </a:r>
            <a:r>
              <a:rPr lang="en-US" altLang="zh-TW" dirty="0"/>
              <a:t>M-SIS</a:t>
            </a:r>
            <a:r>
              <a:rPr lang="zh-TW" altLang="en-US" dirty="0"/>
              <a:t>）問題，這些問題被證明難以破解。</a:t>
            </a:r>
            <a:r>
              <a:rPr lang="en-US" altLang="zh-TW" dirty="0"/>
              <a:t>MLWE</a:t>
            </a:r>
            <a:r>
              <a:rPr lang="zh-TW" altLang="en-US" dirty="0"/>
              <a:t>問題主要用於防止密鑰恢復，而</a:t>
            </a:r>
            <a:r>
              <a:rPr lang="en-US" altLang="zh-TW" dirty="0"/>
              <a:t>M-SIS</a:t>
            </a:r>
            <a:r>
              <a:rPr lang="zh-TW" altLang="en-US" dirty="0"/>
              <a:t>問題則用於防止簽名偽造</a:t>
            </a: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9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9637A93-ED25-4D98-A05A-FF89A67572D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1282" y="-1950894"/>
            <a:ext cx="11617036" cy="10759787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855815" y="1966371"/>
            <a:ext cx="1081424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 and Implementation of a Hardware Accelerator for Post-Quantum Cryptography ML-DSA Based on the AXI-4 Interface</a:t>
            </a:r>
            <a:endParaRPr lang="zh-CN" altLang="en-US" sz="4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4B287F-EA51-496A-B3E0-8547019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6" y="1367029"/>
            <a:ext cx="7575670" cy="41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324D4A-61DA-4E0E-8F31-BC58DAF8D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" t="2764" r="-406" b="877"/>
          <a:stretch/>
        </p:blipFill>
        <p:spPr>
          <a:xfrm>
            <a:off x="7369457" y="180975"/>
            <a:ext cx="4717839" cy="630769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D51250-BC1C-427F-92D8-E3838C5EF58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359806" y="826986"/>
            <a:ext cx="631669" cy="2020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A8F8DA6-98AB-47B5-B3FF-59EF478AF378}"/>
              </a:ext>
            </a:extLst>
          </p:cNvPr>
          <p:cNvCxnSpPr>
            <a:cxnSpLocks/>
          </p:cNvCxnSpPr>
          <p:nvPr/>
        </p:nvCxnSpPr>
        <p:spPr>
          <a:xfrm flipV="1">
            <a:off x="1962150" y="1562101"/>
            <a:ext cx="6153150" cy="1810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9BAECD-D890-4E13-BC9E-ED42ECEF061D}"/>
              </a:ext>
            </a:extLst>
          </p:cNvPr>
          <p:cNvCxnSpPr>
            <a:cxnSpLocks/>
          </p:cNvCxnSpPr>
          <p:nvPr/>
        </p:nvCxnSpPr>
        <p:spPr>
          <a:xfrm flipV="1">
            <a:off x="2419350" y="1765638"/>
            <a:ext cx="5695950" cy="1838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132A4AB-2280-45E2-B98B-CAB3B8D5C7B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575" y="3016652"/>
            <a:ext cx="4914900" cy="82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6502A504-9893-4B5C-BDFA-96BE145E42A3}"/>
              </a:ext>
            </a:extLst>
          </p:cNvPr>
          <p:cNvSpPr/>
          <p:nvPr/>
        </p:nvSpPr>
        <p:spPr>
          <a:xfrm>
            <a:off x="7991475" y="2428875"/>
            <a:ext cx="155751" cy="117555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FC9E382-E114-48C5-982C-28857903ED8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770399" y="4065179"/>
            <a:ext cx="5267025" cy="694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C5F5E3D0-1F6E-4DA7-8264-A02627158417}"/>
              </a:ext>
            </a:extLst>
          </p:cNvPr>
          <p:cNvSpPr/>
          <p:nvPr/>
        </p:nvSpPr>
        <p:spPr>
          <a:xfrm>
            <a:off x="8037424" y="3785403"/>
            <a:ext cx="155751" cy="19486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090CD27-8671-4833-85F5-AD411618B895}"/>
              </a:ext>
            </a:extLst>
          </p:cNvPr>
          <p:cNvCxnSpPr>
            <a:cxnSpLocks/>
          </p:cNvCxnSpPr>
          <p:nvPr/>
        </p:nvCxnSpPr>
        <p:spPr>
          <a:xfrm>
            <a:off x="2260891" y="4582375"/>
            <a:ext cx="5808459" cy="1229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11244A-BE91-4B5F-9B86-74E66BF524E5}"/>
              </a:ext>
            </a:extLst>
          </p:cNvPr>
          <p:cNvCxnSpPr>
            <a:cxnSpLocks/>
          </p:cNvCxnSpPr>
          <p:nvPr/>
        </p:nvCxnSpPr>
        <p:spPr>
          <a:xfrm>
            <a:off x="1775116" y="4754403"/>
            <a:ext cx="6340183" cy="1304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E47D90-CAB4-4CD8-A815-08069781FEE0}"/>
              </a:ext>
            </a:extLst>
          </p:cNvPr>
          <p:cNvCxnSpPr>
            <a:cxnSpLocks/>
          </p:cNvCxnSpPr>
          <p:nvPr/>
        </p:nvCxnSpPr>
        <p:spPr>
          <a:xfrm>
            <a:off x="3251491" y="4971437"/>
            <a:ext cx="4873459" cy="1279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D935B475-8428-4248-ADEB-DFB2451A07D6}"/>
              </a:ext>
            </a:extLst>
          </p:cNvPr>
          <p:cNvSpPr/>
          <p:nvPr/>
        </p:nvSpPr>
        <p:spPr>
          <a:xfrm>
            <a:off x="7991475" y="405529"/>
            <a:ext cx="133475" cy="8429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25968-AFEF-4390-B39C-A46E326D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91" b="37096"/>
          <a:stretch/>
        </p:blipFill>
        <p:spPr>
          <a:xfrm>
            <a:off x="696000" y="1038840"/>
            <a:ext cx="10800000" cy="46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776BF-8C00-4E99-B1EF-4CA47B09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38840"/>
            <a:ext cx="10800000" cy="50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6053C2-694A-4745-B3E1-E370CFC11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6"/>
          <a:stretch/>
        </p:blipFill>
        <p:spPr>
          <a:xfrm>
            <a:off x="568442" y="1519926"/>
            <a:ext cx="10800000" cy="3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C729BE-6BD5-409C-B96D-19BA3D859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95"/>
          <a:stretch/>
        </p:blipFill>
        <p:spPr>
          <a:xfrm>
            <a:off x="233905" y="1093055"/>
            <a:ext cx="6391483" cy="46718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7BEECF-94F2-4DDD-BC66-1A2E5258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10" y="828266"/>
            <a:ext cx="5295885" cy="5438720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1A83FE-0FF0-4582-8A04-C06C932CA8F7}"/>
              </a:ext>
            </a:extLst>
          </p:cNvPr>
          <p:cNvCxnSpPr>
            <a:cxnSpLocks/>
          </p:cNvCxnSpPr>
          <p:nvPr/>
        </p:nvCxnSpPr>
        <p:spPr>
          <a:xfrm flipV="1">
            <a:off x="3066585" y="1394833"/>
            <a:ext cx="4457700" cy="969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30A86C3-4FC2-4129-8E14-653B06B15DB8}"/>
              </a:ext>
            </a:extLst>
          </p:cNvPr>
          <p:cNvCxnSpPr>
            <a:cxnSpLocks/>
          </p:cNvCxnSpPr>
          <p:nvPr/>
        </p:nvCxnSpPr>
        <p:spPr>
          <a:xfrm flipV="1">
            <a:off x="1549555" y="1594625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EF17673-05E1-4FED-9065-55A47377C264}"/>
              </a:ext>
            </a:extLst>
          </p:cNvPr>
          <p:cNvCxnSpPr>
            <a:cxnSpLocks/>
          </p:cNvCxnSpPr>
          <p:nvPr/>
        </p:nvCxnSpPr>
        <p:spPr>
          <a:xfrm flipV="1">
            <a:off x="1549555" y="1796218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9FC2021-BCC0-4055-8B8B-106D065B44DC}"/>
              </a:ext>
            </a:extLst>
          </p:cNvPr>
          <p:cNvCxnSpPr>
            <a:cxnSpLocks/>
          </p:cNvCxnSpPr>
          <p:nvPr/>
        </p:nvCxnSpPr>
        <p:spPr>
          <a:xfrm flipV="1">
            <a:off x="1549555" y="1979342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FE84663-1BA2-4E43-A968-B27061905DCF}"/>
              </a:ext>
            </a:extLst>
          </p:cNvPr>
          <p:cNvCxnSpPr>
            <a:cxnSpLocks/>
          </p:cNvCxnSpPr>
          <p:nvPr/>
        </p:nvCxnSpPr>
        <p:spPr>
          <a:xfrm flipV="1">
            <a:off x="1775558" y="2208227"/>
            <a:ext cx="5748727" cy="965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96EF905-7B85-4747-ADF5-B20E444BF0DE}"/>
              </a:ext>
            </a:extLst>
          </p:cNvPr>
          <p:cNvCxnSpPr>
            <a:cxnSpLocks/>
          </p:cNvCxnSpPr>
          <p:nvPr/>
        </p:nvCxnSpPr>
        <p:spPr>
          <a:xfrm flipV="1">
            <a:off x="2772472" y="2628675"/>
            <a:ext cx="4631938" cy="736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45A0847-5B53-42D3-9B97-2E5D261E96F8}"/>
              </a:ext>
            </a:extLst>
          </p:cNvPr>
          <p:cNvCxnSpPr>
            <a:cxnSpLocks/>
          </p:cNvCxnSpPr>
          <p:nvPr/>
        </p:nvCxnSpPr>
        <p:spPr>
          <a:xfrm flipV="1">
            <a:off x="2923741" y="4103050"/>
            <a:ext cx="4837508" cy="394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5CA170F-5D86-4C26-896A-434170EF9BB9}"/>
              </a:ext>
            </a:extLst>
          </p:cNvPr>
          <p:cNvCxnSpPr>
            <a:cxnSpLocks/>
          </p:cNvCxnSpPr>
          <p:nvPr/>
        </p:nvCxnSpPr>
        <p:spPr>
          <a:xfrm>
            <a:off x="2923741" y="5280903"/>
            <a:ext cx="4837508" cy="293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C19BE57-0FAB-465C-8BC8-FD9C710D1621}"/>
              </a:ext>
            </a:extLst>
          </p:cNvPr>
          <p:cNvCxnSpPr>
            <a:cxnSpLocks/>
          </p:cNvCxnSpPr>
          <p:nvPr/>
        </p:nvCxnSpPr>
        <p:spPr>
          <a:xfrm flipV="1">
            <a:off x="2634940" y="4729382"/>
            <a:ext cx="51263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E3CDD25-F4F4-41C4-B7F9-2D41ABBE7028}"/>
              </a:ext>
            </a:extLst>
          </p:cNvPr>
          <p:cNvCxnSpPr>
            <a:cxnSpLocks/>
          </p:cNvCxnSpPr>
          <p:nvPr/>
        </p:nvCxnSpPr>
        <p:spPr>
          <a:xfrm flipV="1">
            <a:off x="2101076" y="4921422"/>
            <a:ext cx="566017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788C3BA-52B6-420F-8F2D-8423089F845E}"/>
              </a:ext>
            </a:extLst>
          </p:cNvPr>
          <p:cNvCxnSpPr>
            <a:cxnSpLocks/>
          </p:cNvCxnSpPr>
          <p:nvPr/>
        </p:nvCxnSpPr>
        <p:spPr>
          <a:xfrm>
            <a:off x="2634940" y="5489594"/>
            <a:ext cx="5126309" cy="255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BF29727-20D3-4696-BA29-4549AF79B48C}"/>
              </a:ext>
            </a:extLst>
          </p:cNvPr>
          <p:cNvCxnSpPr>
            <a:cxnSpLocks/>
          </p:cNvCxnSpPr>
          <p:nvPr/>
        </p:nvCxnSpPr>
        <p:spPr>
          <a:xfrm>
            <a:off x="1662556" y="5681699"/>
            <a:ext cx="6135515" cy="49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F7E4E4C-37B7-4349-8649-CDF0F055B429}"/>
              </a:ext>
            </a:extLst>
          </p:cNvPr>
          <p:cNvCxnSpPr>
            <a:cxnSpLocks/>
          </p:cNvCxnSpPr>
          <p:nvPr/>
        </p:nvCxnSpPr>
        <p:spPr>
          <a:xfrm flipV="1">
            <a:off x="2110403" y="3043138"/>
            <a:ext cx="5374756" cy="675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39C5D36-6279-445F-946A-4E0AA902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22528"/>
            <a:ext cx="10800000" cy="5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2928C04-B90B-43D4-94A9-4810BF1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3456"/>
            <a:ext cx="1028843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4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99D0A2E-C855-4C9A-9FCE-D5E08EE2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8" y="1082140"/>
            <a:ext cx="10800000" cy="47853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50F2B6-ADF8-435D-A6C2-7CCDB2610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833"/>
          <a:stretch/>
        </p:blipFill>
        <p:spPr>
          <a:xfrm>
            <a:off x="720898" y="5867473"/>
            <a:ext cx="10800000" cy="1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95BDEF-76AC-427B-AB17-D910AEE1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9" y="1721295"/>
            <a:ext cx="6471826" cy="3301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CE3C8B1-BA38-4C19-8344-0A917B265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343" y="513942"/>
            <a:ext cx="5461878" cy="5958413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184C3A-3E78-4049-87B6-FB7CB73B1E0C}"/>
              </a:ext>
            </a:extLst>
          </p:cNvPr>
          <p:cNvCxnSpPr>
            <a:cxnSpLocks/>
          </p:cNvCxnSpPr>
          <p:nvPr/>
        </p:nvCxnSpPr>
        <p:spPr>
          <a:xfrm flipV="1">
            <a:off x="2497409" y="816521"/>
            <a:ext cx="4792832" cy="982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7547C97-847C-4011-AE58-574DED3BF748}"/>
              </a:ext>
            </a:extLst>
          </p:cNvPr>
          <p:cNvCxnSpPr>
            <a:cxnSpLocks/>
          </p:cNvCxnSpPr>
          <p:nvPr/>
        </p:nvCxnSpPr>
        <p:spPr>
          <a:xfrm flipV="1">
            <a:off x="2497409" y="1182029"/>
            <a:ext cx="4792832" cy="809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6263063-13A3-4D8D-A7E2-BE4927E66006}"/>
              </a:ext>
            </a:extLst>
          </p:cNvPr>
          <p:cNvCxnSpPr>
            <a:cxnSpLocks/>
          </p:cNvCxnSpPr>
          <p:nvPr/>
        </p:nvCxnSpPr>
        <p:spPr>
          <a:xfrm flipV="1">
            <a:off x="1940312" y="1382511"/>
            <a:ext cx="5349929" cy="78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1D31115-93AB-4174-B037-4D54B3B2B716}"/>
              </a:ext>
            </a:extLst>
          </p:cNvPr>
          <p:cNvCxnSpPr>
            <a:cxnSpLocks/>
          </p:cNvCxnSpPr>
          <p:nvPr/>
        </p:nvCxnSpPr>
        <p:spPr>
          <a:xfrm flipV="1">
            <a:off x="2635293" y="1704982"/>
            <a:ext cx="4735663" cy="697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A184A2C-F376-44D6-81AF-FBC1919C7D8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591925" y="2166936"/>
            <a:ext cx="2636032" cy="601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2D27F80D-9A87-492A-87D1-61CA82EE1654}"/>
              </a:ext>
            </a:extLst>
          </p:cNvPr>
          <p:cNvSpPr/>
          <p:nvPr/>
        </p:nvSpPr>
        <p:spPr>
          <a:xfrm>
            <a:off x="7227957" y="1847186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7B0E129-AB83-4479-9087-A8D303926450}"/>
              </a:ext>
            </a:extLst>
          </p:cNvPr>
          <p:cNvCxnSpPr>
            <a:cxnSpLocks/>
          </p:cNvCxnSpPr>
          <p:nvPr/>
        </p:nvCxnSpPr>
        <p:spPr>
          <a:xfrm flipV="1">
            <a:off x="2758947" y="2836701"/>
            <a:ext cx="4957274" cy="300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94567FD-8593-4BD8-90EA-451971BE6834}"/>
              </a:ext>
            </a:extLst>
          </p:cNvPr>
          <p:cNvCxnSpPr>
            <a:cxnSpLocks/>
          </p:cNvCxnSpPr>
          <p:nvPr/>
        </p:nvCxnSpPr>
        <p:spPr>
          <a:xfrm>
            <a:off x="4303089" y="3332952"/>
            <a:ext cx="3390830" cy="603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05074AC-8863-4B17-8B24-95768261064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8894" y="3830582"/>
            <a:ext cx="1494327" cy="574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左大括弧 50">
            <a:extLst>
              <a:ext uri="{FF2B5EF4-FFF2-40B4-BE49-F238E27FC236}">
                <a16:creationId xmlns:a16="http://schemas.microsoft.com/office/drawing/2014/main" id="{A4586442-F510-4469-9389-91DB073780BF}"/>
              </a:ext>
            </a:extLst>
          </p:cNvPr>
          <p:cNvSpPr/>
          <p:nvPr/>
        </p:nvSpPr>
        <p:spPr>
          <a:xfrm>
            <a:off x="7573221" y="4085791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7ECB135-BDCC-4FFE-B283-DAF130BDC09F}"/>
              </a:ext>
            </a:extLst>
          </p:cNvPr>
          <p:cNvCxnSpPr>
            <a:cxnSpLocks/>
          </p:cNvCxnSpPr>
          <p:nvPr/>
        </p:nvCxnSpPr>
        <p:spPr>
          <a:xfrm>
            <a:off x="1502995" y="4307102"/>
            <a:ext cx="5796462" cy="535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0D0B8C5-EFAD-4539-A6A1-1A79C490472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635293" y="4725080"/>
            <a:ext cx="4271076" cy="908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左大括弧 57">
            <a:extLst>
              <a:ext uri="{FF2B5EF4-FFF2-40B4-BE49-F238E27FC236}">
                <a16:creationId xmlns:a16="http://schemas.microsoft.com/office/drawing/2014/main" id="{E74470DD-0776-40C3-B892-F912A87509C4}"/>
              </a:ext>
            </a:extLst>
          </p:cNvPr>
          <p:cNvSpPr/>
          <p:nvPr/>
        </p:nvSpPr>
        <p:spPr>
          <a:xfrm>
            <a:off x="6906369" y="5045765"/>
            <a:ext cx="107748" cy="117661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3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115A50F-6C10-444C-B2F4-0858788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73580"/>
            <a:ext cx="10800000" cy="47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360815C-C2EB-4F54-8132-74851DF3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447075"/>
            <a:ext cx="10800000" cy="3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15E2E-5B02-42C2-B0EE-C424B23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1086863"/>
            <a:ext cx="7691723" cy="4815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413050-9451-4350-9F54-97E0A2B86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2"/>
          <a:stretch/>
        </p:blipFill>
        <p:spPr>
          <a:xfrm>
            <a:off x="6266491" y="708669"/>
            <a:ext cx="5853840" cy="5572376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0F25C37-89B0-4431-AB13-73923B30F68B}"/>
              </a:ext>
            </a:extLst>
          </p:cNvPr>
          <p:cNvCxnSpPr>
            <a:cxnSpLocks/>
          </p:cNvCxnSpPr>
          <p:nvPr/>
        </p:nvCxnSpPr>
        <p:spPr>
          <a:xfrm flipV="1">
            <a:off x="2876550" y="1027251"/>
            <a:ext cx="3691518" cy="160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35BB12D-C347-43FF-89EC-261E0BCA1C85}"/>
              </a:ext>
            </a:extLst>
          </p:cNvPr>
          <p:cNvCxnSpPr>
            <a:cxnSpLocks/>
          </p:cNvCxnSpPr>
          <p:nvPr/>
        </p:nvCxnSpPr>
        <p:spPr>
          <a:xfrm flipV="1">
            <a:off x="2912385" y="1204332"/>
            <a:ext cx="3655683" cy="1619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3F4F4E-5EEB-424D-AE31-857FBEDAF29D}"/>
              </a:ext>
            </a:extLst>
          </p:cNvPr>
          <p:cNvCxnSpPr>
            <a:cxnSpLocks/>
          </p:cNvCxnSpPr>
          <p:nvPr/>
        </p:nvCxnSpPr>
        <p:spPr>
          <a:xfrm flipV="1">
            <a:off x="3005862" y="1449659"/>
            <a:ext cx="3691518" cy="1662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90F6210-A482-4F52-92DC-C038FBEDF0B0}"/>
              </a:ext>
            </a:extLst>
          </p:cNvPr>
          <p:cNvCxnSpPr>
            <a:cxnSpLocks/>
          </p:cNvCxnSpPr>
          <p:nvPr/>
        </p:nvCxnSpPr>
        <p:spPr>
          <a:xfrm flipV="1">
            <a:off x="2335741" y="1717288"/>
            <a:ext cx="4268162" cy="1831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248C73B-971F-4950-9F19-B98869A77D34}"/>
              </a:ext>
            </a:extLst>
          </p:cNvPr>
          <p:cNvCxnSpPr>
            <a:cxnSpLocks/>
          </p:cNvCxnSpPr>
          <p:nvPr/>
        </p:nvCxnSpPr>
        <p:spPr>
          <a:xfrm flipV="1">
            <a:off x="2165766" y="1925699"/>
            <a:ext cx="4438137" cy="1876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632C542-AD69-4465-A4EE-F67DB3088F31}"/>
              </a:ext>
            </a:extLst>
          </p:cNvPr>
          <p:cNvCxnSpPr>
            <a:cxnSpLocks/>
          </p:cNvCxnSpPr>
          <p:nvPr/>
        </p:nvCxnSpPr>
        <p:spPr>
          <a:xfrm flipV="1">
            <a:off x="3713445" y="2146684"/>
            <a:ext cx="2854623" cy="1879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A68E909-39C3-4036-9FBD-1C27A889B477}"/>
              </a:ext>
            </a:extLst>
          </p:cNvPr>
          <p:cNvCxnSpPr>
            <a:cxnSpLocks/>
          </p:cNvCxnSpPr>
          <p:nvPr/>
        </p:nvCxnSpPr>
        <p:spPr>
          <a:xfrm flipV="1">
            <a:off x="3082360" y="2382609"/>
            <a:ext cx="3485708" cy="2105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AB3BC1F-F6CB-4A95-A938-24D455438E0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638903" y="3385968"/>
            <a:ext cx="821295" cy="1398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5ACC7AB5-541C-4923-A6D4-26CF9B5FB42D}"/>
              </a:ext>
            </a:extLst>
          </p:cNvPr>
          <p:cNvSpPr/>
          <p:nvPr/>
        </p:nvSpPr>
        <p:spPr>
          <a:xfrm>
            <a:off x="6460198" y="2514396"/>
            <a:ext cx="107869" cy="17431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6013CB0-D5B1-488F-8197-DC3EA0009C3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063565" y="4883473"/>
            <a:ext cx="3414551" cy="20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31B06184-EAF9-405F-B398-2FD13578CAD4}"/>
              </a:ext>
            </a:extLst>
          </p:cNvPr>
          <p:cNvSpPr/>
          <p:nvPr/>
        </p:nvSpPr>
        <p:spPr>
          <a:xfrm>
            <a:off x="6478116" y="4358604"/>
            <a:ext cx="166450" cy="10497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56D2823-A7F1-4651-A1CF-D0224878D8A8}"/>
              </a:ext>
            </a:extLst>
          </p:cNvPr>
          <p:cNvCxnSpPr>
            <a:cxnSpLocks/>
          </p:cNvCxnSpPr>
          <p:nvPr/>
        </p:nvCxnSpPr>
        <p:spPr>
          <a:xfrm>
            <a:off x="3517048" y="5482028"/>
            <a:ext cx="3086855" cy="23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C140BEC-11F0-48DA-AF18-C6BF25A66B2B}"/>
              </a:ext>
            </a:extLst>
          </p:cNvPr>
          <p:cNvCxnSpPr>
            <a:cxnSpLocks/>
          </p:cNvCxnSpPr>
          <p:nvPr/>
        </p:nvCxnSpPr>
        <p:spPr>
          <a:xfrm>
            <a:off x="4144636" y="5702148"/>
            <a:ext cx="2423431" cy="228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3EA3D0-187C-456F-B01E-C680470C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990259"/>
            <a:ext cx="10800000" cy="49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3AC04F-1E66-40C0-8E60-EF8414A2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832538"/>
            <a:ext cx="10800000" cy="54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0F3443-A977-4EDF-9F34-5177057E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1" y="911357"/>
            <a:ext cx="10800000" cy="52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8EC0C6-F931-4A52-AA44-D552BD7B485E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B37B55-42BE-459C-928E-AFEE66D68AC1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84E99E-4D24-403C-926C-B7110A82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39" y="1607425"/>
            <a:ext cx="5862817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988307" cy="400110"/>
            <a:chOff x="568442" y="319364"/>
            <a:chExt cx="298830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89079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Fiat-Shamir With Aborts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043E17-5E31-A261-5D73-6C4CCB9D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4" y="1062277"/>
            <a:ext cx="8326012" cy="39534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04B20B-2C6A-56A7-2DF3-E6E3465B3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916" y="1691794"/>
            <a:ext cx="781159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Shor's algorithm, combined with a powerful quantum computer, will break RSA and ECC.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process, , it finalized the selection of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ML-DSA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one of the encryption methods.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63596" cy="461665"/>
            <a:chOff x="568442" y="319364"/>
            <a:chExt cx="1463596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6608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ML-DSA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519BC3-B78A-4FA2-B82F-FE0489489CFD}"/>
              </a:ext>
            </a:extLst>
          </p:cNvPr>
          <p:cNvSpPr txBox="1"/>
          <p:nvPr/>
        </p:nvSpPr>
        <p:spPr>
          <a:xfrm>
            <a:off x="1716386" y="737757"/>
            <a:ext cx="1025961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worst-case hardness of module lattice problems, it has potential resistance against both quantum and classical attacks.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include fast arithmetic operations, efficient encryption, and compact signatures.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uniformly sampled high-entropy Gaussian-distributed secrets to generate random keys.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security challenges of ML-DSA include MLWE problem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tMSIS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546C275-9C08-4F5E-8B78-C28054330754}"/>
              </a:ext>
            </a:extLst>
          </p:cNvPr>
          <p:cNvGrpSpPr/>
          <p:nvPr/>
        </p:nvGrpSpPr>
        <p:grpSpPr>
          <a:xfrm>
            <a:off x="2616423" y="4631541"/>
            <a:ext cx="6959154" cy="1655186"/>
            <a:chOff x="2675500" y="4295218"/>
            <a:chExt cx="7668421" cy="1881698"/>
          </a:xfrm>
        </p:grpSpPr>
        <p:sp>
          <p:nvSpPr>
            <p:cNvPr id="58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9CF03E01-5E8D-448C-8EDB-6B855B09D2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13715" y="45771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sp>
          <p:nvSpPr>
            <p:cNvPr id="59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F688CEAB-FF97-4F97-BDFE-576BB6B9D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6115" y="47295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3DD62138-E73C-414F-BA22-1154511E3D7E}"/>
                </a:ext>
              </a:extLst>
            </p:cNvPr>
            <p:cNvGrpSpPr/>
            <p:nvPr/>
          </p:nvGrpSpPr>
          <p:grpSpPr>
            <a:xfrm>
              <a:off x="2675500" y="5158267"/>
              <a:ext cx="861060" cy="1016635"/>
              <a:chOff x="1281493" y="4149188"/>
              <a:chExt cx="861060" cy="1016635"/>
            </a:xfrm>
          </p:grpSpPr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678623C5-A2FA-4E10-8889-7549D340E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B90A8A4-67E9-4A4E-BE64-473975BAEB52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B4960BF1-7ED5-4FDB-9E14-483788843C37}"/>
                </a:ext>
              </a:extLst>
            </p:cNvPr>
            <p:cNvGrpSpPr/>
            <p:nvPr/>
          </p:nvGrpSpPr>
          <p:grpSpPr>
            <a:xfrm>
              <a:off x="8779727" y="5335225"/>
              <a:ext cx="861060" cy="839163"/>
              <a:chOff x="7077746" y="4328674"/>
              <a:chExt cx="861060" cy="83916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9FC9F871-26C2-4054-B8F3-5721E6ED2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4A80402-8AE7-40CA-A9F4-398CB036CFD1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plaintext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60CBDC88-D515-4055-B70B-92E95BD955B2}"/>
                </a:ext>
              </a:extLst>
            </p:cNvPr>
            <p:cNvGrpSpPr/>
            <p:nvPr/>
          </p:nvGrpSpPr>
          <p:grpSpPr>
            <a:xfrm>
              <a:off x="9482861" y="5155225"/>
              <a:ext cx="861060" cy="1016635"/>
              <a:chOff x="1281493" y="4149188"/>
              <a:chExt cx="861060" cy="1016635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6FFE82A7-0469-460B-92C2-587F14CBE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A1ADB3A0-13A8-45A1-A9CC-DF02AF7ADBAA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recipient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2A740BD-C062-446F-A986-9D842D0FA34C}"/>
                </a:ext>
              </a:extLst>
            </p:cNvPr>
            <p:cNvGrpSpPr/>
            <p:nvPr/>
          </p:nvGrpSpPr>
          <p:grpSpPr>
            <a:xfrm>
              <a:off x="3378634" y="5337753"/>
              <a:ext cx="861060" cy="839163"/>
              <a:chOff x="7077746" y="4328674"/>
              <a:chExt cx="861060" cy="839163"/>
            </a:xfrm>
          </p:grpSpPr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AE22D77C-10F5-4D48-9D21-DEEF8C2AB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D6D84F27-94D2-4023-83EC-604113AA7BF9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AA9F4F55-63F9-4FB7-8EEA-31CB943E1F26}"/>
                </a:ext>
              </a:extLst>
            </p:cNvPr>
            <p:cNvGrpSpPr/>
            <p:nvPr/>
          </p:nvGrpSpPr>
          <p:grpSpPr>
            <a:xfrm>
              <a:off x="4223580" y="5426442"/>
              <a:ext cx="861060" cy="654787"/>
              <a:chOff x="5561337" y="4418674"/>
              <a:chExt cx="861060" cy="65478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C5E32042-0466-49E0-BD47-3EB33A12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1867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6B97532-CC43-4589-9E40-859F10ECD2F6}"/>
                  </a:ext>
                </a:extLst>
              </p:cNvPr>
              <p:cNvSpPr txBox="1"/>
              <p:nvPr/>
            </p:nvSpPr>
            <p:spPr>
              <a:xfrm>
                <a:off x="5561337" y="4776050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6773E82A-C62B-4224-9C5C-805A26C08CE9}"/>
                </a:ext>
              </a:extLst>
            </p:cNvPr>
            <p:cNvGrpSpPr/>
            <p:nvPr/>
          </p:nvGrpSpPr>
          <p:grpSpPr>
            <a:xfrm>
              <a:off x="7918667" y="5425225"/>
              <a:ext cx="861060" cy="654788"/>
              <a:chOff x="6467170" y="4418674"/>
              <a:chExt cx="861060" cy="654788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95B5F4D3-CBBC-4831-91A1-3D6B3E8A2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344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374BC1D5-B14B-46DF-97D7-F3E0BFD614B2}"/>
                  </a:ext>
                </a:extLst>
              </p:cNvPr>
              <p:cNvSpPr txBox="1"/>
              <p:nvPr/>
            </p:nvSpPr>
            <p:spPr>
              <a:xfrm>
                <a:off x="6467170" y="4776051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4AB5FDE-E043-4E1F-A1F7-0C42E515795F}"/>
                </a:ext>
              </a:extLst>
            </p:cNvPr>
            <p:cNvCxnSpPr>
              <a:cxnSpLocks/>
            </p:cNvCxnSpPr>
            <p:nvPr/>
          </p:nvCxnSpPr>
          <p:spPr>
            <a:xfrm>
              <a:off x="8599004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871D5108-D74F-4340-BC7D-5D11BD300498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82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3182F8B5-9ECD-489B-99AD-51F0F1C33A9F}"/>
                </a:ext>
              </a:extLst>
            </p:cNvPr>
            <p:cNvGrpSpPr/>
            <p:nvPr/>
          </p:nvGrpSpPr>
          <p:grpSpPr>
            <a:xfrm>
              <a:off x="5054184" y="5284134"/>
              <a:ext cx="861060" cy="890254"/>
              <a:chOff x="4100657" y="4273363"/>
              <a:chExt cx="861060" cy="890254"/>
            </a:xfrm>
          </p:grpSpPr>
          <p:pic>
            <p:nvPicPr>
              <p:cNvPr id="84" name="圖片 83">
                <a:extLst>
                  <a:ext uri="{FF2B5EF4-FFF2-40B4-BE49-F238E27FC236}">
                    <a16:creationId xmlns:a16="http://schemas.microsoft.com/office/drawing/2014/main" id="{1915C73D-3F08-4D20-AFFF-B2510BA11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507E23F1-F80E-4CBB-8293-EF6A2BA18991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2CFA586-06FA-4D6A-AA45-01482ECEA824}"/>
                </a:ext>
              </a:extLst>
            </p:cNvPr>
            <p:cNvGrpSpPr/>
            <p:nvPr/>
          </p:nvGrpSpPr>
          <p:grpSpPr>
            <a:xfrm>
              <a:off x="7048618" y="5281606"/>
              <a:ext cx="861060" cy="890254"/>
              <a:chOff x="4100657" y="4273363"/>
              <a:chExt cx="861060" cy="890254"/>
            </a:xfrm>
          </p:grpSpPr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7F5EF7A5-D86A-4E88-A624-62C289E0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78776317-44EF-4377-AD8A-29273E7F0524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394FCDE4-978A-416C-8C08-97666F83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7145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B221734D-668B-422F-A905-241AF0F062A9}"/>
                </a:ext>
              </a:extLst>
            </p:cNvPr>
            <p:cNvCxnSpPr>
              <a:cxnSpLocks/>
            </p:cNvCxnSpPr>
            <p:nvPr/>
          </p:nvCxnSpPr>
          <p:spPr>
            <a:xfrm>
              <a:off x="7806842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6032D422-C66C-474A-9184-6369E01DC9D2}"/>
                </a:ext>
              </a:extLst>
            </p:cNvPr>
            <p:cNvSpPr txBox="1"/>
            <p:nvPr/>
          </p:nvSpPr>
          <p:spPr>
            <a:xfrm>
              <a:off x="4224498" y="4656656"/>
              <a:ext cx="955643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5347C0C7-19D9-4CF1-A25E-13BCDA526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59589" y="4297967"/>
              <a:ext cx="360000" cy="360000"/>
            </a:xfrm>
            <a:prstGeom prst="rect">
              <a:avLst/>
            </a:prstGeom>
          </p:spPr>
        </p:pic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22F2479-C360-445A-B21F-CC64081E12C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53" y="4956656"/>
              <a:ext cx="0" cy="378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AB44E7F-AABC-46EA-A3B9-0CB7B2B1F794}"/>
                </a:ext>
              </a:extLst>
            </p:cNvPr>
            <p:cNvSpPr txBox="1"/>
            <p:nvPr/>
          </p:nvSpPr>
          <p:spPr>
            <a:xfrm>
              <a:off x="7752090" y="4676953"/>
              <a:ext cx="1165117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7A84D47C-5B2C-4F04-8B6D-ED401D9DC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22374" y="4295218"/>
              <a:ext cx="360000" cy="360000"/>
            </a:xfrm>
            <a:prstGeom prst="rect">
              <a:avLst/>
            </a:prstGeom>
          </p:spPr>
        </p:pic>
        <p:pic>
          <p:nvPicPr>
            <p:cNvPr id="77" name="圖形 76" descr="建築物">
              <a:extLst>
                <a:ext uri="{FF2B5EF4-FFF2-40B4-BE49-F238E27FC236}">
                  <a16:creationId xmlns:a16="http://schemas.microsoft.com/office/drawing/2014/main" id="{7CEA13B9-E95B-49C1-A1FA-B78D752E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05757" y="5227424"/>
              <a:ext cx="758171" cy="758171"/>
            </a:xfrm>
            <a:prstGeom prst="rect">
              <a:avLst/>
            </a:prstGeom>
          </p:spPr>
        </p:pic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10CBFA0D-CC84-4FDF-B948-E814500288C0}"/>
                </a:ext>
              </a:extLst>
            </p:cNvPr>
            <p:cNvCxnSpPr>
              <a:stCxn id="84" idx="3"/>
              <a:endCxn id="77" idx="1"/>
            </p:cNvCxnSpPr>
            <p:nvPr/>
          </p:nvCxnSpPr>
          <p:spPr>
            <a:xfrm flipV="1">
              <a:off x="5805822" y="5606510"/>
              <a:ext cx="299935" cy="16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接點: 肘形 78">
              <a:extLst>
                <a:ext uri="{FF2B5EF4-FFF2-40B4-BE49-F238E27FC236}">
                  <a16:creationId xmlns:a16="http://schemas.microsoft.com/office/drawing/2014/main" id="{6D4A65D6-54BC-4494-808E-287F4B92C499}"/>
                </a:ext>
              </a:extLst>
            </p:cNvPr>
            <p:cNvCxnSpPr>
              <a:stCxn id="77" idx="3"/>
              <a:endCxn id="82" idx="1"/>
            </p:cNvCxnSpPr>
            <p:nvPr/>
          </p:nvCxnSpPr>
          <p:spPr>
            <a:xfrm flipV="1">
              <a:off x="6863928" y="5605606"/>
              <a:ext cx="288328" cy="9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58A52A8C-43A1-4220-AD4A-966FF3CB5417}"/>
                </a:ext>
              </a:extLst>
            </p:cNvPr>
            <p:cNvCxnSpPr>
              <a:cxnSpLocks/>
              <a:stCxn id="75" idx="2"/>
              <a:endCxn id="81" idx="2"/>
            </p:cNvCxnSpPr>
            <p:nvPr/>
          </p:nvCxnSpPr>
          <p:spPr>
            <a:xfrm rot="16200000" flipH="1">
              <a:off x="8167572" y="5141439"/>
              <a:ext cx="334457" cy="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7548129-E746-4BAB-815B-92DD5E284303}"/>
                </a:ext>
              </a:extLst>
            </p:cNvPr>
            <p:cNvSpPr/>
            <p:nvPr/>
          </p:nvSpPr>
          <p:spPr>
            <a:xfrm flipV="1">
              <a:off x="8312095" y="5308821"/>
              <a:ext cx="45719" cy="54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904858" cy="461665"/>
            <a:chOff x="568442" y="319364"/>
            <a:chExt cx="4904858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807342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MLWE (module learning with errors)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33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2×2,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Secret vectors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1​  and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are both of size 2×1.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68B6A2-8436-41F8-8B6D-408189B8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7" y="4525825"/>
            <a:ext cx="3805680" cy="7913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073097" y="658764"/>
            <a:ext cx="5374887" cy="554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Calculation Steps: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 the secret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to the result and take 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public data is the 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the result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022590-A7BA-49A9-BE42-ABA45971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09" y="1720158"/>
            <a:ext cx="4837575" cy="7629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630FE6-5A4C-4EFA-A5A4-BADC67E7B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409" y="3439876"/>
            <a:ext cx="3169456" cy="5378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A64E5AB-9DC3-443F-8080-2A050A194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617" y="4028995"/>
            <a:ext cx="2267404" cy="6997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20C7AE-AAFB-4C77-9E47-784090F85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606" y="5617942"/>
            <a:ext cx="2354761" cy="6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5237064" cy="461665"/>
            <a:chOff x="568442" y="319364"/>
            <a:chExt cx="5237064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513954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MSIS</a:t>
              </a:r>
              <a:r>
                <a:rPr lang="zh-TW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(module shortest integer solution)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277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3×2,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272775" y="1079614"/>
            <a:ext cx="5374887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Attempt to Solve: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Assume a vector </a:t>
            </a:r>
            <a:r>
              <a:rPr lang="zh-TW" altLang="pt-BR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take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F7B046-E0F1-4B67-9F80-67831FBE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63" y="3857235"/>
            <a:ext cx="1427623" cy="11156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48C8E6-46AF-46A4-8826-70A536DBDB5E}"/>
              </a:ext>
            </a:extLst>
          </p:cNvPr>
          <p:cNvSpPr txBox="1"/>
          <p:nvPr/>
        </p:nvSpPr>
        <p:spPr>
          <a:xfrm>
            <a:off x="633947" y="5081165"/>
            <a:ext cx="6116444" cy="111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a non-zero integer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such that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 (mod 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7FB19E-4D90-435B-8CA6-F13117F4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85" y="2218138"/>
            <a:ext cx="1063663" cy="70058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6752FCB-CCD6-4955-8D2B-4BFF2F6E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73" y="3559457"/>
            <a:ext cx="5811305" cy="9603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42D970E-559D-4390-87BD-27005F566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780" y="4675423"/>
            <a:ext cx="2734237" cy="11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13139</TotalTime>
  <Words>1304</Words>
  <Application>Microsoft Office PowerPoint</Application>
  <PresentationFormat>寬螢幕</PresentationFormat>
  <Paragraphs>195</Paragraphs>
  <Slides>29</Slides>
  <Notes>29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450A 蘇柏丞</cp:lastModifiedBy>
  <cp:revision>184</cp:revision>
  <dcterms:created xsi:type="dcterms:W3CDTF">2015-05-05T08:02:14Z</dcterms:created>
  <dcterms:modified xsi:type="dcterms:W3CDTF">2024-10-03T08:23:35Z</dcterms:modified>
</cp:coreProperties>
</file>