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9" r:id="rId2"/>
    <p:sldId id="259" r:id="rId3"/>
    <p:sldId id="258" r:id="rId4"/>
    <p:sldId id="265" r:id="rId5"/>
    <p:sldId id="348" r:id="rId6"/>
    <p:sldId id="308" r:id="rId7"/>
    <p:sldId id="341" r:id="rId8"/>
    <p:sldId id="302" r:id="rId9"/>
    <p:sldId id="323" r:id="rId10"/>
    <p:sldId id="350" r:id="rId11"/>
    <p:sldId id="351" r:id="rId12"/>
    <p:sldId id="303" r:id="rId13"/>
    <p:sldId id="352" r:id="rId14"/>
    <p:sldId id="353" r:id="rId15"/>
    <p:sldId id="354" r:id="rId16"/>
    <p:sldId id="359" r:id="rId17"/>
    <p:sldId id="355" r:id="rId18"/>
    <p:sldId id="356" r:id="rId19"/>
    <p:sldId id="357" r:id="rId20"/>
    <p:sldId id="360" r:id="rId21"/>
    <p:sldId id="361" r:id="rId22"/>
    <p:sldId id="363" r:id="rId23"/>
    <p:sldId id="304" r:id="rId24"/>
    <p:sldId id="349" r:id="rId25"/>
    <p:sldId id="324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71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2D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75293" autoAdjust="0"/>
  </p:normalViewPr>
  <p:slideViewPr>
    <p:cSldViewPr snapToGrid="0">
      <p:cViewPr varScale="1">
        <p:scale>
          <a:sx n="82" d="100"/>
          <a:sy n="82" d="100"/>
        </p:scale>
        <p:origin x="1632" y="78"/>
      </p:cViewPr>
      <p:guideLst>
        <p:guide orient="horz" pos="2568"/>
        <p:guide pos="719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93341-7E73-4CB7-AB28-F066480C63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不需要輸入，並輸出公鑰和私鑰</a:t>
            </a:r>
            <a:endParaRPr lang="en-US" altLang="zh-TW" b="1" dirty="0"/>
          </a:p>
          <a:p>
            <a:r>
              <a:rPr lang="en-US" altLang="zh-TW" b="1" dirty="0"/>
              <a:t>1. </a:t>
            </a:r>
            <a:r>
              <a:rPr lang="zh-TW" altLang="en-US" b="1" dirty="0"/>
              <a:t>訊息代表計算</a:t>
            </a:r>
          </a:p>
          <a:p>
            <a:r>
              <a:rPr lang="zh-TW" altLang="en-US" dirty="0"/>
              <a:t>將訊息 </a:t>
            </a:r>
            <a:r>
              <a:rPr lang="en-US" altLang="zh-TW" dirty="0"/>
              <a:t>(M) </a:t>
            </a:r>
            <a:r>
              <a:rPr lang="zh-TW" altLang="en-US" dirty="0"/>
              <a:t>與公鑰哈希 </a:t>
            </a:r>
            <a:r>
              <a:rPr lang="en-US" altLang="zh-TW" dirty="0"/>
              <a:t>(tr) </a:t>
            </a:r>
            <a:r>
              <a:rPr lang="zh-TW" altLang="en-US" dirty="0"/>
              <a:t>連接並使用哈希函數 </a:t>
            </a:r>
            <a:r>
              <a:rPr lang="en-US" altLang="zh-TW" dirty="0"/>
              <a:t>H </a:t>
            </a:r>
            <a:r>
              <a:rPr lang="zh-TW" altLang="en-US" dirty="0"/>
              <a:t>將其哈希為 </a:t>
            </a:r>
            <a:r>
              <a:rPr lang="en-US" altLang="zh-TW" dirty="0"/>
              <a:t>512 </a:t>
            </a:r>
            <a:r>
              <a:rPr lang="zh-TW" altLang="en-US" dirty="0"/>
              <a:t>位的訊息代表 </a:t>
            </a:r>
            <a:r>
              <a:rPr lang="en-US" altLang="zh-TW" dirty="0"/>
              <a:t>(μ)</a:t>
            </a:r>
            <a:r>
              <a:rPr lang="zh-TW" altLang="en-US" dirty="0"/>
              <a:t>。</a:t>
            </a:r>
          </a:p>
          <a:p>
            <a:r>
              <a:rPr lang="en-US" altLang="zh-TW" b="1" dirty="0"/>
              <a:t>2. </a:t>
            </a:r>
            <a:r>
              <a:rPr lang="zh-TW" altLang="en-US" b="1" dirty="0"/>
              <a:t>私有隨機種子生成</a:t>
            </a:r>
          </a:p>
          <a:p>
            <a:r>
              <a:rPr lang="zh-TW" altLang="en-US" dirty="0"/>
              <a:t>簽名者在每次簽名操作期間生成額外的 </a:t>
            </a:r>
            <a:r>
              <a:rPr lang="en-US" altLang="zh-TW" dirty="0"/>
              <a:t>512 </a:t>
            </a:r>
            <a:r>
              <a:rPr lang="zh-TW" altLang="en-US" dirty="0"/>
              <a:t>位私有隨機種子 </a:t>
            </a:r>
            <a:r>
              <a:rPr lang="en-US" altLang="zh-TW" dirty="0"/>
              <a:t>(ρ') </a:t>
            </a:r>
            <a:r>
              <a:rPr lang="zh-TW" altLang="en-US" dirty="0"/>
              <a:t>作為私有隨機值。此種子計算公式為 </a:t>
            </a:r>
            <a:r>
              <a:rPr lang="en-US" altLang="zh-TW" dirty="0"/>
              <a:t>ρ' ← H(K||</a:t>
            </a:r>
            <a:r>
              <a:rPr lang="en-US" altLang="zh-TW" dirty="0" err="1"/>
              <a:t>rnd</a:t>
            </a:r>
            <a:r>
              <a:rPr lang="en-US" altLang="zh-TW" dirty="0"/>
              <a:t>||μ, 512)</a:t>
            </a:r>
            <a:r>
              <a:rPr lang="zh-TW" altLang="en-US" dirty="0"/>
              <a:t>，其中 </a:t>
            </a:r>
            <a:r>
              <a:rPr lang="en-US" altLang="zh-TW" dirty="0" err="1"/>
              <a:t>rnd</a:t>
            </a:r>
            <a:r>
              <a:rPr lang="en-US" altLang="zh-TW" dirty="0"/>
              <a:t> </a:t>
            </a:r>
            <a:r>
              <a:rPr lang="zh-TW" altLang="en-US" dirty="0"/>
              <a:t>在預設的「對沖」變體中是 </a:t>
            </a:r>
            <a:r>
              <a:rPr lang="en-US" altLang="zh-TW" dirty="0"/>
              <a:t>RBG </a:t>
            </a:r>
            <a:r>
              <a:rPr lang="zh-TW" altLang="en-US" dirty="0"/>
              <a:t>的輸出，在確定性變體中是一串零。</a:t>
            </a:r>
          </a:p>
          <a:p>
            <a:r>
              <a:rPr lang="en-US" altLang="zh-TW" b="1" dirty="0"/>
              <a:t>3. </a:t>
            </a:r>
            <a:r>
              <a:rPr lang="zh-TW" altLang="en-US" b="1" dirty="0"/>
              <a:t>拒絕採樣迴圈</a:t>
            </a:r>
          </a:p>
          <a:p>
            <a:r>
              <a:rPr lang="zh-TW" altLang="en-US" dirty="0"/>
              <a:t>簽名算法的主要部分包括一個拒絕採樣迴圈，每次迭代都會產生有效簽名或無效簽名，無效簽名會洩露私鑰信息。</a:t>
            </a:r>
          </a:p>
          <a:p>
            <a:r>
              <a:rPr lang="en-US" altLang="zh-TW" b="1" dirty="0"/>
              <a:t>4. </a:t>
            </a:r>
            <a:r>
              <a:rPr lang="zh-TW" altLang="en-US" b="1" dirty="0"/>
              <a:t>簽名輸出</a:t>
            </a:r>
          </a:p>
          <a:p>
            <a:r>
              <a:rPr lang="zh-TW" altLang="en-US" dirty="0"/>
              <a:t>如果生成了有效簽名，則將其編碼為字節字符串並輸出。簽名由承諾哈希 </a:t>
            </a:r>
            <a:r>
              <a:rPr lang="en-US" altLang="zh-TW" dirty="0"/>
              <a:t>(c)</a:t>
            </a:r>
            <a:r>
              <a:rPr lang="zh-TW" altLang="en-US" dirty="0"/>
              <a:t>、響應 </a:t>
            </a:r>
            <a:r>
              <a:rPr lang="en-US" altLang="zh-TW" dirty="0"/>
              <a:t>(z) </a:t>
            </a:r>
            <a:r>
              <a:rPr lang="zh-TW" altLang="en-US" dirty="0"/>
              <a:t>和提示 </a:t>
            </a:r>
            <a:r>
              <a:rPr lang="en-US" altLang="zh-TW" dirty="0"/>
              <a:t>(h) </a:t>
            </a:r>
            <a:r>
              <a:rPr lang="zh-TW" altLang="en-US" dirty="0"/>
              <a:t>組成。</a:t>
            </a:r>
          </a:p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97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1. </a:t>
            </a:r>
            <a:r>
              <a:rPr lang="zh-TW" altLang="en-US" b="1" dirty="0"/>
              <a:t>簽名提取</a:t>
            </a:r>
          </a:p>
          <a:p>
            <a:r>
              <a:rPr lang="zh-TW" altLang="en-US" dirty="0"/>
              <a:t>驗證者從公鑰 </a:t>
            </a:r>
            <a:r>
              <a:rPr lang="en-US" altLang="zh-TW" dirty="0"/>
              <a:t>(pk) </a:t>
            </a:r>
            <a:r>
              <a:rPr lang="zh-TW" altLang="en-US" dirty="0"/>
              <a:t>中提取公共隨機種子 </a:t>
            </a:r>
            <a:r>
              <a:rPr lang="en-US" altLang="zh-TW" dirty="0"/>
              <a:t>(ρ) </a:t>
            </a:r>
            <a:r>
              <a:rPr lang="zh-TW" altLang="en-US" dirty="0"/>
              <a:t>和壓縮的多項式向量 </a:t>
            </a:r>
            <a:r>
              <a:rPr lang="en-US" altLang="zh-TW" dirty="0"/>
              <a:t>(t1)</a:t>
            </a:r>
            <a:r>
              <a:rPr lang="zh-TW" altLang="en-US" dirty="0"/>
              <a:t>，以及從簽名 </a:t>
            </a:r>
            <a:r>
              <a:rPr lang="en-US" altLang="zh-TW" dirty="0"/>
              <a:t>(σ) </a:t>
            </a:r>
            <a:r>
              <a:rPr lang="zh-TW" altLang="en-US" dirty="0"/>
              <a:t>中提取承諾哈希 </a:t>
            </a:r>
            <a:r>
              <a:rPr lang="en-US" altLang="zh-TW" dirty="0"/>
              <a:t>(c)</a:t>
            </a:r>
            <a:r>
              <a:rPr lang="zh-TW" altLang="en-US" dirty="0"/>
              <a:t>、響應 </a:t>
            </a:r>
            <a:r>
              <a:rPr lang="en-US" altLang="zh-TW" dirty="0"/>
              <a:t>(z) </a:t>
            </a:r>
            <a:r>
              <a:rPr lang="zh-TW" altLang="en-US" dirty="0"/>
              <a:t>和提示 </a:t>
            </a:r>
            <a:r>
              <a:rPr lang="en-US" altLang="zh-TW" dirty="0"/>
              <a:t>(h)</a:t>
            </a:r>
            <a:r>
              <a:rPr lang="zh-TW" altLang="en-US" dirty="0"/>
              <a:t>。</a:t>
            </a:r>
          </a:p>
          <a:p>
            <a:r>
              <a:rPr lang="en-US" altLang="zh-TW" b="1" dirty="0"/>
              <a:t>2. </a:t>
            </a:r>
            <a:r>
              <a:rPr lang="zh-TW" altLang="en-US" b="1" dirty="0"/>
              <a:t>訊息代表計算</a:t>
            </a:r>
          </a:p>
          <a:p>
            <a:r>
              <a:rPr lang="zh-TW" altLang="en-US" dirty="0"/>
              <a:t>驗證者通過對公鑰哈希 </a:t>
            </a:r>
            <a:r>
              <a:rPr lang="en-US" altLang="zh-TW" dirty="0"/>
              <a:t>(tr) </a:t>
            </a:r>
            <a:r>
              <a:rPr lang="zh-TW" altLang="en-US" dirty="0"/>
              <a:t>和訊息 </a:t>
            </a:r>
            <a:r>
              <a:rPr lang="en-US" altLang="zh-TW" dirty="0"/>
              <a:t>(M) </a:t>
            </a:r>
            <a:r>
              <a:rPr lang="zh-TW" altLang="en-US" dirty="0"/>
              <a:t>進行連接並哈希計算訊息代表 </a:t>
            </a:r>
            <a:r>
              <a:rPr lang="en-US" altLang="zh-TW" dirty="0"/>
              <a:t>(μ)</a:t>
            </a:r>
            <a:r>
              <a:rPr lang="zh-TW" altLang="en-US" dirty="0"/>
              <a:t>。</a:t>
            </a:r>
          </a:p>
          <a:p>
            <a:r>
              <a:rPr lang="en-US" altLang="zh-TW" b="1" dirty="0"/>
              <a:t>3. </a:t>
            </a:r>
            <a:r>
              <a:rPr lang="zh-TW" altLang="en-US" b="1" dirty="0"/>
              <a:t>簽名者承諾重建</a:t>
            </a:r>
          </a:p>
          <a:p>
            <a:r>
              <a:rPr lang="zh-TW" altLang="en-US" dirty="0"/>
              <a:t>驗證者嘗試從公鑰 </a:t>
            </a:r>
            <a:r>
              <a:rPr lang="en-US" altLang="zh-TW" dirty="0"/>
              <a:t>(pk) </a:t>
            </a:r>
            <a:r>
              <a:rPr lang="zh-TW" altLang="en-US" dirty="0"/>
              <a:t>和簽名 </a:t>
            </a:r>
            <a:r>
              <a:rPr lang="en-US" altLang="zh-TW" dirty="0"/>
              <a:t>(σ) </a:t>
            </a:r>
            <a:r>
              <a:rPr lang="zh-TW" altLang="en-US" dirty="0"/>
              <a:t>重建簽名者的承諾 </a:t>
            </a:r>
            <a:r>
              <a:rPr lang="en-US" altLang="zh-TW" dirty="0"/>
              <a:t>(w1)</a:t>
            </a:r>
            <a:r>
              <a:rPr lang="zh-TW" altLang="en-US" dirty="0"/>
              <a:t>。這是通過從承諾哈希 </a:t>
            </a:r>
            <a:r>
              <a:rPr lang="en-US" altLang="zh-TW" dirty="0"/>
              <a:t>(c) </a:t>
            </a:r>
            <a:r>
              <a:rPr lang="zh-TW" altLang="en-US" dirty="0"/>
              <a:t>導出挑戰多項式 </a:t>
            </a:r>
            <a:r>
              <a:rPr lang="en-US" altLang="zh-TW" dirty="0"/>
              <a:t>(c)</a:t>
            </a:r>
            <a:r>
              <a:rPr lang="zh-TW" altLang="en-US" dirty="0"/>
              <a:t>，並使用響應 </a:t>
            </a:r>
            <a:r>
              <a:rPr lang="en-US" altLang="zh-TW" dirty="0"/>
              <a:t>(z) </a:t>
            </a:r>
            <a:r>
              <a:rPr lang="zh-TW" altLang="en-US" dirty="0"/>
              <a:t>計算 </a:t>
            </a:r>
            <a:r>
              <a:rPr lang="en-US" altLang="zh-TW" dirty="0"/>
              <a:t>w' ≈ Az - ct1 ⋅ 2^d </a:t>
            </a:r>
            <a:r>
              <a:rPr lang="zh-TW" altLang="en-US" dirty="0"/>
              <a:t>來完成的。然後使用提示 </a:t>
            </a:r>
            <a:r>
              <a:rPr lang="en-US" altLang="zh-TW" dirty="0"/>
              <a:t>(h) </a:t>
            </a:r>
            <a:r>
              <a:rPr lang="zh-TW" altLang="en-US" dirty="0"/>
              <a:t>從 </a:t>
            </a:r>
            <a:r>
              <a:rPr lang="en-US" altLang="zh-TW" dirty="0"/>
              <a:t>w' </a:t>
            </a:r>
            <a:r>
              <a:rPr lang="zh-TW" altLang="en-US" dirty="0"/>
              <a:t>中獲得 </a:t>
            </a:r>
            <a:r>
              <a:rPr lang="en-US" altLang="zh-TW" dirty="0"/>
              <a:t>w1'</a:t>
            </a:r>
            <a:r>
              <a:rPr lang="zh-TW" altLang="en-US" dirty="0"/>
              <a:t>。</a:t>
            </a:r>
          </a:p>
          <a:p>
            <a:r>
              <a:rPr lang="en-US" altLang="zh-TW" b="1" dirty="0"/>
              <a:t>4. </a:t>
            </a:r>
            <a:r>
              <a:rPr lang="zh-TW" altLang="en-US" b="1" dirty="0"/>
              <a:t>有效性檢查</a:t>
            </a:r>
          </a:p>
          <a:p>
            <a:r>
              <a:rPr lang="zh-TW" altLang="en-US" dirty="0"/>
              <a:t>驗證者檢查響應 </a:t>
            </a:r>
            <a:r>
              <a:rPr lang="en-US" altLang="zh-TW" dirty="0"/>
              <a:t>(z) </a:t>
            </a:r>
            <a:r>
              <a:rPr lang="zh-TW" altLang="en-US" dirty="0"/>
              <a:t>和提示 </a:t>
            </a:r>
            <a:r>
              <a:rPr lang="en-US" altLang="zh-TW" dirty="0"/>
              <a:t>(h) </a:t>
            </a:r>
            <a:r>
              <a:rPr lang="zh-TW" altLang="en-US" dirty="0"/>
              <a:t>是否有效，以及重建的承諾 </a:t>
            </a:r>
            <a:r>
              <a:rPr lang="en-US" altLang="zh-TW" dirty="0"/>
              <a:t>(w1') </a:t>
            </a:r>
            <a:r>
              <a:rPr lang="zh-TW" altLang="en-US" dirty="0"/>
              <a:t>是否與承諾哈希 </a:t>
            </a:r>
            <a:r>
              <a:rPr lang="en-US" altLang="zh-TW" dirty="0"/>
              <a:t>(c) </a:t>
            </a:r>
            <a:r>
              <a:rPr lang="zh-TW" altLang="en-US" dirty="0"/>
              <a:t>一致。如果所有檢查都通過，驗證者返回 </a:t>
            </a:r>
            <a:r>
              <a:rPr lang="en-US" altLang="zh-TW" dirty="0"/>
              <a:t>true</a:t>
            </a:r>
            <a:r>
              <a:rPr lang="zh-TW" altLang="en-US" dirty="0"/>
              <a:t>；否則返回 </a:t>
            </a:r>
            <a:r>
              <a:rPr lang="en-US" altLang="zh-TW" dirty="0"/>
              <a:t>false</a:t>
            </a:r>
            <a:r>
              <a:rPr lang="zh-TW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08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在碩一上的時候去台大修了這堂課，這堂主要是在教我們三個重點，第一個是如何在</a:t>
            </a:r>
            <a:r>
              <a:rPr lang="en-US" altLang="zh-TW" dirty="0"/>
              <a:t>FPGA</a:t>
            </a:r>
            <a:r>
              <a:rPr lang="zh-TW" altLang="en-US" dirty="0"/>
              <a:t>和</a:t>
            </a:r>
            <a:r>
              <a:rPr lang="en-US" altLang="zh-TW" dirty="0"/>
              <a:t>ASIC</a:t>
            </a:r>
            <a:r>
              <a:rPr lang="zh-TW" altLang="en-US" dirty="0"/>
              <a:t>上使用</a:t>
            </a:r>
            <a:r>
              <a:rPr lang="en-US" altLang="zh-TW" dirty="0"/>
              <a:t>Verilog</a:t>
            </a:r>
            <a:r>
              <a:rPr lang="zh-TW" altLang="en-US" dirty="0"/>
              <a:t>與</a:t>
            </a:r>
            <a:r>
              <a:rPr lang="en-US" altLang="zh-TW" dirty="0"/>
              <a:t>HLS</a:t>
            </a:r>
            <a:r>
              <a:rPr lang="zh-TW" altLang="en-US" dirty="0"/>
              <a:t>設計且實現專案，第二個是將專案整合到</a:t>
            </a:r>
            <a:r>
              <a:rPr lang="en-US" altLang="zh-TW" dirty="0"/>
              <a:t>Caravel SOC</a:t>
            </a:r>
            <a:r>
              <a:rPr lang="zh-TW" altLang="en-US" dirty="0"/>
              <a:t>上，第三個是利用</a:t>
            </a:r>
            <a:r>
              <a:rPr lang="en-US" altLang="zh-TW" dirty="0"/>
              <a:t>Caravel FPGA</a:t>
            </a:r>
            <a:r>
              <a:rPr lang="zh-TW" altLang="en-US" dirty="0"/>
              <a:t>去做實際模擬，讓我最獲益良多的就是了解了軟體韌體與硬體之間的關係。</a:t>
            </a:r>
            <a:endParaRPr lang="en-US" altLang="zh-TW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08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與 </a:t>
            </a:r>
            <a:r>
              <a:rPr lang="en-US" altLang="zh-TW" dirty="0"/>
              <a:t>RSA </a:t>
            </a:r>
            <a:r>
              <a:rPr lang="zh-TW" altLang="en-US" dirty="0"/>
              <a:t>或 </a:t>
            </a:r>
            <a:r>
              <a:rPr lang="en-US" altLang="zh-TW" dirty="0"/>
              <a:t>Diffie-Hellman </a:t>
            </a:r>
            <a:r>
              <a:rPr lang="zh-TW" altLang="en-US" dirty="0"/>
              <a:t>系統等廣泛使用的非對稱方案不同，這些系統很容易被量子計算機攻擊，而基於晶格的加密技術被認為在傳統和量子計算機下都更安全。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我們可以使用向量空間的概念來理解晶格。向量空間是由其基底向量的線性組合生成的 </a:t>
            </a:r>
            <a:r>
              <a:rPr lang="en-US" altLang="zh-TW" dirty="0"/>
              <a:t>Rm</a:t>
            </a:r>
            <a:r>
              <a:rPr lang="zh-TW" altLang="en-US" dirty="0"/>
              <a:t>子空間。對於晶格 </a:t>
            </a:r>
            <a:r>
              <a:rPr lang="en-US" altLang="zh-TW" dirty="0"/>
              <a:t>L</a:t>
            </a:r>
            <a:r>
              <a:rPr lang="zh-TW" altLang="en-US" dirty="0"/>
              <a:t>，它只能包含係數為整數的線性組合。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一般來說，我們用矩陣表示晶格。給定生成晶格 </a:t>
            </a:r>
            <a:r>
              <a:rPr lang="en-US" altLang="zh-TW" dirty="0"/>
              <a:t>L </a:t>
            </a:r>
            <a:r>
              <a:rPr lang="zh-TW" altLang="en-US" dirty="0"/>
              <a:t>的基底 </a:t>
            </a:r>
            <a:r>
              <a:rPr lang="en-US" altLang="zh-TW" dirty="0"/>
              <a:t>b1,b2,...,</a:t>
            </a:r>
            <a:r>
              <a:rPr lang="en-US" altLang="zh-TW" dirty="0" err="1"/>
              <a:t>bn∈Rm</a:t>
            </a:r>
            <a:r>
              <a:rPr lang="zh-TW" altLang="en-US" dirty="0"/>
              <a:t>，對於 </a:t>
            </a:r>
            <a:r>
              <a:rPr lang="en-US" altLang="zh-TW" dirty="0"/>
              <a:t>1≤j≤n1</a:t>
            </a:r>
            <a:r>
              <a:rPr lang="zh-TW" altLang="en-US" dirty="0"/>
              <a:t>，向量 </a:t>
            </a:r>
            <a:r>
              <a:rPr lang="en-US" altLang="zh-TW" dirty="0" err="1"/>
              <a:t>bj</a:t>
            </a:r>
            <a:r>
              <a:rPr lang="zh-TW" altLang="en-US" dirty="0"/>
              <a:t>可以表示為 </a:t>
            </a:r>
            <a:r>
              <a:rPr lang="en-US" altLang="zh-TW" dirty="0"/>
              <a:t>(b1j,b2j,...,</a:t>
            </a:r>
            <a:r>
              <a:rPr lang="en-US" altLang="zh-TW" dirty="0" err="1"/>
              <a:t>bmj</a:t>
            </a:r>
            <a:r>
              <a:rPr lang="en-US" altLang="zh-TW" dirty="0"/>
              <a:t>)</a:t>
            </a:r>
            <a:r>
              <a:rPr lang="zh-TW" altLang="en-US" dirty="0"/>
              <a:t>，即矩陣的列。晶格 </a:t>
            </a:r>
            <a:r>
              <a:rPr lang="en-US" altLang="zh-TW" dirty="0"/>
              <a:t>L</a:t>
            </a:r>
            <a:r>
              <a:rPr lang="zh-TW" altLang="en-US" dirty="0"/>
              <a:t>的矩陣表示如圖表示：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99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圖中顯示了一個由兩個基向量 </a:t>
            </a:r>
            <a:r>
              <a:rPr lang="en-US" altLang="zh-TW" dirty="0"/>
              <a:t>b1</a:t>
            </a:r>
            <a:r>
              <a:rPr lang="zh-TW" altLang="en-US" dirty="0"/>
              <a:t>和 </a:t>
            </a:r>
            <a:r>
              <a:rPr lang="en-US" altLang="zh-TW" dirty="0"/>
              <a:t>b2​ </a:t>
            </a:r>
            <a:r>
              <a:rPr lang="zh-TW" altLang="en-US" dirty="0"/>
              <a:t>生成的二維晶格，其中每個點都是基底向量的整數線性組合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94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SVP</a:t>
            </a:r>
            <a:r>
              <a:rPr lang="zh-TW" altLang="en-US" dirty="0"/>
              <a:t> 提供了晶格中最基本向量的信息，這對於理解晶格的結構非常重要。</a:t>
            </a:r>
            <a:endParaRPr lang="en-US" altLang="zh-TW" dirty="0"/>
          </a:p>
          <a:p>
            <a:r>
              <a:rPr lang="en-US" altLang="zh-TW" b="1" dirty="0"/>
              <a:t>CVP</a:t>
            </a:r>
            <a:r>
              <a:rPr lang="zh-TW" altLang="en-US" dirty="0"/>
              <a:t> 顯示了如何解決找到接近任意點的晶格點的問題，這對於加密解密過程中的近似問題很有幫助。</a:t>
            </a:r>
            <a:endParaRPr lang="en-US" altLang="zh-TW" dirty="0"/>
          </a:p>
          <a:p>
            <a:r>
              <a:rPr lang="en-US" altLang="zh-TW" b="1" dirty="0"/>
              <a:t>LWE</a:t>
            </a:r>
            <a:r>
              <a:rPr lang="zh-TW" altLang="en-US" dirty="0"/>
              <a:t> 則是在晶格背景下，加入噪聲來掩蓋秘密數據的一個例子，它使用晶格向量和噪聲解決加密問題。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347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對於任何晶格，零向量都包含在內。</a:t>
            </a:r>
            <a:r>
              <a:rPr lang="en-US" altLang="zh-TW" dirty="0"/>
              <a:t>SVP</a:t>
            </a:r>
            <a:r>
              <a:rPr lang="zh-TW" altLang="en-US" dirty="0"/>
              <a:t>（最短向量問題）的目標不是找到這個零向量，而是找到最短的非零晶格向量。晶格 </a:t>
            </a:r>
            <a:r>
              <a:rPr lang="en-US" altLang="zh-TW" dirty="0"/>
              <a:t>L</a:t>
            </a:r>
            <a:r>
              <a:rPr lang="zh-TW" altLang="en-US" dirty="0"/>
              <a:t>的最短向量的長度通常表示為 </a:t>
            </a:r>
            <a:r>
              <a:rPr lang="en-US" altLang="zh-TW" dirty="0"/>
              <a:t>λ1​(L)</a:t>
            </a:r>
            <a:r>
              <a:rPr lang="zh-TW" altLang="en-US" dirty="0"/>
              <a:t>，這通常是這個向量的歐幾里得範數。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是一個 </a:t>
            </a:r>
            <a:r>
              <a:rPr lang="en-US" altLang="zh-TW" dirty="0"/>
              <a:t>NP-hard </a:t>
            </a:r>
            <a:r>
              <a:rPr lang="zh-TW" altLang="en-US" dirty="0"/>
              <a:t>問題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最短向量問題是指給定一個晶格基 </a:t>
            </a:r>
            <a:r>
              <a:rPr lang="en-US" altLang="zh-TW" dirty="0"/>
              <a:t>B</a:t>
            </a:r>
            <a:r>
              <a:rPr lang="zh-TW" altLang="en-US" dirty="0"/>
              <a:t>，找到最短的非零晶格向量，即找到一個 </a:t>
            </a:r>
            <a:r>
              <a:rPr lang="en-US" altLang="zh-TW" dirty="0" err="1"/>
              <a:t>v∈L</a:t>
            </a:r>
            <a:r>
              <a:rPr lang="zh-TW" altLang="en-US" dirty="0"/>
              <a:t>使得 </a:t>
            </a:r>
            <a:r>
              <a:rPr lang="en-US" altLang="zh-TW" dirty="0"/>
              <a:t>v</a:t>
            </a:r>
            <a:r>
              <a:rPr lang="zh-TW" altLang="en-US" dirty="0"/>
              <a:t>的長度等於晶格 </a:t>
            </a:r>
            <a:r>
              <a:rPr lang="en-US" altLang="zh-TW" dirty="0"/>
              <a:t>L</a:t>
            </a:r>
            <a:r>
              <a:rPr lang="zh-TW" altLang="en-US" dirty="0"/>
              <a:t>的最短向量。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52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圖中紅色箭頭是一個二維晶格中最短的非零向量，該向量是基底向量</a:t>
            </a:r>
            <a:r>
              <a:rPr lang="en-US" altLang="zh-TW" dirty="0"/>
              <a:t>b1,b2</a:t>
            </a:r>
            <a:r>
              <a:rPr lang="zh-TW" altLang="en-US" dirty="0"/>
              <a:t>的整數線性組合，而且其長度是整個空見內最短的。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23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目標是找到最接近目標 </a:t>
            </a:r>
            <a:r>
              <a:rPr lang="en-US" altLang="zh-TW" dirty="0"/>
              <a:t>t</a:t>
            </a:r>
            <a:r>
              <a:rPr lang="zh-TW" altLang="en-US" dirty="0"/>
              <a:t>的晶格向量。對於基 </a:t>
            </a:r>
            <a:r>
              <a:rPr lang="en-US" altLang="zh-TW" dirty="0"/>
              <a:t>B</a:t>
            </a:r>
            <a:r>
              <a:rPr lang="zh-TW" altLang="en-US" dirty="0"/>
              <a:t>，目標 </a:t>
            </a:r>
            <a:r>
              <a:rPr lang="en-US" altLang="zh-TW" dirty="0"/>
              <a:t>t </a:t>
            </a:r>
            <a:r>
              <a:rPr lang="zh-TW" altLang="en-US" dirty="0"/>
              <a:t>與最近晶格向量之間的距離表示為 </a:t>
            </a:r>
            <a:r>
              <a:rPr lang="en-US" altLang="zh-TW" dirty="0" err="1"/>
              <a:t>dist</a:t>
            </a:r>
            <a:r>
              <a:rPr lang="en-US" altLang="zh-TW" dirty="0"/>
              <a:t>(</a:t>
            </a:r>
            <a:r>
              <a:rPr lang="en-US" altLang="zh-TW" dirty="0" err="1"/>
              <a:t>t,L</a:t>
            </a:r>
            <a:r>
              <a:rPr lang="en-US" altLang="zh-TW" dirty="0"/>
              <a:t>(B))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en-US" dirty="0"/>
              <a:t>是一個 </a:t>
            </a:r>
            <a:r>
              <a:rPr lang="en-US" altLang="zh-TW" dirty="0"/>
              <a:t>NP-hard </a:t>
            </a:r>
            <a:r>
              <a:rPr lang="zh-TW" altLang="en-US" dirty="0"/>
              <a:t>問題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最近向量問題是指給定晶格基 </a:t>
            </a:r>
            <a:r>
              <a:rPr lang="en-US" altLang="zh-TW" dirty="0"/>
              <a:t>B</a:t>
            </a:r>
            <a:r>
              <a:rPr lang="zh-TW" altLang="en-US" dirty="0"/>
              <a:t>和目標 </a:t>
            </a:r>
            <a:r>
              <a:rPr lang="en-US" altLang="zh-TW" dirty="0" err="1"/>
              <a:t>t∈Rm</a:t>
            </a:r>
            <a:r>
              <a:rPr lang="zh-TW" altLang="en-US" dirty="0"/>
              <a:t>，找到一個 </a:t>
            </a:r>
            <a:r>
              <a:rPr lang="en-US" altLang="zh-TW" dirty="0" err="1"/>
              <a:t>v∈L</a:t>
            </a:r>
            <a:r>
              <a:rPr lang="en-US" altLang="zh-TW" dirty="0"/>
              <a:t>(B) </a:t>
            </a:r>
            <a:r>
              <a:rPr lang="zh-TW" altLang="en-US" dirty="0"/>
              <a:t>使得與目標 </a:t>
            </a:r>
            <a:r>
              <a:rPr lang="en-US" altLang="zh-TW" dirty="0"/>
              <a:t>t</a:t>
            </a:r>
            <a:r>
              <a:rPr lang="zh-TW" altLang="en-US" dirty="0"/>
              <a:t>的距離最小。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32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圖中顯示了一個二維晶格中，目標 </a:t>
            </a:r>
            <a:r>
              <a:rPr lang="en-US" altLang="zh-TW" dirty="0"/>
              <a:t>t</a:t>
            </a:r>
            <a:r>
              <a:rPr lang="zh-TW" altLang="en-US" dirty="0"/>
              <a:t>與最近晶格向量 </a:t>
            </a:r>
            <a:r>
              <a:rPr lang="en-US" altLang="zh-TW" dirty="0"/>
              <a:t>v</a:t>
            </a:r>
            <a:r>
              <a:rPr lang="zh-TW" altLang="en-US" dirty="0"/>
              <a:t>之間的關係，其中 </a:t>
            </a:r>
            <a:r>
              <a:rPr lang="en-US" altLang="zh-TW" dirty="0"/>
              <a:t>v</a:t>
            </a:r>
            <a:r>
              <a:rPr lang="zh-TW" altLang="en-US" dirty="0"/>
              <a:t>是最接近 </a:t>
            </a:r>
            <a:r>
              <a:rPr lang="en-US" altLang="zh-TW" dirty="0"/>
              <a:t>t</a:t>
            </a:r>
            <a:r>
              <a:rPr lang="zh-TW" altLang="en-US" dirty="0"/>
              <a:t>的晶格向量。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3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介紹帶誤差學習問題及其變體。這些問題可以用來構建基於晶格的密碼系統。</a:t>
            </a:r>
            <a:endParaRPr lang="en-US" altLang="zh-TW" dirty="0"/>
          </a:p>
          <a:p>
            <a:endParaRPr lang="en-US" altLang="zh-TW" b="1" dirty="0"/>
          </a:p>
          <a:p>
            <a:r>
              <a:rPr lang="zh-TW" altLang="en-US" b="1" dirty="0"/>
              <a:t>定義 </a:t>
            </a:r>
            <a:r>
              <a:rPr lang="en-US" altLang="zh-TW" b="1" dirty="0"/>
              <a:t>2.4.1</a:t>
            </a:r>
            <a:r>
              <a:rPr lang="zh-TW" altLang="en-US" b="1" dirty="0"/>
              <a:t>（</a:t>
            </a:r>
            <a:r>
              <a:rPr lang="en-US" altLang="zh-TW" b="1" dirty="0"/>
              <a:t>LWE</a:t>
            </a:r>
            <a:r>
              <a:rPr lang="zh-TW" altLang="en-US" b="1" dirty="0"/>
              <a:t>）</a:t>
            </a:r>
          </a:p>
          <a:p>
            <a:r>
              <a:rPr lang="zh-TW" altLang="en-US" dirty="0"/>
              <a:t>讓 </a:t>
            </a:r>
            <a:r>
              <a:rPr lang="en-US" altLang="zh-TW" dirty="0" err="1"/>
              <a:t>m,n,q</a:t>
            </a:r>
            <a:r>
              <a:rPr lang="zh-TW" altLang="en-US" dirty="0"/>
              <a:t>為正整數，且 </a:t>
            </a:r>
            <a:r>
              <a:rPr lang="en-US" altLang="zh-TW" dirty="0" err="1"/>
              <a:t>m≥n</a:t>
            </a:r>
            <a:r>
              <a:rPr lang="zh-TW" altLang="en-US" dirty="0"/>
              <a:t>。對於一個祕密 </a:t>
            </a:r>
            <a:r>
              <a:rPr lang="en-US" altLang="zh-TW" dirty="0" err="1"/>
              <a:t>s∈Zqn</a:t>
            </a:r>
            <a:r>
              <a:rPr lang="zh-TW" altLang="en-US" dirty="0"/>
              <a:t>和一個錯誤分布 </a:t>
            </a:r>
            <a:r>
              <a:rPr lang="el-GR" altLang="zh-TW" dirty="0"/>
              <a:t>χ</a:t>
            </a:r>
            <a:r>
              <a:rPr lang="zh-TW" altLang="en-US" dirty="0"/>
              <a:t>在 </a:t>
            </a:r>
            <a:r>
              <a:rPr lang="en-US" altLang="zh-TW" dirty="0" err="1"/>
              <a:t>Zqm</a:t>
            </a:r>
            <a:r>
              <a:rPr lang="en-US" altLang="zh-TW" dirty="0"/>
              <a:t> </a:t>
            </a:r>
            <a:r>
              <a:rPr lang="zh-TW" altLang="en-US" dirty="0"/>
              <a:t>上，學習含錯誤問題（</a:t>
            </a:r>
            <a:r>
              <a:rPr lang="en-US" altLang="zh-TW" dirty="0"/>
              <a:t>LWE</a:t>
            </a:r>
            <a:r>
              <a:rPr lang="zh-TW" altLang="en-US" dirty="0"/>
              <a:t>）是要從給定的樣本中恢復這個祕密 </a:t>
            </a:r>
            <a:r>
              <a:rPr lang="en-US" altLang="zh-TW" dirty="0"/>
              <a:t>s</a:t>
            </a:r>
            <a:r>
              <a:rPr lang="zh-TW" altLang="en-US" dirty="0"/>
              <a:t>。這些樣本的形式為 </a:t>
            </a:r>
            <a:r>
              <a:rPr lang="en-US" altLang="zh-TW" dirty="0"/>
              <a:t>(</a:t>
            </a:r>
            <a:r>
              <a:rPr lang="en-US" altLang="zh-TW" dirty="0" err="1"/>
              <a:t>ai,bi</a:t>
            </a:r>
            <a:r>
              <a:rPr lang="en-US" altLang="zh-TW" dirty="0"/>
              <a:t>=(</a:t>
            </a:r>
            <a:r>
              <a:rPr lang="en-US" altLang="zh-TW" dirty="0" err="1"/>
              <a:t>ai⋅s</a:t>
            </a:r>
            <a:r>
              <a:rPr lang="en-US" altLang="zh-TW" dirty="0"/>
              <a:t>)+</a:t>
            </a:r>
            <a:r>
              <a:rPr lang="en-US" altLang="zh-TW" dirty="0" err="1"/>
              <a:t>ei</a:t>
            </a:r>
            <a:r>
              <a:rPr lang="zh-TW" altLang="en-US" dirty="0"/>
              <a:t>，其中每個 </a:t>
            </a:r>
            <a:r>
              <a:rPr lang="en-US" altLang="zh-TW" dirty="0"/>
              <a:t>ai</a:t>
            </a:r>
            <a:r>
              <a:rPr lang="zh-TW" altLang="en-US" dirty="0"/>
              <a:t>是從 </a:t>
            </a:r>
            <a:r>
              <a:rPr lang="en-US" altLang="zh-TW" dirty="0" err="1"/>
              <a:t>Zqn</a:t>
            </a:r>
            <a:r>
              <a:rPr lang="zh-TW" altLang="en-US" dirty="0"/>
              <a:t>中均勻選取的，而 </a:t>
            </a:r>
            <a:r>
              <a:rPr lang="en-US" altLang="zh-TW" dirty="0"/>
              <a:t>e</a:t>
            </a:r>
            <a:r>
              <a:rPr lang="zh-TW" altLang="en-US" dirty="0"/>
              <a:t>是從錯誤分布 </a:t>
            </a:r>
            <a:r>
              <a:rPr lang="el-GR" altLang="zh-TW" dirty="0"/>
              <a:t>χ</a:t>
            </a:r>
            <a:r>
              <a:rPr lang="zh-TW" altLang="en-US" dirty="0"/>
              <a:t>中抽取的。具體來說，給定一個矩陣 </a:t>
            </a:r>
            <a:r>
              <a:rPr lang="en-US" altLang="zh-TW" dirty="0"/>
              <a:t>A</a:t>
            </a:r>
            <a:r>
              <a:rPr lang="zh-TW" altLang="en-US" dirty="0"/>
              <a:t>，其第 </a:t>
            </a:r>
            <a:r>
              <a:rPr lang="en-US" altLang="zh-TW" dirty="0"/>
              <a:t>iii </a:t>
            </a:r>
            <a:r>
              <a:rPr lang="zh-TW" altLang="en-US" dirty="0"/>
              <a:t>行為 </a:t>
            </a:r>
            <a:r>
              <a:rPr lang="en-US" altLang="zh-TW" dirty="0"/>
              <a:t>ai</a:t>
            </a:r>
            <a:r>
              <a:rPr lang="zh-TW" altLang="en-US" dirty="0"/>
              <a:t>，和一個向量 </a:t>
            </a:r>
            <a:r>
              <a:rPr lang="en-US" altLang="zh-TW" dirty="0"/>
              <a:t>b=(</a:t>
            </a:r>
            <a:r>
              <a:rPr lang="en-US" altLang="zh-TW" dirty="0" err="1"/>
              <a:t>A⋅s+e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LWE </a:t>
            </a:r>
            <a:r>
              <a:rPr lang="zh-TW" altLang="en-US" dirty="0"/>
              <a:t>的目標是找到向量 </a:t>
            </a:r>
            <a:r>
              <a:rPr lang="en-US" altLang="zh-TW" dirty="0"/>
              <a:t>s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90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基本思想是，即使在加入一些噪聲（即錯誤 </a:t>
            </a:r>
            <a:r>
              <a:rPr lang="en-US" altLang="zh-TW" dirty="0"/>
              <a:t>e</a:t>
            </a:r>
            <a:r>
              <a:rPr lang="zh-TW" altLang="en-US" dirty="0"/>
              <a:t>）的情況下，也能從一系列線性方程式中恢復出秘密信息 </a:t>
            </a:r>
            <a:r>
              <a:rPr lang="en-US" altLang="zh-TW" dirty="0"/>
              <a:t>s</a:t>
            </a:r>
            <a:r>
              <a:rPr lang="zh-TW" altLang="en-US" dirty="0"/>
              <a:t>。這些方程式由 </a:t>
            </a:r>
            <a:r>
              <a:rPr lang="en-US" altLang="zh-TW" dirty="0"/>
              <a:t>ai</a:t>
            </a:r>
            <a:r>
              <a:rPr lang="zh-TW" altLang="en-US" dirty="0"/>
              <a:t>和 </a:t>
            </a:r>
            <a:r>
              <a:rPr lang="en-US" altLang="zh-TW" dirty="0"/>
              <a:t>bi</a:t>
            </a:r>
            <a:r>
              <a:rPr lang="zh-TW" altLang="en-US" dirty="0"/>
              <a:t>組成，其中 </a:t>
            </a:r>
            <a:r>
              <a:rPr lang="en-US" altLang="zh-TW" dirty="0"/>
              <a:t>ai</a:t>
            </a:r>
            <a:r>
              <a:rPr lang="zh-TW" altLang="en-US" dirty="0"/>
              <a:t>是公開的，而 </a:t>
            </a:r>
            <a:r>
              <a:rPr lang="en-US" altLang="zh-TW" dirty="0"/>
              <a:t>bi </a:t>
            </a:r>
            <a:r>
              <a:rPr lang="zh-TW" altLang="en-US" dirty="0"/>
              <a:t>是 </a:t>
            </a:r>
            <a:r>
              <a:rPr lang="en-US" altLang="zh-TW" dirty="0"/>
              <a:t>ai</a:t>
            </a:r>
            <a:r>
              <a:rPr lang="zh-TW" altLang="en-US" dirty="0"/>
              <a:t>與秘密 </a:t>
            </a:r>
            <a:r>
              <a:rPr lang="en-US" altLang="zh-TW" dirty="0"/>
              <a:t>s </a:t>
            </a:r>
            <a:r>
              <a:rPr lang="zh-TW" altLang="en-US" dirty="0"/>
              <a:t>的內積再加上一個小的錯誤 </a:t>
            </a:r>
            <a:r>
              <a:rPr lang="en-US" altLang="zh-TW" dirty="0"/>
              <a:t>e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在實際應用中，攻擊者可能知道矩陣 </a:t>
            </a:r>
            <a:r>
              <a:rPr lang="en-US" altLang="zh-TW" dirty="0"/>
              <a:t>A </a:t>
            </a:r>
            <a:r>
              <a:rPr lang="zh-TW" altLang="en-US" dirty="0"/>
              <a:t>和結果向量 </a:t>
            </a:r>
            <a:r>
              <a:rPr lang="en-US" altLang="zh-TW" dirty="0"/>
              <a:t>b</a:t>
            </a:r>
            <a:r>
              <a:rPr lang="zh-TW" altLang="en-US" dirty="0"/>
              <a:t>，但不知道錯誤向量 </a:t>
            </a:r>
            <a:r>
              <a:rPr lang="en-US" altLang="zh-TW" dirty="0"/>
              <a:t>e</a:t>
            </a:r>
            <a:r>
              <a:rPr lang="zh-TW" altLang="en-US" dirty="0"/>
              <a:t>。攻擊者的目標是嘗試解出 </a:t>
            </a:r>
            <a:r>
              <a:rPr lang="en-US" altLang="zh-TW" dirty="0"/>
              <a:t>s</a:t>
            </a:r>
            <a:r>
              <a:rPr lang="zh-TW" altLang="en-US" dirty="0"/>
              <a:t>。由於加入了錯誤 </a:t>
            </a:r>
            <a:r>
              <a:rPr lang="en-US" altLang="zh-TW" dirty="0"/>
              <a:t>e</a:t>
            </a:r>
            <a:r>
              <a:rPr lang="zh-TW" altLang="en-US" dirty="0"/>
              <a:t>，這個問題變得非常困難，因此提供了安全保證。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LWE </a:t>
            </a:r>
            <a:r>
              <a:rPr lang="zh-TW" altLang="en-US" dirty="0"/>
              <a:t>問題的難度和 </a:t>
            </a:r>
            <a:r>
              <a:rPr lang="en-US" altLang="zh-TW" dirty="0" err="1"/>
              <a:t>q,n,m</a:t>
            </a:r>
            <a:r>
              <a:rPr lang="zh-TW" altLang="en-US" dirty="0"/>
              <a:t>的選擇有關，這些參數可以調整問題的安全級別和效能。</a:t>
            </a: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6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模組</a:t>
            </a:r>
            <a:r>
              <a:rPr lang="en-US" altLang="zh-TW" dirty="0"/>
              <a:t>-LWE </a:t>
            </a:r>
            <a:r>
              <a:rPr lang="zh-TW" altLang="en-US" dirty="0"/>
              <a:t>問題將 </a:t>
            </a:r>
            <a:r>
              <a:rPr lang="en-US" altLang="zh-TW" dirty="0"/>
              <a:t>LWE </a:t>
            </a:r>
            <a:r>
              <a:rPr lang="zh-TW" altLang="en-US" dirty="0"/>
              <a:t>和 </a:t>
            </a:r>
            <a:r>
              <a:rPr lang="en-US" altLang="zh-TW" dirty="0"/>
              <a:t>ring-LWE </a:t>
            </a:r>
            <a:r>
              <a:rPr lang="zh-TW" altLang="en-US" dirty="0"/>
              <a:t>泛化。可以看作是將 </a:t>
            </a:r>
            <a:r>
              <a:rPr lang="en-US" altLang="zh-TW" dirty="0"/>
              <a:t>LWE </a:t>
            </a:r>
            <a:r>
              <a:rPr lang="zh-TW" altLang="en-US" dirty="0"/>
              <a:t>的每個整數項替換為 </a:t>
            </a:r>
            <a:r>
              <a:rPr lang="en-US" altLang="zh-TW" dirty="0" err="1"/>
              <a:t>Rq</a:t>
            </a:r>
            <a:r>
              <a:rPr lang="zh-TW" altLang="en-US" dirty="0"/>
              <a:t>中的元素。在 </a:t>
            </a:r>
            <a:r>
              <a:rPr lang="en-US" altLang="zh-TW" dirty="0"/>
              <a:t>LWE </a:t>
            </a:r>
            <a:r>
              <a:rPr lang="zh-TW" altLang="en-US" dirty="0"/>
              <a:t>中，運算 </a:t>
            </a:r>
            <a:r>
              <a:rPr lang="en-US" altLang="zh-TW" dirty="0" err="1"/>
              <a:t>As+e</a:t>
            </a:r>
            <a:r>
              <a:rPr lang="zh-TW" altLang="en-US" dirty="0"/>
              <a:t>的變數是整數。而在模組</a:t>
            </a:r>
            <a:r>
              <a:rPr lang="en-US" altLang="zh-TW" dirty="0"/>
              <a:t>-LWE </a:t>
            </a:r>
            <a:r>
              <a:rPr lang="zh-TW" altLang="en-US" dirty="0"/>
              <a:t>中，</a:t>
            </a:r>
            <a:r>
              <a:rPr lang="en-US" altLang="zh-TW" dirty="0"/>
              <a:t>A</a:t>
            </a:r>
            <a:r>
              <a:rPr lang="zh-TW" altLang="en-US" dirty="0"/>
              <a:t>是由 </a:t>
            </a:r>
            <a:r>
              <a:rPr lang="en-US" altLang="zh-TW" dirty="0" err="1"/>
              <a:t>Rq</a:t>
            </a:r>
            <a:r>
              <a:rPr lang="zh-TW" altLang="en-US" dirty="0"/>
              <a:t>中的多項式組成的矩陣，</a:t>
            </a:r>
            <a:r>
              <a:rPr lang="en-US" altLang="zh-TW" dirty="0"/>
              <a:t>s</a:t>
            </a:r>
            <a:r>
              <a:rPr lang="zh-TW" altLang="en-US" dirty="0"/>
              <a:t>和 </a:t>
            </a:r>
            <a:r>
              <a:rPr lang="en-US" altLang="zh-TW" dirty="0"/>
              <a:t>e</a:t>
            </a:r>
            <a:r>
              <a:rPr lang="zh-TW" altLang="en-US" dirty="0"/>
              <a:t>是相同環中多項式的向量。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2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35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一般的非對稱式加密是用公鑰加密訊息、私鑰解鎖密文，但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數位簽章加密則反過來用，用私鑰加密，再公布公鑰，讓驗證者用公鑰解密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，驗證簽名可信度。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40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r>
              <a:rPr lang="zh-TW" altLang="en-US" dirty="0"/>
              <a:t>是利用旋轉因子的對稱性以及基偶性來化簡</a:t>
            </a:r>
            <a:r>
              <a:rPr lang="en-US" altLang="zh-TW" dirty="0"/>
              <a:t>DFT</a:t>
            </a:r>
            <a:r>
              <a:rPr lang="zh-TW" altLang="en-US" dirty="0"/>
              <a:t>，獲得以下蝶型單元，那我們的</a:t>
            </a:r>
            <a:r>
              <a:rPr lang="en-US" altLang="zh-TW" dirty="0"/>
              <a:t>FFT</a:t>
            </a:r>
            <a:r>
              <a:rPr lang="zh-TW" altLang="en-US" dirty="0"/>
              <a:t>會運用</a:t>
            </a:r>
            <a:r>
              <a:rPr lang="en-US" altLang="zh-TW" dirty="0"/>
              <a:t>3</a:t>
            </a:r>
            <a:r>
              <a:rPr lang="zh-TW" altLang="en-US" dirty="0"/>
              <a:t>層每層</a:t>
            </a:r>
            <a:r>
              <a:rPr lang="en-US" altLang="zh-TW" dirty="0"/>
              <a:t>4</a:t>
            </a:r>
            <a:r>
              <a:rPr lang="zh-TW" altLang="en-US" dirty="0"/>
              <a:t>個共</a:t>
            </a:r>
            <a:r>
              <a:rPr lang="en-US" altLang="zh-TW" dirty="0"/>
              <a:t>12</a:t>
            </a:r>
            <a:r>
              <a:rPr lang="zh-TW" altLang="en-US" dirty="0"/>
              <a:t>個來完成我們時域到頻域的轉換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只用一個</a:t>
            </a:r>
            <a:r>
              <a:rPr lang="en-US" altLang="zh-TW" dirty="0"/>
              <a:t>butterfly unit</a:t>
            </a:r>
            <a:r>
              <a:rPr lang="zh-TW" altLang="en-US" dirty="0"/>
              <a:t>那</a:t>
            </a:r>
            <a:r>
              <a:rPr lang="en-US" altLang="zh-TW" dirty="0"/>
              <a:t>controller</a:t>
            </a:r>
            <a:r>
              <a:rPr lang="zh-TW" altLang="en-US" dirty="0"/>
              <a:t>怎麼去控制要運算哪個站存氣 </a:t>
            </a:r>
            <a:br>
              <a:rPr lang="en-US" altLang="zh-TW" dirty="0"/>
            </a:br>
            <a:r>
              <a:rPr lang="en-US" altLang="zh-TW" dirty="0"/>
              <a:t>s: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用</a:t>
            </a:r>
            <a:r>
              <a:rPr lang="en-US" altLang="zh-TW" dirty="0"/>
              <a:t>2^n</a:t>
            </a:r>
            <a:r>
              <a:rPr lang="zh-TW" altLang="en-US" dirty="0"/>
              <a:t>方去處理，看距離多遠</a:t>
            </a:r>
            <a:r>
              <a:rPr lang="en-US" altLang="zh-TW" dirty="0"/>
              <a:t>stage1</a:t>
            </a:r>
            <a:r>
              <a:rPr lang="zh-TW" altLang="en-US" dirty="0"/>
              <a:t>就是</a:t>
            </a:r>
            <a:r>
              <a:rPr lang="en-US" altLang="zh-TW" dirty="0"/>
              <a:t>2^0</a:t>
            </a:r>
            <a:r>
              <a:rPr lang="zh-TW" altLang="en-US" dirty="0"/>
              <a:t>、</a:t>
            </a:r>
            <a:r>
              <a:rPr lang="en-US" altLang="zh-TW" dirty="0"/>
              <a:t>stage2</a:t>
            </a:r>
            <a:r>
              <a:rPr lang="zh-TW" altLang="en-US" dirty="0"/>
              <a:t>就是</a:t>
            </a:r>
            <a:r>
              <a:rPr lang="en-US" altLang="zh-TW" dirty="0"/>
              <a:t>2^1….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如果要運算的暫存器是亂數的，可以用</a:t>
            </a:r>
            <a:r>
              <a:rPr lang="en-US" altLang="zh-TW" dirty="0" err="1"/>
              <a:t>lookuptable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0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1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隨著近年來量子電腦的能力越來越強大，許多的公鑰加密系統都受到了威脅，特別是基於整數分解與離散對數分解的加解密和數位簽章，因此</a:t>
            </a:r>
            <a:r>
              <a:rPr lang="en-US" altLang="zh-TW" dirty="0"/>
              <a:t>NIST</a:t>
            </a:r>
            <a:r>
              <a:rPr lang="zh-TW" altLang="en-US" dirty="0"/>
              <a:t>美國郭家標準技術研究所在</a:t>
            </a:r>
            <a:r>
              <a:rPr lang="en-US" altLang="zh-TW" dirty="0"/>
              <a:t>2016</a:t>
            </a:r>
            <a:r>
              <a:rPr lang="zh-TW" altLang="en-US" dirty="0"/>
              <a:t>年啟動了後量子加密標準化過程，並在三輪評估與分析後選擇了本篇的演算法</a:t>
            </a:r>
            <a:r>
              <a:rPr lang="en-US" altLang="zh-TW" dirty="0"/>
              <a:t>ML-DSA</a:t>
            </a:r>
            <a:r>
              <a:rPr lang="zh-TW" altLang="en-US" dirty="0"/>
              <a:t>，其前身是</a:t>
            </a:r>
            <a:r>
              <a:rPr lang="en-US" altLang="zh-TW" dirty="0"/>
              <a:t>CRYSTAL-DILITHIUM</a:t>
            </a:r>
            <a:r>
              <a:rPr lang="zh-TW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9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而兩者的差異在於其中的變數長度以及生成隨機種子的方式不同，主要是為了符合</a:t>
            </a:r>
            <a:r>
              <a:rPr lang="en-US" altLang="zh-TW" dirty="0"/>
              <a:t>NIST</a:t>
            </a:r>
            <a:r>
              <a:rPr lang="zh-TW" altLang="en-US" dirty="0"/>
              <a:t>的安全標準。 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b="1" dirty="0"/>
              <a:t>Ρ</a:t>
            </a:r>
            <a:r>
              <a:rPr lang="zh-TW" altLang="en-US" dirty="0"/>
              <a:t>私密隨機種子</a:t>
            </a:r>
            <a:endParaRPr lang="en-US" altLang="zh-TW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b="1" dirty="0"/>
              <a:t>μ</a:t>
            </a:r>
            <a:r>
              <a:rPr lang="zh-TW" altLang="en-US" dirty="0"/>
              <a:t>訊息代表</a:t>
            </a: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/>
              <a:t>tr</a:t>
            </a:r>
            <a:r>
              <a:rPr lang="zh-TW" altLang="en-US" dirty="0"/>
              <a:t>公鑰雜湊值</a:t>
            </a:r>
            <a:endParaRPr lang="en-US" altLang="zh-TW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/>
              <a:t>c′</a:t>
            </a: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/>
              <a:t>Signature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 err="1"/>
              <a:t>rnd</a:t>
            </a:r>
            <a:r>
              <a:rPr lang="en-US" altLang="zh-TW" sz="1200" b="1" dirty="0"/>
              <a:t> Generation</a:t>
            </a: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5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這個標準當中定義了一種數位簽章產生的方法，可以用來保護二進制資料，同時在標準內也提供了驗證的方法。裡面主要分成三大步驟，第一個是金鑰產生，再來是生成簽章，最後是驗證簽章，每個步驟都有提供生成的數學步驟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而這個標準中定義的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ML-DAS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種基於模塊學習錯誤問題的數位簽章方案，此演算法被認定對量子電腦具有強大的不可偽造性以及不可否認性。不可偽造性是指簽章可用於檢測是否經過偽授權修改，並可驗證身分。不可否認性是指該簽章可做為證據，證明簽章確實有原生成者產生，簽署人不能否認產生的簽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基於格的數位簽章方案的安全性通常與兩個中心問題有關：學習帶錯誤（</a:t>
            </a:r>
            <a:r>
              <a:rPr lang="en-US" altLang="zh-TW" dirty="0"/>
              <a:t>LWE</a:t>
            </a:r>
            <a:r>
              <a:rPr lang="zh-TW" altLang="en-US" dirty="0"/>
              <a:t>）問題和短整數解（</a:t>
            </a:r>
            <a:r>
              <a:rPr lang="en-US" altLang="zh-TW" dirty="0"/>
              <a:t>SIS</a:t>
            </a:r>
            <a:r>
              <a:rPr lang="zh-TW" altLang="en-US" dirty="0"/>
              <a:t>）問題。</a:t>
            </a:r>
            <a:r>
              <a:rPr lang="en-US" altLang="zh-TW" dirty="0"/>
              <a:t>LWE </a:t>
            </a:r>
            <a:r>
              <a:rPr lang="zh-TW" altLang="en-US" dirty="0"/>
              <a:t>問題是從給定的一組隨機噪聲線性方程中恢復秘密 </a:t>
            </a:r>
            <a:r>
              <a:rPr lang="en-US" altLang="zh-TW" dirty="0"/>
              <a:t>s</a:t>
            </a:r>
            <a:r>
              <a:rPr lang="zh-TW" altLang="en-US" dirty="0"/>
              <a:t>。</a:t>
            </a:r>
            <a:r>
              <a:rPr lang="en-US" altLang="zh-TW" dirty="0"/>
              <a:t>SIS </a:t>
            </a:r>
            <a:r>
              <a:rPr lang="zh-TW" altLang="en-US" dirty="0"/>
              <a:t>問題是找到滿足某種條件的解 </a:t>
            </a:r>
            <a:r>
              <a:rPr lang="en-US" altLang="zh-TW" dirty="0"/>
              <a:t>s</a:t>
            </a:r>
            <a:r>
              <a:rPr lang="zh-TW" altLang="en-US" dirty="0"/>
              <a:t>。對於適當的參數選擇，這些問題對於最佳已知技術是不可解的。</a:t>
            </a:r>
          </a:p>
          <a:p>
            <a:r>
              <a:rPr lang="zh-TW" altLang="en-US" dirty="0"/>
              <a:t>當 </a:t>
            </a:r>
            <a:r>
              <a:rPr lang="en-US" altLang="zh-TW" dirty="0"/>
              <a:t>LWE </a:t>
            </a:r>
            <a:r>
              <a:rPr lang="zh-TW" altLang="en-US" dirty="0"/>
              <a:t>和 </a:t>
            </a:r>
            <a:r>
              <a:rPr lang="en-US" altLang="zh-TW" dirty="0"/>
              <a:t>SIS </a:t>
            </a:r>
            <a:r>
              <a:rPr lang="zh-TW" altLang="en-US" dirty="0"/>
              <a:t>的模數替換為比 </a:t>
            </a:r>
            <a:r>
              <a:rPr lang="en-US" altLang="zh-TW" dirty="0" err="1"/>
              <a:t>Zq</a:t>
            </a:r>
            <a:r>
              <a:rPr lang="en-US" altLang="zh-TW" dirty="0"/>
              <a:t>\</a:t>
            </a:r>
            <a:r>
              <a:rPr lang="en-US" altLang="zh-TW" dirty="0" err="1"/>
              <a:t>mathbb</a:t>
            </a:r>
            <a:r>
              <a:rPr lang="en-US" altLang="zh-TW" dirty="0"/>
              <a:t>{Z}_</a:t>
            </a:r>
            <a:r>
              <a:rPr lang="en-US" altLang="zh-TW" dirty="0" err="1"/>
              <a:t>qZq</a:t>
            </a:r>
            <a:r>
              <a:rPr lang="en-US" altLang="zh-TW" dirty="0"/>
              <a:t>​ </a:t>
            </a:r>
            <a:r>
              <a:rPr lang="zh-TW" altLang="en-US" dirty="0"/>
              <a:t>大的環模數時（例如 </a:t>
            </a:r>
            <a:r>
              <a:rPr lang="en-US" altLang="zh-TW" dirty="0" err="1"/>
              <a:t>RqR_qRq</a:t>
            </a:r>
            <a:r>
              <a:rPr lang="en-US" altLang="zh-TW" dirty="0"/>
              <a:t>​</a:t>
            </a:r>
            <a:r>
              <a:rPr lang="zh-TW" altLang="en-US" dirty="0"/>
              <a:t>），結果問題稱為 </a:t>
            </a:r>
            <a:r>
              <a:rPr lang="en-US" altLang="zh-TW" dirty="0"/>
              <a:t>MLWE </a:t>
            </a:r>
            <a:r>
              <a:rPr lang="zh-TW" altLang="en-US" dirty="0"/>
              <a:t>和 </a:t>
            </a:r>
            <a:r>
              <a:rPr lang="en-US" altLang="zh-TW" dirty="0"/>
              <a:t>MSIS</a:t>
            </a:r>
            <a:r>
              <a:rPr lang="zh-TW" altLang="en-US" dirty="0"/>
              <a:t>。</a:t>
            </a:r>
            <a:r>
              <a:rPr lang="en-US" altLang="zh-TW" dirty="0"/>
              <a:t>ML-DSA </a:t>
            </a:r>
            <a:r>
              <a:rPr lang="zh-TW" altLang="en-US" dirty="0"/>
              <a:t>的安全性基於 </a:t>
            </a:r>
            <a:r>
              <a:rPr lang="en-US" altLang="zh-TW" dirty="0" err="1"/>
              <a:t>RqR_qRq</a:t>
            </a:r>
            <a:r>
              <a:rPr lang="en-US" altLang="zh-TW" dirty="0"/>
              <a:t>​ </a:t>
            </a:r>
            <a:r>
              <a:rPr lang="zh-TW" altLang="en-US" dirty="0"/>
              <a:t>上的 </a:t>
            </a:r>
            <a:r>
              <a:rPr lang="en-US" altLang="zh-TW" dirty="0"/>
              <a:t>MLWE </a:t>
            </a:r>
            <a:r>
              <a:rPr lang="zh-TW" altLang="en-US" dirty="0"/>
              <a:t>問題和一個非標準的 </a:t>
            </a:r>
            <a:r>
              <a:rPr lang="en-US" altLang="zh-TW" dirty="0"/>
              <a:t>MSIS </a:t>
            </a:r>
            <a:r>
              <a:rPr lang="zh-TW" altLang="en-US" dirty="0"/>
              <a:t>變體稱為 </a:t>
            </a:r>
            <a:r>
              <a:rPr lang="en-US" altLang="zh-TW" dirty="0" err="1"/>
              <a:t>SelfTargetMSIS</a:t>
            </a:r>
            <a:r>
              <a:rPr lang="zh-TW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6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接下來要介紹下線經驗，我會先從大學專題開始介紹，接者才是目前碩士的下線專案。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6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隨機種子生成</a:t>
            </a:r>
          </a:p>
          <a:p>
            <a:r>
              <a:rPr lang="zh-TW" altLang="en-US" dirty="0"/>
              <a:t>密鑰生成算法首先使用認可的隨機數生成器（</a:t>
            </a:r>
            <a:r>
              <a:rPr lang="en-US" altLang="zh-TW" dirty="0"/>
              <a:t>RBG</a:t>
            </a:r>
            <a:r>
              <a:rPr lang="zh-TW" altLang="en-US" dirty="0"/>
              <a:t>）生成一個</a:t>
            </a:r>
            <a:r>
              <a:rPr lang="en-US" altLang="zh-TW" dirty="0"/>
              <a:t>256</a:t>
            </a:r>
            <a:r>
              <a:rPr lang="zh-TW" altLang="en-US" dirty="0"/>
              <a:t>位的隨機種子。然後使用擴展輸出函數（</a:t>
            </a:r>
            <a:r>
              <a:rPr lang="en-US" altLang="zh-TW" dirty="0"/>
              <a:t>XOF</a:t>
            </a:r>
            <a:r>
              <a:rPr lang="zh-TW" altLang="en-US" dirty="0"/>
              <a:t>，如</a:t>
            </a:r>
            <a:r>
              <a:rPr lang="en-US" altLang="zh-TW" dirty="0"/>
              <a:t>SHAKE-256</a:t>
            </a:r>
            <a:r>
              <a:rPr lang="zh-TW" altLang="en-US" dirty="0"/>
              <a:t>）擴展此種子以產生其他隨機值。</a:t>
            </a:r>
          </a:p>
          <a:p>
            <a:r>
              <a:rPr lang="zh-TW" altLang="en-US" b="1" dirty="0"/>
              <a:t>公共和私有隨機種子生成</a:t>
            </a:r>
          </a:p>
          <a:p>
            <a:r>
              <a:rPr lang="zh-TW" altLang="en-US" dirty="0"/>
              <a:t>擴展的種子用於生成一個公共隨機種子（</a:t>
            </a:r>
            <a:r>
              <a:rPr lang="en-US" altLang="zh-TW" dirty="0"/>
              <a:t>ρ</a:t>
            </a:r>
            <a:r>
              <a:rPr lang="zh-TW" altLang="en-US" dirty="0"/>
              <a:t>）和兩個私有隨機種子（</a:t>
            </a:r>
            <a:r>
              <a:rPr lang="en-US" altLang="zh-TW" dirty="0"/>
              <a:t>ρ‘</a:t>
            </a:r>
            <a:r>
              <a:rPr lang="zh-TW" altLang="en-US" dirty="0"/>
              <a:t> 與</a:t>
            </a:r>
            <a:r>
              <a:rPr lang="en-US" altLang="zh-TW" dirty="0"/>
              <a:t>K</a:t>
            </a:r>
            <a:r>
              <a:rPr lang="zh-TW" altLang="en-US" dirty="0"/>
              <a:t>）。</a:t>
            </a:r>
            <a:r>
              <a:rPr lang="en-US" altLang="zh-TW" dirty="0"/>
              <a:t>ρ</a:t>
            </a:r>
            <a:r>
              <a:rPr lang="zh-TW" altLang="en-US" dirty="0"/>
              <a:t>與</a:t>
            </a:r>
            <a:r>
              <a:rPr lang="en-US" altLang="zh-TW" dirty="0"/>
              <a:t>ρ‘</a:t>
            </a:r>
            <a:r>
              <a:rPr lang="zh-TW" altLang="en-US" dirty="0"/>
              <a:t>用於偽隨機生成多項式矩陣（</a:t>
            </a:r>
            <a:r>
              <a:rPr lang="en-US" altLang="zh-TW" dirty="0"/>
              <a:t>A</a:t>
            </a:r>
            <a:r>
              <a:rPr lang="zh-TW" altLang="en-US" dirty="0"/>
              <a:t>）和兩個多項式向量（</a:t>
            </a:r>
            <a:r>
              <a:rPr lang="en-US" altLang="zh-TW" dirty="0"/>
              <a:t>s1</a:t>
            </a:r>
            <a:r>
              <a:rPr lang="zh-TW" altLang="en-US" dirty="0"/>
              <a:t>和</a:t>
            </a:r>
            <a:r>
              <a:rPr lang="en-US" altLang="zh-TW" dirty="0"/>
              <a:t>s2</a:t>
            </a:r>
            <a:r>
              <a:rPr lang="zh-TW" altLang="en-US" dirty="0"/>
              <a:t>），而</a:t>
            </a:r>
            <a:r>
              <a:rPr lang="en-US" altLang="zh-TW" dirty="0"/>
              <a:t>K</a:t>
            </a:r>
            <a:r>
              <a:rPr lang="zh-TW" altLang="en-US" dirty="0"/>
              <a:t>用於簽名。</a:t>
            </a:r>
          </a:p>
          <a:p>
            <a:r>
              <a:rPr lang="zh-TW" altLang="en-US" b="1" dirty="0"/>
              <a:t>公鑰計算</a:t>
            </a:r>
          </a:p>
          <a:p>
            <a:r>
              <a:rPr lang="zh-TW" altLang="en-US" dirty="0"/>
              <a:t>公共值（</a:t>
            </a:r>
            <a:r>
              <a:rPr lang="en-US" altLang="zh-TW" dirty="0"/>
              <a:t>t</a:t>
            </a:r>
            <a:r>
              <a:rPr lang="zh-TW" altLang="en-US" dirty="0"/>
              <a:t>）計算公式為</a:t>
            </a:r>
            <a:r>
              <a:rPr lang="en-US" altLang="zh-TW" dirty="0"/>
              <a:t>t = As1 + s2</a:t>
            </a:r>
            <a:r>
              <a:rPr lang="zh-TW" altLang="en-US" dirty="0"/>
              <a:t>。此向量通過去掉每個係數的</a:t>
            </a:r>
            <a:r>
              <a:rPr lang="en-US" altLang="zh-TW" dirty="0"/>
              <a:t>d</a:t>
            </a:r>
            <a:r>
              <a:rPr lang="zh-TW" altLang="en-US" dirty="0"/>
              <a:t>個最低有效位進行壓縮，結果生成壓縮的多項式向量（</a:t>
            </a:r>
            <a:r>
              <a:rPr lang="en-US" altLang="zh-TW" dirty="0"/>
              <a:t>t1</a:t>
            </a:r>
            <a:r>
              <a:rPr lang="zh-TW" altLang="en-US" dirty="0"/>
              <a:t>）。公鑰（</a:t>
            </a:r>
            <a:r>
              <a:rPr lang="en-US" altLang="zh-TW" dirty="0"/>
              <a:t>pk</a:t>
            </a:r>
            <a:r>
              <a:rPr lang="zh-TW" altLang="en-US" dirty="0"/>
              <a:t>）是公共隨機種子（</a:t>
            </a:r>
            <a:r>
              <a:rPr lang="en-US" altLang="zh-TW" dirty="0"/>
              <a:t>ρ</a:t>
            </a:r>
            <a:r>
              <a:rPr lang="zh-TW" altLang="en-US" dirty="0"/>
              <a:t>）和壓縮多項式向量（</a:t>
            </a:r>
            <a:r>
              <a:rPr lang="en-US" altLang="zh-TW" dirty="0"/>
              <a:t>t1</a:t>
            </a:r>
            <a:r>
              <a:rPr lang="zh-TW" altLang="en-US" dirty="0"/>
              <a:t>）的字節編碼。</a:t>
            </a:r>
          </a:p>
          <a:p>
            <a:r>
              <a:rPr lang="zh-TW" altLang="en-US" b="1" dirty="0"/>
              <a:t>私鑰計算</a:t>
            </a:r>
          </a:p>
          <a:p>
            <a:r>
              <a:rPr lang="zh-TW" altLang="en-US" dirty="0"/>
              <a:t>私鑰（</a:t>
            </a:r>
            <a:r>
              <a:rPr lang="en-US" altLang="zh-TW" dirty="0" err="1"/>
              <a:t>sk</a:t>
            </a:r>
            <a:r>
              <a:rPr lang="zh-TW" altLang="en-US" dirty="0"/>
              <a:t>）是公共隨機種子（</a:t>
            </a:r>
            <a:r>
              <a:rPr lang="en-US" altLang="zh-TW" dirty="0"/>
              <a:t>ρ</a:t>
            </a:r>
            <a:r>
              <a:rPr lang="zh-TW" altLang="en-US" dirty="0"/>
              <a:t>）、</a:t>
            </a:r>
            <a:r>
              <a:rPr lang="en-US" altLang="zh-TW" dirty="0"/>
              <a:t>256</a:t>
            </a:r>
            <a:r>
              <a:rPr lang="zh-TW" altLang="en-US" dirty="0"/>
              <a:t>位私有隨機種子（</a:t>
            </a:r>
            <a:r>
              <a:rPr lang="en-US" altLang="zh-TW" dirty="0"/>
              <a:t>K</a:t>
            </a:r>
            <a:r>
              <a:rPr lang="zh-TW" altLang="en-US" dirty="0"/>
              <a:t>）、</a:t>
            </a:r>
            <a:r>
              <a:rPr lang="en-US" altLang="zh-TW" dirty="0"/>
              <a:t>512</a:t>
            </a:r>
            <a:r>
              <a:rPr lang="zh-TW" altLang="en-US" dirty="0"/>
              <a:t>位公鑰哈希值（</a:t>
            </a:r>
            <a:r>
              <a:rPr lang="en-US" altLang="zh-TW" dirty="0"/>
              <a:t>tr</a:t>
            </a:r>
            <a:r>
              <a:rPr lang="zh-TW" altLang="en-US" dirty="0"/>
              <a:t>）、秘密多項式向量（</a:t>
            </a:r>
            <a:r>
              <a:rPr lang="en-US" altLang="zh-TW" dirty="0"/>
              <a:t>s1</a:t>
            </a:r>
            <a:r>
              <a:rPr lang="zh-TW" altLang="en-US" dirty="0"/>
              <a:t>和</a:t>
            </a:r>
            <a:r>
              <a:rPr lang="en-US" altLang="zh-TW" dirty="0"/>
              <a:t>s2</a:t>
            </a:r>
            <a:r>
              <a:rPr lang="zh-TW" altLang="en-US" dirty="0"/>
              <a:t>）以及編碼未壓縮公鑰多項式（</a:t>
            </a:r>
            <a:r>
              <a:rPr lang="en-US" altLang="zh-TW" dirty="0"/>
              <a:t>t</a:t>
            </a:r>
            <a:r>
              <a:rPr lang="zh-TW" altLang="en-US" dirty="0"/>
              <a:t>）中最低有效位的多項式向量（</a:t>
            </a:r>
            <a:r>
              <a:rPr lang="en-US" altLang="zh-TW" dirty="0"/>
              <a:t>t0</a:t>
            </a:r>
            <a:r>
              <a:rPr lang="zh-TW" altLang="en-US" dirty="0"/>
              <a:t>）的字節編碼。</a:t>
            </a:r>
          </a:p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1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45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894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2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7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59081" y="-872837"/>
            <a:ext cx="8738755" cy="8603673"/>
            <a:chOff x="1659081" y="-872837"/>
            <a:chExt cx="8738755" cy="8603673"/>
          </a:xfrm>
        </p:grpSpPr>
        <p:sp>
          <p:nvSpPr>
            <p:cNvPr id="4" name="椭圆 3"/>
            <p:cNvSpPr/>
            <p:nvPr/>
          </p:nvSpPr>
          <p:spPr>
            <a:xfrm>
              <a:off x="2185669" y="-324131"/>
              <a:ext cx="7820660" cy="750626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794163" y="-872837"/>
              <a:ext cx="8603673" cy="8603673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59081" y="1713219"/>
              <a:ext cx="578692" cy="1424836"/>
              <a:chOff x="1659081" y="1713219"/>
              <a:chExt cx="578692" cy="1424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59081" y="2207428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59081" y="2836170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35888" y="1713219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537137" y="4516762"/>
              <a:ext cx="839038" cy="1362308"/>
              <a:chOff x="9537137" y="4516762"/>
              <a:chExt cx="839038" cy="1362308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9724442" y="4979707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9537137" y="5577185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flipH="1">
                <a:off x="10074290" y="4516762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6" name="直接连接符 15"/>
          <p:cNvCxnSpPr>
            <a:cxnSpLocks/>
          </p:cNvCxnSpPr>
          <p:nvPr/>
        </p:nvCxnSpPr>
        <p:spPr>
          <a:xfrm>
            <a:off x="3216275" y="1647044"/>
            <a:ext cx="571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422788" y="4174942"/>
            <a:ext cx="3303646" cy="1609529"/>
            <a:chOff x="4806211" y="4738204"/>
            <a:chExt cx="2631680" cy="886454"/>
          </a:xfrm>
        </p:grpSpPr>
        <p:sp>
          <p:nvSpPr>
            <p:cNvPr id="25" name="流程图: 终止 24"/>
            <p:cNvSpPr/>
            <p:nvPr/>
          </p:nvSpPr>
          <p:spPr>
            <a:xfrm>
              <a:off x="4806211" y="4738204"/>
              <a:ext cx="2631680" cy="868454"/>
            </a:xfrm>
            <a:prstGeom prst="flowChartTerminato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879" y="4816117"/>
              <a:ext cx="2268343" cy="502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學生：蘇柏丞</a:t>
              </a:r>
              <a:endPara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指導教授：林銘波</a:t>
              </a:r>
              <a:endParaRPr lang="zh-CN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98051" y="5588658"/>
              <a:ext cx="648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8C59FE2-D937-410B-85AA-96AA917379D0}"/>
              </a:ext>
            </a:extLst>
          </p:cNvPr>
          <p:cNvSpPr txBox="1"/>
          <p:nvPr/>
        </p:nvSpPr>
        <p:spPr>
          <a:xfrm>
            <a:off x="1526038" y="2011921"/>
            <a:ext cx="9359900" cy="23698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Module-Lattice-Based Digital Signature Algorithm</a:t>
            </a:r>
          </a:p>
          <a:p>
            <a:pPr algn="ctr"/>
            <a:endParaRPr lang="zh-CN" altLang="en-US" sz="5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7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44718-396A-41E3-8C02-4B0E1DF9406E}"/>
              </a:ext>
            </a:extLst>
          </p:cNvPr>
          <p:cNvSpPr/>
          <p:nvPr/>
        </p:nvSpPr>
        <p:spPr>
          <a:xfrm>
            <a:off x="1368221" y="1714345"/>
            <a:ext cx="6096000" cy="30762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Representative Computation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Private Random Seed Generation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Rejection Sampling Loop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Signature Output</a:t>
            </a:r>
          </a:p>
          <a:p>
            <a:pPr>
              <a:lnSpc>
                <a:spcPct val="20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3DB52AF2-7F28-443A-B8F3-3D473C4D3376}"/>
              </a:ext>
            </a:extLst>
          </p:cNvPr>
          <p:cNvSpPr/>
          <p:nvPr/>
        </p:nvSpPr>
        <p:spPr>
          <a:xfrm>
            <a:off x="721036" y="1901478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61DF28-7BBA-4A05-ACA7-2613283F76F9}"/>
              </a:ext>
            </a:extLst>
          </p:cNvPr>
          <p:cNvSpPr/>
          <p:nvPr/>
        </p:nvSpPr>
        <p:spPr>
          <a:xfrm>
            <a:off x="876245" y="1944475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1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B2E5A139-2538-476F-92B1-4ABDBE108C2F}"/>
              </a:ext>
            </a:extLst>
          </p:cNvPr>
          <p:cNvSpPr/>
          <p:nvPr/>
        </p:nvSpPr>
        <p:spPr>
          <a:xfrm>
            <a:off x="720898" y="254636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91667227-D96D-4B8A-95DE-B7FEB7A2994C}"/>
              </a:ext>
            </a:extLst>
          </p:cNvPr>
          <p:cNvSpPr/>
          <p:nvPr/>
        </p:nvSpPr>
        <p:spPr>
          <a:xfrm>
            <a:off x="876107" y="2589357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13A1C284-4D1E-465F-8AEE-D04FF55A46EC}"/>
              </a:ext>
            </a:extLst>
          </p:cNvPr>
          <p:cNvSpPr/>
          <p:nvPr/>
        </p:nvSpPr>
        <p:spPr>
          <a:xfrm>
            <a:off x="731922" y="3187024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51AF61F5-EFAB-4659-A3AA-A5CF82A85C9D}"/>
              </a:ext>
            </a:extLst>
          </p:cNvPr>
          <p:cNvSpPr/>
          <p:nvPr/>
        </p:nvSpPr>
        <p:spPr>
          <a:xfrm>
            <a:off x="887131" y="3230021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3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2">
            <a:extLst>
              <a:ext uri="{FF2B5EF4-FFF2-40B4-BE49-F238E27FC236}">
                <a16:creationId xmlns:a16="http://schemas.microsoft.com/office/drawing/2014/main" id="{C4C89984-CA9E-433A-98BB-E38C3D98E2D0}"/>
              </a:ext>
            </a:extLst>
          </p:cNvPr>
          <p:cNvSpPr/>
          <p:nvPr/>
        </p:nvSpPr>
        <p:spPr>
          <a:xfrm>
            <a:off x="742808" y="3829343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DF2FBBEB-CAA8-4460-B397-13FE615D36F5}"/>
              </a:ext>
            </a:extLst>
          </p:cNvPr>
          <p:cNvSpPr/>
          <p:nvPr/>
        </p:nvSpPr>
        <p:spPr>
          <a:xfrm>
            <a:off x="898017" y="3872340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4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E372D09-3B3B-4D8A-ABB8-B3571A937EFA}"/>
                  </a:ext>
                </a:extLst>
              </p:cNvPr>
              <p:cNvSpPr/>
              <p:nvPr/>
            </p:nvSpPr>
            <p:spPr>
              <a:xfrm>
                <a:off x="6332674" y="1752307"/>
                <a:ext cx="6096000" cy="23655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Alogrithm</a:t>
                </a:r>
              </a:p>
              <a:p>
                <a:endParaRPr lang="en-US" altLang="zh-TW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y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←</m:t>
                      </m:r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𝐴𝑦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𝐻𝑖𝑔h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𝛽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𝑖𝑓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&gt;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𝛾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𝑜𝑟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𝐿𝑜𝑤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&gt;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𝛾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𝑟𝑒𝑠𝑡𝑎𝑟𝑡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E372D09-3B3B-4D8A-ABB8-B3571A937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74" y="1752307"/>
                <a:ext cx="6096000" cy="2365584"/>
              </a:xfrm>
              <a:prstGeom prst="rect">
                <a:avLst/>
              </a:prstGeom>
              <a:blipFill>
                <a:blip r:embed="rId3"/>
                <a:stretch>
                  <a:fillRect l="-900" t="-1285" b="-15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76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44718-396A-41E3-8C02-4B0E1DF9406E}"/>
              </a:ext>
            </a:extLst>
          </p:cNvPr>
          <p:cNvSpPr/>
          <p:nvPr/>
        </p:nvSpPr>
        <p:spPr>
          <a:xfrm>
            <a:off x="1368221" y="1719447"/>
            <a:ext cx="6096000" cy="24607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Extraction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Message Representative Computation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Signer's Commitment Reconstruction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Validity Checks</a:t>
            </a:r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3DB52AF2-7F28-443A-B8F3-3D473C4D3376}"/>
              </a:ext>
            </a:extLst>
          </p:cNvPr>
          <p:cNvSpPr/>
          <p:nvPr/>
        </p:nvSpPr>
        <p:spPr>
          <a:xfrm>
            <a:off x="721036" y="190658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61DF28-7BBA-4A05-ACA7-2613283F76F9}"/>
              </a:ext>
            </a:extLst>
          </p:cNvPr>
          <p:cNvSpPr/>
          <p:nvPr/>
        </p:nvSpPr>
        <p:spPr>
          <a:xfrm>
            <a:off x="876245" y="1949577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1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B2E5A139-2538-476F-92B1-4ABDBE108C2F}"/>
              </a:ext>
            </a:extLst>
          </p:cNvPr>
          <p:cNvSpPr/>
          <p:nvPr/>
        </p:nvSpPr>
        <p:spPr>
          <a:xfrm>
            <a:off x="720898" y="2551462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91667227-D96D-4B8A-95DE-B7FEB7A2994C}"/>
              </a:ext>
            </a:extLst>
          </p:cNvPr>
          <p:cNvSpPr/>
          <p:nvPr/>
        </p:nvSpPr>
        <p:spPr>
          <a:xfrm>
            <a:off x="876107" y="2594459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13A1C284-4D1E-465F-8AEE-D04FF55A46EC}"/>
              </a:ext>
            </a:extLst>
          </p:cNvPr>
          <p:cNvSpPr/>
          <p:nvPr/>
        </p:nvSpPr>
        <p:spPr>
          <a:xfrm>
            <a:off x="731922" y="3192126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51AF61F5-EFAB-4659-A3AA-A5CF82A85C9D}"/>
              </a:ext>
            </a:extLst>
          </p:cNvPr>
          <p:cNvSpPr/>
          <p:nvPr/>
        </p:nvSpPr>
        <p:spPr>
          <a:xfrm>
            <a:off x="887131" y="3235123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3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2">
            <a:extLst>
              <a:ext uri="{FF2B5EF4-FFF2-40B4-BE49-F238E27FC236}">
                <a16:creationId xmlns:a16="http://schemas.microsoft.com/office/drawing/2014/main" id="{C4C89984-CA9E-433A-98BB-E38C3D98E2D0}"/>
              </a:ext>
            </a:extLst>
          </p:cNvPr>
          <p:cNvSpPr/>
          <p:nvPr/>
        </p:nvSpPr>
        <p:spPr>
          <a:xfrm>
            <a:off x="742808" y="3834445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DF2FBBEB-CAA8-4460-B397-13FE615D36F5}"/>
              </a:ext>
            </a:extLst>
          </p:cNvPr>
          <p:cNvSpPr/>
          <p:nvPr/>
        </p:nvSpPr>
        <p:spPr>
          <a:xfrm>
            <a:off x="898017" y="3877442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4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EB7C0B7-81D9-43F8-AFF4-9F153CCEDE94}"/>
                  </a:ext>
                </a:extLst>
              </p:cNvPr>
              <p:cNvSpPr/>
              <p:nvPr/>
            </p:nvSpPr>
            <p:spPr>
              <a:xfrm>
                <a:off x="6332674" y="1752307"/>
                <a:ext cx="6096000" cy="13926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Alogrithm</a:t>
                </a:r>
              </a:p>
              <a:p>
                <a:endParaRPr lang="en-US" altLang="zh-TW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𝐻𝑖𝑔h</m:t>
                          </m:r>
                          <m:limUpp>
                            <m:limUp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 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𝑐𝑡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Up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𝑖𝑓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≤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𝛾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𝑎𝑛𝑑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𝑎𝑐𝑐𝑒𝑝𝑡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EB7C0B7-81D9-43F8-AFF4-9F153CCED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74" y="1752307"/>
                <a:ext cx="6096000" cy="1392625"/>
              </a:xfrm>
              <a:prstGeom prst="rect">
                <a:avLst/>
              </a:prstGeom>
              <a:blipFill>
                <a:blip r:embed="rId3"/>
                <a:stretch>
                  <a:fillRect l="-900" t="-2183" b="-3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54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Lattice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0CCDA5-6378-4102-98C1-E3063B60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1038840"/>
            <a:ext cx="9000000" cy="2604032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568443" y="319365"/>
            <a:ext cx="3294225" cy="400110"/>
            <a:chOff x="568442" y="319364"/>
            <a:chExt cx="329422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19670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The basic definition of lattice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61D16B8-A2D0-46F4-89FE-87539BBF5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668" y="4245805"/>
            <a:ext cx="3820084" cy="174938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155D66E-F8DD-45FE-B321-B8E27F2DC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722" y="1038840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294225" cy="400110"/>
            <a:chOff x="568442" y="319364"/>
            <a:chExt cx="329422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19670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The basic definition of lattice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F725F5C-AB73-4EC2-A48D-21AE5CEA2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00" y="857689"/>
            <a:ext cx="6480000" cy="5142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65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2614552" cy="400110"/>
            <a:chOff x="568442" y="319364"/>
            <a:chExt cx="2614552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251703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Lattice Based Problem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75AF0E-712E-48C1-B240-890289A34CE0}"/>
              </a:ext>
            </a:extLst>
          </p:cNvPr>
          <p:cNvSpPr/>
          <p:nvPr/>
        </p:nvSpPr>
        <p:spPr>
          <a:xfrm>
            <a:off x="2390369" y="1417134"/>
            <a:ext cx="8113011" cy="184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SVP (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Shortest Vector Problem)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 (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Closest</a:t>
            </a:r>
            <a:r>
              <a:rPr lang="zh-TW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Vector</a:t>
            </a:r>
            <a:r>
              <a:rPr lang="zh-TW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Problem)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LWE (Learning with Error)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0CBF03-C6A0-41A9-92A3-0B47D492F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783" y="3959978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9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21266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540253" cy="400110"/>
            <a:chOff x="568442" y="319364"/>
            <a:chExt cx="3540253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442737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SVP (Shortest Vector 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75AF0E-712E-48C1-B240-890289A34CE0}"/>
              </a:ext>
            </a:extLst>
          </p:cNvPr>
          <p:cNvSpPr/>
          <p:nvPr/>
        </p:nvSpPr>
        <p:spPr>
          <a:xfrm>
            <a:off x="2039494" y="968262"/>
            <a:ext cx="8113011" cy="24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 find this zero vector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shortest nonzero lattice vector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length of the shortest vector of a lattice L is denoted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λ1(L)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97A146-FC4D-4C34-A93C-AF8B104F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99" y="3994788"/>
            <a:ext cx="9000000" cy="11487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0CBF03-C6A0-41A9-92A3-0B47D492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783" y="3959978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0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421503" cy="400110"/>
            <a:chOff x="568442" y="319364"/>
            <a:chExt cx="3421503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323987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SVP(Shortest Vector 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82450E-9274-406B-99C7-DFD4B0B28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4"/>
          <a:stretch/>
        </p:blipFill>
        <p:spPr>
          <a:xfrm>
            <a:off x="2856000" y="1031165"/>
            <a:ext cx="6480000" cy="4795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91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365398" cy="400110"/>
            <a:chOff x="568442" y="319364"/>
            <a:chExt cx="3365398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267882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CVP(Closest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Vector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75AF0E-712E-48C1-B240-890289A34CE0}"/>
              </a:ext>
            </a:extLst>
          </p:cNvPr>
          <p:cNvSpPr/>
          <p:nvPr/>
        </p:nvSpPr>
        <p:spPr>
          <a:xfrm>
            <a:off x="2039494" y="968262"/>
            <a:ext cx="8113011" cy="24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 lattice vector which is closest to the target 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lattice basis B, the distance from the target T to the closest lattice vector is written as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(T,L(B))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C47E0C-CCD6-40B8-BDC6-483F656E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99" y="3974188"/>
            <a:ext cx="9000000" cy="11693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0CBF03-C6A0-41A9-92A3-0B47D492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680" y="3809934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1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365398" cy="400110"/>
            <a:chOff x="568442" y="319364"/>
            <a:chExt cx="3365398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267882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CVP(Closest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Vector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04E957-89F7-415C-A15C-114B250E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00" y="1065605"/>
            <a:ext cx="6480000" cy="472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338ADF1-83E3-475B-8CDE-722ED9EBC0F6}"/>
              </a:ext>
            </a:extLst>
          </p:cNvPr>
          <p:cNvSpPr txBox="1"/>
          <p:nvPr/>
        </p:nvSpPr>
        <p:spPr>
          <a:xfrm>
            <a:off x="5571460" y="342900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301758-44F2-4246-A609-1FA5528C5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394" y="3238473"/>
            <a:ext cx="257211" cy="38105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A4FD1F2-5662-41B5-88A3-72144AE02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418" y="3780983"/>
            <a:ext cx="231170" cy="34247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7DEA85F-B0C4-4F3C-AC84-2162914E31CB}"/>
              </a:ext>
            </a:extLst>
          </p:cNvPr>
          <p:cNvSpPr txBox="1"/>
          <p:nvPr/>
        </p:nvSpPr>
        <p:spPr>
          <a:xfrm>
            <a:off x="4972306" y="331701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4F80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400" dirty="0">
              <a:solidFill>
                <a:srgbClr val="4F80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9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9BCD660E-6E8D-4B7E-B81C-E3349804A5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圆角矩形 1">
            <a:extLst>
              <a:ext uri="{FF2B5EF4-FFF2-40B4-BE49-F238E27FC236}">
                <a16:creationId xmlns:a16="http://schemas.microsoft.com/office/drawing/2014/main" id="{03DB92E8-05CC-46C6-BB4D-4D18AF7917C1}"/>
              </a:ext>
            </a:extLst>
          </p:cNvPr>
          <p:cNvSpPr/>
          <p:nvPr/>
        </p:nvSpPr>
        <p:spPr>
          <a:xfrm rot="2700000">
            <a:off x="2171657" y="210738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8B9E463-801A-4848-BAE7-DB982483B117}"/>
              </a:ext>
            </a:extLst>
          </p:cNvPr>
          <p:cNvSpPr/>
          <p:nvPr/>
        </p:nvSpPr>
        <p:spPr>
          <a:xfrm>
            <a:off x="1654994" y="1590724"/>
            <a:ext cx="3957855" cy="39578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2447538" y="3101599"/>
            <a:ext cx="2372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Contents</a:t>
            </a:r>
            <a:endParaRPr lang="zh-CN" altLang="en-US" sz="4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7010404" y="1423524"/>
            <a:ext cx="727831" cy="727831"/>
            <a:chOff x="7010404" y="1250101"/>
            <a:chExt cx="727831" cy="727831"/>
          </a:xfrm>
        </p:grpSpPr>
        <p:sp>
          <p:nvSpPr>
            <p:cNvPr id="4" name="椭圆 1"/>
            <p:cNvSpPr>
              <a:spLocks noChangeArrowheads="1"/>
            </p:cNvSpPr>
            <p:nvPr/>
          </p:nvSpPr>
          <p:spPr bwMode="auto">
            <a:xfrm>
              <a:off x="7010404" y="1250101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7076801" y="1321628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01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76"/>
          <p:cNvSpPr txBox="1"/>
          <p:nvPr/>
        </p:nvSpPr>
        <p:spPr>
          <a:xfrm>
            <a:off x="7926359" y="1525828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4" name="PA_组合 23"/>
          <p:cNvGrpSpPr/>
          <p:nvPr>
            <p:custDataLst>
              <p:tags r:id="rId2"/>
            </p:custDataLst>
          </p:nvPr>
        </p:nvGrpSpPr>
        <p:grpSpPr>
          <a:xfrm>
            <a:off x="7010404" y="2656557"/>
            <a:ext cx="727831" cy="727831"/>
            <a:chOff x="7010404" y="2483134"/>
            <a:chExt cx="727831" cy="727831"/>
          </a:xfrm>
        </p:grpSpPr>
        <p:sp>
          <p:nvSpPr>
            <p:cNvPr id="8" name="椭圆 1"/>
            <p:cNvSpPr>
              <a:spLocks noChangeArrowheads="1"/>
            </p:cNvSpPr>
            <p:nvPr/>
          </p:nvSpPr>
          <p:spPr bwMode="auto">
            <a:xfrm>
              <a:off x="7010404" y="2483134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7080171" y="2554661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02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7926359" y="2758861"/>
            <a:ext cx="361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Algorithms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7010404" y="3932596"/>
            <a:ext cx="727831" cy="727831"/>
            <a:chOff x="7010404" y="3759173"/>
            <a:chExt cx="727831" cy="727831"/>
          </a:xfrm>
        </p:grpSpPr>
        <p:sp>
          <p:nvSpPr>
            <p:cNvPr id="12" name="椭圆 1"/>
            <p:cNvSpPr>
              <a:spLocks noChangeArrowheads="1"/>
            </p:cNvSpPr>
            <p:nvPr/>
          </p:nvSpPr>
          <p:spPr bwMode="auto">
            <a:xfrm>
              <a:off x="7010404" y="3759173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7076801" y="38307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03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76"/>
          <p:cNvSpPr txBox="1"/>
          <p:nvPr/>
        </p:nvSpPr>
        <p:spPr>
          <a:xfrm>
            <a:off x="7926358" y="4034900"/>
            <a:ext cx="392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系統晶片設計實驗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" name="PA_组合 24"/>
          <p:cNvGrpSpPr/>
          <p:nvPr>
            <p:custDataLst>
              <p:tags r:id="rId4"/>
            </p:custDataLst>
          </p:nvPr>
        </p:nvGrpSpPr>
        <p:grpSpPr>
          <a:xfrm>
            <a:off x="7010404" y="5165629"/>
            <a:ext cx="727831" cy="727831"/>
            <a:chOff x="7010404" y="4992206"/>
            <a:chExt cx="727831" cy="727831"/>
          </a:xfrm>
        </p:grpSpPr>
        <p:sp>
          <p:nvSpPr>
            <p:cNvPr id="16" name="椭圆 1"/>
            <p:cNvSpPr>
              <a:spLocks noChangeArrowheads="1"/>
            </p:cNvSpPr>
            <p:nvPr/>
          </p:nvSpPr>
          <p:spPr bwMode="auto">
            <a:xfrm>
              <a:off x="7010404" y="4992206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076801" y="5063733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04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76"/>
          <p:cNvSpPr txBox="1"/>
          <p:nvPr/>
        </p:nvSpPr>
        <p:spPr>
          <a:xfrm>
            <a:off x="7926357" y="5267934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其他作品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88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037936" cy="400110"/>
            <a:chOff x="568442" y="319364"/>
            <a:chExt cx="3037936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2940420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LWE(Learning with Error)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5AB2EC-B47C-4B70-A437-5347A8A4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57" y="990993"/>
            <a:ext cx="3458058" cy="638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92990F-46F6-41C7-B262-A6F21C9B1D9F}"/>
                  </a:ext>
                </a:extLst>
              </p:cNvPr>
              <p:cNvSpPr/>
              <p:nvPr/>
            </p:nvSpPr>
            <p:spPr>
              <a:xfrm>
                <a:off x="2039494" y="968262"/>
                <a:ext cx="8113011" cy="1843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matrix A which the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 of 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vector b = (As +e)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goal of LWE is to find the vector s.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92990F-46F6-41C7-B262-A6F21C9B1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94" y="968262"/>
                <a:ext cx="8113011" cy="1843518"/>
              </a:xfrm>
              <a:prstGeom prst="rect">
                <a:avLst/>
              </a:prstGeom>
              <a:blipFill>
                <a:blip r:embed="rId5"/>
                <a:stretch>
                  <a:fillRect l="-677" b="-5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6FDF3093-281E-D4D0-8B09-FF2E4DC50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999" y="3230261"/>
            <a:ext cx="9000000" cy="22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/>
              <a:t>D</a:t>
            </a:r>
            <a:r>
              <a:rPr lang="zh-TW" altLang="en-US"/>
              <a:t>基於簽名的數位簽名方案</a:t>
            </a:r>
            <a:endParaRPr lang="en-US" altLang="zh-TW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037936" cy="400110"/>
            <a:chOff x="568442" y="319364"/>
            <a:chExt cx="3037936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2940420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LWE(Learning with Error)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511799-31E0-4A49-942B-0B205B08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7" y="855411"/>
            <a:ext cx="5291733" cy="26241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A09288F-9E01-470E-B16B-88E8A5844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501" y="4849512"/>
            <a:ext cx="2986011" cy="4164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ADA1E4-1194-4E4C-BF24-7FDF61C8FA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1" t="3296"/>
          <a:stretch/>
        </p:blipFill>
        <p:spPr>
          <a:xfrm>
            <a:off x="9760687" y="4890975"/>
            <a:ext cx="2085355" cy="41648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484B648-8D25-4A3B-8AEF-237B3090A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12" y="3973837"/>
            <a:ext cx="3451302" cy="24743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BB91D35-EB2A-46EF-B864-FCA7DE1481E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913"/>
          <a:stretch/>
        </p:blipFill>
        <p:spPr>
          <a:xfrm>
            <a:off x="4205175" y="3889327"/>
            <a:ext cx="1708821" cy="262412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6923E25-47F2-4B86-878B-DB75B05300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4880" y="822997"/>
            <a:ext cx="4191004" cy="26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95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701032" cy="400110"/>
            <a:chOff x="568442" y="319364"/>
            <a:chExt cx="1701032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60351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Module-LWE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5AB2EC-B47C-4B70-A437-5347A8A4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57" y="990993"/>
            <a:ext cx="3458058" cy="63826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F92990F-46F6-41C7-B262-A6F21C9B1D9F}"/>
              </a:ext>
            </a:extLst>
          </p:cNvPr>
          <p:cNvSpPr/>
          <p:nvPr/>
        </p:nvSpPr>
        <p:spPr>
          <a:xfrm>
            <a:off x="2039494" y="968262"/>
            <a:ext cx="8113011" cy="1844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each integer term of LWE with elements in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is a matrix which is composed of polynomials ∈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e are vectors of polynomial in the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E6ECA0-5013-4A79-873B-5A25FEA4A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999" y="3429000"/>
            <a:ext cx="10080000" cy="19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65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9757" y="18803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]</a:t>
            </a:r>
          </a:p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107729" cy="400110"/>
            <a:chOff x="568442" y="319364"/>
            <a:chExt cx="1107729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010213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Purpose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2" descr="A sequence of three images showing the process of key generation, signature generation, and signature verification for a digital signature algorithm. The first image should depict key generation with a computer generating keys. The second image should show the process of generating a signature, with a document and a digital signature being created. The third image should illustrate signature verification, with a document and a digital signature being checked on a computer screen.">
            <a:extLst>
              <a:ext uri="{FF2B5EF4-FFF2-40B4-BE49-F238E27FC236}">
                <a16:creationId xmlns:a16="http://schemas.microsoft.com/office/drawing/2014/main" id="{697708FA-1E49-4553-BD76-0E570A0EC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13715" y="45771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AutoShape 4" descr="A sequence of three images showing the process of key generation, signature generation, and signature verification for a digital signature algorithm. The first image should depict key generation with a computer generating keys. The second image should show the process of generating a signature, with a document and a digital signature being created. The third image should illustrate signature verification, with a document and a digital signature being checked on a computer screen.">
            <a:extLst>
              <a:ext uri="{FF2B5EF4-FFF2-40B4-BE49-F238E27FC236}">
                <a16:creationId xmlns:a16="http://schemas.microsoft.com/office/drawing/2014/main" id="{1A8FDE22-FC23-4049-A181-565B5A147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6115" y="47295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AC9FC11-29E6-46B2-9152-0C86F2768249}"/>
              </a:ext>
            </a:extLst>
          </p:cNvPr>
          <p:cNvGrpSpPr/>
          <p:nvPr/>
        </p:nvGrpSpPr>
        <p:grpSpPr>
          <a:xfrm>
            <a:off x="2675500" y="5158267"/>
            <a:ext cx="861060" cy="996223"/>
            <a:chOff x="1281493" y="4149188"/>
            <a:chExt cx="861060" cy="996223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99FBD10-7299-4F07-A306-0678872AA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579" y="4149188"/>
              <a:ext cx="720000" cy="720000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DCFE28B-7853-471B-B162-96F6CBC3B22A}"/>
                </a:ext>
              </a:extLst>
            </p:cNvPr>
            <p:cNvSpPr txBox="1"/>
            <p:nvPr/>
          </p:nvSpPr>
          <p:spPr>
            <a:xfrm>
              <a:off x="1281493" y="4868412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sender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1D3FBBC-5344-4DAF-AC43-30C16DB3F8E2}"/>
              </a:ext>
            </a:extLst>
          </p:cNvPr>
          <p:cNvGrpSpPr/>
          <p:nvPr/>
        </p:nvGrpSpPr>
        <p:grpSpPr>
          <a:xfrm>
            <a:off x="8779727" y="5335225"/>
            <a:ext cx="861060" cy="818751"/>
            <a:chOff x="7077746" y="4328674"/>
            <a:chExt cx="861060" cy="818751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EC0E9CA1-A8F8-4873-A908-70949E0B0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276" y="4328674"/>
              <a:ext cx="540000" cy="540000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EB68932-5B54-44E4-8F33-DE088325D2E6}"/>
                </a:ext>
              </a:extLst>
            </p:cNvPr>
            <p:cNvSpPr txBox="1"/>
            <p:nvPr/>
          </p:nvSpPr>
          <p:spPr>
            <a:xfrm>
              <a:off x="7077746" y="487042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plaintext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7A7590A-6260-4EF3-AF9C-0DD71CB7D62C}"/>
              </a:ext>
            </a:extLst>
          </p:cNvPr>
          <p:cNvGrpSpPr/>
          <p:nvPr/>
        </p:nvGrpSpPr>
        <p:grpSpPr>
          <a:xfrm>
            <a:off x="9482861" y="5155225"/>
            <a:ext cx="861060" cy="996223"/>
            <a:chOff x="1281493" y="4149188"/>
            <a:chExt cx="861060" cy="996223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09B5BB00-692F-4864-8931-373B89F1E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579" y="4149188"/>
              <a:ext cx="720000" cy="720000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344836E-0E4A-4753-8FD5-CAB45DA00644}"/>
                </a:ext>
              </a:extLst>
            </p:cNvPr>
            <p:cNvSpPr txBox="1"/>
            <p:nvPr/>
          </p:nvSpPr>
          <p:spPr>
            <a:xfrm>
              <a:off x="1281493" y="4868412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recipient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D46D53A-3FE0-41BF-BBDD-1BEE4CA4D147}"/>
              </a:ext>
            </a:extLst>
          </p:cNvPr>
          <p:cNvGrpSpPr/>
          <p:nvPr/>
        </p:nvGrpSpPr>
        <p:grpSpPr>
          <a:xfrm>
            <a:off x="3378634" y="5337753"/>
            <a:ext cx="861060" cy="818751"/>
            <a:chOff x="7077746" y="4328674"/>
            <a:chExt cx="861060" cy="818751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582E5FCF-C9A2-4FE3-9CFD-D53198BD8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276" y="4328674"/>
              <a:ext cx="540000" cy="540000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BE1E75F-B751-4DDD-8056-517FD6143AB1}"/>
                </a:ext>
              </a:extLst>
            </p:cNvPr>
            <p:cNvSpPr txBox="1"/>
            <p:nvPr/>
          </p:nvSpPr>
          <p:spPr>
            <a:xfrm>
              <a:off x="7077746" y="487042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EB40790E-FBE4-41BC-B2EA-6B1AE8C17D5A}"/>
              </a:ext>
            </a:extLst>
          </p:cNvPr>
          <p:cNvGrpSpPr/>
          <p:nvPr/>
        </p:nvGrpSpPr>
        <p:grpSpPr>
          <a:xfrm>
            <a:off x="4223580" y="5426442"/>
            <a:ext cx="861060" cy="634375"/>
            <a:chOff x="5561337" y="4418674"/>
            <a:chExt cx="861060" cy="634375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CF9992FC-57A2-4772-B8F2-3C33BE5B8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67" y="4418674"/>
              <a:ext cx="360000" cy="360000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8CC9B2FF-6640-4399-9AD3-BCCF44DE2FE1}"/>
                </a:ext>
              </a:extLst>
            </p:cNvPr>
            <p:cNvSpPr txBox="1"/>
            <p:nvPr/>
          </p:nvSpPr>
          <p:spPr>
            <a:xfrm>
              <a:off x="5561337" y="4776050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F509AC5-715E-4A41-B8B5-261997B62982}"/>
              </a:ext>
            </a:extLst>
          </p:cNvPr>
          <p:cNvGrpSpPr/>
          <p:nvPr/>
        </p:nvGrpSpPr>
        <p:grpSpPr>
          <a:xfrm>
            <a:off x="7918667" y="5425225"/>
            <a:ext cx="861060" cy="634376"/>
            <a:chOff x="6467170" y="4418674"/>
            <a:chExt cx="861060" cy="634376"/>
          </a:xfrm>
        </p:grpSpPr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D7ABC81F-E0EA-4C8A-861D-177FE7A70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344" y="4418674"/>
              <a:ext cx="360000" cy="360000"/>
            </a:xfrm>
            <a:prstGeom prst="rect">
              <a:avLst/>
            </a:prstGeom>
          </p:spPr>
        </p:pic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CB2FE9D-2D4C-4BD2-A7DF-754438C24282}"/>
                </a:ext>
              </a:extLst>
            </p:cNvPr>
            <p:cNvSpPr txBox="1"/>
            <p:nvPr/>
          </p:nvSpPr>
          <p:spPr>
            <a:xfrm>
              <a:off x="6467170" y="4776051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2BDCD28-5087-4913-85B1-92AA9C6910A9}"/>
              </a:ext>
            </a:extLst>
          </p:cNvPr>
          <p:cNvCxnSpPr>
            <a:cxnSpLocks/>
          </p:cNvCxnSpPr>
          <p:nvPr/>
        </p:nvCxnSpPr>
        <p:spPr>
          <a:xfrm>
            <a:off x="8599004" y="5622366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A8BBE9A-BEC5-4ACF-B48E-326ECBA9FB72}"/>
              </a:ext>
            </a:extLst>
          </p:cNvPr>
          <p:cNvCxnSpPr>
            <a:cxnSpLocks/>
          </p:cNvCxnSpPr>
          <p:nvPr/>
        </p:nvCxnSpPr>
        <p:spPr>
          <a:xfrm>
            <a:off x="4114982" y="5625529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9E2D6147-8F02-4756-9918-E07EF726B846}"/>
              </a:ext>
            </a:extLst>
          </p:cNvPr>
          <p:cNvGrpSpPr/>
          <p:nvPr/>
        </p:nvGrpSpPr>
        <p:grpSpPr>
          <a:xfrm>
            <a:off x="5054184" y="5284134"/>
            <a:ext cx="861060" cy="869842"/>
            <a:chOff x="4100657" y="4273363"/>
            <a:chExt cx="861060" cy="869842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F8CBA7F9-B418-4059-BFD5-7CF7080F7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295" y="4273363"/>
              <a:ext cx="648000" cy="648000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C5066D1-7A6B-40B9-8056-619D2B51E0F9}"/>
                </a:ext>
              </a:extLst>
            </p:cNvPr>
            <p:cNvSpPr txBox="1"/>
            <p:nvPr/>
          </p:nvSpPr>
          <p:spPr>
            <a:xfrm>
              <a:off x="4100657" y="486620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ciphertext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5AED1F38-19F2-4132-BEA8-34A2C31382E2}"/>
              </a:ext>
            </a:extLst>
          </p:cNvPr>
          <p:cNvGrpSpPr/>
          <p:nvPr/>
        </p:nvGrpSpPr>
        <p:grpSpPr>
          <a:xfrm>
            <a:off x="7048618" y="5281606"/>
            <a:ext cx="861060" cy="869842"/>
            <a:chOff x="4100657" y="4273363"/>
            <a:chExt cx="861060" cy="869842"/>
          </a:xfrm>
        </p:grpSpPr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9D7A026E-7740-4E77-8231-DABADD823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295" y="4273363"/>
              <a:ext cx="648000" cy="648000"/>
            </a:xfrm>
            <a:prstGeom prst="rect">
              <a:avLst/>
            </a:prstGeom>
          </p:spPr>
        </p:pic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D9B1F6D6-E371-4DE1-A1EF-5EC0B91EEB6A}"/>
                </a:ext>
              </a:extLst>
            </p:cNvPr>
            <p:cNvSpPr txBox="1"/>
            <p:nvPr/>
          </p:nvSpPr>
          <p:spPr>
            <a:xfrm>
              <a:off x="4100657" y="486620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ciphertext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712A015-71A9-4885-AE8E-91703396AAB8}"/>
              </a:ext>
            </a:extLst>
          </p:cNvPr>
          <p:cNvCxnSpPr>
            <a:cxnSpLocks/>
          </p:cNvCxnSpPr>
          <p:nvPr/>
        </p:nvCxnSpPr>
        <p:spPr>
          <a:xfrm>
            <a:off x="4907145" y="5625529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A3C878C-7446-4849-B918-4620C73EBF80}"/>
              </a:ext>
            </a:extLst>
          </p:cNvPr>
          <p:cNvCxnSpPr>
            <a:cxnSpLocks/>
          </p:cNvCxnSpPr>
          <p:nvPr/>
        </p:nvCxnSpPr>
        <p:spPr>
          <a:xfrm>
            <a:off x="7806842" y="5622366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1B42C8F-F4D7-41B6-86A3-16D4BD5808DA}"/>
              </a:ext>
            </a:extLst>
          </p:cNvPr>
          <p:cNvSpPr txBox="1"/>
          <p:nvPr/>
        </p:nvSpPr>
        <p:spPr>
          <a:xfrm>
            <a:off x="4224498" y="4656656"/>
            <a:ext cx="95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EA4D0E95-6860-4A9B-A0E8-099FF54585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9589" y="4297967"/>
            <a:ext cx="360000" cy="360000"/>
          </a:xfrm>
          <a:prstGeom prst="rect">
            <a:avLst/>
          </a:prstGeom>
        </p:spPr>
      </p:pic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A7E0F51-7495-4FB7-9F88-92A7551E2830}"/>
              </a:ext>
            </a:extLst>
          </p:cNvPr>
          <p:cNvCxnSpPr>
            <a:cxnSpLocks/>
          </p:cNvCxnSpPr>
          <p:nvPr/>
        </p:nvCxnSpPr>
        <p:spPr>
          <a:xfrm>
            <a:off x="4653353" y="4956656"/>
            <a:ext cx="0" cy="378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914935C-6934-4DA3-AC54-9FA3C019BD2D}"/>
              </a:ext>
            </a:extLst>
          </p:cNvPr>
          <p:cNvSpPr txBox="1"/>
          <p:nvPr/>
        </p:nvSpPr>
        <p:spPr>
          <a:xfrm>
            <a:off x="4254350" y="3806989"/>
            <a:ext cx="86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圖片 58">
            <a:extLst>
              <a:ext uri="{FF2B5EF4-FFF2-40B4-BE49-F238E27FC236}">
                <a16:creationId xmlns:a16="http://schemas.microsoft.com/office/drawing/2014/main" id="{D9B39CB0-7087-4D47-BA65-CD1BC231D1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9592" y="3447803"/>
            <a:ext cx="360000" cy="360000"/>
          </a:xfrm>
          <a:prstGeom prst="rect">
            <a:avLst/>
          </a:prstGeom>
        </p:spPr>
      </p:pic>
      <p:pic>
        <p:nvPicPr>
          <p:cNvPr id="62" name="圖形 61" descr="建築物">
            <a:extLst>
              <a:ext uri="{FF2B5EF4-FFF2-40B4-BE49-F238E27FC236}">
                <a16:creationId xmlns:a16="http://schemas.microsoft.com/office/drawing/2014/main" id="{5BF655B2-A2AF-4142-BD0C-2CF0BA43D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5757" y="5227424"/>
            <a:ext cx="758171" cy="758171"/>
          </a:xfrm>
          <a:prstGeom prst="rect">
            <a:avLst/>
          </a:prstGeom>
        </p:spPr>
      </p:pic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F24732B3-96FA-44BE-8502-E4C62DE6FAD6}"/>
              </a:ext>
            </a:extLst>
          </p:cNvPr>
          <p:cNvCxnSpPr>
            <a:stCxn id="20" idx="0"/>
            <a:endCxn id="53" idx="0"/>
          </p:cNvCxnSpPr>
          <p:nvPr/>
        </p:nvCxnSpPr>
        <p:spPr>
          <a:xfrm rot="5400000" flipH="1" flipV="1">
            <a:off x="3443937" y="4142616"/>
            <a:ext cx="680300" cy="135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37BFF024-3D02-4044-9CEF-34191FD62051}"/>
              </a:ext>
            </a:extLst>
          </p:cNvPr>
          <p:cNvCxnSpPr>
            <a:endCxn id="59" idx="0"/>
          </p:cNvCxnSpPr>
          <p:nvPr/>
        </p:nvCxnSpPr>
        <p:spPr>
          <a:xfrm rot="5400000" flipH="1" flipV="1">
            <a:off x="3004113" y="3732275"/>
            <a:ext cx="1529950" cy="1321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490E2A06-D872-4A41-8AFD-B35A68581884}"/>
              </a:ext>
            </a:extLst>
          </p:cNvPr>
          <p:cNvCxnSpPr>
            <a:stCxn id="41" idx="3"/>
            <a:endCxn id="62" idx="1"/>
          </p:cNvCxnSpPr>
          <p:nvPr/>
        </p:nvCxnSpPr>
        <p:spPr>
          <a:xfrm flipV="1">
            <a:off x="5805822" y="5606510"/>
            <a:ext cx="299935" cy="1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580E0AE6-57DD-4343-B3DA-C1AC90F8BF55}"/>
              </a:ext>
            </a:extLst>
          </p:cNvPr>
          <p:cNvCxnSpPr>
            <a:stCxn id="59" idx="2"/>
            <a:endCxn id="62" idx="0"/>
          </p:cNvCxnSpPr>
          <p:nvPr/>
        </p:nvCxnSpPr>
        <p:spPr>
          <a:xfrm>
            <a:off x="4789592" y="3627803"/>
            <a:ext cx="1695251" cy="1599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3CC04637-BA53-4DC2-AEF2-631082B51D86}"/>
              </a:ext>
            </a:extLst>
          </p:cNvPr>
          <p:cNvCxnSpPr>
            <a:stCxn id="62" idx="3"/>
            <a:endCxn id="44" idx="1"/>
          </p:cNvCxnSpPr>
          <p:nvPr/>
        </p:nvCxnSpPr>
        <p:spPr>
          <a:xfrm flipV="1">
            <a:off x="6863928" y="5605606"/>
            <a:ext cx="288328" cy="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3C94A62F-ACFE-4926-9F99-A12F6715E730}"/>
              </a:ext>
            </a:extLst>
          </p:cNvPr>
          <p:cNvCxnSpPr>
            <a:cxnSpLocks/>
            <a:stCxn id="59" idx="2"/>
            <a:endCxn id="85" idx="2"/>
          </p:cNvCxnSpPr>
          <p:nvPr/>
        </p:nvCxnSpPr>
        <p:spPr>
          <a:xfrm>
            <a:off x="4789592" y="3627803"/>
            <a:ext cx="3545363" cy="1681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4A85AF7A-36CC-40EB-AD9A-3EEF58BAAB14}"/>
              </a:ext>
            </a:extLst>
          </p:cNvPr>
          <p:cNvSpPr/>
          <p:nvPr/>
        </p:nvSpPr>
        <p:spPr>
          <a:xfrm flipV="1">
            <a:off x="8312095" y="5308821"/>
            <a:ext cx="45719" cy="54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3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C1195E-6C7F-4C96-906A-6EDE75AE5BD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∑_(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=0)^(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−1)▒〖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𝑘𝑛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C1195E-6C7F-4C96-906A-6EDE75AE5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568443" y="319365"/>
            <a:ext cx="3975950" cy="400110"/>
            <a:chOff x="568442" y="319364"/>
            <a:chExt cx="3975950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878434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NTT Algorithm – Butterfly diagram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D7DB9E3-90C8-4E59-B813-163F8255DA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63" y="4659587"/>
            <a:ext cx="2948085" cy="129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50CCA3-4AB8-4E1A-9347-C9B1CF984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54" y="802802"/>
            <a:ext cx="6480000" cy="525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D5C00-F900-46AD-9270-2C80DE6737B1}"/>
                  </a:ext>
                </a:extLst>
              </p:cNvPr>
              <p:cNvSpPr/>
              <p:nvPr/>
            </p:nvSpPr>
            <p:spPr>
              <a:xfrm>
                <a:off x="1005066" y="1048502"/>
                <a:ext cx="3107838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            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D5C00-F900-46AD-9270-2C80DE673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66" y="1048502"/>
                <a:ext cx="3107838" cy="871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E9B8A2FF-9B56-469B-A8FD-F4AC994BB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599" y="2346649"/>
            <a:ext cx="3646072" cy="1886248"/>
          </a:xfrm>
          <a:prstGeom prst="rect">
            <a:avLst/>
          </a:prstGeom>
        </p:spPr>
      </p:pic>
      <p:sp>
        <p:nvSpPr>
          <p:cNvPr id="13" name="文本框 23">
            <a:extLst>
              <a:ext uri="{FF2B5EF4-FFF2-40B4-BE49-F238E27FC236}">
                <a16:creationId xmlns:a16="http://schemas.microsoft.com/office/drawing/2014/main" id="{C0E14FA9-5E92-4735-9192-37C95DA7B806}"/>
              </a:ext>
            </a:extLst>
          </p:cNvPr>
          <p:cNvSpPr txBox="1"/>
          <p:nvPr/>
        </p:nvSpPr>
        <p:spPr>
          <a:xfrm>
            <a:off x="1659246" y="577561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Butterfly unit</a:t>
            </a:r>
            <a:endParaRPr lang="zh-CN" altLang="en-US" sz="16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1424123-338D-4815-9634-47AEAA635EA9}"/>
              </a:ext>
            </a:extLst>
          </p:cNvPr>
          <p:cNvCxnSpPr>
            <a:cxnSpLocks/>
          </p:cNvCxnSpPr>
          <p:nvPr/>
        </p:nvCxnSpPr>
        <p:spPr>
          <a:xfrm>
            <a:off x="2275206" y="1919959"/>
            <a:ext cx="0" cy="426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D171848-73E0-455D-987E-9ACEC546E184}"/>
              </a:ext>
            </a:extLst>
          </p:cNvPr>
          <p:cNvCxnSpPr>
            <a:cxnSpLocks/>
          </p:cNvCxnSpPr>
          <p:nvPr/>
        </p:nvCxnSpPr>
        <p:spPr>
          <a:xfrm>
            <a:off x="2275206" y="4066553"/>
            <a:ext cx="0" cy="426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64150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785799" cy="461665"/>
            <a:chOff x="568442" y="319364"/>
            <a:chExt cx="1785799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688283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Background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BC817D-F32B-FCDB-EF91-70C4C3776966}"/>
              </a:ext>
            </a:extLst>
          </p:cNvPr>
          <p:cNvSpPr txBox="1"/>
          <p:nvPr/>
        </p:nvSpPr>
        <p:spPr>
          <a:xfrm>
            <a:off x="1991772" y="1328320"/>
            <a:ext cx="8208455" cy="246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Initiated by NIST in 2016, the post-quantum cryptography standardization process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ML-DSA after three rounds of evaluation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known as CRYSTAL-DILITHIUM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4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4716666" cy="400110"/>
            <a:chOff x="568442" y="319364"/>
            <a:chExt cx="4716666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4619150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Compared with CRYSTALS-DILITHIUM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B80AD84-EFA9-40FC-B3FB-C4B0F30AB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02973"/>
              </p:ext>
            </p:extLst>
          </p:nvPr>
        </p:nvGraphicFramePr>
        <p:xfrm>
          <a:off x="1286091" y="1038840"/>
          <a:ext cx="9619818" cy="48303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60267">
                  <a:extLst>
                    <a:ext uri="{9D8B030D-6E8A-4147-A177-3AD203B41FA5}">
                      <a16:colId xmlns:a16="http://schemas.microsoft.com/office/drawing/2014/main" val="2464782008"/>
                    </a:ext>
                  </a:extLst>
                </a:gridCol>
                <a:gridCol w="3752945">
                  <a:extLst>
                    <a:ext uri="{9D8B030D-6E8A-4147-A177-3AD203B41FA5}">
                      <a16:colId xmlns:a16="http://schemas.microsoft.com/office/drawing/2014/main" val="894504164"/>
                    </a:ext>
                  </a:extLst>
                </a:gridCol>
                <a:gridCol w="3206606">
                  <a:extLst>
                    <a:ext uri="{9D8B030D-6E8A-4147-A177-3AD203B41FA5}">
                      <a16:colId xmlns:a16="http://schemas.microsoft.com/office/drawing/2014/main" val="713893088"/>
                    </a:ext>
                  </a:extLst>
                </a:gridCol>
              </a:tblGrid>
              <a:tr h="449603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ML-DSA Standard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CRYSTALS-DILITHIUM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020175"/>
                  </a:ext>
                </a:extLst>
              </a:tr>
              <a:tr h="449603">
                <a:tc>
                  <a:txBody>
                    <a:bodyPr/>
                    <a:lstStyle/>
                    <a:p>
                      <a:r>
                        <a:rPr lang="el-GR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02147"/>
                  </a:ext>
                </a:extLst>
              </a:tr>
              <a:tr h="449603">
                <a:tc>
                  <a:txBody>
                    <a:bodyPr/>
                    <a:lstStyle/>
                    <a:p>
                      <a:r>
                        <a:rPr lang="el-GR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56110"/>
                  </a:ext>
                </a:extLst>
              </a:tr>
              <a:tr h="449603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09944"/>
                  </a:ext>
                </a:extLst>
              </a:tr>
              <a:tr h="776027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c′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 bits (ML-DSA-65), 512 bits (ML-DSA-87)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27983"/>
                  </a:ext>
                </a:extLst>
              </a:tr>
              <a:tr h="1244623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Signature Algorithm</a:t>
                      </a:r>
                      <a:endParaRPr lang="zh-TW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512-bit random string replacement, p′ generated by private key, message, and 256-bit random number </a:t>
                      </a:r>
                      <a:r>
                        <a:rPr lang="en-US" altLang="zh-TW" sz="18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rnd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p′ generated randomly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517194"/>
                  </a:ext>
                </a:extLst>
              </a:tr>
              <a:tr h="1011256">
                <a:tc>
                  <a:txBody>
                    <a:bodyPr/>
                    <a:lstStyle/>
                    <a:p>
                      <a:r>
                        <a:rPr lang="en-US" altLang="zh-TW" sz="18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rnd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Generation</a:t>
                      </a:r>
                      <a:endParaRPr lang="zh-TW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Generated by a recognized Random Bit Generator (RBG), standard allows for an optional deterministic version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67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6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107729" cy="400110"/>
            <a:chOff x="568442" y="319364"/>
            <a:chExt cx="1107729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010213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Purpose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CC2723-C73D-43A1-AC1B-5E89AE3F9DA0}"/>
              </a:ext>
            </a:extLst>
          </p:cNvPr>
          <p:cNvSpPr/>
          <p:nvPr/>
        </p:nvSpPr>
        <p:spPr>
          <a:xfrm>
            <a:off x="2039494" y="1387034"/>
            <a:ext cx="8113011" cy="24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 method for generating digital signatures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Generation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Verification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Learning With Errors (MLWE) problem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 and unforgeability</a:t>
            </a:r>
          </a:p>
        </p:txBody>
      </p:sp>
    </p:spTree>
    <p:extLst>
      <p:ext uri="{BB962C8B-B14F-4D97-AF65-F5344CB8AC3E}">
        <p14:creationId xmlns:p14="http://schemas.microsoft.com/office/powerpoint/2010/main" val="224663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840027" cy="400110"/>
            <a:chOff x="568442" y="319364"/>
            <a:chExt cx="84002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74251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dsds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D3C64B-4AAC-41CA-A584-DF1ECD386F95}"/>
              </a:ext>
            </a:extLst>
          </p:cNvPr>
          <p:cNvSpPr txBox="1"/>
          <p:nvPr/>
        </p:nvSpPr>
        <p:spPr>
          <a:xfrm>
            <a:off x="720898" y="1570414"/>
            <a:ext cx="11060979" cy="277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rgbClr val="FF0000"/>
                </a:solidFill>
              </a:rPr>
              <a:t>基於 </a:t>
            </a:r>
            <a:r>
              <a:rPr lang="en-US" altLang="zh-TW" dirty="0" err="1">
                <a:solidFill>
                  <a:srgbClr val="FF0000"/>
                </a:solidFill>
              </a:rPr>
              <a:t>Schnorr</a:t>
            </a:r>
            <a:r>
              <a:rPr lang="en-US" altLang="zh-TW" dirty="0">
                <a:solidFill>
                  <a:srgbClr val="FF0000"/>
                </a:solidFill>
              </a:rPr>
              <a:t>-like </a:t>
            </a:r>
            <a:r>
              <a:rPr lang="zh-TW" altLang="en-US" dirty="0">
                <a:solidFill>
                  <a:srgbClr val="FF0000"/>
                </a:solidFill>
              </a:rPr>
              <a:t>簽名的數位簽名方案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rgbClr val="FF0000"/>
                </a:solidFill>
              </a:rPr>
              <a:t>三個主要演算法：</a:t>
            </a:r>
            <a:r>
              <a:rPr lang="en-US" altLang="zh-TW" dirty="0">
                <a:solidFill>
                  <a:srgbClr val="FF0000"/>
                </a:solidFill>
              </a:rPr>
              <a:t>ML-</a:t>
            </a:r>
            <a:r>
              <a:rPr lang="en-US" altLang="zh-TW" dirty="0" err="1">
                <a:solidFill>
                  <a:srgbClr val="FF0000"/>
                </a:solidFill>
              </a:rPr>
              <a:t>DSA.KeyGen</a:t>
            </a:r>
            <a:r>
              <a:rPr lang="zh-TW" altLang="en-US" dirty="0">
                <a:solidFill>
                  <a:srgbClr val="FF0000"/>
                </a:solidFill>
              </a:rPr>
              <a:t>（演算法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），</a:t>
            </a:r>
            <a:r>
              <a:rPr lang="en-US" altLang="zh-TW" dirty="0">
                <a:solidFill>
                  <a:srgbClr val="FF0000"/>
                </a:solidFill>
              </a:rPr>
              <a:t>ML-</a:t>
            </a:r>
            <a:r>
              <a:rPr lang="en-US" altLang="zh-TW" dirty="0" err="1">
                <a:solidFill>
                  <a:srgbClr val="FF0000"/>
                </a:solidFill>
              </a:rPr>
              <a:t>DSA.Sign</a:t>
            </a:r>
            <a:r>
              <a:rPr lang="zh-TW" altLang="en-US" dirty="0">
                <a:solidFill>
                  <a:srgbClr val="FF0000"/>
                </a:solidFill>
              </a:rPr>
              <a:t>（演算法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），以及 </a:t>
            </a:r>
            <a:r>
              <a:rPr lang="en-US" altLang="zh-TW" dirty="0">
                <a:solidFill>
                  <a:srgbClr val="FF0000"/>
                </a:solidFill>
              </a:rPr>
              <a:t>ML-</a:t>
            </a:r>
            <a:r>
              <a:rPr lang="en-US" altLang="zh-TW" dirty="0" err="1">
                <a:solidFill>
                  <a:srgbClr val="FF0000"/>
                </a:solidFill>
              </a:rPr>
              <a:t>DSA.Verify</a:t>
            </a:r>
            <a:r>
              <a:rPr lang="zh-TW" altLang="en-US" dirty="0">
                <a:solidFill>
                  <a:srgbClr val="FF0000"/>
                </a:solidFill>
              </a:rPr>
              <a:t>（演算法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0000"/>
                </a:solidFill>
              </a:rPr>
              <a:t>ML-DSA </a:t>
            </a:r>
            <a:r>
              <a:rPr lang="zh-TW" altLang="en-US" dirty="0">
                <a:solidFill>
                  <a:srgbClr val="FF0000"/>
                </a:solidFill>
              </a:rPr>
              <a:t>的安全性基於 </a:t>
            </a:r>
            <a:r>
              <a:rPr lang="en-US" altLang="zh-TW" dirty="0" err="1">
                <a:solidFill>
                  <a:srgbClr val="FF0000"/>
                </a:solidFill>
              </a:rPr>
              <a:t>Rq</a:t>
            </a:r>
            <a:r>
              <a:rPr lang="zh-TW" altLang="en-US" dirty="0">
                <a:solidFill>
                  <a:srgbClr val="FF0000"/>
                </a:solidFill>
              </a:rPr>
              <a:t>上的 </a:t>
            </a:r>
            <a:r>
              <a:rPr lang="en-US" altLang="zh-TW" dirty="0">
                <a:solidFill>
                  <a:srgbClr val="FF0000"/>
                </a:solidFill>
              </a:rPr>
              <a:t>MLWE </a:t>
            </a:r>
            <a:r>
              <a:rPr lang="zh-TW" altLang="en-US" dirty="0">
                <a:solidFill>
                  <a:srgbClr val="FF0000"/>
                </a:solidFill>
              </a:rPr>
              <a:t>問題和一個非標準的 </a:t>
            </a:r>
            <a:r>
              <a:rPr lang="en-US" altLang="zh-TW" dirty="0">
                <a:solidFill>
                  <a:srgbClr val="FF0000"/>
                </a:solidFill>
              </a:rPr>
              <a:t>MSIS </a:t>
            </a:r>
            <a:r>
              <a:rPr lang="zh-TW" altLang="en-US" dirty="0">
                <a:solidFill>
                  <a:srgbClr val="FF0000"/>
                </a:solidFill>
              </a:rPr>
              <a:t>變體稱為 </a:t>
            </a:r>
            <a:r>
              <a:rPr lang="en-US" altLang="zh-TW" dirty="0" err="1">
                <a:solidFill>
                  <a:srgbClr val="FF0000"/>
                </a:solidFill>
              </a:rPr>
              <a:t>SelfTargetMSIS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7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832624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44718-396A-41E3-8C02-4B0E1DF9406E}"/>
              </a:ext>
            </a:extLst>
          </p:cNvPr>
          <p:cNvSpPr/>
          <p:nvPr/>
        </p:nvSpPr>
        <p:spPr>
          <a:xfrm>
            <a:off x="1367711" y="1712956"/>
            <a:ext cx="6096000" cy="24607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Seed Generation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Public and Private Random Seed Generation(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ρ, ρ‘,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K)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Public Key Computation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Private Key Computation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3DB52AF2-7F28-443A-B8F3-3D473C4D3376}"/>
              </a:ext>
            </a:extLst>
          </p:cNvPr>
          <p:cNvSpPr/>
          <p:nvPr/>
        </p:nvSpPr>
        <p:spPr>
          <a:xfrm>
            <a:off x="720526" y="190008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61DF28-7BBA-4A05-ACA7-2613283F76F9}"/>
              </a:ext>
            </a:extLst>
          </p:cNvPr>
          <p:cNvSpPr/>
          <p:nvPr/>
        </p:nvSpPr>
        <p:spPr>
          <a:xfrm>
            <a:off x="875735" y="1943086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1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B2E5A139-2538-476F-92B1-4ABDBE108C2F}"/>
              </a:ext>
            </a:extLst>
          </p:cNvPr>
          <p:cNvSpPr/>
          <p:nvPr/>
        </p:nvSpPr>
        <p:spPr>
          <a:xfrm>
            <a:off x="720388" y="2544971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91667227-D96D-4B8A-95DE-B7FEB7A2994C}"/>
              </a:ext>
            </a:extLst>
          </p:cNvPr>
          <p:cNvSpPr/>
          <p:nvPr/>
        </p:nvSpPr>
        <p:spPr>
          <a:xfrm>
            <a:off x="875597" y="2587968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13A1C284-4D1E-465F-8AEE-D04FF55A46EC}"/>
              </a:ext>
            </a:extLst>
          </p:cNvPr>
          <p:cNvSpPr/>
          <p:nvPr/>
        </p:nvSpPr>
        <p:spPr>
          <a:xfrm>
            <a:off x="731412" y="3185635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51AF61F5-EFAB-4659-A3AA-A5CF82A85C9D}"/>
              </a:ext>
            </a:extLst>
          </p:cNvPr>
          <p:cNvSpPr/>
          <p:nvPr/>
        </p:nvSpPr>
        <p:spPr>
          <a:xfrm>
            <a:off x="886621" y="3228632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3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2">
            <a:extLst>
              <a:ext uri="{FF2B5EF4-FFF2-40B4-BE49-F238E27FC236}">
                <a16:creationId xmlns:a16="http://schemas.microsoft.com/office/drawing/2014/main" id="{C4C89984-CA9E-433A-98BB-E38C3D98E2D0}"/>
              </a:ext>
            </a:extLst>
          </p:cNvPr>
          <p:cNvSpPr/>
          <p:nvPr/>
        </p:nvSpPr>
        <p:spPr>
          <a:xfrm>
            <a:off x="742298" y="3827954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DF2FBBEB-CAA8-4460-B397-13FE615D36F5}"/>
              </a:ext>
            </a:extLst>
          </p:cNvPr>
          <p:cNvSpPr/>
          <p:nvPr/>
        </p:nvSpPr>
        <p:spPr>
          <a:xfrm>
            <a:off x="897507" y="3870951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4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D3C479-3385-4E44-9E90-68BAF3126EF7}"/>
                  </a:ext>
                </a:extLst>
              </p:cNvPr>
              <p:cNvSpPr txBox="1"/>
              <p:nvPr/>
            </p:nvSpPr>
            <p:spPr>
              <a:xfrm>
                <a:off x="8134122" y="1712956"/>
                <a:ext cx="2085507" cy="228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Alogrithm</a:t>
                </a:r>
              </a:p>
              <a:p>
                <a:endParaRPr lang="en-US" altLang="zh-TW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A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←</m:t>
                      </m:r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altLang="zh-TW" sz="20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D3C479-3385-4E44-9E90-68BAF3126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122" y="1712956"/>
                <a:ext cx="2085507" cy="2288575"/>
              </a:xfrm>
              <a:prstGeom prst="rect">
                <a:avLst/>
              </a:prstGeom>
              <a:blipFill>
                <a:blip r:embed="rId3"/>
                <a:stretch>
                  <a:fillRect l="-2924" t="-1600" b="-2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76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428-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自定义 306">
      <a:dk1>
        <a:sysClr val="windowText" lastClr="000000"/>
      </a:dk1>
      <a:lt1>
        <a:sysClr val="window" lastClr="FFFFFF"/>
      </a:lt1>
      <a:dk2>
        <a:srgbClr val="3F3F3F"/>
      </a:dk2>
      <a:lt2>
        <a:srgbClr val="262626"/>
      </a:lt2>
      <a:accent1>
        <a:srgbClr val="262626"/>
      </a:accent1>
      <a:accent2>
        <a:srgbClr val="3F3F3F"/>
      </a:accent2>
      <a:accent3>
        <a:srgbClr val="262626"/>
      </a:accent3>
      <a:accent4>
        <a:srgbClr val="3F3F3F"/>
      </a:accent4>
      <a:accent5>
        <a:srgbClr val="262626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11531</TotalTime>
  <Words>3095</Words>
  <Application>Microsoft Office PowerPoint</Application>
  <PresentationFormat>寬螢幕</PresentationFormat>
  <Paragraphs>300</Paragraphs>
  <Slides>25</Slides>
  <Notes>25</Notes>
  <HiddenSlides>2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微软雅黑</vt:lpstr>
      <vt:lpstr>汉仪丫丫体简</vt:lpstr>
      <vt:lpstr>微軟正黑體</vt:lpstr>
      <vt:lpstr>Arial</vt:lpstr>
      <vt:lpstr>Calibri</vt:lpstr>
      <vt:lpstr>Cambria Math</vt:lpstr>
      <vt:lpstr>Times New Roman</vt:lpstr>
      <vt:lpstr>Wingdings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450A 蘇柏丞</cp:lastModifiedBy>
  <cp:revision>158</cp:revision>
  <dcterms:created xsi:type="dcterms:W3CDTF">2015-05-05T08:02:14Z</dcterms:created>
  <dcterms:modified xsi:type="dcterms:W3CDTF">2024-08-04T19:31:29Z</dcterms:modified>
</cp:coreProperties>
</file>