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1.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64" r:id="rId2"/>
    <p:sldId id="387" r:id="rId3"/>
    <p:sldId id="258" r:id="rId4"/>
    <p:sldId id="265" r:id="rId5"/>
    <p:sldId id="348" r:id="rId6"/>
    <p:sldId id="388" r:id="rId7"/>
    <p:sldId id="366" r:id="rId8"/>
    <p:sldId id="368" r:id="rId9"/>
    <p:sldId id="302" r:id="rId10"/>
    <p:sldId id="349" r:id="rId11"/>
    <p:sldId id="323" r:id="rId12"/>
    <p:sldId id="369" r:id="rId13"/>
    <p:sldId id="370" r:id="rId14"/>
    <p:sldId id="372" r:id="rId15"/>
    <p:sldId id="350" r:id="rId16"/>
    <p:sldId id="374" r:id="rId17"/>
    <p:sldId id="375" r:id="rId18"/>
    <p:sldId id="376" r:id="rId19"/>
    <p:sldId id="379" r:id="rId20"/>
    <p:sldId id="377" r:id="rId21"/>
    <p:sldId id="378" r:id="rId22"/>
    <p:sldId id="351" r:id="rId23"/>
    <p:sldId id="380" r:id="rId24"/>
    <p:sldId id="384" r:id="rId25"/>
    <p:sldId id="381" r:id="rId26"/>
    <p:sldId id="303" r:id="rId27"/>
    <p:sldId id="389" r:id="rId28"/>
    <p:sldId id="385" r:id="rId29"/>
    <p:sldId id="386" r:id="rId30"/>
    <p:sldId id="304" r:id="rId31"/>
    <p:sldId id="324" r:id="rId32"/>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68" userDrawn="1">
          <p15:clr>
            <a:srgbClr val="A4A3A4"/>
          </p15:clr>
        </p15:guide>
        <p15:guide id="2" pos="719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子潔 詹" initials="子潔" lastIdx="1" clrIdx="0">
    <p:extLst>
      <p:ext uri="{19B8F6BF-5375-455C-9EA6-DF929625EA0E}">
        <p15:presenceInfo xmlns:p15="http://schemas.microsoft.com/office/powerpoint/2012/main" userId="e94d6cbcedf7f3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02D"/>
    <a:srgbClr val="F6F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78571" autoAdjust="0"/>
  </p:normalViewPr>
  <p:slideViewPr>
    <p:cSldViewPr snapToGrid="0">
      <p:cViewPr varScale="1">
        <p:scale>
          <a:sx n="86" d="100"/>
          <a:sy n="86" d="100"/>
        </p:scale>
        <p:origin x="1626" y="54"/>
      </p:cViewPr>
      <p:guideLst>
        <p:guide orient="horz" pos="2568"/>
        <p:guide pos="7197"/>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9-30T20:53:25.812" idx="1">
    <p:pos x="7161" y="957"/>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A6D290-1F44-4E5A-AFA0-4DB5D7863AEB}" type="datetimeFigureOut">
              <a:rPr lang="zh-CN" altLang="en-US" smtClean="0"/>
              <a:t>2024/11/17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622E85-07D3-4E55-9842-942DD6BAA268}" type="slidenum">
              <a:rPr lang="zh-CN" altLang="en-US" smtClean="0"/>
              <a:t>‹#›</a:t>
            </a:fld>
            <a:endParaRPr lang="zh-CN" altLang="en-US"/>
          </a:p>
        </p:txBody>
      </p:sp>
    </p:spTree>
    <p:extLst>
      <p:ext uri="{BB962C8B-B14F-4D97-AF65-F5344CB8AC3E}">
        <p14:creationId xmlns:p14="http://schemas.microsoft.com/office/powerpoint/2010/main" val="2122068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E093341-7E73-4CB7-AB28-F066480C636E}" type="slidenum">
              <a:rPr lang="zh-CN" altLang="en-US" smtClean="0"/>
              <a:t>1</a:t>
            </a:fld>
            <a:endParaRPr lang="zh-CN" altLang="en-US"/>
          </a:p>
        </p:txBody>
      </p:sp>
    </p:spTree>
    <p:extLst>
      <p:ext uri="{BB962C8B-B14F-4D97-AF65-F5344CB8AC3E}">
        <p14:creationId xmlns:p14="http://schemas.microsoft.com/office/powerpoint/2010/main" val="2806544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mj-lt"/>
              <a:buNone/>
            </a:pPr>
            <a:r>
              <a:rPr lang="en-US" altLang="zh-CN" dirty="0"/>
              <a:t>Key generation:</a:t>
            </a:r>
            <a:r>
              <a:rPr lang="zh-TW" altLang="en-US" dirty="0"/>
              <a:t>首先會利用哈希擴充函式產生隨機種子</a:t>
            </a:r>
            <a:r>
              <a:rPr lang="en-US" altLang="zh-TW" dirty="0"/>
              <a:t>zeta</a:t>
            </a:r>
            <a:r>
              <a:rPr lang="zh-TW" altLang="en-US" dirty="0"/>
              <a:t>，並丟入</a:t>
            </a:r>
            <a:r>
              <a:rPr lang="en-US" altLang="zh-TW" dirty="0" err="1"/>
              <a:t>KeyGen</a:t>
            </a:r>
            <a:r>
              <a:rPr lang="zh-TW" altLang="en-US" dirty="0"/>
              <a:t>當中，最後經過上面提過的</a:t>
            </a:r>
            <a:r>
              <a:rPr lang="en-US" altLang="zh-TW" dirty="0"/>
              <a:t>MLWE</a:t>
            </a:r>
            <a:r>
              <a:rPr lang="zh-TW" altLang="en-US" dirty="0"/>
              <a:t>的方式計算出公鑰以及私鑰</a:t>
            </a:r>
            <a:endParaRPr lang="en-US" altLang="zh-TW" dirty="0"/>
          </a:p>
          <a:p>
            <a:pPr marL="0" indent="0">
              <a:buFont typeface="+mj-lt"/>
              <a:buNone/>
            </a:pPr>
            <a:endParaRPr lang="en-US" altLang="zh-CN" dirty="0"/>
          </a:p>
          <a:p>
            <a:pPr marL="0" indent="0">
              <a:buFont typeface="+mj-lt"/>
              <a:buNone/>
            </a:pPr>
            <a:r>
              <a:rPr lang="en-US" altLang="zh-CN" dirty="0"/>
              <a:t>Signature generation:</a:t>
            </a:r>
            <a:r>
              <a:rPr lang="zh-TW" altLang="en-US" dirty="0"/>
              <a:t>會將私鑰以及訊息還有隨機值</a:t>
            </a:r>
            <a:r>
              <a:rPr lang="en-US" altLang="zh-TW" dirty="0" err="1"/>
              <a:t>rnd</a:t>
            </a:r>
            <a:r>
              <a:rPr lang="zh-TW" altLang="en-US" dirty="0"/>
              <a:t>丟入</a:t>
            </a:r>
            <a:r>
              <a:rPr lang="en-US" altLang="zh-TW" dirty="0"/>
              <a:t>Sign</a:t>
            </a:r>
            <a:r>
              <a:rPr lang="zh-TW" altLang="en-US" dirty="0"/>
              <a:t>當中，那他會經過上面提過的</a:t>
            </a:r>
            <a:r>
              <a:rPr lang="en-US" altLang="zh-TW" dirty="0"/>
              <a:t>MSIS</a:t>
            </a:r>
            <a:r>
              <a:rPr lang="zh-TW" altLang="en-US" dirty="0"/>
              <a:t>的方式去計算出簽章，那我們會使用拒絕採樣的方式去檢查設計出來的簽章的安全度是否符合規定，不符合的話就從頭重新設計一個簽章</a:t>
            </a:r>
            <a:endParaRPr lang="en-US" altLang="zh-TW" dirty="0"/>
          </a:p>
          <a:p>
            <a:pPr marL="0" indent="0">
              <a:buFont typeface="+mj-lt"/>
              <a:buNone/>
            </a:pPr>
            <a:endParaRPr lang="en-US" altLang="zh-CN" dirty="0"/>
          </a:p>
          <a:p>
            <a:pPr marL="0" indent="0">
              <a:buFont typeface="+mj-lt"/>
              <a:buNone/>
            </a:pPr>
            <a:r>
              <a:rPr lang="en-US" altLang="zh-CN" dirty="0"/>
              <a:t>Signature verification:</a:t>
            </a:r>
            <a:r>
              <a:rPr lang="zh-TW" altLang="en-US" dirty="0"/>
              <a:t>會將供鑰與訊息以及簽章丟入</a:t>
            </a:r>
            <a:r>
              <a:rPr lang="en-US" altLang="zh-TW" dirty="0"/>
              <a:t>Verify</a:t>
            </a:r>
            <a:r>
              <a:rPr lang="zh-TW" altLang="en-US" dirty="0"/>
              <a:t>當中，</a:t>
            </a:r>
            <a:r>
              <a:rPr lang="en-US" altLang="zh-TW" dirty="0"/>
              <a:t>Verify</a:t>
            </a:r>
            <a:r>
              <a:rPr lang="zh-TW" altLang="en-US" dirty="0"/>
              <a:t>會去將比較值提取出來，並將訊息進行處理，如果處理過後的值與比較值相同，則驗證成功</a:t>
            </a:r>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10</a:t>
            </a:fld>
            <a:endParaRPr lang="zh-CN" altLang="en-US"/>
          </a:p>
        </p:txBody>
      </p:sp>
    </p:spTree>
    <p:extLst>
      <p:ext uri="{BB962C8B-B14F-4D97-AF65-F5344CB8AC3E}">
        <p14:creationId xmlns:p14="http://schemas.microsoft.com/office/powerpoint/2010/main" val="1381624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dirty="0" err="1"/>
              <a:t>KeyGen</a:t>
            </a:r>
            <a:r>
              <a:rPr lang="zh-TW" altLang="en-US" dirty="0"/>
              <a:t>的輸入為一個</a:t>
            </a:r>
            <a:r>
              <a:rPr lang="en-US" altLang="zh-TW" dirty="0"/>
              <a:t>32byte</a:t>
            </a:r>
            <a:r>
              <a:rPr lang="zh-TW" altLang="en-US" dirty="0"/>
              <a:t>的隨機種子</a:t>
            </a:r>
            <a:r>
              <a:rPr lang="el-GR" altLang="zh-TW" dirty="0"/>
              <a:t>ξ</a:t>
            </a:r>
            <a:r>
              <a:rPr lang="zh-TW" altLang="en-US" dirty="0"/>
              <a:t>，輸出則為公鑰以及私鑰。</a:t>
            </a:r>
            <a:endParaRPr lang="en-US" altLang="zh-TW" dirty="0"/>
          </a:p>
          <a:p>
            <a:endParaRPr lang="en-US" altLang="zh-TW" dirty="0"/>
          </a:p>
          <a:p>
            <a:r>
              <a:rPr lang="zh-TW" altLang="en-US" dirty="0"/>
              <a:t>第</a:t>
            </a:r>
            <a:r>
              <a:rPr lang="en-US" altLang="zh-TW" dirty="0"/>
              <a:t>1</a:t>
            </a:r>
            <a:r>
              <a:rPr lang="zh-TW" altLang="en-US" dirty="0"/>
              <a:t>行中隨機種子</a:t>
            </a:r>
            <a:r>
              <a:rPr lang="el-GR" altLang="zh-TW" dirty="0"/>
              <a:t>ξ</a:t>
            </a:r>
            <a:r>
              <a:rPr lang="zh-TW" altLang="en-US" dirty="0"/>
              <a:t>將使用</a:t>
            </a:r>
            <a:r>
              <a:rPr lang="en-US" altLang="zh-TW" dirty="0"/>
              <a:t>sha3</a:t>
            </a:r>
            <a:r>
              <a:rPr lang="zh-TW" altLang="en-US" dirty="0"/>
              <a:t>當中的</a:t>
            </a:r>
            <a:r>
              <a:rPr lang="en-US" altLang="zh-TW" dirty="0"/>
              <a:t>shake256</a:t>
            </a:r>
            <a:r>
              <a:rPr lang="zh-TW" altLang="en-US" dirty="0"/>
              <a:t>生成三個隨機種子，分別是公用隨機種子</a:t>
            </a:r>
            <a:r>
              <a:rPr lang="el-GR" altLang="zh-TW" dirty="0"/>
              <a:t>ρ</a:t>
            </a:r>
            <a:r>
              <a:rPr lang="zh-TW" altLang="en-US" dirty="0"/>
              <a:t>，在第</a:t>
            </a:r>
            <a:r>
              <a:rPr lang="en-US" altLang="zh-TW" dirty="0"/>
              <a:t>3</a:t>
            </a:r>
            <a:r>
              <a:rPr lang="zh-TW" altLang="en-US" dirty="0"/>
              <a:t>行中利用此種子隨機抽取一個多項式矩陣</a:t>
            </a:r>
            <a:r>
              <a:rPr lang="en-US" altLang="zh-TW" dirty="0"/>
              <a:t>A</a:t>
            </a:r>
            <a:r>
              <a:rPr lang="zh-TW" altLang="en-US" dirty="0"/>
              <a:t>，再來是私用隨機種子</a:t>
            </a:r>
            <a:r>
              <a:rPr lang="el-GR" altLang="zh-TW" dirty="0"/>
              <a:t>ρ′</a:t>
            </a:r>
            <a:r>
              <a:rPr lang="zh-TW" altLang="en-US" dirty="0"/>
              <a:t>，在第</a:t>
            </a:r>
            <a:r>
              <a:rPr lang="en-US" altLang="zh-TW" dirty="0"/>
              <a:t>4</a:t>
            </a:r>
            <a:r>
              <a:rPr lang="zh-TW" altLang="en-US" dirty="0"/>
              <a:t>行中利用此種子抽取多項式向量</a:t>
            </a:r>
            <a:r>
              <a:rPr lang="en-US" altLang="zh-TW" dirty="0"/>
              <a:t>s1</a:t>
            </a:r>
            <a:r>
              <a:rPr lang="zh-TW" altLang="en-US" dirty="0"/>
              <a:t>與</a:t>
            </a:r>
            <a:r>
              <a:rPr lang="en-US" altLang="zh-TW" dirty="0"/>
              <a:t>s2</a:t>
            </a:r>
            <a:r>
              <a:rPr lang="zh-TW" altLang="en-US" dirty="0"/>
              <a:t>，這兩個向量的值是短係數，指說其值被限定在</a:t>
            </a:r>
            <a:r>
              <a:rPr lang="el-GR" altLang="zh-TW" dirty="0"/>
              <a:t>−η</a:t>
            </a:r>
            <a:r>
              <a:rPr lang="zh-TW" altLang="en-US" dirty="0"/>
              <a:t>與</a:t>
            </a:r>
            <a:r>
              <a:rPr lang="el-GR" altLang="zh-TW" dirty="0"/>
              <a:t>η</a:t>
            </a:r>
            <a:r>
              <a:rPr lang="zh-TW" altLang="en-US" dirty="0"/>
              <a:t>之間，最後是私用隨機種子</a:t>
            </a:r>
            <a:r>
              <a:rPr lang="en-US" altLang="zh-TW" dirty="0"/>
              <a:t>K</a:t>
            </a:r>
            <a:r>
              <a:rPr lang="zh-TW" altLang="en-US" dirty="0"/>
              <a:t>，該種子是用於簽名的過程。</a:t>
            </a:r>
            <a:endParaRPr lang="en-US" altLang="zh-TW" dirty="0"/>
          </a:p>
          <a:p>
            <a:endParaRPr lang="en-US" altLang="zh-TW" dirty="0"/>
          </a:p>
          <a:p>
            <a:r>
              <a:rPr lang="zh-TW" altLang="en-US" dirty="0"/>
              <a:t>第</a:t>
            </a:r>
            <a:r>
              <a:rPr lang="en-US" altLang="zh-TW" dirty="0"/>
              <a:t>5</a:t>
            </a:r>
            <a:r>
              <a:rPr lang="zh-TW" altLang="en-US" dirty="0"/>
              <a:t>行是計算公用值</a:t>
            </a:r>
            <a:r>
              <a:rPr lang="en-US" altLang="zh-TW" dirty="0"/>
              <a:t>t = As1 + s2</a:t>
            </a:r>
            <a:r>
              <a:rPr lang="zh-TW" altLang="en-US" dirty="0"/>
              <a:t>，這個部分就是在實現我上面提到</a:t>
            </a:r>
            <a:r>
              <a:rPr lang="en-US" altLang="zh-TW" dirty="0"/>
              <a:t>MLWE</a:t>
            </a:r>
            <a:r>
              <a:rPr lang="zh-TW" altLang="en-US" dirty="0"/>
              <a:t>算法的部分。</a:t>
            </a:r>
            <a:endParaRPr lang="en-US" altLang="zh-TW" dirty="0"/>
          </a:p>
          <a:p>
            <a:endParaRPr lang="en-US" altLang="zh-TW" dirty="0"/>
          </a:p>
          <a:p>
            <a:r>
              <a:rPr lang="zh-TW" altLang="en-US" dirty="0"/>
              <a:t>第</a:t>
            </a:r>
            <a:r>
              <a:rPr lang="en-US" altLang="zh-TW" dirty="0"/>
              <a:t>6</a:t>
            </a:r>
            <a:r>
              <a:rPr lang="zh-TW" altLang="en-US" dirty="0"/>
              <a:t>行是將公鑰</a:t>
            </a:r>
            <a:r>
              <a:rPr lang="en-US" altLang="zh-TW" dirty="0"/>
              <a:t>t</a:t>
            </a:r>
            <a:r>
              <a:rPr lang="zh-TW" altLang="en-US" dirty="0"/>
              <a:t>做壓縮，通過刪除每個係數的 </a:t>
            </a:r>
            <a:r>
              <a:rPr lang="en-US" altLang="zh-TW" dirty="0"/>
              <a:t>d </a:t>
            </a:r>
            <a:r>
              <a:rPr lang="zh-TW" altLang="en-US" dirty="0"/>
              <a:t>個最低有效位來生成多項式向量 </a:t>
            </a:r>
            <a:r>
              <a:rPr lang="en-US" altLang="zh-TW" dirty="0"/>
              <a:t>t1</a:t>
            </a:r>
            <a:r>
              <a:rPr lang="zh-TW" altLang="en-US" dirty="0"/>
              <a:t>，以及被刪除的部分</a:t>
            </a:r>
            <a:r>
              <a:rPr lang="en-US" altLang="zh-TW" dirty="0"/>
              <a:t>t0</a:t>
            </a:r>
            <a:r>
              <a:rPr lang="zh-TW" altLang="en-US" dirty="0"/>
              <a:t>，這個壓縮是為了優化</a:t>
            </a:r>
            <a:r>
              <a:rPr lang="zh-TW" altLang="en-US" b="0" i="0" dirty="0">
                <a:solidFill>
                  <a:srgbClr val="1F1F1F"/>
                </a:solidFill>
                <a:effectLst/>
                <a:latin typeface="Arial" panose="020B0604020202020204" pitchFamily="34" charset="0"/>
              </a:rPr>
              <a:t>效能，而非安全性。</a:t>
            </a:r>
            <a:endParaRPr lang="en-US" altLang="zh-TW" b="0" i="0" dirty="0">
              <a:solidFill>
                <a:srgbClr val="1F1F1F"/>
              </a:solidFill>
              <a:effectLst/>
              <a:latin typeface="Arial" panose="020B0604020202020204" pitchFamily="34" charset="0"/>
            </a:endParaRPr>
          </a:p>
          <a:p>
            <a:endParaRPr lang="en-US" altLang="zh-TW" b="0" i="0" dirty="0">
              <a:solidFill>
                <a:srgbClr val="1F1F1F"/>
              </a:solidFill>
              <a:effectLst/>
              <a:latin typeface="Arial" panose="020B0604020202020204" pitchFamily="34" charset="0"/>
            </a:endParaRPr>
          </a:p>
          <a:p>
            <a:r>
              <a:rPr lang="zh-TW" altLang="en-US" b="0" i="0" dirty="0">
                <a:solidFill>
                  <a:srgbClr val="1F1F1F"/>
                </a:solidFill>
                <a:effectLst/>
                <a:latin typeface="Arial" panose="020B0604020202020204" pitchFamily="34" charset="0"/>
              </a:rPr>
              <a:t>第</a:t>
            </a:r>
            <a:r>
              <a:rPr lang="en-US" altLang="zh-TW" b="0" i="0" dirty="0">
                <a:solidFill>
                  <a:srgbClr val="1F1F1F"/>
                </a:solidFill>
                <a:effectLst/>
                <a:latin typeface="Arial" panose="020B0604020202020204" pitchFamily="34" charset="0"/>
              </a:rPr>
              <a:t>8</a:t>
            </a:r>
            <a:r>
              <a:rPr lang="zh-TW" altLang="en-US" b="0" i="0" dirty="0">
                <a:solidFill>
                  <a:srgbClr val="1F1F1F"/>
                </a:solidFill>
                <a:effectLst/>
                <a:latin typeface="Arial" panose="020B0604020202020204" pitchFamily="34" charset="0"/>
              </a:rPr>
              <a:t>行是將</a:t>
            </a:r>
            <a:r>
              <a:rPr lang="zh-TW" altLang="en-US" dirty="0"/>
              <a:t>公用隨機種子 </a:t>
            </a:r>
            <a:r>
              <a:rPr lang="en-US" altLang="zh-TW" dirty="0"/>
              <a:t>ρ</a:t>
            </a:r>
            <a:r>
              <a:rPr lang="zh-TW" altLang="en-US" dirty="0"/>
              <a:t>和壓縮多項式向量 </a:t>
            </a:r>
            <a:r>
              <a:rPr lang="en-US" altLang="zh-TW" dirty="0"/>
              <a:t>t1​ </a:t>
            </a:r>
            <a:r>
              <a:rPr lang="zh-TW" altLang="en-US" dirty="0"/>
              <a:t>組合成公鑰。</a:t>
            </a:r>
            <a:endParaRPr lang="en-US" altLang="zh-TW" dirty="0"/>
          </a:p>
          <a:p>
            <a:endParaRPr lang="en-US" altLang="zh-TW" dirty="0"/>
          </a:p>
          <a:p>
            <a:r>
              <a:rPr lang="zh-TW" altLang="en-US" dirty="0"/>
              <a:t>第</a:t>
            </a:r>
            <a:r>
              <a:rPr lang="en-US" altLang="zh-TW" dirty="0"/>
              <a:t>9</a:t>
            </a:r>
            <a:r>
              <a:rPr lang="zh-TW" altLang="en-US" dirty="0"/>
              <a:t>行是將公鑰做</a:t>
            </a:r>
            <a:r>
              <a:rPr lang="en-US" altLang="zh-TW" dirty="0"/>
              <a:t>64 byte</a:t>
            </a:r>
            <a:r>
              <a:rPr lang="zh-TW" altLang="en-US" dirty="0"/>
              <a:t>的雜湊。</a:t>
            </a:r>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a:t>
            </a:r>
            <a:r>
              <a:rPr lang="en-US" altLang="zh-TW" dirty="0"/>
              <a:t>10</a:t>
            </a:r>
            <a:r>
              <a:rPr lang="zh-TW" altLang="en-US" dirty="0"/>
              <a:t>行是將公用隨機種子 </a:t>
            </a:r>
            <a:r>
              <a:rPr lang="en-US" altLang="zh-TW" dirty="0"/>
              <a:t>ρ</a:t>
            </a:r>
            <a:r>
              <a:rPr lang="zh-TW" altLang="en-US" dirty="0"/>
              <a:t>、私用隨機種子 </a:t>
            </a:r>
            <a:r>
              <a:rPr lang="en-US" altLang="zh-TW" dirty="0"/>
              <a:t>K</a:t>
            </a:r>
            <a:r>
              <a:rPr lang="zh-TW" altLang="en-US" dirty="0"/>
              <a:t>、</a:t>
            </a:r>
            <a:r>
              <a:rPr lang="en-US" altLang="zh-TW" dirty="0"/>
              <a:t>tr</a:t>
            </a:r>
            <a:r>
              <a:rPr lang="zh-TW" altLang="en-US" dirty="0"/>
              <a:t>、私密多項式向量 </a:t>
            </a:r>
            <a:r>
              <a:rPr lang="en-US" altLang="zh-TW" dirty="0"/>
              <a:t>s1</a:t>
            </a:r>
            <a:r>
              <a:rPr lang="zh-TW" altLang="en-US" dirty="0"/>
              <a:t>和 </a:t>
            </a:r>
            <a:r>
              <a:rPr lang="en-US" altLang="zh-TW" dirty="0"/>
              <a:t>s2</a:t>
            </a:r>
            <a:r>
              <a:rPr lang="zh-TW" altLang="en-US" dirty="0"/>
              <a:t>、</a:t>
            </a:r>
            <a:r>
              <a:rPr lang="en-US" altLang="zh-TW" dirty="0"/>
              <a:t>t0</a:t>
            </a:r>
            <a:r>
              <a:rPr lang="zh-TW" altLang="en-US" dirty="0"/>
              <a:t>組合成私鑰。，</a:t>
            </a:r>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11</a:t>
            </a:fld>
            <a:endParaRPr lang="zh-CN" altLang="en-US"/>
          </a:p>
        </p:txBody>
      </p:sp>
    </p:spTree>
    <p:extLst>
      <p:ext uri="{BB962C8B-B14F-4D97-AF65-F5344CB8AC3E}">
        <p14:creationId xmlns:p14="http://schemas.microsoft.com/office/powerpoint/2010/main" val="1188919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12</a:t>
            </a:fld>
            <a:endParaRPr lang="zh-CN" altLang="en-US"/>
          </a:p>
        </p:txBody>
      </p:sp>
    </p:spTree>
    <p:extLst>
      <p:ext uri="{BB962C8B-B14F-4D97-AF65-F5344CB8AC3E}">
        <p14:creationId xmlns:p14="http://schemas.microsoft.com/office/powerpoint/2010/main" val="632824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13</a:t>
            </a:fld>
            <a:endParaRPr lang="zh-CN" altLang="en-US"/>
          </a:p>
        </p:txBody>
      </p:sp>
    </p:spTree>
    <p:extLst>
      <p:ext uri="{BB962C8B-B14F-4D97-AF65-F5344CB8AC3E}">
        <p14:creationId xmlns:p14="http://schemas.microsoft.com/office/powerpoint/2010/main" val="4211875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14</a:t>
            </a:fld>
            <a:endParaRPr lang="zh-CN" altLang="en-US"/>
          </a:p>
        </p:txBody>
      </p:sp>
    </p:spTree>
    <p:extLst>
      <p:ext uri="{BB962C8B-B14F-4D97-AF65-F5344CB8AC3E}">
        <p14:creationId xmlns:p14="http://schemas.microsoft.com/office/powerpoint/2010/main" val="1531431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簽章產生的輸入為私鑰</a:t>
                </a:r>
                <a:r>
                  <a:rPr lang="en-US" altLang="zh-TW" dirty="0" err="1"/>
                  <a:t>sk</a:t>
                </a:r>
                <a:r>
                  <a:rPr lang="zh-TW" altLang="en-US" dirty="0"/>
                  <a:t>、訊息</a:t>
                </a:r>
                <a:r>
                  <a:rPr lang="en-US" altLang="zh-TW" dirty="0"/>
                  <a:t>M’</a:t>
                </a:r>
                <a:r>
                  <a:rPr lang="zh-TW" altLang="en-US" dirty="0"/>
                  <a:t>以及</a:t>
                </a:r>
                <a:r>
                  <a:rPr lang="en-US" altLang="zh-TW" dirty="0" err="1"/>
                  <a:t>rnd</a:t>
                </a:r>
                <a:r>
                  <a:rPr lang="zh-TW" altLang="en-US" dirty="0"/>
                  <a:t>，輸出則為公鑰以及私鑰。</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加入</a:t>
                </a:r>
                <a:r>
                  <a:rPr lang="en-US" altLang="zh-TW" dirty="0" err="1"/>
                  <a:t>rnd</a:t>
                </a:r>
                <a:r>
                  <a:rPr lang="zh-TW" altLang="en-US" dirty="0"/>
                  <a:t>的目的是增強簽名過程的安全性，像是可以對抗</a:t>
                </a:r>
                <a:r>
                  <a:rPr lang="en-US" altLang="zh-TW" dirty="0"/>
                  <a:t>side-channel attacks</a:t>
                </a:r>
                <a:r>
                  <a:rPr lang="zh-TW" altLang="en-US" dirty="0"/>
                  <a:t>、確保簽名唯一性、增強簽名過程的不可預測性。</a:t>
                </a:r>
                <a:endParaRPr lang="en-US" altLang="zh-TW" dirty="0"/>
              </a:p>
              <a:p>
                <a:endParaRPr lang="en-US" altLang="zh-TW" dirty="0"/>
              </a:p>
              <a:p>
                <a:r>
                  <a:rPr lang="zh-TW" altLang="en-US" dirty="0"/>
                  <a:t>簽名產生分為兩種模式，一個是</a:t>
                </a:r>
                <a:r>
                  <a:rPr lang="en-US" altLang="zh-TW" dirty="0"/>
                  <a:t>hedged</a:t>
                </a:r>
                <a:r>
                  <a:rPr lang="zh-TW" altLang="en-US" dirty="0"/>
                  <a:t>對沖模式，</a:t>
                </a:r>
                <a:r>
                  <a:rPr lang="en-US" altLang="zh-TW" dirty="0" err="1"/>
                  <a:t>rnd</a:t>
                </a:r>
                <a:r>
                  <a:rPr lang="zh-TW" altLang="en-US" dirty="0"/>
                  <a:t>使用新鮮的</a:t>
                </a:r>
                <a:r>
                  <a:rPr lang="en-US" altLang="zh-TW" dirty="0"/>
                  <a:t>32 byte</a:t>
                </a:r>
                <a:r>
                  <a:rPr lang="zh-TW" altLang="en-US" dirty="0"/>
                  <a:t>隨機值，而</a:t>
                </a:r>
                <a:r>
                  <a:rPr lang="en-US" altLang="zh-TW" dirty="0"/>
                  <a:t>deterministic</a:t>
                </a:r>
                <a:r>
                  <a:rPr lang="zh-TW" altLang="en-US" dirty="0"/>
                  <a:t>確定性模式中的</a:t>
                </a:r>
                <a:r>
                  <a:rPr lang="en-US" altLang="zh-TW" dirty="0"/>
                  <a:t>ran</a:t>
                </a:r>
                <a:r>
                  <a:rPr lang="zh-TW" altLang="en-US" dirty="0"/>
                  <a:t>使用</a:t>
                </a:r>
                <a:r>
                  <a:rPr lang="en-US" altLang="zh-TW" dirty="0"/>
                  <a:t>32 byte</a:t>
                </a:r>
                <a:r>
                  <a:rPr lang="zh-TW" altLang="en-US" dirty="0"/>
                  <a:t>的</a:t>
                </a:r>
                <a:r>
                  <a:rPr lang="en-US" altLang="zh-TW" dirty="0"/>
                  <a:t>0</a:t>
                </a:r>
                <a:r>
                  <a:rPr lang="zh-TW" altLang="en-US" dirty="0"/>
                  <a:t>。</a:t>
                </a:r>
                <a:endParaRPr lang="en-US" altLang="zh-TW" dirty="0"/>
              </a:p>
              <a:p>
                <a:br>
                  <a:rPr lang="en-US" altLang="zh-TW" dirty="0"/>
                </a:br>
                <a:r>
                  <a:rPr lang="zh-TW" altLang="en-US" dirty="0"/>
                  <a:t>第</a:t>
                </a:r>
                <a:r>
                  <a:rPr lang="en-US" altLang="zh-TW" dirty="0"/>
                  <a:t>1</a:t>
                </a:r>
                <a:r>
                  <a:rPr lang="zh-TW" altLang="en-US" dirty="0"/>
                  <a:t>行是先將私鑰中提取公用隨機種子 </a:t>
                </a:r>
                <a:r>
                  <a:rPr lang="en-US" altLang="zh-TW" dirty="0"/>
                  <a:t>ρ</a:t>
                </a:r>
                <a:r>
                  <a:rPr lang="zh-TW" altLang="en-US" dirty="0"/>
                  <a:t>、私用隨機種子 </a:t>
                </a:r>
                <a:r>
                  <a:rPr lang="en-US" altLang="zh-TW" dirty="0"/>
                  <a:t>K</a:t>
                </a:r>
                <a:r>
                  <a:rPr lang="zh-TW" altLang="en-US" dirty="0"/>
                  <a:t>、</a:t>
                </a:r>
                <a:r>
                  <a:rPr lang="en-US" altLang="zh-TW" dirty="0"/>
                  <a:t>tr</a:t>
                </a:r>
                <a:r>
                  <a:rPr lang="zh-TW" altLang="en-US" dirty="0"/>
                  <a:t>、私密多項式向量 </a:t>
                </a:r>
                <a:r>
                  <a:rPr lang="en-US" altLang="zh-TW" dirty="0"/>
                  <a:t>s1</a:t>
                </a:r>
                <a:r>
                  <a:rPr lang="zh-TW" altLang="en-US" dirty="0"/>
                  <a:t>和 </a:t>
                </a:r>
                <a:r>
                  <a:rPr lang="en-US" altLang="zh-TW" dirty="0"/>
                  <a:t>s2</a:t>
                </a:r>
                <a:r>
                  <a:rPr lang="zh-TW" altLang="en-US" dirty="0"/>
                  <a:t>、</a:t>
                </a:r>
                <a:r>
                  <a:rPr lang="en-US" altLang="zh-TW" dirty="0"/>
                  <a:t>t0</a:t>
                </a:r>
                <a:r>
                  <a:rPr lang="zh-TW" altLang="en-US" dirty="0"/>
                  <a:t>。</a:t>
                </a:r>
                <a:endParaRPr lang="en-US" altLang="zh-TW" dirty="0"/>
              </a:p>
              <a:p>
                <a:endParaRPr lang="en-US" altLang="zh-TW" dirty="0"/>
              </a:p>
              <a:p>
                <a:r>
                  <a:rPr lang="zh-TW" altLang="en-US" dirty="0"/>
                  <a:t>第</a:t>
                </a:r>
                <a:r>
                  <a:rPr lang="en-US" altLang="zh-TW" dirty="0"/>
                  <a:t>2-4</a:t>
                </a:r>
                <a:r>
                  <a:rPr lang="zh-TW" altLang="en-US" dirty="0"/>
                  <a:t>行將</a:t>
                </a:r>
                <a:r>
                  <a:rPr lang="en-US" altLang="zh-TW" dirty="0"/>
                  <a:t>s1</a:t>
                </a:r>
                <a:r>
                  <a:rPr lang="zh-TW" altLang="en-US" dirty="0"/>
                  <a:t>、</a:t>
                </a:r>
                <a:r>
                  <a:rPr lang="en-US" altLang="zh-TW" dirty="0"/>
                  <a:t>s2</a:t>
                </a:r>
                <a:r>
                  <a:rPr lang="zh-TW" altLang="en-US" dirty="0"/>
                  <a:t>、</a:t>
                </a:r>
                <a:r>
                  <a:rPr lang="en-US" altLang="zh-TW" dirty="0"/>
                  <a:t>t0</a:t>
                </a:r>
                <a:r>
                  <a:rPr lang="zh-TW" altLang="en-US" dirty="0"/>
                  <a:t>轉為</a:t>
                </a:r>
                <a:r>
                  <a:rPr lang="en-US" altLang="zh-TW" dirty="0"/>
                  <a:t>NTT</a:t>
                </a:r>
                <a:r>
                  <a:rPr lang="zh-TW" altLang="en-US" dirty="0"/>
                  <a:t>域</a:t>
                </a:r>
                <a:r>
                  <a:rPr lang="zh-TW" altLang="en-US" sz="1400" dirty="0"/>
                  <a:t>，以利後面運算。</a:t>
                </a:r>
                <a:endParaRPr lang="en-US" altLang="zh-TW" sz="1400" dirty="0"/>
              </a:p>
              <a:p>
                <a:endParaRPr lang="en-US" altLang="zh-TW" sz="1400" dirty="0"/>
              </a:p>
              <a:p>
                <a:r>
                  <a:rPr lang="zh-TW" altLang="en-US" dirty="0"/>
                  <a:t>第</a:t>
                </a:r>
                <a:r>
                  <a:rPr lang="en-US" altLang="zh-TW" dirty="0"/>
                  <a:t>5</a:t>
                </a:r>
                <a:r>
                  <a:rPr lang="zh-TW" altLang="en-US" dirty="0"/>
                  <a:t>行是將公用隨機種子 </a:t>
                </a:r>
                <a:r>
                  <a:rPr lang="en-US" altLang="zh-TW" dirty="0"/>
                  <a:t>ρ</a:t>
                </a:r>
                <a:r>
                  <a:rPr lang="zh-TW" altLang="en-US" dirty="0"/>
                  <a:t>擴展成與金鑰生成過程中相同的矩陣 </a:t>
                </a:r>
                <a:r>
                  <a:rPr lang="en-US" altLang="zh-TW" dirty="0"/>
                  <a:t>A</a:t>
                </a:r>
                <a:r>
                  <a:rPr lang="zh-TW" altLang="en-US" dirty="0"/>
                  <a:t>。</a:t>
                </a:r>
                <a:endParaRPr lang="en-US" altLang="zh-TW" dirty="0"/>
              </a:p>
              <a:p>
                <a:endParaRPr lang="en-US" altLang="zh-TW" dirty="0"/>
              </a:p>
              <a:p>
                <a:r>
                  <a:rPr lang="zh-TW" altLang="en-US" dirty="0"/>
                  <a:t>第</a:t>
                </a:r>
                <a:r>
                  <a:rPr lang="en-US" altLang="zh-TW" dirty="0"/>
                  <a:t>6</a:t>
                </a:r>
                <a:r>
                  <a:rPr lang="zh-TW" altLang="en-US" dirty="0"/>
                  <a:t>行是讓訊息</a:t>
                </a:r>
                <a:r>
                  <a:rPr lang="en-US" altLang="zh-TW" dirty="0"/>
                  <a:t>M’</a:t>
                </a:r>
                <a:r>
                  <a:rPr lang="zh-TW" altLang="en-US" dirty="0"/>
                  <a:t>在簽名之前先與公鑰雜湊值</a:t>
                </a:r>
                <a:r>
                  <a:rPr lang="en-US" altLang="zh-TW" dirty="0"/>
                  <a:t>tr</a:t>
                </a:r>
                <a:r>
                  <a:rPr lang="zh-TW" altLang="en-US" dirty="0"/>
                  <a:t>串接，並使用</a:t>
                </a:r>
                <a:r>
                  <a:rPr lang="en-US" altLang="zh-TW" dirty="0"/>
                  <a:t>shake256</a:t>
                </a:r>
                <a:r>
                  <a:rPr lang="zh-TW" altLang="en-US" dirty="0"/>
                  <a:t>雜湊為</a:t>
                </a:r>
                <a:r>
                  <a:rPr lang="en-US" altLang="zh-TW" dirty="0"/>
                  <a:t>64 byte</a:t>
                </a:r>
                <a:r>
                  <a:rPr lang="zh-TW" altLang="en-US" dirty="0"/>
                  <a:t>的訊息代表值</a:t>
                </a:r>
                <a:r>
                  <a:rPr lang="el-GR" altLang="zh-TW" dirty="0"/>
                  <a:t>μ</a:t>
                </a:r>
                <a:r>
                  <a:rPr lang="zh-TW" altLang="en-US" dirty="0"/>
                  <a:t>。</a:t>
                </a:r>
                <a:endParaRPr lang="en-US" altLang="zh-TW" dirty="0"/>
              </a:p>
              <a:p>
                <a:endParaRPr lang="en-US" altLang="zh-TW" dirty="0"/>
              </a:p>
              <a:p>
                <a:r>
                  <a:rPr lang="zh-TW" altLang="en-US" dirty="0"/>
                  <a:t>第</a:t>
                </a:r>
                <a:r>
                  <a:rPr lang="en-US" altLang="zh-TW" dirty="0"/>
                  <a:t>7</a:t>
                </a:r>
                <a:r>
                  <a:rPr lang="zh-TW" altLang="en-US" dirty="0"/>
                  <a:t>行則是私要隨機種子</a:t>
                </a:r>
                <a:r>
                  <a:rPr lang="en-US" altLang="zh-TW" dirty="0"/>
                  <a:t>K</a:t>
                </a:r>
                <a:r>
                  <a:rPr lang="zh-TW" altLang="en-US" dirty="0"/>
                  <a:t>、</a:t>
                </a:r>
                <a:r>
                  <a:rPr lang="en-US" altLang="zh-TW" dirty="0" err="1"/>
                  <a:t>rnd</a:t>
                </a:r>
                <a:r>
                  <a:rPr lang="zh-TW" altLang="en-US" dirty="0"/>
                  <a:t>以及上面的</a:t>
                </a:r>
                <a:r>
                  <a:rPr lang="el-GR" altLang="zh-TW" dirty="0"/>
                  <a:t>μ</a:t>
                </a:r>
                <a:r>
                  <a:rPr lang="zh-TW" altLang="en-US" dirty="0"/>
                  <a:t>串接，並使用</a:t>
                </a:r>
                <a:r>
                  <a:rPr lang="en-US" altLang="zh-TW" dirty="0"/>
                  <a:t>shake256</a:t>
                </a:r>
                <a:r>
                  <a:rPr lang="zh-TW" altLang="en-US" dirty="0"/>
                  <a:t>雜湊生成一個額外的 </a:t>
                </a:r>
                <a:r>
                  <a:rPr lang="en-US" altLang="zh-TW" dirty="0"/>
                  <a:t>64 byte</a:t>
                </a:r>
                <a:r>
                  <a:rPr lang="zh-TW" altLang="en-US" dirty="0"/>
                  <a:t>的隨機種子 </a:t>
                </a:r>
                <a:r>
                  <a:rPr lang="en-US" altLang="zh-TW" dirty="0"/>
                  <a:t>ρ′′</a:t>
                </a:r>
                <a:r>
                  <a:rPr lang="zh-TW" altLang="en-US" dirty="0"/>
                  <a:t>。</a:t>
                </a:r>
                <a:endParaRPr lang="en-US" altLang="zh-TW" dirty="0"/>
              </a:p>
              <a:p>
                <a:endParaRPr lang="en-US" altLang="zh-TW" dirty="0"/>
              </a:p>
              <a:p>
                <a:r>
                  <a:rPr lang="zh-TW" altLang="en-US" dirty="0"/>
                  <a:t>第</a:t>
                </a:r>
                <a:r>
                  <a:rPr lang="en-US" altLang="zh-TW" dirty="0"/>
                  <a:t>8-9</a:t>
                </a:r>
                <a:r>
                  <a:rPr lang="zh-TW" altLang="en-US" dirty="0"/>
                  <a:t>行是在做簽章產生前的初始化，將計數器 </a:t>
                </a:r>
                <a:r>
                  <a:rPr lang="el-GR" altLang="zh-TW" dirty="0"/>
                  <a:t>κ</a:t>
                </a:r>
                <a:r>
                  <a:rPr lang="en-US" altLang="zh-TW" dirty="0"/>
                  <a:t>(kappa)</a:t>
                </a:r>
                <a:r>
                  <a:rPr lang="zh-TW" altLang="en-US" dirty="0"/>
                  <a:t>歸零。</a:t>
                </a:r>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後面的部分是簽章產生最主要的部份，使用的方法是前面有介紹的</a:t>
                </a:r>
                <a:r>
                  <a:rPr lang="en-US" altLang="zh-TW" sz="1200" dirty="0">
                    <a:latin typeface="Times New Roman" panose="02020603050405020304" pitchFamily="18" charset="0"/>
                    <a:cs typeface="Times New Roman" panose="02020603050405020304" pitchFamily="18" charset="0"/>
                  </a:rPr>
                  <a:t>Fiat-Shamir With Aborts</a:t>
                </a:r>
                <a:r>
                  <a:rPr lang="zh-TW" altLang="en-US" sz="1200" dirty="0">
                    <a:latin typeface="Times New Roman" panose="02020603050405020304" pitchFamily="18" charset="0"/>
                    <a:cs typeface="Times New Roman" panose="02020603050405020304" pitchFamily="18" charset="0"/>
                  </a:rPr>
                  <a:t>，當中包含一個拒絕採樣的循環，該循環會重複進行直到產生</a:t>
                </a:r>
                <a:r>
                  <a:rPr lang="zh-TW" altLang="en-US" dirty="0"/>
                  <a:t>滿足有效性條件</a:t>
                </a:r>
                <a:r>
                  <a:rPr lang="zh-TW" altLang="en-US" sz="1200" dirty="0">
                    <a:latin typeface="Times New Roman" panose="02020603050405020304" pitchFamily="18" charset="0"/>
                    <a:cs typeface="Times New Roman" panose="02020603050405020304" pitchFamily="18" charset="0"/>
                  </a:rPr>
                  <a:t>的簽名。</a:t>
                </a:r>
                <a:endParaRPr lang="zh-CN" altLang="en-US" sz="12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endParaRPr>
              </a:p>
              <a:p>
                <a:endParaRPr lang="en-US" altLang="zh-TW" dirty="0"/>
              </a:p>
              <a:p>
                <a:r>
                  <a:rPr lang="zh-TW" altLang="en-US" dirty="0"/>
                  <a:t>第</a:t>
                </a:r>
                <a:r>
                  <a:rPr lang="en-US" altLang="zh-TW" dirty="0"/>
                  <a:t>10</a:t>
                </a:r>
                <a:r>
                  <a:rPr lang="zh-TW" altLang="en-US" dirty="0"/>
                  <a:t>行後就是開始拒絕採樣循環</a:t>
                </a:r>
                <a:endParaRPr lang="en-US" altLang="zh-TW" dirty="0"/>
              </a:p>
              <a:p>
                <a:endParaRPr lang="en-US" altLang="zh-TW" dirty="0"/>
              </a:p>
              <a:p>
                <a:r>
                  <a:rPr lang="zh-TW" altLang="en-US" dirty="0"/>
                  <a:t>第</a:t>
                </a:r>
                <a:r>
                  <a:rPr lang="en-US" altLang="zh-TW" dirty="0"/>
                  <a:t>11</a:t>
                </a:r>
                <a:r>
                  <a:rPr lang="zh-TW" altLang="en-US" dirty="0"/>
                  <a:t>行是使用 </a:t>
                </a:r>
                <a:r>
                  <a:rPr lang="en-US" altLang="zh-TW" b="0" dirty="0" err="1"/>
                  <a:t>ExpandMask</a:t>
                </a:r>
                <a:r>
                  <a:rPr lang="en-US" altLang="zh-TW" dirty="0"/>
                  <a:t> </a:t>
                </a:r>
                <a:r>
                  <a:rPr lang="zh-TW" altLang="en-US" dirty="0"/>
                  <a:t>函數帶入種子</a:t>
                </a:r>
                <a:r>
                  <a:rPr lang="el-GR" altLang="zh-TW" dirty="0"/>
                  <a:t>ρ′′ </a:t>
                </a:r>
                <a:r>
                  <a:rPr lang="zh-TW" altLang="en-US" dirty="0"/>
                  <a:t>和計數 </a:t>
                </a:r>
                <a:r>
                  <a:rPr lang="el-GR" altLang="zh-TW" dirty="0"/>
                  <a:t>κ</a:t>
                </a:r>
                <a:r>
                  <a:rPr lang="zh-TW" altLang="en-US" dirty="0"/>
                  <a:t>，產生一個</a:t>
                </a:r>
                <a:r>
                  <a:rPr lang="zh-TW" altLang="sv-SE" dirty="0"/>
                  <a:t>位於 </a:t>
                </a:r>
                <a:r>
                  <a:rPr lang="sv-SE" altLang="zh-TW" dirty="0"/>
                  <a:t>[−γ1+1,γ1]</a:t>
                </a:r>
                <a:r>
                  <a:rPr lang="zh-TW" altLang="en-US" dirty="0"/>
                  <a:t>範圍的偽隨機抽樣多項式向量</a:t>
                </a:r>
                <a14:m>
                  <m:oMath xmlns:m="http://schemas.openxmlformats.org/officeDocument/2006/math">
                    <m:r>
                      <m:rPr>
                        <m:sty m:val="p"/>
                      </m:rPr>
                      <a:rPr lang="en-US" altLang="zh-TW" b="0" i="0" smtClean="0">
                        <a:latin typeface="Cambria Math" panose="02040503050406030204" pitchFamily="18" charset="0"/>
                      </a:rPr>
                      <m:t>y</m:t>
                    </m:r>
                    <m:sSubSup>
                      <m:sSubSupPr>
                        <m:ctrlPr>
                          <a:rPr lang="en-US" altLang="zh-TW" i="1" smtClean="0">
                            <a:latin typeface="Cambria Math" panose="02040503050406030204" pitchFamily="18" charset="0"/>
                          </a:rPr>
                        </m:ctrlPr>
                      </m:sSubSupPr>
                      <m:e>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rPr>
                          <m:t>𝑅</m:t>
                        </m:r>
                      </m:e>
                      <m:sub>
                        <m:r>
                          <a:rPr lang="en-US" altLang="zh-TW" b="0" i="1" smtClean="0">
                            <a:latin typeface="Cambria Math" panose="02040503050406030204" pitchFamily="18" charset="0"/>
                          </a:rPr>
                          <m:t>𝑞</m:t>
                        </m:r>
                      </m:sub>
                      <m:sup>
                        <m:r>
                          <a:rPr lang="en-US" altLang="zh-TW" b="0" i="1" smtClean="0">
                            <a:latin typeface="Cambria Math" panose="02040503050406030204" pitchFamily="18" charset="0"/>
                          </a:rPr>
                          <m:t>𝑙</m:t>
                        </m:r>
                      </m:sup>
                    </m:sSubSup>
                  </m:oMath>
                </a14:m>
                <a:r>
                  <a:rPr lang="zh-TW" altLang="en-US" dirty="0"/>
                  <a:t>。</a:t>
                </a:r>
                <a:endParaRPr lang="en-US" altLang="zh-TW" dirty="0"/>
              </a:p>
              <a:p>
                <a:endParaRPr lang="en-US" altLang="zh-TW" dirty="0"/>
              </a:p>
              <a:p>
                <a:r>
                  <a:rPr lang="zh-TW" altLang="en-US" dirty="0"/>
                  <a:t>第</a:t>
                </a:r>
                <a:r>
                  <a:rPr lang="en-US" altLang="zh-TW" dirty="0"/>
                  <a:t>12</a:t>
                </a:r>
                <a:r>
                  <a:rPr lang="zh-TW" altLang="en-US" dirty="0"/>
                  <a:t>行是計算</a:t>
                </a:r>
                <a:r>
                  <a:rPr lang="en-US" altLang="zh-TW" dirty="0"/>
                  <a:t>w=Ay</a:t>
                </a:r>
                <a:r>
                  <a:rPr lang="zh-TW" altLang="en-US" dirty="0"/>
                  <a:t>。</a:t>
                </a:r>
                <a:endParaRPr lang="en-US" altLang="zh-TW" dirty="0"/>
              </a:p>
              <a:p>
                <a:endParaRPr lang="en-US" altLang="zh-TW" dirty="0"/>
              </a:p>
              <a:p>
                <a:r>
                  <a:rPr lang="zh-TW" altLang="en-US" dirty="0"/>
                  <a:t>第</a:t>
                </a:r>
                <a:r>
                  <a:rPr lang="en-US" altLang="zh-TW" dirty="0"/>
                  <a:t>13</a:t>
                </a:r>
                <a:r>
                  <a:rPr lang="zh-TW" altLang="en-US" dirty="0"/>
                  <a:t>行是使用</a:t>
                </a:r>
                <a:r>
                  <a:rPr lang="en-US" altLang="zh-TW" b="0" dirty="0" err="1"/>
                  <a:t>HighBits</a:t>
                </a:r>
                <a:r>
                  <a:rPr lang="en-US" altLang="zh-TW" b="0" dirty="0"/>
                  <a:t> </a:t>
                </a:r>
                <a:r>
                  <a:rPr lang="zh-TW" altLang="en-US" dirty="0"/>
                  <a:t>函數對</a:t>
                </a:r>
                <a:r>
                  <a:rPr lang="en-US" altLang="zh-TW" dirty="0"/>
                  <a:t>w</a:t>
                </a:r>
                <a:r>
                  <a:rPr lang="zh-TW" altLang="en-US" dirty="0"/>
                  <a:t>進行捨入得到承諾</a:t>
                </a:r>
                <a:r>
                  <a:rPr lang="en-US" altLang="zh-TW" dirty="0"/>
                  <a:t>w1</a:t>
                </a:r>
                <a:r>
                  <a:rPr lang="zh-TW" altLang="en-US" dirty="0"/>
                  <a:t>。</a:t>
                </a:r>
                <a:endParaRPr lang="en-US" altLang="zh-TW" dirty="0"/>
              </a:p>
              <a:p>
                <a:endParaRPr lang="en-US" altLang="zh-TW" dirty="0"/>
              </a:p>
              <a:p>
                <a:r>
                  <a:rPr lang="zh-TW" altLang="en-US" dirty="0"/>
                  <a:t>第</a:t>
                </a:r>
                <a:r>
                  <a:rPr lang="en-US" altLang="zh-TW" dirty="0"/>
                  <a:t>14-15</a:t>
                </a:r>
                <a:r>
                  <a:rPr lang="zh-TW" altLang="en-US" dirty="0"/>
                  <a:t>行是產生</a:t>
                </a:r>
                <a:r>
                  <a:rPr lang="en-US" altLang="zh-TW" dirty="0"/>
                  <a:t>challenge c</a:t>
                </a:r>
                <a:r>
                  <a:rPr lang="zh-TW" altLang="en-US" dirty="0"/>
                  <a:t>的過程，首先將</a:t>
                </a:r>
                <a:r>
                  <a:rPr lang="en-US" altLang="zh-TW" dirty="0"/>
                  <a:t>w1​ </a:t>
                </a:r>
                <a:r>
                  <a:rPr lang="zh-TW" altLang="en-US" dirty="0"/>
                  <a:t>和訊息代表值 </a:t>
                </a:r>
                <a:r>
                  <a:rPr lang="el-GR" altLang="zh-TW" dirty="0"/>
                  <a:t>μ</a:t>
                </a:r>
                <a:r>
                  <a:rPr lang="zh-TW" altLang="en-US" dirty="0"/>
                  <a:t>串接進行</a:t>
                </a:r>
                <a:r>
                  <a:rPr lang="en-US" altLang="zh-TW" dirty="0"/>
                  <a:t>shak256</a:t>
                </a:r>
                <a:r>
                  <a:rPr lang="zh-TW" altLang="en-US" dirty="0"/>
                  <a:t>雜湊得到雜湊承諾</a:t>
                </a:r>
                <a:r>
                  <a:rPr lang="en-US" altLang="zh-TW" dirty="0" err="1"/>
                  <a:t>ctilde</a:t>
                </a:r>
                <a:r>
                  <a:rPr lang="zh-TW" altLang="en-US" dirty="0"/>
                  <a:t>，之後通過</a:t>
                </a:r>
                <a:r>
                  <a:rPr lang="zh-TW" altLang="en-US" b="0" dirty="0"/>
                  <a:t> </a:t>
                </a:r>
                <a:r>
                  <a:rPr lang="en-US" altLang="zh-TW" b="0" dirty="0" err="1"/>
                  <a:t>SampleInBall</a:t>
                </a:r>
                <a:r>
                  <a:rPr lang="en-US" altLang="zh-TW" b="0" dirty="0"/>
                  <a:t> </a:t>
                </a:r>
                <a:r>
                  <a:rPr lang="zh-TW" altLang="en-US" dirty="0"/>
                  <a:t>函數抽樣得到係數位於 </a:t>
                </a:r>
                <a:r>
                  <a:rPr lang="en-US" altLang="zh-TW" dirty="0"/>
                  <a:t>{−1,0,1}</a:t>
                </a:r>
                <a:r>
                  <a:rPr lang="zh-TW" altLang="en-US" dirty="0"/>
                  <a:t>，且海明重量為 </a:t>
                </a:r>
                <a:r>
                  <a:rPr lang="el-GR" altLang="zh-TW" dirty="0"/>
                  <a:t>τ</a:t>
                </a:r>
                <a:r>
                  <a:rPr lang="zh-TW" altLang="en-US" dirty="0"/>
                  <a:t>的</a:t>
                </a:r>
                <a:r>
                  <a:rPr lang="en-US" altLang="zh-TW" dirty="0"/>
                  <a:t>challenge c</a:t>
                </a:r>
                <a:r>
                  <a:rPr lang="zh-TW" altLang="en-US" dirty="0"/>
                  <a:t>。</a:t>
                </a:r>
                <a:endParaRPr lang="en-US" altLang="zh-TW" dirty="0"/>
              </a:p>
              <a:p>
                <a:endParaRPr lang="en-US" altLang="zh-TW" dirty="0"/>
              </a:p>
              <a:p>
                <a:r>
                  <a:rPr lang="zh-TW" altLang="en-US" dirty="0"/>
                  <a:t>補充</a:t>
                </a:r>
                <a:r>
                  <a:rPr lang="en-US" altLang="zh-TW" dirty="0"/>
                  <a:t>:”</a:t>
                </a:r>
                <a:r>
                  <a:rPr lang="zh-TW" altLang="en-US" dirty="0"/>
                  <a:t>加入</a:t>
                </a:r>
                <a:r>
                  <a:rPr lang="en-US" altLang="zh-TW" dirty="0" err="1"/>
                  <a:t>rnd</a:t>
                </a:r>
                <a:r>
                  <a:rPr lang="zh-TW" altLang="en-US" dirty="0"/>
                  <a:t>的目的</a:t>
                </a:r>
                <a:r>
                  <a:rPr lang="en-US" altLang="zh-TW" dirty="0"/>
                  <a:t>”</a:t>
                </a:r>
              </a:p>
              <a:p>
                <a:r>
                  <a:rPr lang="en-US" altLang="zh-TW" dirty="0"/>
                  <a:t>1.</a:t>
                </a:r>
                <a:r>
                  <a:rPr lang="zh-TW" altLang="en-US" dirty="0"/>
                  <a:t>對抗</a:t>
                </a:r>
                <a:r>
                  <a:rPr lang="en-US" altLang="zh-TW" dirty="0"/>
                  <a:t>side-channel attacks:</a:t>
                </a:r>
                <a:r>
                  <a:rPr lang="zh-TW" altLang="en-US" dirty="0"/>
                  <a:t>減少攻擊者通過測量能量消耗、時間延遲或其他物理特徵獲取私鑰資訊的可能性。</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2.</a:t>
                </a:r>
                <a:r>
                  <a:rPr lang="zh-TW" altLang="en-US" dirty="0"/>
                  <a:t>確保簽名唯一性</a:t>
                </a:r>
                <a:r>
                  <a:rPr lang="en-US" altLang="zh-TW" dirty="0"/>
                  <a:t>:</a:t>
                </a:r>
                <a:r>
                  <a:rPr lang="zh-TW" altLang="en-US" dirty="0"/>
                  <a:t>使用 </a:t>
                </a:r>
                <a:r>
                  <a:rPr lang="en-US" altLang="zh-TW" dirty="0" err="1"/>
                  <a:t>rnd</a:t>
                </a:r>
                <a:r>
                  <a:rPr lang="zh-TW" altLang="en-US" dirty="0"/>
                  <a:t>可確保即使輸入訊息 </a:t>
                </a:r>
                <a:r>
                  <a:rPr lang="en-US" altLang="zh-TW" dirty="0"/>
                  <a:t>M</a:t>
                </a:r>
                <a:r>
                  <a:rPr lang="zh-TW" altLang="en-US" dirty="0"/>
                  <a:t>相同，簽名輸出也會不同。</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3.</a:t>
                </a:r>
                <a:r>
                  <a:rPr lang="zh-TW" altLang="en-US" dirty="0"/>
                  <a:t>增強簽名過程的不可預測性</a:t>
                </a:r>
                <a:r>
                  <a:rPr lang="en-US" altLang="zh-TW" dirty="0"/>
                  <a:t>:</a:t>
                </a:r>
                <a:r>
                  <a:rPr lang="zh-TW" altLang="en-US" dirty="0"/>
                  <a:t>增加</a:t>
                </a:r>
                <a:r>
                  <a:rPr lang="el-GR" altLang="zh-TW" dirty="0"/>
                  <a:t>ρ′′=</a:t>
                </a:r>
                <a:r>
                  <a:rPr lang="en-US" altLang="zh-TW" dirty="0"/>
                  <a:t>H(K∣∣</a:t>
                </a:r>
                <a:r>
                  <a:rPr lang="en-US" altLang="zh-TW" dirty="0" err="1"/>
                  <a:t>rnd</a:t>
                </a:r>
                <a:r>
                  <a:rPr lang="en-US" altLang="zh-TW" dirty="0"/>
                  <a:t>∣∣</a:t>
                </a:r>
                <a:r>
                  <a:rPr lang="el-GR" altLang="zh-TW" dirty="0"/>
                  <a:t>μ,64</a:t>
                </a:r>
                <a:r>
                  <a:rPr lang="en-US" altLang="zh-TW" dirty="0"/>
                  <a:t>)</a:t>
                </a:r>
                <a:r>
                  <a:rPr lang="zh-TW" altLang="en-US" dirty="0"/>
                  <a:t>生成的隨經性，即使攻擊者掌握了私鑰的一部分，也無法輕易推導出此值。</a:t>
                </a:r>
                <a:endParaRPr lang="en-US" altLang="zh-TW" dirty="0"/>
              </a:p>
              <a:p>
                <a:endParaRPr lang="en-US" altLang="zh-TW" dirty="0"/>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簽章產生的輸入為私鑰</a:t>
                </a:r>
                <a:r>
                  <a:rPr lang="en-US" altLang="zh-TW" dirty="0" err="1"/>
                  <a:t>sk</a:t>
                </a:r>
                <a:r>
                  <a:rPr lang="zh-TW" altLang="en-US" dirty="0"/>
                  <a:t>、訊息</a:t>
                </a:r>
                <a:r>
                  <a:rPr lang="en-US" altLang="zh-TW" dirty="0"/>
                  <a:t>M’</a:t>
                </a:r>
                <a:r>
                  <a:rPr lang="zh-TW" altLang="en-US" dirty="0"/>
                  <a:t>以及</a:t>
                </a:r>
                <a:r>
                  <a:rPr lang="en-US" altLang="zh-TW" dirty="0" err="1"/>
                  <a:t>rnd</a:t>
                </a:r>
                <a:r>
                  <a:rPr lang="zh-TW" altLang="en-US" dirty="0"/>
                  <a:t>，輸出則為公鑰以及私鑰。</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加入</a:t>
                </a:r>
                <a:r>
                  <a:rPr lang="en-US" altLang="zh-TW" dirty="0" err="1"/>
                  <a:t>rnd</a:t>
                </a:r>
                <a:r>
                  <a:rPr lang="zh-TW" altLang="en-US" dirty="0"/>
                  <a:t>的目的是增強簽名過程的安全性，像是可以對抗</a:t>
                </a:r>
                <a:r>
                  <a:rPr lang="en-US" altLang="zh-TW" dirty="0"/>
                  <a:t>side-channel attacks</a:t>
                </a:r>
                <a:r>
                  <a:rPr lang="zh-TW" altLang="en-US" dirty="0"/>
                  <a:t>、確保簽名唯一性、增強簽名過程的不可預測性。</a:t>
                </a:r>
                <a:endParaRPr lang="en-US" altLang="zh-TW" dirty="0"/>
              </a:p>
              <a:p>
                <a:endParaRPr lang="en-US" altLang="zh-TW" dirty="0"/>
              </a:p>
              <a:p>
                <a:r>
                  <a:rPr lang="zh-TW" altLang="en-US" dirty="0"/>
                  <a:t>簽名產生分為兩種模式，一個是</a:t>
                </a:r>
                <a:r>
                  <a:rPr lang="en-US" altLang="zh-TW" dirty="0"/>
                  <a:t>hedged</a:t>
                </a:r>
                <a:r>
                  <a:rPr lang="zh-TW" altLang="en-US" dirty="0"/>
                  <a:t>對沖模式，</a:t>
                </a:r>
                <a:r>
                  <a:rPr lang="en-US" altLang="zh-TW" dirty="0" err="1"/>
                  <a:t>rnd</a:t>
                </a:r>
                <a:r>
                  <a:rPr lang="zh-TW" altLang="en-US" dirty="0"/>
                  <a:t>使用新鮮的</a:t>
                </a:r>
                <a:r>
                  <a:rPr lang="en-US" altLang="zh-TW" dirty="0"/>
                  <a:t>32 byte</a:t>
                </a:r>
                <a:r>
                  <a:rPr lang="zh-TW" altLang="en-US" dirty="0"/>
                  <a:t>隨機值，而</a:t>
                </a:r>
                <a:r>
                  <a:rPr lang="en-US" altLang="zh-TW" dirty="0"/>
                  <a:t>deterministic</a:t>
                </a:r>
                <a:r>
                  <a:rPr lang="zh-TW" altLang="en-US" dirty="0"/>
                  <a:t>確定性模式中的</a:t>
                </a:r>
                <a:r>
                  <a:rPr lang="en-US" altLang="zh-TW" dirty="0"/>
                  <a:t>ran</a:t>
                </a:r>
                <a:r>
                  <a:rPr lang="zh-TW" altLang="en-US" dirty="0"/>
                  <a:t>使用</a:t>
                </a:r>
                <a:r>
                  <a:rPr lang="en-US" altLang="zh-TW" dirty="0"/>
                  <a:t>32 byte</a:t>
                </a:r>
                <a:r>
                  <a:rPr lang="zh-TW" altLang="en-US" dirty="0"/>
                  <a:t>的</a:t>
                </a:r>
                <a:r>
                  <a:rPr lang="en-US" altLang="zh-TW" dirty="0"/>
                  <a:t>0</a:t>
                </a:r>
                <a:r>
                  <a:rPr lang="zh-TW" altLang="en-US" dirty="0"/>
                  <a:t>。</a:t>
                </a:r>
                <a:endParaRPr lang="en-US" altLang="zh-TW" dirty="0"/>
              </a:p>
              <a:p>
                <a:br>
                  <a:rPr lang="en-US" altLang="zh-TW" dirty="0"/>
                </a:br>
                <a:r>
                  <a:rPr lang="zh-TW" altLang="en-US" dirty="0"/>
                  <a:t>第</a:t>
                </a:r>
                <a:r>
                  <a:rPr lang="en-US" altLang="zh-TW" dirty="0"/>
                  <a:t>1</a:t>
                </a:r>
                <a:r>
                  <a:rPr lang="zh-TW" altLang="en-US" dirty="0"/>
                  <a:t>行是先將私鑰中提取公用隨機種子 </a:t>
                </a:r>
                <a:r>
                  <a:rPr lang="en-US" altLang="zh-TW" dirty="0"/>
                  <a:t>ρ</a:t>
                </a:r>
                <a:r>
                  <a:rPr lang="zh-TW" altLang="en-US" dirty="0"/>
                  <a:t>、私用隨機種子 </a:t>
                </a:r>
                <a:r>
                  <a:rPr lang="en-US" altLang="zh-TW" dirty="0"/>
                  <a:t>K</a:t>
                </a:r>
                <a:r>
                  <a:rPr lang="zh-TW" altLang="en-US" dirty="0"/>
                  <a:t>、</a:t>
                </a:r>
                <a:r>
                  <a:rPr lang="en-US" altLang="zh-TW" dirty="0"/>
                  <a:t>tr</a:t>
                </a:r>
                <a:r>
                  <a:rPr lang="zh-TW" altLang="en-US" dirty="0"/>
                  <a:t>、私密多項式向量 </a:t>
                </a:r>
                <a:r>
                  <a:rPr lang="en-US" altLang="zh-TW" dirty="0"/>
                  <a:t>s1</a:t>
                </a:r>
                <a:r>
                  <a:rPr lang="zh-TW" altLang="en-US" dirty="0"/>
                  <a:t>和 </a:t>
                </a:r>
                <a:r>
                  <a:rPr lang="en-US" altLang="zh-TW" dirty="0"/>
                  <a:t>s2</a:t>
                </a:r>
                <a:r>
                  <a:rPr lang="zh-TW" altLang="en-US" dirty="0"/>
                  <a:t>、</a:t>
                </a:r>
                <a:r>
                  <a:rPr lang="en-US" altLang="zh-TW" dirty="0"/>
                  <a:t>t0</a:t>
                </a:r>
                <a:r>
                  <a:rPr lang="zh-TW" altLang="en-US" dirty="0"/>
                  <a:t>。</a:t>
                </a:r>
                <a:endParaRPr lang="en-US" altLang="zh-TW" dirty="0"/>
              </a:p>
              <a:p>
                <a:endParaRPr lang="en-US" altLang="zh-TW" dirty="0"/>
              </a:p>
              <a:p>
                <a:r>
                  <a:rPr lang="zh-TW" altLang="en-US" dirty="0"/>
                  <a:t>第</a:t>
                </a:r>
                <a:r>
                  <a:rPr lang="en-US" altLang="zh-TW" dirty="0"/>
                  <a:t>2-4</a:t>
                </a:r>
                <a:r>
                  <a:rPr lang="zh-TW" altLang="en-US" dirty="0"/>
                  <a:t>行將</a:t>
                </a:r>
                <a:r>
                  <a:rPr lang="en-US" altLang="zh-TW" dirty="0"/>
                  <a:t>s1</a:t>
                </a:r>
                <a:r>
                  <a:rPr lang="zh-TW" altLang="en-US" dirty="0"/>
                  <a:t>、</a:t>
                </a:r>
                <a:r>
                  <a:rPr lang="en-US" altLang="zh-TW" dirty="0"/>
                  <a:t>s2</a:t>
                </a:r>
                <a:r>
                  <a:rPr lang="zh-TW" altLang="en-US" dirty="0"/>
                  <a:t>、</a:t>
                </a:r>
                <a:r>
                  <a:rPr lang="en-US" altLang="zh-TW" dirty="0"/>
                  <a:t>t0</a:t>
                </a:r>
                <a:r>
                  <a:rPr lang="zh-TW" altLang="en-US" dirty="0"/>
                  <a:t>轉為</a:t>
                </a:r>
                <a:r>
                  <a:rPr lang="en-US" altLang="zh-TW" dirty="0"/>
                  <a:t>NTT</a:t>
                </a:r>
                <a:r>
                  <a:rPr lang="zh-TW" altLang="en-US" dirty="0"/>
                  <a:t>域</a:t>
                </a:r>
                <a:r>
                  <a:rPr lang="zh-TW" altLang="en-US" sz="1400" dirty="0"/>
                  <a:t>，以利後面運算。</a:t>
                </a:r>
                <a:endParaRPr lang="en-US" altLang="zh-TW" sz="1400" dirty="0"/>
              </a:p>
              <a:p>
                <a:endParaRPr lang="en-US" altLang="zh-TW" sz="1400" dirty="0"/>
              </a:p>
              <a:p>
                <a:r>
                  <a:rPr lang="zh-TW" altLang="en-US" dirty="0"/>
                  <a:t>第</a:t>
                </a:r>
                <a:r>
                  <a:rPr lang="en-US" altLang="zh-TW" dirty="0"/>
                  <a:t>5</a:t>
                </a:r>
                <a:r>
                  <a:rPr lang="zh-TW" altLang="en-US" dirty="0"/>
                  <a:t>行是將公用隨機種子 </a:t>
                </a:r>
                <a:r>
                  <a:rPr lang="en-US" altLang="zh-TW" dirty="0"/>
                  <a:t>ρ</a:t>
                </a:r>
                <a:r>
                  <a:rPr lang="zh-TW" altLang="en-US" dirty="0"/>
                  <a:t>擴展成與金鑰生成過程中相同的矩陣 </a:t>
                </a:r>
                <a:r>
                  <a:rPr lang="en-US" altLang="zh-TW" dirty="0"/>
                  <a:t>A</a:t>
                </a:r>
                <a:r>
                  <a:rPr lang="zh-TW" altLang="en-US" dirty="0"/>
                  <a:t>。</a:t>
                </a:r>
                <a:endParaRPr lang="en-US" altLang="zh-TW" dirty="0"/>
              </a:p>
              <a:p>
                <a:endParaRPr lang="en-US" altLang="zh-TW" dirty="0"/>
              </a:p>
              <a:p>
                <a:r>
                  <a:rPr lang="zh-TW" altLang="en-US" dirty="0"/>
                  <a:t>第</a:t>
                </a:r>
                <a:r>
                  <a:rPr lang="en-US" altLang="zh-TW" dirty="0"/>
                  <a:t>6</a:t>
                </a:r>
                <a:r>
                  <a:rPr lang="zh-TW" altLang="en-US" dirty="0"/>
                  <a:t>行是讓訊息</a:t>
                </a:r>
                <a:r>
                  <a:rPr lang="en-US" altLang="zh-TW" dirty="0"/>
                  <a:t>M’</a:t>
                </a:r>
                <a:r>
                  <a:rPr lang="zh-TW" altLang="en-US" dirty="0"/>
                  <a:t>在簽名之前先與公鑰雜湊值</a:t>
                </a:r>
                <a:r>
                  <a:rPr lang="en-US" altLang="zh-TW" dirty="0"/>
                  <a:t>tr</a:t>
                </a:r>
                <a:r>
                  <a:rPr lang="zh-TW" altLang="en-US" dirty="0"/>
                  <a:t>串接，並使用</a:t>
                </a:r>
                <a:r>
                  <a:rPr lang="en-US" altLang="zh-TW" dirty="0"/>
                  <a:t>shake256</a:t>
                </a:r>
                <a:r>
                  <a:rPr lang="zh-TW" altLang="en-US" dirty="0"/>
                  <a:t>雜湊為</a:t>
                </a:r>
                <a:r>
                  <a:rPr lang="en-US" altLang="zh-TW" dirty="0"/>
                  <a:t>64 byte</a:t>
                </a:r>
                <a:r>
                  <a:rPr lang="zh-TW" altLang="en-US" dirty="0"/>
                  <a:t>的訊息代表值</a:t>
                </a:r>
                <a:r>
                  <a:rPr lang="el-GR" altLang="zh-TW" dirty="0"/>
                  <a:t>μ</a:t>
                </a:r>
                <a:r>
                  <a:rPr lang="zh-TW" altLang="en-US" dirty="0"/>
                  <a:t>。</a:t>
                </a:r>
                <a:endParaRPr lang="en-US" altLang="zh-TW" dirty="0"/>
              </a:p>
              <a:p>
                <a:endParaRPr lang="en-US" altLang="zh-TW" dirty="0"/>
              </a:p>
              <a:p>
                <a:r>
                  <a:rPr lang="zh-TW" altLang="en-US" dirty="0"/>
                  <a:t>第</a:t>
                </a:r>
                <a:r>
                  <a:rPr lang="en-US" altLang="zh-TW" dirty="0"/>
                  <a:t>7</a:t>
                </a:r>
                <a:r>
                  <a:rPr lang="zh-TW" altLang="en-US" dirty="0"/>
                  <a:t>行則是私要隨機種子</a:t>
                </a:r>
                <a:r>
                  <a:rPr lang="en-US" altLang="zh-TW" dirty="0"/>
                  <a:t>K</a:t>
                </a:r>
                <a:r>
                  <a:rPr lang="zh-TW" altLang="en-US" dirty="0"/>
                  <a:t>、</a:t>
                </a:r>
                <a:r>
                  <a:rPr lang="en-US" altLang="zh-TW" dirty="0" err="1"/>
                  <a:t>rnd</a:t>
                </a:r>
                <a:r>
                  <a:rPr lang="zh-TW" altLang="en-US" dirty="0"/>
                  <a:t>以及上面的</a:t>
                </a:r>
                <a:r>
                  <a:rPr lang="el-GR" altLang="zh-TW" dirty="0"/>
                  <a:t>μ</a:t>
                </a:r>
                <a:r>
                  <a:rPr lang="zh-TW" altLang="en-US" dirty="0"/>
                  <a:t>串接，並使用</a:t>
                </a:r>
                <a:r>
                  <a:rPr lang="en-US" altLang="zh-TW" dirty="0"/>
                  <a:t>shake256</a:t>
                </a:r>
                <a:r>
                  <a:rPr lang="zh-TW" altLang="en-US" dirty="0"/>
                  <a:t>雜湊生成一個額外的 </a:t>
                </a:r>
                <a:r>
                  <a:rPr lang="en-US" altLang="zh-TW" dirty="0"/>
                  <a:t>64 byte</a:t>
                </a:r>
                <a:r>
                  <a:rPr lang="zh-TW" altLang="en-US" dirty="0"/>
                  <a:t>的隨機種子 </a:t>
                </a:r>
                <a:r>
                  <a:rPr lang="en-US" altLang="zh-TW" dirty="0"/>
                  <a:t>ρ′′</a:t>
                </a:r>
                <a:r>
                  <a:rPr lang="zh-TW" altLang="en-US" dirty="0"/>
                  <a:t>。</a:t>
                </a:r>
                <a:endParaRPr lang="en-US" altLang="zh-TW" dirty="0"/>
              </a:p>
              <a:p>
                <a:endParaRPr lang="en-US" altLang="zh-TW" dirty="0"/>
              </a:p>
              <a:p>
                <a:r>
                  <a:rPr lang="zh-TW" altLang="en-US" dirty="0"/>
                  <a:t>第</a:t>
                </a:r>
                <a:r>
                  <a:rPr lang="en-US" altLang="zh-TW" dirty="0"/>
                  <a:t>8-9</a:t>
                </a:r>
                <a:r>
                  <a:rPr lang="zh-TW" altLang="en-US" dirty="0"/>
                  <a:t>行是在做簽章產生前的初始化，將計數器 </a:t>
                </a:r>
                <a:r>
                  <a:rPr lang="el-GR" altLang="zh-TW" dirty="0"/>
                  <a:t>κ</a:t>
                </a:r>
                <a:r>
                  <a:rPr lang="en-US" altLang="zh-TW" dirty="0"/>
                  <a:t>(kappa)</a:t>
                </a:r>
                <a:r>
                  <a:rPr lang="zh-TW" altLang="en-US" dirty="0"/>
                  <a:t>歸零。</a:t>
                </a:r>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後面的部分是簽章產生最主要的部份，使用的方法是前面有介紹的</a:t>
                </a:r>
                <a:r>
                  <a:rPr lang="en-US" altLang="zh-TW" sz="1200" dirty="0">
                    <a:latin typeface="Times New Roman" panose="02020603050405020304" pitchFamily="18" charset="0"/>
                    <a:cs typeface="Times New Roman" panose="02020603050405020304" pitchFamily="18" charset="0"/>
                  </a:rPr>
                  <a:t>Fiat-Shamir With Aborts</a:t>
                </a:r>
                <a:r>
                  <a:rPr lang="zh-TW" altLang="en-US" sz="1200" dirty="0">
                    <a:latin typeface="Times New Roman" panose="02020603050405020304" pitchFamily="18" charset="0"/>
                    <a:cs typeface="Times New Roman" panose="02020603050405020304" pitchFamily="18" charset="0"/>
                  </a:rPr>
                  <a:t>，當中包含一個拒絕採樣的循環，該循環會重複進行直到產生</a:t>
                </a:r>
                <a:r>
                  <a:rPr lang="zh-TW" altLang="en-US" dirty="0"/>
                  <a:t>滿足有效性條件</a:t>
                </a:r>
                <a:r>
                  <a:rPr lang="zh-TW" altLang="en-US" sz="1200" dirty="0">
                    <a:latin typeface="Times New Roman" panose="02020603050405020304" pitchFamily="18" charset="0"/>
                    <a:cs typeface="Times New Roman" panose="02020603050405020304" pitchFamily="18" charset="0"/>
                  </a:rPr>
                  <a:t>的簽名。</a:t>
                </a:r>
                <a:endParaRPr lang="zh-CN" altLang="en-US" sz="12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endParaRPr>
              </a:p>
              <a:p>
                <a:endParaRPr lang="en-US" altLang="zh-TW" dirty="0"/>
              </a:p>
              <a:p>
                <a:r>
                  <a:rPr lang="zh-TW" altLang="en-US" dirty="0"/>
                  <a:t>第</a:t>
                </a:r>
                <a:r>
                  <a:rPr lang="en-US" altLang="zh-TW" dirty="0"/>
                  <a:t>10</a:t>
                </a:r>
                <a:r>
                  <a:rPr lang="zh-TW" altLang="en-US" dirty="0"/>
                  <a:t>行後就是開始拒絕採樣循環</a:t>
                </a:r>
                <a:endParaRPr lang="en-US" altLang="zh-TW" dirty="0"/>
              </a:p>
              <a:p>
                <a:endParaRPr lang="en-US" altLang="zh-TW" dirty="0"/>
              </a:p>
              <a:p>
                <a:r>
                  <a:rPr lang="zh-TW" altLang="en-US" dirty="0"/>
                  <a:t>第</a:t>
                </a:r>
                <a:r>
                  <a:rPr lang="en-US" altLang="zh-TW" dirty="0"/>
                  <a:t>11</a:t>
                </a:r>
                <a:r>
                  <a:rPr lang="zh-TW" altLang="en-US" dirty="0"/>
                  <a:t>行是使用 </a:t>
                </a:r>
                <a:r>
                  <a:rPr lang="en-US" altLang="zh-TW" b="0" dirty="0" err="1"/>
                  <a:t>ExpandMask</a:t>
                </a:r>
                <a:r>
                  <a:rPr lang="en-US" altLang="zh-TW" dirty="0"/>
                  <a:t> </a:t>
                </a:r>
                <a:r>
                  <a:rPr lang="zh-TW" altLang="en-US" dirty="0"/>
                  <a:t>函數帶入種子</a:t>
                </a:r>
                <a:r>
                  <a:rPr lang="el-GR" altLang="zh-TW" dirty="0"/>
                  <a:t>ρ′′ </a:t>
                </a:r>
                <a:r>
                  <a:rPr lang="zh-TW" altLang="en-US" dirty="0"/>
                  <a:t>和計數 </a:t>
                </a:r>
                <a:r>
                  <a:rPr lang="el-GR" altLang="zh-TW" dirty="0"/>
                  <a:t>κ</a:t>
                </a:r>
                <a:r>
                  <a:rPr lang="zh-TW" altLang="en-US" dirty="0"/>
                  <a:t>，產生一個</a:t>
                </a:r>
                <a:r>
                  <a:rPr lang="zh-TW" altLang="sv-SE" dirty="0"/>
                  <a:t>位於 </a:t>
                </a:r>
                <a:r>
                  <a:rPr lang="sv-SE" altLang="zh-TW" dirty="0"/>
                  <a:t>[−γ1+1,γ1]</a:t>
                </a:r>
                <a:r>
                  <a:rPr lang="zh-TW" altLang="en-US" dirty="0"/>
                  <a:t>範圍的偽隨機抽樣多項式向量</a:t>
                </a:r>
                <a:r>
                  <a:rPr lang="en-US" altLang="zh-TW" b="0" i="0">
                    <a:latin typeface="Cambria Math" panose="02040503050406030204" pitchFamily="18" charset="0"/>
                  </a:rPr>
                  <a:t>y</a:t>
                </a:r>
                <a:r>
                  <a:rPr lang="en-US" altLang="zh-TW" i="0">
                    <a:latin typeface="Cambria Math" panose="02040503050406030204" pitchFamily="18" charset="0"/>
                  </a:rPr>
                  <a:t>〖</a:t>
                </a:r>
                <a:r>
                  <a:rPr lang="en-US" altLang="zh-TW" i="0">
                    <a:latin typeface="Cambria Math" panose="02040503050406030204" pitchFamily="18" charset="0"/>
                    <a:ea typeface="Cambria Math" panose="02040503050406030204" pitchFamily="18" charset="0"/>
                  </a:rPr>
                  <a:t>∈</a:t>
                </a:r>
                <a:r>
                  <a:rPr lang="en-US" altLang="zh-TW" b="0" i="0">
                    <a:latin typeface="Cambria Math" panose="02040503050406030204" pitchFamily="18" charset="0"/>
                  </a:rPr>
                  <a:t>𝑅〗_𝑞^𝑙</a:t>
                </a:r>
                <a:r>
                  <a:rPr lang="zh-TW" altLang="en-US" dirty="0"/>
                  <a:t>。</a:t>
                </a:r>
                <a:endParaRPr lang="en-US" altLang="zh-TW" dirty="0"/>
              </a:p>
              <a:p>
                <a:endParaRPr lang="en-US" altLang="zh-TW" dirty="0"/>
              </a:p>
              <a:p>
                <a:r>
                  <a:rPr lang="zh-TW" altLang="en-US" dirty="0"/>
                  <a:t>第</a:t>
                </a:r>
                <a:r>
                  <a:rPr lang="en-US" altLang="zh-TW" dirty="0"/>
                  <a:t>12</a:t>
                </a:r>
                <a:r>
                  <a:rPr lang="zh-TW" altLang="en-US" dirty="0"/>
                  <a:t>行是計算</a:t>
                </a:r>
                <a:r>
                  <a:rPr lang="en-US" altLang="zh-TW" dirty="0"/>
                  <a:t>w=Ay</a:t>
                </a:r>
                <a:r>
                  <a:rPr lang="zh-TW" altLang="en-US" dirty="0"/>
                  <a:t>。</a:t>
                </a:r>
                <a:endParaRPr lang="en-US" altLang="zh-TW" dirty="0"/>
              </a:p>
              <a:p>
                <a:endParaRPr lang="en-US" altLang="zh-TW" dirty="0"/>
              </a:p>
              <a:p>
                <a:r>
                  <a:rPr lang="zh-TW" altLang="en-US" dirty="0"/>
                  <a:t>第</a:t>
                </a:r>
                <a:r>
                  <a:rPr lang="en-US" altLang="zh-TW" dirty="0"/>
                  <a:t>13</a:t>
                </a:r>
                <a:r>
                  <a:rPr lang="zh-TW" altLang="en-US" dirty="0"/>
                  <a:t>行是使用</a:t>
                </a:r>
                <a:r>
                  <a:rPr lang="en-US" altLang="zh-TW" b="0" dirty="0" err="1"/>
                  <a:t>HighBits</a:t>
                </a:r>
                <a:r>
                  <a:rPr lang="en-US" altLang="zh-TW" b="0" dirty="0"/>
                  <a:t> </a:t>
                </a:r>
                <a:r>
                  <a:rPr lang="zh-TW" altLang="en-US" dirty="0"/>
                  <a:t>函數對</a:t>
                </a:r>
                <a:r>
                  <a:rPr lang="en-US" altLang="zh-TW" dirty="0"/>
                  <a:t>w</a:t>
                </a:r>
                <a:r>
                  <a:rPr lang="zh-TW" altLang="en-US" dirty="0"/>
                  <a:t>進行捨入得到承諾</a:t>
                </a:r>
                <a:r>
                  <a:rPr lang="en-US" altLang="zh-TW" dirty="0"/>
                  <a:t>w1</a:t>
                </a:r>
                <a:r>
                  <a:rPr lang="zh-TW" altLang="en-US" dirty="0"/>
                  <a:t>。</a:t>
                </a:r>
                <a:endParaRPr lang="en-US" altLang="zh-TW" dirty="0"/>
              </a:p>
              <a:p>
                <a:endParaRPr lang="en-US" altLang="zh-TW" dirty="0"/>
              </a:p>
              <a:p>
                <a:r>
                  <a:rPr lang="zh-TW" altLang="en-US" dirty="0"/>
                  <a:t>第</a:t>
                </a:r>
                <a:r>
                  <a:rPr lang="en-US" altLang="zh-TW" dirty="0"/>
                  <a:t>14-15</a:t>
                </a:r>
                <a:r>
                  <a:rPr lang="zh-TW" altLang="en-US" dirty="0"/>
                  <a:t>行是產生</a:t>
                </a:r>
                <a:r>
                  <a:rPr lang="en-US" altLang="zh-TW" dirty="0"/>
                  <a:t>challenge c</a:t>
                </a:r>
                <a:r>
                  <a:rPr lang="zh-TW" altLang="en-US" dirty="0"/>
                  <a:t>的過程，首先將</a:t>
                </a:r>
                <a:r>
                  <a:rPr lang="en-US" altLang="zh-TW" dirty="0"/>
                  <a:t>w1​ </a:t>
                </a:r>
                <a:r>
                  <a:rPr lang="zh-TW" altLang="en-US" dirty="0"/>
                  <a:t>和訊息代表值 </a:t>
                </a:r>
                <a:r>
                  <a:rPr lang="el-GR" altLang="zh-TW" dirty="0"/>
                  <a:t>μ</a:t>
                </a:r>
                <a:r>
                  <a:rPr lang="zh-TW" altLang="en-US" dirty="0"/>
                  <a:t>串接進行</a:t>
                </a:r>
                <a:r>
                  <a:rPr lang="en-US" altLang="zh-TW" dirty="0"/>
                  <a:t>shak256</a:t>
                </a:r>
                <a:r>
                  <a:rPr lang="zh-TW" altLang="en-US" dirty="0"/>
                  <a:t>雜湊得到雜湊承諾</a:t>
                </a:r>
                <a:r>
                  <a:rPr lang="en-US" altLang="zh-TW" dirty="0" err="1"/>
                  <a:t>ctilde</a:t>
                </a:r>
                <a:r>
                  <a:rPr lang="zh-TW" altLang="en-US" dirty="0"/>
                  <a:t>，之後通過</a:t>
                </a:r>
                <a:r>
                  <a:rPr lang="zh-TW" altLang="en-US" b="0" dirty="0"/>
                  <a:t> </a:t>
                </a:r>
                <a:r>
                  <a:rPr lang="en-US" altLang="zh-TW" b="0" dirty="0" err="1"/>
                  <a:t>SampleInBall</a:t>
                </a:r>
                <a:r>
                  <a:rPr lang="en-US" altLang="zh-TW" b="0" dirty="0"/>
                  <a:t> </a:t>
                </a:r>
                <a:r>
                  <a:rPr lang="zh-TW" altLang="en-US" dirty="0"/>
                  <a:t>函數抽樣得到係數位於 </a:t>
                </a:r>
                <a:r>
                  <a:rPr lang="en-US" altLang="zh-TW" dirty="0"/>
                  <a:t>{−1,0,1}</a:t>
                </a:r>
                <a:r>
                  <a:rPr lang="zh-TW" altLang="en-US" dirty="0"/>
                  <a:t>，且海明重量為 </a:t>
                </a:r>
                <a:r>
                  <a:rPr lang="el-GR" altLang="zh-TW" dirty="0"/>
                  <a:t>τ</a:t>
                </a:r>
                <a:r>
                  <a:rPr lang="zh-TW" altLang="en-US" dirty="0"/>
                  <a:t>的</a:t>
                </a:r>
                <a:r>
                  <a:rPr lang="en-US" altLang="zh-TW" dirty="0"/>
                  <a:t>challenge c</a:t>
                </a:r>
                <a:r>
                  <a:rPr lang="zh-TW" altLang="en-US" dirty="0"/>
                  <a:t>。</a:t>
                </a:r>
                <a:endParaRPr lang="en-US" altLang="zh-TW" dirty="0"/>
              </a:p>
              <a:p>
                <a:endParaRPr lang="en-US" altLang="zh-TW" dirty="0"/>
              </a:p>
              <a:p>
                <a:r>
                  <a:rPr lang="zh-TW" altLang="en-US" dirty="0"/>
                  <a:t>補充</a:t>
                </a:r>
                <a:r>
                  <a:rPr lang="en-US" altLang="zh-TW" dirty="0"/>
                  <a:t>:”</a:t>
                </a:r>
                <a:r>
                  <a:rPr lang="zh-TW" altLang="en-US" dirty="0"/>
                  <a:t>加入</a:t>
                </a:r>
                <a:r>
                  <a:rPr lang="en-US" altLang="zh-TW" dirty="0" err="1"/>
                  <a:t>rnd</a:t>
                </a:r>
                <a:r>
                  <a:rPr lang="zh-TW" altLang="en-US" dirty="0"/>
                  <a:t>的目的</a:t>
                </a:r>
                <a:r>
                  <a:rPr lang="en-US" altLang="zh-TW" dirty="0"/>
                  <a:t>”</a:t>
                </a:r>
              </a:p>
              <a:p>
                <a:r>
                  <a:rPr lang="en-US" altLang="zh-TW" dirty="0"/>
                  <a:t>1.</a:t>
                </a:r>
                <a:r>
                  <a:rPr lang="zh-TW" altLang="en-US" dirty="0"/>
                  <a:t>對抗</a:t>
                </a:r>
                <a:r>
                  <a:rPr lang="en-US" altLang="zh-TW" dirty="0"/>
                  <a:t>side-channel attacks:</a:t>
                </a:r>
                <a:r>
                  <a:rPr lang="zh-TW" altLang="en-US" dirty="0"/>
                  <a:t>減少攻擊者通過測量能量消耗、時間延遲或其他物理特徵獲取私鑰資訊的可能性。</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2.</a:t>
                </a:r>
                <a:r>
                  <a:rPr lang="zh-TW" altLang="en-US" dirty="0"/>
                  <a:t>確保簽名唯一性</a:t>
                </a:r>
                <a:r>
                  <a:rPr lang="en-US" altLang="zh-TW" dirty="0"/>
                  <a:t>:</a:t>
                </a:r>
                <a:r>
                  <a:rPr lang="zh-TW" altLang="en-US" dirty="0"/>
                  <a:t>使用 </a:t>
                </a:r>
                <a:r>
                  <a:rPr lang="en-US" altLang="zh-TW" dirty="0" err="1"/>
                  <a:t>rnd</a:t>
                </a:r>
                <a:r>
                  <a:rPr lang="zh-TW" altLang="en-US" dirty="0"/>
                  <a:t>可確保即使輸入訊息 </a:t>
                </a:r>
                <a:r>
                  <a:rPr lang="en-US" altLang="zh-TW" dirty="0"/>
                  <a:t>M</a:t>
                </a:r>
                <a:r>
                  <a:rPr lang="zh-TW" altLang="en-US" dirty="0"/>
                  <a:t>相同，簽名輸出也會不同。</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3.</a:t>
                </a:r>
                <a:r>
                  <a:rPr lang="zh-TW" altLang="en-US" dirty="0"/>
                  <a:t>增強簽名過程的不可預測性</a:t>
                </a:r>
                <a:r>
                  <a:rPr lang="en-US" altLang="zh-TW" dirty="0"/>
                  <a:t>:</a:t>
                </a:r>
                <a:r>
                  <a:rPr lang="zh-TW" altLang="en-US" dirty="0"/>
                  <a:t>增加</a:t>
                </a:r>
                <a:r>
                  <a:rPr lang="el-GR" altLang="zh-TW" dirty="0"/>
                  <a:t>ρ′′=</a:t>
                </a:r>
                <a:r>
                  <a:rPr lang="en-US" altLang="zh-TW" dirty="0"/>
                  <a:t>H(K∣∣</a:t>
                </a:r>
                <a:r>
                  <a:rPr lang="en-US" altLang="zh-TW" dirty="0" err="1"/>
                  <a:t>rnd</a:t>
                </a:r>
                <a:r>
                  <a:rPr lang="en-US" altLang="zh-TW" dirty="0"/>
                  <a:t>∣∣</a:t>
                </a:r>
                <a:r>
                  <a:rPr lang="el-GR" altLang="zh-TW" dirty="0"/>
                  <a:t>μ,64</a:t>
                </a:r>
                <a:r>
                  <a:rPr lang="en-US" altLang="zh-TW" dirty="0"/>
                  <a:t>)</a:t>
                </a:r>
                <a:r>
                  <a:rPr lang="zh-TW" altLang="en-US" dirty="0"/>
                  <a:t>生成的隨經性，即使攻擊者掌握了私鑰的一部分，也無法輕易推導出此值。</a:t>
                </a:r>
                <a:endParaRPr lang="en-US" altLang="zh-TW" dirty="0"/>
              </a:p>
              <a:p>
                <a:endParaRPr lang="en-US" altLang="zh-TW" dirty="0"/>
              </a:p>
            </p:txBody>
          </p:sp>
        </mc:Fallback>
      </mc:AlternateContent>
      <p:sp>
        <p:nvSpPr>
          <p:cNvPr id="4" name="灯片编号占位符 3"/>
          <p:cNvSpPr>
            <a:spLocks noGrp="1"/>
          </p:cNvSpPr>
          <p:nvPr>
            <p:ph type="sldNum" sz="quarter" idx="10"/>
          </p:nvPr>
        </p:nvSpPr>
        <p:spPr/>
        <p:txBody>
          <a:bodyPr/>
          <a:lstStyle/>
          <a:p>
            <a:fld id="{AB2A0F9D-3357-4A94-85C8-3B842B870DC6}" type="slidenum">
              <a:rPr lang="zh-CN" altLang="en-US" smtClean="0"/>
              <a:t>15</a:t>
            </a:fld>
            <a:endParaRPr lang="zh-CN" altLang="en-US"/>
          </a:p>
        </p:txBody>
      </p:sp>
    </p:spTree>
    <p:extLst>
      <p:ext uri="{BB962C8B-B14F-4D97-AF65-F5344CB8AC3E}">
        <p14:creationId xmlns:p14="http://schemas.microsoft.com/office/powerpoint/2010/main" val="439397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16</a:t>
            </a:fld>
            <a:endParaRPr lang="zh-CN" altLang="en-US"/>
          </a:p>
        </p:txBody>
      </p:sp>
    </p:spTree>
    <p:extLst>
      <p:ext uri="{BB962C8B-B14F-4D97-AF65-F5344CB8AC3E}">
        <p14:creationId xmlns:p14="http://schemas.microsoft.com/office/powerpoint/2010/main" val="3471517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17</a:t>
            </a:fld>
            <a:endParaRPr lang="zh-CN" altLang="en-US"/>
          </a:p>
        </p:txBody>
      </p:sp>
    </p:spTree>
    <p:extLst>
      <p:ext uri="{BB962C8B-B14F-4D97-AF65-F5344CB8AC3E}">
        <p14:creationId xmlns:p14="http://schemas.microsoft.com/office/powerpoint/2010/main" val="1325172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18</a:t>
            </a:fld>
            <a:endParaRPr lang="zh-CN" altLang="en-US"/>
          </a:p>
        </p:txBody>
      </p:sp>
    </p:spTree>
    <p:extLst>
      <p:ext uri="{BB962C8B-B14F-4D97-AF65-F5344CB8AC3E}">
        <p14:creationId xmlns:p14="http://schemas.microsoft.com/office/powerpoint/2010/main" val="2910048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第</a:t>
            </a:r>
            <a:r>
              <a:rPr lang="en-US" altLang="zh-TW" dirty="0"/>
              <a:t>18-19</a:t>
            </a:r>
            <a:r>
              <a:rPr lang="zh-TW" altLang="en-US" dirty="0"/>
              <a:t>行是計算</a:t>
            </a:r>
            <a:r>
              <a:rPr lang="en-US" altLang="zh-TW" dirty="0"/>
              <a:t>c</a:t>
            </a:r>
            <a:r>
              <a:rPr lang="zh-TW" altLang="en-US" dirty="0"/>
              <a:t>乘</a:t>
            </a:r>
            <a:r>
              <a:rPr lang="en-US" altLang="zh-TW" dirty="0"/>
              <a:t>s1</a:t>
            </a:r>
            <a:r>
              <a:rPr lang="zh-TW" altLang="en-US" dirty="0"/>
              <a:t>與</a:t>
            </a:r>
            <a:r>
              <a:rPr lang="en-US" altLang="zh-TW" dirty="0"/>
              <a:t>c</a:t>
            </a:r>
            <a:r>
              <a:rPr lang="zh-TW" altLang="en-US" dirty="0"/>
              <a:t>乘</a:t>
            </a:r>
            <a:r>
              <a:rPr lang="en-US" altLang="zh-TW" dirty="0"/>
              <a:t>s2</a:t>
            </a:r>
          </a:p>
          <a:p>
            <a:endParaRPr lang="en-US" altLang="zh-TW" dirty="0"/>
          </a:p>
          <a:p>
            <a:r>
              <a:rPr lang="zh-TW" altLang="en-US" dirty="0"/>
              <a:t>第</a:t>
            </a:r>
            <a:r>
              <a:rPr lang="en-US" altLang="zh-TW" dirty="0"/>
              <a:t>20</a:t>
            </a:r>
            <a:r>
              <a:rPr lang="zh-TW" altLang="en-US" dirty="0"/>
              <a:t>行是計算響應 </a:t>
            </a:r>
            <a:r>
              <a:rPr lang="en-US" altLang="zh-TW" dirty="0"/>
              <a:t>z=y+cs1</a:t>
            </a:r>
          </a:p>
          <a:p>
            <a:endParaRPr lang="en-US" altLang="zh-TW" dirty="0"/>
          </a:p>
          <a:p>
            <a:r>
              <a:rPr lang="zh-TW" altLang="en-US" dirty="0"/>
              <a:t>第</a:t>
            </a:r>
            <a:r>
              <a:rPr lang="en-US" altLang="zh-TW" dirty="0"/>
              <a:t>21-23</a:t>
            </a:r>
            <a:r>
              <a:rPr lang="zh-TW" altLang="en-US" dirty="0"/>
              <a:t>執行有效性檢查。如果檢查失敗，繼續進行拒絕採樣循環。</a:t>
            </a:r>
            <a:endParaRPr lang="en-US" altLang="zh-TW" dirty="0"/>
          </a:p>
          <a:p>
            <a:endParaRPr lang="en-US" altLang="zh-TW" dirty="0"/>
          </a:p>
          <a:p>
            <a:r>
              <a:rPr lang="zh-TW" altLang="en-US" dirty="0"/>
              <a:t>第</a:t>
            </a:r>
            <a:r>
              <a:rPr lang="en-US" altLang="zh-TW" dirty="0"/>
              <a:t>24-32</a:t>
            </a:r>
            <a:r>
              <a:rPr lang="zh-TW" altLang="en-US" dirty="0"/>
              <a:t>是如果檢查通過，就可以計算提示多項式 </a:t>
            </a:r>
            <a:r>
              <a:rPr lang="en-US" altLang="zh-TW" dirty="0"/>
              <a:t>h</a:t>
            </a:r>
            <a:r>
              <a:rPr lang="zh-TW" altLang="en-US" dirty="0"/>
              <a:t>，該多項式允許驗證端使用壓縮的公鑰及簽名的其他組件來重建 </a:t>
            </a:r>
            <a:r>
              <a:rPr lang="en-US" altLang="zh-TW" dirty="0"/>
              <a:t>w1</a:t>
            </a:r>
            <a:r>
              <a:rPr lang="zh-TW" altLang="en-US" dirty="0"/>
              <a:t>，最後執行提示多項式的有效性檢查。如果檢查失敗，繼續進行拒絕採樣循環。</a:t>
            </a:r>
            <a:endParaRPr lang="en-US" altLang="zh-TW" dirty="0"/>
          </a:p>
          <a:p>
            <a:endParaRPr lang="en-US" altLang="zh-TW" dirty="0"/>
          </a:p>
          <a:p>
            <a:r>
              <a:rPr lang="zh-TW" altLang="en-US" dirty="0"/>
              <a:t>第</a:t>
            </a:r>
            <a:r>
              <a:rPr lang="en-US" altLang="zh-TW" dirty="0"/>
              <a:t>33-34</a:t>
            </a:r>
            <a:r>
              <a:rPr lang="zh-TW" altLang="en-US" dirty="0"/>
              <a:t> 輸出最終簽名，包含雜湊承諾</a:t>
            </a:r>
            <a:r>
              <a:rPr lang="en-US" altLang="zh-TW" dirty="0" err="1"/>
              <a:t>ctilde</a:t>
            </a:r>
            <a:r>
              <a:rPr lang="zh-TW" altLang="en-US" dirty="0"/>
              <a:t>、響應 </a:t>
            </a:r>
            <a:r>
              <a:rPr lang="en-US" altLang="zh-TW" dirty="0"/>
              <a:t>z</a:t>
            </a:r>
            <a:r>
              <a:rPr lang="zh-TW" altLang="en-US" dirty="0"/>
              <a:t>和提示 </a:t>
            </a:r>
            <a:r>
              <a:rPr lang="en-US" altLang="zh-TW" dirty="0"/>
              <a:t>h</a:t>
            </a:r>
            <a:r>
              <a:rPr lang="zh-TW" altLang="en-US" dirty="0"/>
              <a:t>。</a:t>
            </a:r>
            <a:endParaRPr lang="en-US" altLang="zh-TW"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19</a:t>
            </a:fld>
            <a:endParaRPr lang="zh-CN" altLang="en-US"/>
          </a:p>
        </p:txBody>
      </p:sp>
    </p:spTree>
    <p:extLst>
      <p:ext uri="{BB962C8B-B14F-4D97-AF65-F5344CB8AC3E}">
        <p14:creationId xmlns:p14="http://schemas.microsoft.com/office/powerpoint/2010/main" val="1718941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F633F3-5D0E-4770-8750-05DED033C41B}" type="slidenum">
              <a:rPr lang="zh-CN" altLang="en-US" smtClean="0"/>
              <a:t>2</a:t>
            </a:fld>
            <a:endParaRPr lang="zh-CN" altLang="en-US"/>
          </a:p>
        </p:txBody>
      </p:sp>
    </p:spTree>
    <p:extLst>
      <p:ext uri="{BB962C8B-B14F-4D97-AF65-F5344CB8AC3E}">
        <p14:creationId xmlns:p14="http://schemas.microsoft.com/office/powerpoint/2010/main" val="459230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20</a:t>
            </a:fld>
            <a:endParaRPr lang="zh-CN" altLang="en-US"/>
          </a:p>
        </p:txBody>
      </p:sp>
    </p:spTree>
    <p:extLst>
      <p:ext uri="{BB962C8B-B14F-4D97-AF65-F5344CB8AC3E}">
        <p14:creationId xmlns:p14="http://schemas.microsoft.com/office/powerpoint/2010/main" val="2572807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TW"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21</a:t>
            </a:fld>
            <a:endParaRPr lang="zh-CN" altLang="en-US"/>
          </a:p>
        </p:txBody>
      </p:sp>
    </p:spTree>
    <p:extLst>
      <p:ext uri="{BB962C8B-B14F-4D97-AF65-F5344CB8AC3E}">
        <p14:creationId xmlns:p14="http://schemas.microsoft.com/office/powerpoint/2010/main" val="3035059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簽章驗證的輸入為公鑰</a:t>
                </a:r>
                <a:r>
                  <a:rPr lang="en-US" altLang="zh-TW" dirty="0"/>
                  <a:t>pk</a:t>
                </a:r>
                <a:r>
                  <a:rPr lang="zh-TW" altLang="en-US" dirty="0"/>
                  <a:t>、訊息</a:t>
                </a:r>
                <a:r>
                  <a:rPr lang="en-US" altLang="zh-TW" dirty="0"/>
                  <a:t>M’</a:t>
                </a:r>
                <a:r>
                  <a:rPr lang="zh-TW" altLang="en-US" dirty="0"/>
                  <a:t>以及簽章</a:t>
                </a:r>
                <a:r>
                  <a:rPr lang="el-GR" altLang="zh-TW" dirty="0"/>
                  <a:t>σ</a:t>
                </a:r>
                <a:r>
                  <a:rPr lang="zh-TW" altLang="en-US" dirty="0"/>
                  <a:t>，輸出則</a:t>
                </a:r>
                <a:r>
                  <a:rPr lang="en-US" altLang="zh-TW" dirty="0"/>
                  <a:t>true or false</a:t>
                </a:r>
                <a:r>
                  <a:rPr lang="zh-TW" altLang="en-US" dirty="0"/>
                  <a:t>，</a:t>
                </a:r>
                <a:r>
                  <a:rPr lang="en-US" altLang="zh-TW" dirty="0"/>
                  <a:t>true</a:t>
                </a:r>
                <a:r>
                  <a:rPr lang="zh-TW" altLang="en-US" dirty="0"/>
                  <a:t>則代表簽章驗證成功。</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a:t>
                </a:r>
                <a:r>
                  <a:rPr lang="en-US" altLang="zh-TW" dirty="0"/>
                  <a:t>1</a:t>
                </a:r>
                <a:r>
                  <a:rPr lang="zh-TW" altLang="en-US" dirty="0"/>
                  <a:t>行從</a:t>
                </a:r>
                <a:r>
                  <a:rPr lang="en-US" altLang="zh-TW" dirty="0"/>
                  <a:t>pk</a:t>
                </a:r>
                <a:r>
                  <a:rPr lang="zh-TW" altLang="en-US" dirty="0"/>
                  <a:t>中提取公用隨機種子 </a:t>
                </a:r>
                <a:r>
                  <a:rPr lang="en-US" altLang="zh-TW" dirty="0"/>
                  <a:t>ρ</a:t>
                </a:r>
                <a:r>
                  <a:rPr lang="zh-TW" altLang="en-US" dirty="0"/>
                  <a:t>與壓縮多項式向量 𝑡</a:t>
                </a:r>
                <a:r>
                  <a:rPr lang="en-US" altLang="zh-TW" dirty="0"/>
                  <a:t>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a:t>
                </a:r>
                <a:r>
                  <a:rPr lang="en-US" altLang="zh-TW" dirty="0"/>
                  <a:t>2</a:t>
                </a:r>
                <a:r>
                  <a:rPr lang="zh-TW" altLang="en-US" dirty="0"/>
                  <a:t>行從簽章</a:t>
                </a:r>
                <a:r>
                  <a:rPr lang="el-GR" altLang="zh-TW" dirty="0"/>
                  <a:t>σ</a:t>
                </a:r>
                <a:r>
                  <a:rPr lang="zh-TW" altLang="en-US" dirty="0"/>
                  <a:t>中承諾雜湊</a:t>
                </a:r>
                <a:r>
                  <a:rPr lang="en-US" altLang="zh-TW" dirty="0" err="1"/>
                  <a:t>ctilde</a:t>
                </a:r>
                <a:r>
                  <a:rPr lang="zh-TW" altLang="en-US" dirty="0"/>
                  <a:t>、響應 𝑧與提示 </a:t>
                </a:r>
                <a:r>
                  <a:rPr lang="en-US" altLang="zh-TW" dirty="0"/>
                  <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a:t>
                </a:r>
                <a:r>
                  <a:rPr lang="en-US" altLang="zh-TW" dirty="0"/>
                  <a:t>3-4</a:t>
                </a:r>
                <a:r>
                  <a:rPr lang="zh-TW" altLang="en-US" dirty="0"/>
                  <a:t>行提示 </a:t>
                </a:r>
                <a:r>
                  <a:rPr lang="en-US" altLang="zh-TW" dirty="0"/>
                  <a:t>h</a:t>
                </a:r>
                <a:r>
                  <a:rPr lang="zh-TW" altLang="en-US" dirty="0"/>
                  <a:t>沒有正確地被編碼（記為符號 ⊥），演算法立即返回 </a:t>
                </a:r>
                <a:r>
                  <a:rPr lang="en-US" altLang="zh-TW" dirty="0" err="1"/>
                  <a:t>flase</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a:t>
                </a:r>
                <a:r>
                  <a:rPr lang="en-US" altLang="zh-TW" dirty="0"/>
                  <a:t>5</a:t>
                </a:r>
                <a:r>
                  <a:rPr lang="zh-TW" altLang="en-US" dirty="0"/>
                  <a:t>行將公用隨機種子 </a:t>
                </a:r>
                <a:r>
                  <a:rPr lang="en-US" altLang="zh-TW" dirty="0"/>
                  <a:t>ρ</a:t>
                </a:r>
                <a:r>
                  <a:rPr lang="zh-TW" altLang="en-US" dirty="0"/>
                  <a:t>擴展成與金鑰生成以及簽章產生過程中相同的矩陣 </a:t>
                </a:r>
                <a:r>
                  <a:rPr lang="en-US" altLang="zh-TW" dirty="0"/>
                  <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a:t>
                </a:r>
                <a:r>
                  <a:rPr lang="en-US" altLang="zh-TW" dirty="0"/>
                  <a:t>6-7</a:t>
                </a:r>
                <a:r>
                  <a:rPr lang="zh-TW" altLang="en-US" dirty="0"/>
                  <a:t>行是公鑰的雜湊值 </a:t>
                </a:r>
                <a:r>
                  <a:rPr lang="en-US" altLang="zh-TW" dirty="0"/>
                  <a:t>tr </a:t>
                </a:r>
                <a:r>
                  <a:rPr lang="zh-TW" altLang="en-US" dirty="0"/>
                  <a:t>與訊息 </a:t>
                </a:r>
                <a:r>
                  <a:rPr lang="en-US" altLang="zh-TW" dirty="0"/>
                  <a:t>M </a:t>
                </a:r>
                <a:r>
                  <a:rPr lang="zh-TW" altLang="en-US" dirty="0"/>
                  <a:t>串接後進行雜湊，生成訊息代表值 </a:t>
                </a:r>
                <a:r>
                  <a:rPr lang="en-US" altLang="zh-TW" dirty="0"/>
                  <a:t>μ</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a:t>
                </a:r>
                <a:r>
                  <a:rPr lang="en-US" altLang="zh-TW" dirty="0"/>
                  <a:t>8</a:t>
                </a:r>
                <a:r>
                  <a:rPr lang="zh-TW" altLang="en-US" dirty="0"/>
                  <a:t>行是將承諾雜湊</a:t>
                </a:r>
                <a:r>
                  <a:rPr lang="en-US" altLang="zh-TW" dirty="0" err="1"/>
                  <a:t>ctilde</a:t>
                </a:r>
                <a:r>
                  <a:rPr lang="zh-TW" altLang="en-US" dirty="0"/>
                  <a:t>通過</a:t>
                </a:r>
                <a:r>
                  <a:rPr lang="zh-TW" altLang="en-US" b="0" dirty="0"/>
                  <a:t> </a:t>
                </a:r>
                <a:r>
                  <a:rPr lang="en-US" altLang="zh-TW" b="0" dirty="0" err="1"/>
                  <a:t>SampleInBall</a:t>
                </a:r>
                <a:r>
                  <a:rPr lang="en-US" altLang="zh-TW" b="0" dirty="0"/>
                  <a:t> </a:t>
                </a:r>
                <a:r>
                  <a:rPr lang="zh-TW" altLang="en-US" b="0" dirty="0"/>
                  <a:t>得到</a:t>
                </a:r>
                <a:r>
                  <a:rPr lang="en-US" altLang="zh-TW" b="0" dirty="0"/>
                  <a:t>challenge 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第</a:t>
                </a:r>
                <a:r>
                  <a:rPr lang="en-US" altLang="zh-TW" b="0" dirty="0"/>
                  <a:t>9</a:t>
                </a:r>
                <a:r>
                  <a:rPr lang="zh-TW" altLang="en-US" b="0" dirty="0"/>
                  <a:t>行是計算</a:t>
                </a:r>
                <a14:m>
                  <m:oMath xmlns:m="http://schemas.openxmlformats.org/officeDocument/2006/math">
                    <m:r>
                      <a:rPr lang="en-US" altLang="zh-TW" b="0" i="1" smtClean="0">
                        <a:latin typeface="Cambria Math" panose="02040503050406030204" pitchFamily="18" charset="0"/>
                      </a:rPr>
                      <m:t>𝐴𝑧</m:t>
                    </m:r>
                    <m:r>
                      <a:rPr lang="en-US" altLang="zh-TW" b="0" i="1" smtClean="0">
                        <a:latin typeface="Cambria Math" panose="02040503050406030204" pitchFamily="18" charset="0"/>
                      </a:rPr>
                      <m:t>−</m:t>
                    </m:r>
                    <m:r>
                      <a:rPr lang="en-US" altLang="zh-TW" b="0" i="1" smtClean="0">
                        <a:latin typeface="Cambria Math" panose="02040503050406030204" pitchFamily="18" charset="0"/>
                      </a:rPr>
                      <m:t>𝑐</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𝑡</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ea typeface="Cambria Math" panose="02040503050406030204" pitchFamily="18" charset="0"/>
                      </a:rPr>
                      <m:t>∙</m:t>
                    </m:r>
                    <m:sSup>
                      <m:sSupPr>
                        <m:ctrlPr>
                          <a:rPr lang="en-US" altLang="zh-TW" b="0"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2</m:t>
                        </m:r>
                      </m:e>
                      <m:sup>
                        <m:r>
                          <a:rPr lang="en-US" altLang="zh-TW" b="0" i="1" smtClean="0">
                            <a:latin typeface="Cambria Math" panose="02040503050406030204" pitchFamily="18" charset="0"/>
                            <a:ea typeface="Cambria Math" panose="02040503050406030204" pitchFamily="18" charset="0"/>
                          </a:rPr>
                          <m:t>𝑑</m:t>
                        </m:r>
                      </m:sup>
                    </m:sSup>
                    <m:r>
                      <a:rPr lang="zh-TW" altLang="en-US" b="0" i="1" smtClean="0">
                        <a:latin typeface="Cambria Math" panose="02040503050406030204" pitchFamily="18" charset="0"/>
                        <a:ea typeface="Cambria Math" panose="02040503050406030204" pitchFamily="18" charset="0"/>
                      </a:rPr>
                      <m:t>得到</m:t>
                    </m:r>
                    <m:sSubSup>
                      <m:sSubSupPr>
                        <m:ctrlPr>
                          <a:rPr lang="en-US" altLang="zh-TW" b="0" i="1" smtClean="0">
                            <a:latin typeface="Cambria Math" panose="02040503050406030204" pitchFamily="18" charset="0"/>
                            <a:ea typeface="Cambria Math" panose="02040503050406030204" pitchFamily="18" charset="0"/>
                          </a:rPr>
                        </m:ctrlPr>
                      </m:sSubSupPr>
                      <m:e>
                        <m:r>
                          <a:rPr lang="en-US" altLang="zh-TW" b="0" i="1" smtClean="0">
                            <a:latin typeface="Cambria Math" panose="02040503050406030204" pitchFamily="18" charset="0"/>
                            <a:ea typeface="Cambria Math" panose="02040503050406030204" pitchFamily="18" charset="0"/>
                          </a:rPr>
                          <m:t>𝑤</m:t>
                        </m:r>
                      </m:e>
                      <m:sub>
                        <m:r>
                          <a:rPr lang="en-US" altLang="zh-TW" b="0" i="1" smtClean="0">
                            <a:latin typeface="Cambria Math" panose="02040503050406030204" pitchFamily="18" charset="0"/>
                            <a:ea typeface="Cambria Math" panose="02040503050406030204" pitchFamily="18" charset="0"/>
                          </a:rPr>
                          <m:t>𝑎𝑝𝑝𝑟𝑜𝑥</m:t>
                        </m:r>
                      </m:sub>
                      <m:sup>
                        <m:r>
                          <a:rPr lang="en-US" altLang="zh-TW" b="0" i="1" smtClean="0">
                            <a:latin typeface="Cambria Math" panose="02040503050406030204" pitchFamily="18" charset="0"/>
                            <a:ea typeface="Cambria Math" panose="02040503050406030204" pitchFamily="18" charset="0"/>
                          </a:rPr>
                          <m:t>′</m:t>
                        </m:r>
                      </m:sup>
                    </m:sSubSup>
                  </m:oMath>
                </a14:m>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第</a:t>
                </a:r>
                <a:r>
                  <a:rPr lang="en-US" altLang="zh-TW" b="0" dirty="0"/>
                  <a:t>10</a:t>
                </a:r>
                <a:r>
                  <a:rPr lang="zh-TW" altLang="en-US" b="0" dirty="0"/>
                  <a:t>行是使用</a:t>
                </a:r>
                <a:r>
                  <a:rPr lang="en-US" altLang="zh-TW" b="0" dirty="0"/>
                  <a:t>hint</a:t>
                </a:r>
                <a:r>
                  <a:rPr lang="zh-TW" altLang="en-US" b="0" dirty="0"/>
                  <a:t>去將</a:t>
                </a:r>
                <a14:m>
                  <m:oMath xmlns:m="http://schemas.openxmlformats.org/officeDocument/2006/math">
                    <m:sSubSup>
                      <m:sSubSupPr>
                        <m:ctrlPr>
                          <a:rPr lang="en-US" altLang="zh-TW" b="0" i="1" smtClean="0">
                            <a:latin typeface="Cambria Math" panose="02040503050406030204" pitchFamily="18" charset="0"/>
                            <a:ea typeface="Cambria Math" panose="02040503050406030204" pitchFamily="18" charset="0"/>
                          </a:rPr>
                        </m:ctrlPr>
                      </m:sSubSupPr>
                      <m:e>
                        <m:r>
                          <a:rPr lang="en-US" altLang="zh-TW" b="0" i="1" smtClean="0">
                            <a:latin typeface="Cambria Math" panose="02040503050406030204" pitchFamily="18" charset="0"/>
                            <a:ea typeface="Cambria Math" panose="02040503050406030204" pitchFamily="18" charset="0"/>
                          </a:rPr>
                          <m:t>𝑤</m:t>
                        </m:r>
                      </m:e>
                      <m:sub>
                        <m:r>
                          <a:rPr lang="en-US" altLang="zh-TW" b="0" i="1" smtClean="0">
                            <a:latin typeface="Cambria Math" panose="02040503050406030204" pitchFamily="18" charset="0"/>
                            <a:ea typeface="Cambria Math" panose="02040503050406030204" pitchFamily="18" charset="0"/>
                          </a:rPr>
                          <m:t>𝑎𝑝𝑝𝑟𝑜𝑥</m:t>
                        </m:r>
                      </m:sub>
                      <m:sup>
                        <m:r>
                          <a:rPr lang="en-US" altLang="zh-TW" b="0" i="1" smtClean="0">
                            <a:latin typeface="Cambria Math" panose="02040503050406030204" pitchFamily="18" charset="0"/>
                            <a:ea typeface="Cambria Math" panose="02040503050406030204" pitchFamily="18" charset="0"/>
                          </a:rPr>
                          <m:t>′</m:t>
                        </m:r>
                      </m:sup>
                    </m:sSubSup>
                  </m:oMath>
                </a14:m>
                <a:r>
                  <a:rPr lang="zh-TW" altLang="en-US" b="0" dirty="0"/>
                  <a:t>復原得到</a:t>
                </a:r>
                <a14:m>
                  <m:oMath xmlns:m="http://schemas.openxmlformats.org/officeDocument/2006/math">
                    <m:sSubSup>
                      <m:sSubSupPr>
                        <m:ctrlPr>
                          <a:rPr lang="en-US" altLang="zh-TW" b="0" i="1" smtClean="0">
                            <a:latin typeface="Cambria Math" panose="02040503050406030204" pitchFamily="18" charset="0"/>
                            <a:ea typeface="Cambria Math" panose="02040503050406030204" pitchFamily="18" charset="0"/>
                          </a:rPr>
                        </m:ctrlPr>
                      </m:sSubSupPr>
                      <m:e>
                        <m:r>
                          <a:rPr lang="en-US" altLang="zh-TW" b="0" i="1" smtClean="0">
                            <a:latin typeface="Cambria Math" panose="02040503050406030204" pitchFamily="18" charset="0"/>
                            <a:ea typeface="Cambria Math" panose="02040503050406030204" pitchFamily="18" charset="0"/>
                          </a:rPr>
                          <m:t>𝑤</m:t>
                        </m:r>
                      </m:e>
                      <m:sub>
                        <m:r>
                          <a:rPr lang="en-US" altLang="zh-TW" b="0" i="1" smtClean="0">
                            <a:latin typeface="Cambria Math" panose="02040503050406030204" pitchFamily="18" charset="0"/>
                            <a:ea typeface="Cambria Math" panose="02040503050406030204" pitchFamily="18" charset="0"/>
                          </a:rPr>
                          <m:t>1</m:t>
                        </m:r>
                      </m:sub>
                      <m:sup>
                        <m:r>
                          <a:rPr lang="en-US" altLang="zh-TW" b="0" i="1" smtClean="0">
                            <a:latin typeface="Cambria Math" panose="02040503050406030204" pitchFamily="18" charset="0"/>
                            <a:ea typeface="Cambria Math" panose="02040503050406030204" pitchFamily="18" charset="0"/>
                          </a:rPr>
                          <m:t>′</m:t>
                        </m:r>
                      </m:sup>
                    </m:sSubSup>
                  </m:oMath>
                </a14:m>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第</a:t>
                </a:r>
                <a:r>
                  <a:rPr lang="en-US" altLang="zh-TW" b="0" dirty="0"/>
                  <a:t>12</a:t>
                </a:r>
                <a:r>
                  <a:rPr lang="zh-TW" altLang="en-US" b="0" dirty="0"/>
                  <a:t>是</a:t>
                </a:r>
                <a:r>
                  <a:rPr lang="zh-TW" altLang="en-US" dirty="0"/>
                  <a:t>將</a:t>
                </a:r>
                <a14:m>
                  <m:oMath xmlns:m="http://schemas.openxmlformats.org/officeDocument/2006/math">
                    <m:sSubSup>
                      <m:sSubSupPr>
                        <m:ctrlPr>
                          <a:rPr lang="en-US" altLang="zh-TW" b="0" i="1" smtClean="0">
                            <a:latin typeface="Cambria Math" panose="02040503050406030204" pitchFamily="18" charset="0"/>
                            <a:ea typeface="Cambria Math" panose="02040503050406030204" pitchFamily="18" charset="0"/>
                          </a:rPr>
                        </m:ctrlPr>
                      </m:sSubSupPr>
                      <m:e>
                        <m:r>
                          <a:rPr lang="en-US" altLang="zh-TW" b="0" i="1" smtClean="0">
                            <a:latin typeface="Cambria Math" panose="02040503050406030204" pitchFamily="18" charset="0"/>
                            <a:ea typeface="Cambria Math" panose="02040503050406030204" pitchFamily="18" charset="0"/>
                          </a:rPr>
                          <m:t>𝑤</m:t>
                        </m:r>
                      </m:e>
                      <m:sub>
                        <m:r>
                          <a:rPr lang="en-US" altLang="zh-TW" b="0" i="1" smtClean="0">
                            <a:latin typeface="Cambria Math" panose="02040503050406030204" pitchFamily="18" charset="0"/>
                            <a:ea typeface="Cambria Math" panose="02040503050406030204" pitchFamily="18" charset="0"/>
                          </a:rPr>
                          <m:t>1</m:t>
                        </m:r>
                      </m:sub>
                      <m:sup>
                        <m:r>
                          <a:rPr lang="en-US" altLang="zh-TW" b="0" i="1" smtClean="0">
                            <a:latin typeface="Cambria Math" panose="02040503050406030204" pitchFamily="18" charset="0"/>
                            <a:ea typeface="Cambria Math" panose="02040503050406030204" pitchFamily="18" charset="0"/>
                          </a:rPr>
                          <m:t>′</m:t>
                        </m:r>
                      </m:sup>
                    </m:sSubSup>
                  </m:oMath>
                </a14:m>
                <a:r>
                  <a:rPr lang="zh-TW" altLang="en-US" dirty="0"/>
                  <a:t>和訊息代表值 </a:t>
                </a:r>
                <a:r>
                  <a:rPr lang="el-GR" altLang="zh-TW" dirty="0"/>
                  <a:t>μ</a:t>
                </a:r>
                <a:r>
                  <a:rPr lang="zh-TW" altLang="en-US" dirty="0"/>
                  <a:t>串接進行</a:t>
                </a:r>
                <a:r>
                  <a:rPr lang="en-US" altLang="zh-TW" dirty="0"/>
                  <a:t>shak256</a:t>
                </a:r>
                <a:r>
                  <a:rPr lang="zh-TW" altLang="en-US" dirty="0"/>
                  <a:t>雜湊得到</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𝑐𝑡𝑖𝑙𝑑𝑒</m:t>
                        </m:r>
                      </m:e>
                      <m:sup>
                        <m:r>
                          <a:rPr lang="en-US" altLang="zh-TW" b="0" i="1" smtClean="0">
                            <a:latin typeface="Cambria Math" panose="02040503050406030204" pitchFamily="18" charset="0"/>
                          </a:rPr>
                          <m:t>′</m:t>
                        </m:r>
                      </m:sup>
                    </m:sSup>
                  </m:oMath>
                </a14:m>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第</a:t>
                </a:r>
                <a:r>
                  <a:rPr lang="en-US" altLang="zh-TW" b="0" dirty="0"/>
                  <a:t>13</a:t>
                </a:r>
                <a:r>
                  <a:rPr lang="zh-TW" altLang="en-US" b="0" dirty="0"/>
                  <a:t>行是去比較</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𝑐𝑡𝑖𝑙𝑑𝑒</m:t>
                        </m:r>
                      </m:e>
                      <m:sup>
                        <m:r>
                          <a:rPr lang="en-US" altLang="zh-TW" b="0" i="1" smtClean="0">
                            <a:latin typeface="Cambria Math" panose="02040503050406030204" pitchFamily="18" charset="0"/>
                          </a:rPr>
                          <m:t>′</m:t>
                        </m:r>
                      </m:sup>
                    </m:sSup>
                    <m:r>
                      <a:rPr lang="zh-TW" altLang="en-US" b="0" i="1" smtClean="0">
                        <a:latin typeface="Cambria Math" panose="02040503050406030204" pitchFamily="18" charset="0"/>
                      </a:rPr>
                      <m:t>與</m:t>
                    </m:r>
                  </m:oMath>
                </a14:m>
                <a:r>
                  <a:rPr lang="zh-TW" altLang="en-US" b="0" dirty="0"/>
                  <a:t>原本的</a:t>
                </a:r>
                <a:r>
                  <a:rPr lang="zh-TW" altLang="en-US" dirty="0"/>
                  <a:t>承諾雜湊</a:t>
                </a:r>
                <a:r>
                  <a:rPr lang="en-US" altLang="zh-TW" dirty="0" err="1"/>
                  <a:t>ctilde</a:t>
                </a:r>
                <a:r>
                  <a:rPr lang="zh-TW" altLang="en-US" dirty="0"/>
                  <a:t>是否一樣，一樣則回傳</a:t>
                </a:r>
                <a:r>
                  <a:rPr lang="en-US" altLang="zh-TW" dirty="0"/>
                  <a:t>true</a:t>
                </a:r>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簽章驗證的輸入為公鑰</a:t>
                </a:r>
                <a:r>
                  <a:rPr lang="en-US" altLang="zh-TW" dirty="0"/>
                  <a:t>pk</a:t>
                </a:r>
                <a:r>
                  <a:rPr lang="zh-TW" altLang="en-US" dirty="0"/>
                  <a:t>、訊息</a:t>
                </a:r>
                <a:r>
                  <a:rPr lang="en-US" altLang="zh-TW" dirty="0"/>
                  <a:t>M’</a:t>
                </a:r>
                <a:r>
                  <a:rPr lang="zh-TW" altLang="en-US" dirty="0"/>
                  <a:t>以及簽章</a:t>
                </a:r>
                <a:r>
                  <a:rPr lang="el-GR" altLang="zh-TW" dirty="0"/>
                  <a:t>σ</a:t>
                </a:r>
                <a:r>
                  <a:rPr lang="zh-TW" altLang="en-US" dirty="0"/>
                  <a:t>，輸出則</a:t>
                </a:r>
                <a:r>
                  <a:rPr lang="en-US" altLang="zh-TW" dirty="0"/>
                  <a:t>true or false</a:t>
                </a:r>
                <a:r>
                  <a:rPr lang="zh-TW" altLang="en-US" dirty="0"/>
                  <a:t>，</a:t>
                </a:r>
                <a:r>
                  <a:rPr lang="en-US" altLang="zh-TW" dirty="0"/>
                  <a:t>true</a:t>
                </a:r>
                <a:r>
                  <a:rPr lang="zh-TW" altLang="en-US" dirty="0"/>
                  <a:t>則代表簽章驗證成功。</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a:t>
                </a:r>
                <a:r>
                  <a:rPr lang="en-US" altLang="zh-TW" dirty="0"/>
                  <a:t>1</a:t>
                </a:r>
                <a:r>
                  <a:rPr lang="zh-TW" altLang="en-US" dirty="0"/>
                  <a:t>行從</a:t>
                </a:r>
                <a:r>
                  <a:rPr lang="en-US" altLang="zh-TW" dirty="0"/>
                  <a:t>pk</a:t>
                </a:r>
                <a:r>
                  <a:rPr lang="zh-TW" altLang="en-US" dirty="0"/>
                  <a:t>中提取公用隨機種子 </a:t>
                </a:r>
                <a:r>
                  <a:rPr lang="en-US" altLang="zh-TW" dirty="0"/>
                  <a:t>ρ</a:t>
                </a:r>
                <a:r>
                  <a:rPr lang="zh-TW" altLang="en-US" dirty="0"/>
                  <a:t>與壓縮多項式向量 𝑡</a:t>
                </a:r>
                <a:r>
                  <a:rPr lang="en-US" altLang="zh-TW" dirty="0"/>
                  <a:t>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a:t>
                </a:r>
                <a:r>
                  <a:rPr lang="en-US" altLang="zh-TW" dirty="0"/>
                  <a:t>2</a:t>
                </a:r>
                <a:r>
                  <a:rPr lang="zh-TW" altLang="en-US" dirty="0"/>
                  <a:t>行從簽章</a:t>
                </a:r>
                <a:r>
                  <a:rPr lang="el-GR" altLang="zh-TW" dirty="0"/>
                  <a:t>σ</a:t>
                </a:r>
                <a:r>
                  <a:rPr lang="zh-TW" altLang="en-US" dirty="0"/>
                  <a:t>中承諾雜湊</a:t>
                </a:r>
                <a:r>
                  <a:rPr lang="en-US" altLang="zh-TW" dirty="0" err="1"/>
                  <a:t>ctilde</a:t>
                </a:r>
                <a:r>
                  <a:rPr lang="zh-TW" altLang="en-US" dirty="0"/>
                  <a:t>、響應 𝑧與提示 </a:t>
                </a:r>
                <a:r>
                  <a:rPr lang="en-US" altLang="zh-TW" dirty="0"/>
                  <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a:t>
                </a:r>
                <a:r>
                  <a:rPr lang="en-US" altLang="zh-TW" dirty="0"/>
                  <a:t>3-4</a:t>
                </a:r>
                <a:r>
                  <a:rPr lang="zh-TW" altLang="en-US" dirty="0"/>
                  <a:t>行提示 </a:t>
                </a:r>
                <a:r>
                  <a:rPr lang="en-US" altLang="zh-TW" dirty="0"/>
                  <a:t>h</a:t>
                </a:r>
                <a:r>
                  <a:rPr lang="zh-TW" altLang="en-US" dirty="0"/>
                  <a:t>沒有正確地被編碼（記為符號 ⊥），演算法立即返回 </a:t>
                </a:r>
                <a:r>
                  <a:rPr lang="en-US" altLang="zh-TW" dirty="0" err="1"/>
                  <a:t>flase</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a:t>
                </a:r>
                <a:r>
                  <a:rPr lang="en-US" altLang="zh-TW" dirty="0"/>
                  <a:t>5</a:t>
                </a:r>
                <a:r>
                  <a:rPr lang="zh-TW" altLang="en-US" dirty="0"/>
                  <a:t>行將公用隨機種子 </a:t>
                </a:r>
                <a:r>
                  <a:rPr lang="en-US" altLang="zh-TW" dirty="0"/>
                  <a:t>ρ</a:t>
                </a:r>
                <a:r>
                  <a:rPr lang="zh-TW" altLang="en-US" dirty="0"/>
                  <a:t>擴展成與金鑰生成以及簽章產生過程中相同的矩陣 </a:t>
                </a:r>
                <a:r>
                  <a:rPr lang="en-US" altLang="zh-TW" dirty="0"/>
                  <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a:t>
                </a:r>
                <a:r>
                  <a:rPr lang="en-US" altLang="zh-TW" dirty="0"/>
                  <a:t>6-7</a:t>
                </a:r>
                <a:r>
                  <a:rPr lang="zh-TW" altLang="en-US" dirty="0"/>
                  <a:t>行是公鑰的雜湊值 </a:t>
                </a:r>
                <a:r>
                  <a:rPr lang="en-US" altLang="zh-TW" dirty="0"/>
                  <a:t>tr </a:t>
                </a:r>
                <a:r>
                  <a:rPr lang="zh-TW" altLang="en-US" dirty="0"/>
                  <a:t>與訊息 </a:t>
                </a:r>
                <a:r>
                  <a:rPr lang="en-US" altLang="zh-TW" dirty="0"/>
                  <a:t>M </a:t>
                </a:r>
                <a:r>
                  <a:rPr lang="zh-TW" altLang="en-US" dirty="0"/>
                  <a:t>串接後進行雜湊，生成訊息代表值 </a:t>
                </a:r>
                <a:r>
                  <a:rPr lang="en-US" altLang="zh-TW" dirty="0"/>
                  <a:t>μ</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第</a:t>
                </a:r>
                <a:r>
                  <a:rPr lang="en-US" altLang="zh-TW" dirty="0"/>
                  <a:t>8</a:t>
                </a:r>
                <a:r>
                  <a:rPr lang="zh-TW" altLang="en-US" dirty="0"/>
                  <a:t>行是將承諾雜湊</a:t>
                </a:r>
                <a:r>
                  <a:rPr lang="en-US" altLang="zh-TW" dirty="0" err="1"/>
                  <a:t>ctilde</a:t>
                </a:r>
                <a:r>
                  <a:rPr lang="zh-TW" altLang="en-US" dirty="0"/>
                  <a:t>通過</a:t>
                </a:r>
                <a:r>
                  <a:rPr lang="zh-TW" altLang="en-US" b="0" dirty="0"/>
                  <a:t> </a:t>
                </a:r>
                <a:r>
                  <a:rPr lang="en-US" altLang="zh-TW" b="0" dirty="0" err="1"/>
                  <a:t>SampleInBall</a:t>
                </a:r>
                <a:r>
                  <a:rPr lang="en-US" altLang="zh-TW" b="0" dirty="0"/>
                  <a:t> </a:t>
                </a:r>
                <a:r>
                  <a:rPr lang="zh-TW" altLang="en-US" b="0" dirty="0"/>
                  <a:t>得到</a:t>
                </a:r>
                <a:r>
                  <a:rPr lang="en-US" altLang="zh-TW" b="0" dirty="0"/>
                  <a:t>challenge 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第</a:t>
                </a:r>
                <a:r>
                  <a:rPr lang="en-US" altLang="zh-TW" b="0" dirty="0"/>
                  <a:t>9</a:t>
                </a:r>
                <a:r>
                  <a:rPr lang="zh-TW" altLang="en-US" b="0" dirty="0"/>
                  <a:t>行是計算</a:t>
                </a:r>
                <a:r>
                  <a:rPr lang="en-US" altLang="zh-TW" b="0" i="0">
                    <a:latin typeface="Cambria Math" panose="02040503050406030204" pitchFamily="18" charset="0"/>
                  </a:rPr>
                  <a:t>𝐴𝑧−𝑐𝑡_1</a:t>
                </a:r>
                <a:r>
                  <a:rPr lang="en-US" altLang="zh-TW" b="0" i="0">
                    <a:latin typeface="Cambria Math" panose="02040503050406030204" pitchFamily="18" charset="0"/>
                    <a:ea typeface="Cambria Math" panose="02040503050406030204" pitchFamily="18" charset="0"/>
                  </a:rPr>
                  <a:t>∙2^𝑑</a:t>
                </a:r>
                <a:r>
                  <a:rPr lang="zh-TW" altLang="en-US" b="0" i="0">
                    <a:latin typeface="Cambria Math" panose="02040503050406030204" pitchFamily="18" charset="0"/>
                    <a:ea typeface="Cambria Math" panose="02040503050406030204" pitchFamily="18" charset="0"/>
                  </a:rPr>
                  <a:t> 得到</a:t>
                </a:r>
                <a:r>
                  <a:rPr lang="en-US" altLang="zh-TW" b="0" i="0">
                    <a:latin typeface="Cambria Math" panose="02040503050406030204" pitchFamily="18" charset="0"/>
                    <a:ea typeface="Cambria Math" panose="02040503050406030204" pitchFamily="18" charset="0"/>
                  </a:rPr>
                  <a:t>𝑤_𝑎𝑝𝑝𝑟𝑜𝑥^′</a:t>
                </a: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第</a:t>
                </a:r>
                <a:r>
                  <a:rPr lang="en-US" altLang="zh-TW" b="0" dirty="0"/>
                  <a:t>10</a:t>
                </a:r>
                <a:r>
                  <a:rPr lang="zh-TW" altLang="en-US" b="0" dirty="0"/>
                  <a:t>行是使用</a:t>
                </a:r>
                <a:r>
                  <a:rPr lang="en-US" altLang="zh-TW" b="0" dirty="0"/>
                  <a:t>hint</a:t>
                </a:r>
                <a:r>
                  <a:rPr lang="zh-TW" altLang="en-US" b="0" dirty="0"/>
                  <a:t>去將</a:t>
                </a:r>
                <a:r>
                  <a:rPr lang="en-US" altLang="zh-TW" b="0" i="0">
                    <a:latin typeface="Cambria Math" panose="02040503050406030204" pitchFamily="18" charset="0"/>
                    <a:ea typeface="Cambria Math" panose="02040503050406030204" pitchFamily="18" charset="0"/>
                  </a:rPr>
                  <a:t>𝑤_𝑎𝑝𝑝𝑟𝑜𝑥^′</a:t>
                </a:r>
                <a:r>
                  <a:rPr lang="zh-TW" altLang="en-US" b="0" dirty="0"/>
                  <a:t>復原得到</a:t>
                </a:r>
                <a:r>
                  <a:rPr lang="en-US" altLang="zh-TW" b="0" i="0">
                    <a:latin typeface="Cambria Math" panose="02040503050406030204" pitchFamily="18" charset="0"/>
                    <a:ea typeface="Cambria Math" panose="02040503050406030204" pitchFamily="18" charset="0"/>
                  </a:rPr>
                  <a:t>𝑤_1^′</a:t>
                </a: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第</a:t>
                </a:r>
                <a:r>
                  <a:rPr lang="en-US" altLang="zh-TW" b="0" dirty="0"/>
                  <a:t>12</a:t>
                </a:r>
                <a:r>
                  <a:rPr lang="zh-TW" altLang="en-US" b="0" dirty="0"/>
                  <a:t>是</a:t>
                </a:r>
                <a:r>
                  <a:rPr lang="zh-TW" altLang="en-US" dirty="0"/>
                  <a:t>將</a:t>
                </a:r>
                <a:r>
                  <a:rPr lang="en-US" altLang="zh-TW" b="0" i="0">
                    <a:latin typeface="Cambria Math" panose="02040503050406030204" pitchFamily="18" charset="0"/>
                    <a:ea typeface="Cambria Math" panose="02040503050406030204" pitchFamily="18" charset="0"/>
                  </a:rPr>
                  <a:t>𝑤_1^′</a:t>
                </a:r>
                <a:r>
                  <a:rPr lang="zh-TW" altLang="en-US" dirty="0"/>
                  <a:t>和訊息代表值 </a:t>
                </a:r>
                <a:r>
                  <a:rPr lang="el-GR" altLang="zh-TW" dirty="0"/>
                  <a:t>μ</a:t>
                </a:r>
                <a:r>
                  <a:rPr lang="zh-TW" altLang="en-US" dirty="0"/>
                  <a:t>串接進行</a:t>
                </a:r>
                <a:r>
                  <a:rPr lang="en-US" altLang="zh-TW" dirty="0"/>
                  <a:t>shak256</a:t>
                </a:r>
                <a:r>
                  <a:rPr lang="zh-TW" altLang="en-US" dirty="0"/>
                  <a:t>雜湊得到</a:t>
                </a:r>
                <a:r>
                  <a:rPr lang="en-US" altLang="zh-TW" i="0">
                    <a:latin typeface="Cambria Math" panose="02040503050406030204" pitchFamily="18" charset="0"/>
                  </a:rPr>
                  <a:t>〖</a:t>
                </a:r>
                <a:r>
                  <a:rPr lang="en-US" altLang="zh-TW" b="0" i="0">
                    <a:latin typeface="Cambria Math" panose="02040503050406030204" pitchFamily="18" charset="0"/>
                  </a:rPr>
                  <a:t>𝑐𝑡𝑖𝑙𝑑𝑒〗^′</a:t>
                </a: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第</a:t>
                </a:r>
                <a:r>
                  <a:rPr lang="en-US" altLang="zh-TW" b="0" dirty="0"/>
                  <a:t>13</a:t>
                </a:r>
                <a:r>
                  <a:rPr lang="zh-TW" altLang="en-US" b="0" dirty="0"/>
                  <a:t>行是去比較</a:t>
                </a:r>
                <a:r>
                  <a:rPr lang="en-US" altLang="zh-TW" i="0">
                    <a:latin typeface="Cambria Math" panose="02040503050406030204" pitchFamily="18" charset="0"/>
                  </a:rPr>
                  <a:t>〖</a:t>
                </a:r>
                <a:r>
                  <a:rPr lang="en-US" altLang="zh-TW" b="0" i="0">
                    <a:latin typeface="Cambria Math" panose="02040503050406030204" pitchFamily="18" charset="0"/>
                  </a:rPr>
                  <a:t>𝑐𝑡𝑖𝑙𝑑𝑒〗^′</a:t>
                </a:r>
                <a:r>
                  <a:rPr lang="zh-TW" altLang="en-US" b="0" i="0">
                    <a:latin typeface="Cambria Math" panose="02040503050406030204" pitchFamily="18" charset="0"/>
                  </a:rPr>
                  <a:t> 與</a:t>
                </a:r>
                <a:r>
                  <a:rPr lang="zh-TW" altLang="en-US" b="0" dirty="0"/>
                  <a:t>原本的</a:t>
                </a:r>
                <a:r>
                  <a:rPr lang="zh-TW" altLang="en-US" dirty="0"/>
                  <a:t>承諾雜湊</a:t>
                </a:r>
                <a:r>
                  <a:rPr lang="en-US" altLang="zh-TW" dirty="0" err="1"/>
                  <a:t>ctilde</a:t>
                </a:r>
                <a:r>
                  <a:rPr lang="zh-TW" altLang="en-US" dirty="0"/>
                  <a:t>是否一樣，一樣則回傳</a:t>
                </a:r>
                <a:r>
                  <a:rPr lang="en-US" altLang="zh-TW" dirty="0"/>
                  <a:t>true</a:t>
                </a:r>
              </a:p>
            </p:txBody>
          </p:sp>
        </mc:Fallback>
      </mc:AlternateContent>
      <p:sp>
        <p:nvSpPr>
          <p:cNvPr id="4" name="灯片编号占位符 3"/>
          <p:cNvSpPr>
            <a:spLocks noGrp="1"/>
          </p:cNvSpPr>
          <p:nvPr>
            <p:ph type="sldNum" sz="quarter" idx="10"/>
          </p:nvPr>
        </p:nvSpPr>
        <p:spPr/>
        <p:txBody>
          <a:bodyPr/>
          <a:lstStyle/>
          <a:p>
            <a:fld id="{AB2A0F9D-3357-4A94-85C8-3B842B870DC6}" type="slidenum">
              <a:rPr lang="zh-CN" altLang="en-US" smtClean="0"/>
              <a:t>22</a:t>
            </a:fld>
            <a:endParaRPr lang="zh-CN" altLang="en-US"/>
          </a:p>
        </p:txBody>
      </p:sp>
    </p:spTree>
    <p:extLst>
      <p:ext uri="{BB962C8B-B14F-4D97-AF65-F5344CB8AC3E}">
        <p14:creationId xmlns:p14="http://schemas.microsoft.com/office/powerpoint/2010/main" val="5338083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23</a:t>
            </a:fld>
            <a:endParaRPr lang="zh-CN" altLang="en-US"/>
          </a:p>
        </p:txBody>
      </p:sp>
    </p:spTree>
    <p:extLst>
      <p:ext uri="{BB962C8B-B14F-4D97-AF65-F5344CB8AC3E}">
        <p14:creationId xmlns:p14="http://schemas.microsoft.com/office/powerpoint/2010/main" val="2007237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24</a:t>
            </a:fld>
            <a:endParaRPr lang="zh-CN" altLang="en-US"/>
          </a:p>
        </p:txBody>
      </p:sp>
    </p:spTree>
    <p:extLst>
      <p:ext uri="{BB962C8B-B14F-4D97-AF65-F5344CB8AC3E}">
        <p14:creationId xmlns:p14="http://schemas.microsoft.com/office/powerpoint/2010/main" val="27434881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25</a:t>
            </a:fld>
            <a:endParaRPr lang="zh-CN" altLang="en-US"/>
          </a:p>
        </p:txBody>
      </p:sp>
    </p:spTree>
    <p:extLst>
      <p:ext uri="{BB962C8B-B14F-4D97-AF65-F5344CB8AC3E}">
        <p14:creationId xmlns:p14="http://schemas.microsoft.com/office/powerpoint/2010/main" val="10908723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4F633F3-5D0E-4770-8750-05DED033C41B}" type="slidenum">
              <a:rPr lang="zh-CN" altLang="en-US" smtClean="0"/>
              <a:t>26</a:t>
            </a:fld>
            <a:endParaRPr lang="zh-CN" altLang="en-US"/>
          </a:p>
        </p:txBody>
      </p:sp>
    </p:spTree>
    <p:extLst>
      <p:ext uri="{BB962C8B-B14F-4D97-AF65-F5344CB8AC3E}">
        <p14:creationId xmlns:p14="http://schemas.microsoft.com/office/powerpoint/2010/main" val="20947087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dirty="0"/>
              <a:t>NTT</a:t>
            </a:r>
            <a:r>
              <a:rPr lang="zh-TW" altLang="en-US" dirty="0"/>
              <a:t>透過使用點對點乘法來減少多項式乘法的複雜度，從 </a:t>
            </a:r>
            <a:r>
              <a:rPr lang="en-US" altLang="zh-TW" dirty="0"/>
              <a:t>O(n^2) </a:t>
            </a:r>
            <a:r>
              <a:rPr lang="zh-TW" altLang="en-US" dirty="0"/>
              <a:t>降到 </a:t>
            </a:r>
            <a:r>
              <a:rPr lang="en-US" altLang="zh-TW" dirty="0"/>
              <a:t>O(</a:t>
            </a:r>
            <a:r>
              <a:rPr lang="en-US" altLang="zh-TW" dirty="0" err="1"/>
              <a:t>nlog⁡n</a:t>
            </a:r>
            <a:r>
              <a:rPr lang="en-US" altLang="zh-TW" dirty="0"/>
              <a:t>)</a:t>
            </a:r>
            <a:r>
              <a:rPr lang="zh-TW" altLang="en-US" dirty="0"/>
              <a:t>，在實作上有兩種方式可以實現</a:t>
            </a:r>
            <a:r>
              <a:rPr lang="en-US" altLang="zh-TW" dirty="0"/>
              <a:t>NTT</a:t>
            </a:r>
            <a:r>
              <a:rPr lang="zh-TW" altLang="en-US" dirty="0"/>
              <a:t>的運算，一種是</a:t>
            </a:r>
            <a:r>
              <a:rPr lang="en-US" altLang="zh-TW" dirty="0"/>
              <a:t>memory-based</a:t>
            </a:r>
            <a:r>
              <a:rPr lang="zh-TW" altLang="en-US" dirty="0"/>
              <a:t>的</a:t>
            </a:r>
            <a:r>
              <a:rPr lang="en-US" altLang="zh-TW" dirty="0"/>
              <a:t>NTT</a:t>
            </a:r>
            <a:r>
              <a:rPr lang="zh-TW" altLang="en-US" dirty="0"/>
              <a:t>，他的優點是硬體資源消耗較少，但是因為記憶體的輸出會限制同一時間能使用</a:t>
            </a:r>
            <a:r>
              <a:rPr lang="en-US" altLang="zh-TW" dirty="0"/>
              <a:t>BUs</a:t>
            </a:r>
            <a:r>
              <a:rPr lang="zh-TW" altLang="en-US" dirty="0"/>
              <a:t>的數量，所以限制了</a:t>
            </a:r>
            <a:r>
              <a:rPr lang="en-US" altLang="zh-TW" dirty="0"/>
              <a:t>NTT</a:t>
            </a:r>
            <a:r>
              <a:rPr lang="zh-TW" altLang="en-US" dirty="0"/>
              <a:t>加速的潛力，又因為要控制記憶體需要複雜的控制單元，會增加</a:t>
            </a:r>
            <a:r>
              <a:rPr lang="en-US" altLang="zh-TW" dirty="0"/>
              <a:t>worst-case</a:t>
            </a:r>
            <a:r>
              <a:rPr lang="zh-TW" altLang="en-US" dirty="0"/>
              <a:t>路徑時間，因此我選擇的是另一種</a:t>
            </a:r>
            <a:r>
              <a:rPr lang="en-US" altLang="zh-TW" dirty="0"/>
              <a:t>pipelined</a:t>
            </a:r>
            <a:r>
              <a:rPr lang="zh-TW" altLang="en-US" dirty="0"/>
              <a:t>的方法，非常適合加速</a:t>
            </a:r>
            <a:r>
              <a:rPr lang="en-US" altLang="zh-TW" dirty="0"/>
              <a:t>ML-DSA</a:t>
            </a:r>
            <a:r>
              <a:rPr lang="zh-TW" altLang="en-US" dirty="0"/>
              <a:t>，但是會有硬體消耗過度的擔憂，因此使用</a:t>
            </a:r>
            <a:r>
              <a:rPr lang="en-US" altLang="zh-TW" dirty="0"/>
              <a:t>Pipelined Radix-2 NTT Algorithm</a:t>
            </a:r>
            <a:r>
              <a:rPr lang="zh-TW" altLang="en-US" dirty="0"/>
              <a:t>來克服這個缺點。另外在</a:t>
            </a:r>
            <a:r>
              <a:rPr lang="en-US" altLang="zh-TW" dirty="0"/>
              <a:t>NTT</a:t>
            </a:r>
            <a:r>
              <a:rPr lang="zh-TW" altLang="en-US" dirty="0"/>
              <a:t>與逆</a:t>
            </a:r>
            <a:r>
              <a:rPr lang="en-US" altLang="zh-TW" dirty="0"/>
              <a:t>NTT</a:t>
            </a:r>
            <a:r>
              <a:rPr lang="zh-TW" altLang="en-US" dirty="0"/>
              <a:t>中會需要使用</a:t>
            </a:r>
            <a:r>
              <a:rPr lang="en-US" altLang="zh-TW" dirty="0"/>
              <a:t>bit-reverse</a:t>
            </a:r>
            <a:r>
              <a:rPr lang="zh-TW" altLang="en-US" dirty="0"/>
              <a:t>，因為會大量使用到</a:t>
            </a:r>
            <a:r>
              <a:rPr lang="en-US" altLang="zh-TW" dirty="0"/>
              <a:t>for</a:t>
            </a:r>
            <a:r>
              <a:rPr lang="zh-TW" altLang="en-US" dirty="0"/>
              <a:t>迴圈，會大幅提高運算速度，因此改用查表法替換。</a:t>
            </a:r>
            <a:endParaRPr lang="en-US" altLang="zh-TW" dirty="0"/>
          </a:p>
          <a:p>
            <a:endParaRPr lang="en-US" altLang="zh-TW" dirty="0"/>
          </a:p>
          <a:p>
            <a:r>
              <a:rPr lang="zh-TW" altLang="en-US" dirty="0"/>
              <a:t>根據</a:t>
            </a:r>
            <a:r>
              <a:rPr lang="en-US" altLang="zh-TW" dirty="0"/>
              <a:t>Data Flow Graph</a:t>
            </a:r>
            <a:r>
              <a:rPr lang="zh-TW" altLang="en-US" dirty="0"/>
              <a:t>去將硬體資源的平行度達到最高，因為在</a:t>
            </a:r>
            <a:r>
              <a:rPr lang="en-US" altLang="zh-TW" dirty="0"/>
              <a:t>keygen</a:t>
            </a:r>
            <a:r>
              <a:rPr lang="zh-TW" altLang="en-US" dirty="0"/>
              <a:t>、</a:t>
            </a:r>
            <a:r>
              <a:rPr lang="en-US" altLang="zh-TW" dirty="0"/>
              <a:t>sign</a:t>
            </a:r>
            <a:r>
              <a:rPr lang="zh-TW" altLang="en-US" dirty="0"/>
              <a:t>、</a:t>
            </a:r>
            <a:r>
              <a:rPr lang="en-US" altLang="zh-TW" dirty="0" err="1"/>
              <a:t>verifivation</a:t>
            </a:r>
            <a:r>
              <a:rPr lang="zh-TW" altLang="en-US" dirty="0"/>
              <a:t>三個步驟中都會使用到一些相同的模組，以及去規劃乘法器與除法器的應用。</a:t>
            </a:r>
            <a:endParaRPr lang="en-US" altLang="zh-TW" dirty="0"/>
          </a:p>
          <a:p>
            <a:endParaRPr lang="en-US" altLang="zh-TW" dirty="0"/>
          </a:p>
          <a:p>
            <a:r>
              <a:rPr lang="zh-TW" altLang="en-US" dirty="0"/>
              <a:t>在整個</a:t>
            </a:r>
            <a:r>
              <a:rPr lang="en-US" altLang="zh-TW" dirty="0"/>
              <a:t>ML-DSA</a:t>
            </a:r>
            <a:r>
              <a:rPr lang="zh-TW" altLang="en-US" dirty="0"/>
              <a:t>的演算法當中最重要的部分就是使用了</a:t>
            </a:r>
            <a:r>
              <a:rPr lang="en-US" altLang="zh-TW" dirty="0"/>
              <a:t>sha-3</a:t>
            </a:r>
            <a:r>
              <a:rPr lang="zh-TW" altLang="en-US" dirty="0"/>
              <a:t>當中的兩個哈希擴充函式，分別是</a:t>
            </a:r>
            <a:r>
              <a:rPr lang="en-US" altLang="zh-TW" dirty="0"/>
              <a:t>shake-128</a:t>
            </a:r>
            <a:r>
              <a:rPr lang="zh-TW" altLang="en-US" dirty="0"/>
              <a:t>與</a:t>
            </a:r>
            <a:r>
              <a:rPr lang="en-US" altLang="zh-TW" dirty="0"/>
              <a:t>shake256</a:t>
            </a:r>
            <a:r>
              <a:rPr lang="zh-TW" altLang="en-US" dirty="0"/>
              <a:t>，使用兩個能夠切換的模組，可以將運算速度提高。</a:t>
            </a:r>
            <a:endParaRPr lang="en-US" altLang="zh-TW" dirty="0"/>
          </a:p>
          <a:p>
            <a:endParaRPr lang="en-US" altLang="zh-TW" dirty="0"/>
          </a:p>
          <a:p>
            <a:endParaRPr lang="en-US" altLang="zh-TW"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27</a:t>
            </a:fld>
            <a:endParaRPr lang="zh-CN" altLang="en-US"/>
          </a:p>
        </p:txBody>
      </p:sp>
    </p:spTree>
    <p:extLst>
      <p:ext uri="{BB962C8B-B14F-4D97-AF65-F5344CB8AC3E}">
        <p14:creationId xmlns:p14="http://schemas.microsoft.com/office/powerpoint/2010/main" val="23601156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28</a:t>
            </a:fld>
            <a:endParaRPr lang="zh-CN" altLang="en-US"/>
          </a:p>
        </p:txBody>
      </p:sp>
    </p:spTree>
    <p:extLst>
      <p:ext uri="{BB962C8B-B14F-4D97-AF65-F5344CB8AC3E}">
        <p14:creationId xmlns:p14="http://schemas.microsoft.com/office/powerpoint/2010/main" val="3125049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TW"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29</a:t>
            </a:fld>
            <a:endParaRPr lang="zh-CN" altLang="en-US"/>
          </a:p>
        </p:txBody>
      </p:sp>
    </p:spTree>
    <p:extLst>
      <p:ext uri="{BB962C8B-B14F-4D97-AF65-F5344CB8AC3E}">
        <p14:creationId xmlns:p14="http://schemas.microsoft.com/office/powerpoint/2010/main" val="2017167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F633F3-5D0E-4770-8750-05DED033C41B}" type="slidenum">
              <a:rPr lang="zh-CN" altLang="en-US" smtClean="0"/>
              <a:t>3</a:t>
            </a:fld>
            <a:endParaRPr lang="zh-CN" altLang="en-US"/>
          </a:p>
        </p:txBody>
      </p:sp>
    </p:spTree>
    <p:extLst>
      <p:ext uri="{BB962C8B-B14F-4D97-AF65-F5344CB8AC3E}">
        <p14:creationId xmlns:p14="http://schemas.microsoft.com/office/powerpoint/2010/main" val="28590140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4F633F3-5D0E-4770-8750-05DED033C41B}" type="slidenum">
              <a:rPr lang="zh-CN" altLang="en-US" smtClean="0"/>
              <a:t>30</a:t>
            </a:fld>
            <a:endParaRPr lang="zh-CN" altLang="en-US"/>
          </a:p>
        </p:txBody>
      </p:sp>
    </p:spTree>
    <p:extLst>
      <p:ext uri="{BB962C8B-B14F-4D97-AF65-F5344CB8AC3E}">
        <p14:creationId xmlns:p14="http://schemas.microsoft.com/office/powerpoint/2010/main" val="29019355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dirty="0"/>
              <a:t>FFT</a:t>
            </a:r>
            <a:r>
              <a:rPr lang="zh-TW" altLang="en-US" dirty="0"/>
              <a:t>是利用旋轉因子的對稱性以及基偶性來化簡</a:t>
            </a:r>
            <a:r>
              <a:rPr lang="en-US" altLang="zh-TW" dirty="0"/>
              <a:t>DFT</a:t>
            </a:r>
            <a:r>
              <a:rPr lang="zh-TW" altLang="en-US" dirty="0"/>
              <a:t>，獲得以下蝶型單元，那我們的</a:t>
            </a:r>
            <a:r>
              <a:rPr lang="en-US" altLang="zh-TW" dirty="0"/>
              <a:t>FFT</a:t>
            </a:r>
            <a:r>
              <a:rPr lang="zh-TW" altLang="en-US" dirty="0"/>
              <a:t>會運用</a:t>
            </a:r>
            <a:r>
              <a:rPr lang="en-US" altLang="zh-TW" dirty="0"/>
              <a:t>3</a:t>
            </a:r>
            <a:r>
              <a:rPr lang="zh-TW" altLang="en-US" dirty="0"/>
              <a:t>層每層</a:t>
            </a:r>
            <a:r>
              <a:rPr lang="en-US" altLang="zh-TW" dirty="0"/>
              <a:t>4</a:t>
            </a:r>
            <a:r>
              <a:rPr lang="zh-TW" altLang="en-US" dirty="0"/>
              <a:t>個共</a:t>
            </a:r>
            <a:r>
              <a:rPr lang="en-US" altLang="zh-TW" dirty="0"/>
              <a:t>12</a:t>
            </a:r>
            <a:r>
              <a:rPr lang="zh-TW" altLang="en-US" dirty="0"/>
              <a:t>個來完成我們時域到頻域的轉換</a:t>
            </a:r>
            <a:endParaRPr lang="en-US" altLang="zh-TW" dirty="0"/>
          </a:p>
          <a:p>
            <a:endParaRPr lang="en-US" altLang="zh-CN" dirty="0"/>
          </a:p>
          <a:p>
            <a:r>
              <a:rPr lang="zh-TW" altLang="en-US" dirty="0"/>
              <a:t>問題</a:t>
            </a:r>
            <a:r>
              <a:rPr lang="en-US" altLang="zh-TW" dirty="0"/>
              <a:t>:</a:t>
            </a:r>
            <a:r>
              <a:rPr lang="zh-TW" altLang="en-US" dirty="0"/>
              <a:t>只用一個</a:t>
            </a:r>
            <a:r>
              <a:rPr lang="en-US" altLang="zh-TW" dirty="0"/>
              <a:t>butterfly unit</a:t>
            </a:r>
            <a:r>
              <a:rPr lang="zh-TW" altLang="en-US" dirty="0"/>
              <a:t>那</a:t>
            </a:r>
            <a:r>
              <a:rPr lang="en-US" altLang="zh-TW" dirty="0"/>
              <a:t>controller</a:t>
            </a:r>
            <a:r>
              <a:rPr lang="zh-TW" altLang="en-US" dirty="0"/>
              <a:t>怎麼去控制要運算哪個站存氣 </a:t>
            </a:r>
            <a:br>
              <a:rPr lang="en-US" altLang="zh-TW" dirty="0"/>
            </a:br>
            <a:r>
              <a:rPr lang="en-US" altLang="zh-TW" dirty="0"/>
              <a:t>s:</a:t>
            </a:r>
          </a:p>
          <a:p>
            <a:r>
              <a:rPr lang="en-US" altLang="zh-TW" dirty="0"/>
              <a:t>1.</a:t>
            </a:r>
            <a:r>
              <a:rPr lang="zh-TW" altLang="en-US" dirty="0"/>
              <a:t>用</a:t>
            </a:r>
            <a:r>
              <a:rPr lang="en-US" altLang="zh-TW" dirty="0"/>
              <a:t>2^n</a:t>
            </a:r>
            <a:r>
              <a:rPr lang="zh-TW" altLang="en-US" dirty="0"/>
              <a:t>方去處理，看距離多遠</a:t>
            </a:r>
            <a:r>
              <a:rPr lang="en-US" altLang="zh-TW" dirty="0"/>
              <a:t>stage1</a:t>
            </a:r>
            <a:r>
              <a:rPr lang="zh-TW" altLang="en-US" dirty="0"/>
              <a:t>就是</a:t>
            </a:r>
            <a:r>
              <a:rPr lang="en-US" altLang="zh-TW" dirty="0"/>
              <a:t>2^0</a:t>
            </a:r>
            <a:r>
              <a:rPr lang="zh-TW" altLang="en-US" dirty="0"/>
              <a:t>、</a:t>
            </a:r>
            <a:r>
              <a:rPr lang="en-US" altLang="zh-TW" dirty="0"/>
              <a:t>stage2</a:t>
            </a:r>
            <a:r>
              <a:rPr lang="zh-TW" altLang="en-US" dirty="0"/>
              <a:t>就是</a:t>
            </a:r>
            <a:r>
              <a:rPr lang="en-US" altLang="zh-TW" dirty="0"/>
              <a:t>2^1….</a:t>
            </a:r>
          </a:p>
          <a:p>
            <a:r>
              <a:rPr lang="en-US" altLang="zh-TW" dirty="0"/>
              <a:t>2.</a:t>
            </a:r>
            <a:r>
              <a:rPr lang="zh-TW" altLang="en-US" dirty="0"/>
              <a:t>如果要運算的暫存器是亂數的，可以用</a:t>
            </a:r>
            <a:r>
              <a:rPr lang="en-US" altLang="zh-TW" dirty="0" err="1"/>
              <a:t>lookuptable</a:t>
            </a:r>
            <a:endParaRPr lang="en-US" altLang="zh-TW"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31</a:t>
            </a:fld>
            <a:endParaRPr lang="zh-CN" altLang="en-US"/>
          </a:p>
        </p:txBody>
      </p:sp>
    </p:spTree>
    <p:extLst>
      <p:ext uri="{BB962C8B-B14F-4D97-AF65-F5344CB8AC3E}">
        <p14:creationId xmlns:p14="http://schemas.microsoft.com/office/powerpoint/2010/main" val="2509804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隨著近年來量子電腦的能力越來越強大，許多的公鑰加密系統都受到了威脅。因為當</a:t>
            </a:r>
            <a:r>
              <a:rPr lang="en-US" altLang="zh-TW" dirty="0" err="1"/>
              <a:t>shor</a:t>
            </a:r>
            <a:r>
              <a:rPr lang="zh-TW" altLang="en-US" dirty="0"/>
              <a:t>演算法搭載一台運算量強的量子電腦時，將能有效破解目前廣返使用的加密複雜數學問題，特別是</a:t>
            </a:r>
            <a:r>
              <a:rPr lang="en-US" altLang="zh-TW" dirty="0"/>
              <a:t>RSA</a:t>
            </a:r>
            <a:r>
              <a:rPr lang="zh-TW" altLang="en-US" dirty="0"/>
              <a:t>與</a:t>
            </a:r>
            <a:r>
              <a:rPr lang="en-US" altLang="zh-TW" dirty="0"/>
              <a:t>ECC</a:t>
            </a:r>
            <a:r>
              <a:rPr lang="zh-TW" altLang="en-US" dirty="0"/>
              <a:t>，因此</a:t>
            </a:r>
            <a:r>
              <a:rPr lang="en-US" altLang="zh-TW" dirty="0"/>
              <a:t>NIST</a:t>
            </a:r>
            <a:r>
              <a:rPr lang="zh-TW" altLang="en-US" dirty="0"/>
              <a:t>美國國家標準技術研究所在</a:t>
            </a:r>
            <a:r>
              <a:rPr lang="en-US" altLang="zh-TW" dirty="0"/>
              <a:t>2016</a:t>
            </a:r>
            <a:r>
              <a:rPr lang="zh-TW" altLang="en-US" dirty="0"/>
              <a:t>年啟動了後量子加密標準化過程，並在評估與分析後，在今年確定選擇了加密算法</a:t>
            </a:r>
            <a:r>
              <a:rPr lang="en-US" altLang="zh-TW" dirty="0"/>
              <a:t>ML-DSA</a:t>
            </a:r>
            <a:r>
              <a:rPr lang="zh-TW" altLang="en-US" dirty="0"/>
              <a:t>作為標準的一部分，其前身是</a:t>
            </a:r>
            <a:r>
              <a:rPr lang="en-US" altLang="zh-TW" dirty="0"/>
              <a:t>CRYSTAL-DILITHIUM</a:t>
            </a:r>
            <a:r>
              <a:rPr lang="zh-TW" altLang="en-US" dirty="0"/>
              <a:t>。</a:t>
            </a:r>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4</a:t>
            </a:fld>
            <a:endParaRPr lang="zh-CN" altLang="en-US"/>
          </a:p>
        </p:txBody>
      </p:sp>
    </p:spTree>
    <p:extLst>
      <p:ext uri="{BB962C8B-B14F-4D97-AF65-F5344CB8AC3E}">
        <p14:creationId xmlns:p14="http://schemas.microsoft.com/office/powerpoint/2010/main" val="3081197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Dilithium</a:t>
            </a:r>
            <a:r>
              <a:rPr lang="zh-TW" altLang="en-US" dirty="0"/>
              <a:t>依賴於模塊格子問題的最壞情況難度。</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它具有抵抗量子和傳統攻擊的潛力，並具有快速算術運算、密鑰和簽名小巧等優勢。</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與第三輪推薦的其他基於格子的算法（例如</a:t>
            </a:r>
            <a:r>
              <a:rPr lang="en-US" altLang="zh-TW" dirty="0" err="1"/>
              <a:t>Kyber</a:t>
            </a:r>
            <a:r>
              <a:rPr lang="zh-TW" altLang="en-US" dirty="0"/>
              <a:t>和</a:t>
            </a:r>
            <a:r>
              <a:rPr lang="en-US" altLang="zh-TW" dirty="0"/>
              <a:t>Falcon</a:t>
            </a:r>
            <a:r>
              <a:rPr lang="zh-TW" altLang="en-US" dirty="0"/>
              <a:t>）不同，</a:t>
            </a:r>
            <a:r>
              <a:rPr lang="en-US" altLang="zh-TW" dirty="0" err="1"/>
              <a:t>Dilithium</a:t>
            </a:r>
            <a:r>
              <a:rPr lang="en-US" altLang="zh-TW" dirty="0"/>
              <a:t> </a:t>
            </a:r>
            <a:r>
              <a:rPr lang="zh-TW" altLang="en-US" dirty="0"/>
              <a:t>使用均勻抽樣而非離散高斯分佈來生成秘密隨機數。這種方法極大地簡化了多項式的生成，並且能以恆定時間實作。</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支撐</a:t>
            </a:r>
            <a:r>
              <a:rPr lang="en-US" altLang="zh-TW" dirty="0"/>
              <a:t>ML-DSA</a:t>
            </a:r>
            <a:r>
              <a:rPr lang="zh-TW" altLang="en-US" dirty="0"/>
              <a:t>安全性的核心難題包括錯誤學習問題（</a:t>
            </a:r>
            <a:r>
              <a:rPr lang="en-US" altLang="zh-TW" dirty="0"/>
              <a:t>MLWE</a:t>
            </a:r>
            <a:r>
              <a:rPr lang="zh-TW" altLang="en-US" dirty="0"/>
              <a:t>）和模塊最短整數解（</a:t>
            </a:r>
            <a:r>
              <a:rPr lang="en-US" altLang="zh-TW" dirty="0"/>
              <a:t>M-SIS</a:t>
            </a:r>
            <a:r>
              <a:rPr lang="zh-TW" altLang="en-US" dirty="0"/>
              <a:t>）問題，這些問題被證明難以破解。</a:t>
            </a:r>
            <a:r>
              <a:rPr lang="en-US" altLang="zh-TW" dirty="0"/>
              <a:t>MLWE</a:t>
            </a:r>
            <a:r>
              <a:rPr lang="zh-TW" altLang="en-US" dirty="0"/>
              <a:t>問題主要用於防止密鑰恢復，而</a:t>
            </a:r>
            <a:r>
              <a:rPr lang="en-US" altLang="zh-TW" dirty="0"/>
              <a:t>M-SIS</a:t>
            </a:r>
            <a:r>
              <a:rPr lang="zh-TW" altLang="en-US" dirty="0"/>
              <a:t>問題則用於防止簽名偽造</a:t>
            </a:r>
            <a:endParaRPr lang="zh-TW" altLang="en-US" sz="1200" b="1" dirty="0"/>
          </a:p>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5</a:t>
            </a:fld>
            <a:endParaRPr lang="zh-CN" altLang="en-US"/>
          </a:p>
        </p:txBody>
      </p:sp>
    </p:spTree>
    <p:extLst>
      <p:ext uri="{BB962C8B-B14F-4D97-AF65-F5344CB8AC3E}">
        <p14:creationId xmlns:p14="http://schemas.microsoft.com/office/powerpoint/2010/main" val="3086853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dirty="0"/>
              <a:t>ML-DSA </a:t>
            </a:r>
            <a:r>
              <a:rPr lang="zh-TW" altLang="en-US" dirty="0"/>
              <a:t>是一種類 </a:t>
            </a:r>
            <a:r>
              <a:rPr lang="en-US" altLang="zh-TW" dirty="0"/>
              <a:t>Schnorr </a:t>
            </a:r>
            <a:r>
              <a:rPr lang="zh-TW" altLang="en-US" dirty="0"/>
              <a:t>簽名，會使用</a:t>
            </a:r>
            <a:r>
              <a:rPr lang="en-US" altLang="zh-TW" dirty="0"/>
              <a:t>Fiat-Shamir With Aborts</a:t>
            </a:r>
            <a:r>
              <a:rPr lang="zh-TW" altLang="en-US" dirty="0"/>
              <a:t>方法來確保簽名的安全性，在</a:t>
            </a:r>
            <a:r>
              <a:rPr lang="en-US" altLang="zh-TW" dirty="0"/>
              <a:t>MLDSA</a:t>
            </a:r>
            <a:r>
              <a:rPr lang="zh-TW" altLang="en-US" dirty="0"/>
              <a:t>當中具體的流程如下。</a:t>
            </a:r>
            <a:br>
              <a:rPr lang="en-US" altLang="zh-TW" dirty="0"/>
            </a:br>
            <a:br>
              <a:rPr lang="en-US" altLang="zh-TW" dirty="0"/>
            </a:br>
            <a:r>
              <a:rPr lang="zh-TW" altLang="en-US" dirty="0"/>
              <a:t>承諾</a:t>
            </a:r>
            <a:r>
              <a:rPr lang="en-US" altLang="zh-TW" dirty="0"/>
              <a:t>:</a:t>
            </a:r>
            <a:r>
              <a:rPr lang="zh-TW" altLang="en-US" dirty="0"/>
              <a:t>簽名者生成隨機向量</a:t>
            </a:r>
            <a:r>
              <a:rPr lang="zh-TW" altLang="en-US" sz="1200" dirty="0"/>
              <a:t>𝑦∈𝑅𝑞</a:t>
            </a:r>
            <a:r>
              <a:rPr lang="en-US" altLang="zh-TW" sz="1200" dirty="0"/>
              <a:t>ℓ ,</a:t>
            </a:r>
            <a:r>
              <a:rPr lang="zh-TW" altLang="en-US" sz="1200" dirty="0"/>
              <a:t>他的係數相對較小，再</a:t>
            </a:r>
            <a:r>
              <a:rPr lang="en-US" altLang="zh-TW" sz="1200" dirty="0"/>
              <a:t>gama1-1</a:t>
            </a:r>
            <a:r>
              <a:rPr lang="zh-TW" altLang="en-US" sz="1200" dirty="0"/>
              <a:t>到負</a:t>
            </a:r>
            <a:r>
              <a:rPr lang="en-US" altLang="zh-TW" sz="1200" dirty="0"/>
              <a:t>gamma1</a:t>
            </a:r>
            <a:r>
              <a:rPr lang="zh-TW" altLang="en-US" sz="1200" dirty="0"/>
              <a:t>之間，計算承諾值</a:t>
            </a:r>
            <a:r>
              <a:rPr lang="en-US" altLang="zh-TW" sz="1200" dirty="0"/>
              <a:t>w=Ay</a:t>
            </a:r>
            <a:r>
              <a:rPr lang="zh-TW" altLang="en-US" sz="1200" dirty="0"/>
              <a:t>並對其進行四捨五入得到</a:t>
            </a:r>
            <a:r>
              <a:rPr lang="en-US" altLang="zh-TW" sz="1200" dirty="0"/>
              <a:t>w1</a:t>
            </a:r>
            <a:r>
              <a:rPr lang="zh-TW" altLang="en-US" sz="1200" dirty="0"/>
              <a:t>，向驗證者提供</a:t>
            </a:r>
            <a:r>
              <a:rPr lang="en-US" altLang="zh-TW" sz="1200" dirty="0"/>
              <a:t>w1</a:t>
            </a:r>
            <a:r>
              <a:rPr lang="zh-TW" altLang="en-US" sz="1200" dirty="0"/>
              <a:t>作為簽名承諾的一部分</a:t>
            </a:r>
            <a:endParaRPr lang="en-US" altLang="zh-TW" sz="1200" dirty="0"/>
          </a:p>
          <a:p>
            <a:endParaRPr lang="en-US" altLang="zh-TW"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挑戰</a:t>
            </a:r>
            <a:r>
              <a:rPr lang="en-US" altLang="zh-TW" sz="1200" dirty="0"/>
              <a:t>:</a:t>
            </a:r>
            <a:r>
              <a:rPr lang="zh-TW" altLang="en-US" sz="1200" dirty="0"/>
              <a:t>根據承諾 𝑤</a:t>
            </a:r>
            <a:r>
              <a:rPr lang="en-US" altLang="zh-TW" sz="1200" dirty="0"/>
              <a:t>1 </a:t>
            </a:r>
            <a:r>
              <a:rPr lang="zh-TW" altLang="en-US" sz="1200" dirty="0"/>
              <a:t>以及待簽名的消息代表 𝜇</a:t>
            </a:r>
            <a:r>
              <a:rPr lang="en-US" altLang="zh-TW" sz="1200" dirty="0"/>
              <a:t> </a:t>
            </a:r>
            <a:r>
              <a:rPr lang="zh-TW" altLang="en-US" sz="1200" dirty="0"/>
              <a:t>生成</a:t>
            </a:r>
            <a:r>
              <a:rPr lang="en-US" altLang="zh-TW" dirty="0">
                <a:latin typeface="Times New Roman" panose="02020603050405020304" pitchFamily="18" charset="0"/>
                <a:cs typeface="Times New Roman" panose="02020603050405020304" pitchFamily="18" charset="0"/>
              </a:rPr>
              <a:t>Challenge</a:t>
            </a:r>
            <a:r>
              <a:rPr lang="zh-TW" altLang="en-US" sz="1200" dirty="0"/>
              <a:t>。這個</a:t>
            </a:r>
            <a:r>
              <a:rPr lang="en-US" altLang="zh-TW" dirty="0">
                <a:latin typeface="Times New Roman" panose="02020603050405020304" pitchFamily="18" charset="0"/>
                <a:cs typeface="Times New Roman" panose="02020603050405020304" pitchFamily="18" charset="0"/>
              </a:rPr>
              <a:t>Challenge</a:t>
            </a:r>
            <a:r>
              <a:rPr lang="zh-TW" altLang="en-US" sz="1200" dirty="0"/>
              <a:t> 𝑐是通過對 𝑤</a:t>
            </a:r>
            <a:r>
              <a:rPr lang="en-US" altLang="zh-TW" sz="1200" dirty="0"/>
              <a:t>1 </a:t>
            </a:r>
            <a:r>
              <a:rPr lang="zh-TW" altLang="en-US" sz="1200" dirty="0"/>
              <a:t>和</a:t>
            </a:r>
            <a:r>
              <a:rPr lang="en-US" altLang="zh-TW" dirty="0">
                <a:latin typeface="Times New Roman" panose="02020603050405020304" pitchFamily="18" charset="0"/>
                <a:cs typeface="Times New Roman" panose="02020603050405020304" pitchFamily="18" charset="0"/>
              </a:rPr>
              <a:t>Message</a:t>
            </a:r>
            <a:r>
              <a:rPr lang="zh-TW" altLang="en-US" sz="1200" dirty="0"/>
              <a:t> 𝜇</a:t>
            </a:r>
            <a:r>
              <a:rPr lang="en-US" altLang="zh-TW" sz="1200" dirty="0"/>
              <a:t> </a:t>
            </a:r>
            <a:r>
              <a:rPr lang="zh-TW" altLang="en-US" sz="1200" dirty="0"/>
              <a:t>進行雜湊得到的，確保了隨機性和不可預測性</a:t>
            </a:r>
            <a:endParaRPr lang="en-US" altLang="zh-TW" dirty="0"/>
          </a:p>
          <a:p>
            <a:endParaRPr lang="en-US" altLang="zh-TW" dirty="0"/>
          </a:p>
          <a:p>
            <a:r>
              <a:rPr lang="zh-TW" altLang="en-US" dirty="0"/>
              <a:t>響應</a:t>
            </a:r>
            <a:r>
              <a:rPr lang="en-US" altLang="zh-TW" dirty="0"/>
              <a:t>:</a:t>
            </a:r>
            <a:r>
              <a:rPr lang="zh-TW" altLang="en-US" dirty="0"/>
              <a:t>簽名者使用挑戰 𝑐 計算響應 𝑧</a:t>
            </a:r>
            <a:r>
              <a:rPr lang="en-US" altLang="zh-TW" dirty="0"/>
              <a:t>=</a:t>
            </a:r>
            <a:r>
              <a:rPr lang="zh-TW" altLang="en-US" dirty="0"/>
              <a:t>𝑦</a:t>
            </a:r>
            <a:r>
              <a:rPr lang="en-US" altLang="zh-TW" dirty="0"/>
              <a:t>+</a:t>
            </a:r>
            <a:r>
              <a:rPr lang="zh-TW" altLang="en-US" dirty="0"/>
              <a:t>𝑆</a:t>
            </a:r>
            <a:r>
              <a:rPr lang="en-US" altLang="zh-TW" dirty="0"/>
              <a:t>1⋅</a:t>
            </a:r>
            <a:r>
              <a:rPr lang="zh-TW" altLang="en-US" dirty="0"/>
              <a:t>𝑐，其中 𝑆</a:t>
            </a:r>
            <a:r>
              <a:rPr lang="en-US" altLang="zh-TW" dirty="0"/>
              <a:t>1</a:t>
            </a:r>
            <a:r>
              <a:rPr lang="zh-TW" altLang="en-US" dirty="0"/>
              <a:t>是私鑰的一部分。</a:t>
            </a:r>
          </a:p>
          <a:p>
            <a:r>
              <a:rPr lang="zh-TW" altLang="en-US" dirty="0"/>
              <a:t>使用拒絕抽樣來檢查 𝑧是否符合特定的係數範圍。如果不符合，就重新生成新的 𝑦 並重複此過程，直到得到符合條件的 𝑧。</a:t>
            </a: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提示值計算</a:t>
            </a:r>
            <a:r>
              <a:rPr lang="en-US" altLang="zh-TW" dirty="0"/>
              <a:t>:</a:t>
            </a:r>
            <a:r>
              <a:rPr lang="zh-TW" altLang="en-US" sz="1200" dirty="0"/>
              <a:t>為了使驗證者能夠從 𝑧和壓縮的公鑰值 𝑡</a:t>
            </a:r>
            <a:r>
              <a:rPr lang="en-US" altLang="zh-TW" sz="1200" dirty="0"/>
              <a:t>1</a:t>
            </a:r>
            <a:r>
              <a:rPr lang="zh-TW" altLang="en-US" sz="1200" dirty="0"/>
              <a:t>中重建承諾值 𝑤</a:t>
            </a:r>
            <a:r>
              <a:rPr lang="en-US" altLang="zh-TW" sz="1200" dirty="0"/>
              <a:t>1​ </a:t>
            </a:r>
            <a:r>
              <a:rPr lang="zh-TW" altLang="en-US" sz="1200" dirty="0"/>
              <a:t>，簽名者還必須計算一個提示值 </a:t>
            </a:r>
            <a:r>
              <a:rPr lang="en-US" altLang="zh-TW" sz="1200" dirty="0"/>
              <a:t>ℎ∈</a:t>
            </a:r>
            <a:r>
              <a:rPr lang="zh-TW" altLang="en-US" sz="1200" dirty="0"/>
              <a:t>𝑅𝑞𝑘</a:t>
            </a:r>
            <a:r>
              <a:rPr lang="en-US" altLang="zh-TW" sz="1200" dirty="0"/>
              <a:t>​  </a:t>
            </a:r>
            <a:r>
              <a:rPr lang="zh-TW" altLang="en-US" sz="1200" dirty="0"/>
              <a:t>並將其包含在簽名中。這是為了保證驗證者在驗證時有足夠的資訊進行重建。</a:t>
            </a:r>
            <a:endParaRPr lang="en-US" altLang="zh-TW" sz="1200"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組合簽名</a:t>
            </a:r>
            <a:r>
              <a:rPr lang="en-US" altLang="zh-TW" dirty="0"/>
              <a:t>:</a:t>
            </a:r>
            <a:r>
              <a:rPr lang="zh-TW" altLang="en-US" sz="1200" dirty="0"/>
              <a:t>最終簽名由三部分組成：四捨五入後的承諾 𝑤</a:t>
            </a:r>
            <a:r>
              <a:rPr lang="en-US" altLang="zh-TW" sz="1200" dirty="0"/>
              <a:t>1 </a:t>
            </a:r>
            <a:r>
              <a:rPr lang="zh-TW" altLang="en-US" sz="1200" dirty="0"/>
              <a:t>、響應 𝑧和提示值 </a:t>
            </a:r>
            <a:r>
              <a:rPr lang="en-US" altLang="zh-TW" sz="1200" dirty="0"/>
              <a:t>ℎ</a:t>
            </a:r>
            <a:r>
              <a:rPr lang="zh-TW" altLang="en-US" sz="1200" dirty="0"/>
              <a:t>。</a:t>
            </a:r>
            <a:endParaRPr lang="en-US" altLang="zh-TW" sz="1200"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拒絕抽樣二次驗證</a:t>
            </a:r>
            <a:r>
              <a:rPr lang="en-US" altLang="zh-TW" dirty="0"/>
              <a:t>:</a:t>
            </a:r>
            <a:r>
              <a:rPr lang="zh-TW" altLang="en-US" sz="1200" dirty="0"/>
              <a:t>為了確保簽名的正確性，第二階段的拒絕抽樣必須進行（在 </a:t>
            </a:r>
            <a:r>
              <a:rPr lang="en-US" altLang="zh-TW" sz="1200" dirty="0"/>
              <a:t>Algorithm 7 </a:t>
            </a:r>
            <a:r>
              <a:rPr lang="zh-TW" altLang="en-US" sz="1200" dirty="0"/>
              <a:t>的第 </a:t>
            </a:r>
            <a:r>
              <a:rPr lang="en-US" altLang="zh-TW" sz="1200" dirty="0"/>
              <a:t>28 </a:t>
            </a:r>
            <a:r>
              <a:rPr lang="zh-TW" altLang="en-US" sz="1200" dirty="0"/>
              <a:t>行所述），以進一步減少簽名值中任何偏差。</a:t>
            </a:r>
          </a:p>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6</a:t>
            </a:fld>
            <a:endParaRPr lang="zh-CN" altLang="en-US"/>
          </a:p>
        </p:txBody>
      </p:sp>
    </p:spTree>
    <p:extLst>
      <p:ext uri="{BB962C8B-B14F-4D97-AF65-F5344CB8AC3E}">
        <p14:creationId xmlns:p14="http://schemas.microsoft.com/office/powerpoint/2010/main" val="1555333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剛剛有提到</a:t>
            </a:r>
            <a:r>
              <a:rPr lang="en-US" altLang="zh-TW" dirty="0"/>
              <a:t>MLWE</a:t>
            </a:r>
            <a:r>
              <a:rPr lang="zh-TW" altLang="en-US" dirty="0"/>
              <a:t>是這個演算法的安全性核心，我們這邊用一個數值例來講解</a:t>
            </a:r>
            <a:r>
              <a:rPr lang="en-US" altLang="zh-TW" dirty="0"/>
              <a:t>MLWE</a:t>
            </a:r>
            <a:r>
              <a:rPr lang="zh-TW" altLang="en-US" dirty="0"/>
              <a:t>，首先我們先設一個質數</a:t>
            </a:r>
            <a:r>
              <a:rPr lang="en-US" altLang="zh-TW" dirty="0"/>
              <a:t>q</a:t>
            </a:r>
            <a:r>
              <a:rPr lang="zh-TW" altLang="en-US" dirty="0"/>
              <a:t>為</a:t>
            </a:r>
            <a:r>
              <a:rPr lang="en-US" altLang="zh-TW" dirty="0"/>
              <a:t>7</a:t>
            </a:r>
            <a:r>
              <a:rPr lang="zh-TW" altLang="en-US" dirty="0"/>
              <a:t>，接下來隨機產生一個</a:t>
            </a:r>
            <a:r>
              <a:rPr lang="en-US" altLang="zh-TW" dirty="0"/>
              <a:t>2*2</a:t>
            </a:r>
            <a:r>
              <a:rPr lang="zh-TW" altLang="en-US" dirty="0"/>
              <a:t>的矩陣</a:t>
            </a:r>
            <a:r>
              <a:rPr lang="en-US" altLang="zh-TW" dirty="0"/>
              <a:t>A</a:t>
            </a:r>
            <a:r>
              <a:rPr lang="zh-TW" altLang="en-US" dirty="0"/>
              <a:t>，再產生兩個</a:t>
            </a:r>
            <a:r>
              <a:rPr lang="en-US" altLang="zh-TW" dirty="0"/>
              <a:t>2*1</a:t>
            </a:r>
            <a:r>
              <a:rPr lang="zh-TW" altLang="en-US" dirty="0"/>
              <a:t>的向量分別是</a:t>
            </a:r>
            <a:r>
              <a:rPr lang="en-US" altLang="zh-TW" dirty="0"/>
              <a:t>s1</a:t>
            </a:r>
            <a:r>
              <a:rPr lang="zh-TW" altLang="en-US" dirty="0"/>
              <a:t>跟</a:t>
            </a:r>
            <a:r>
              <a:rPr lang="en-US" altLang="zh-TW" dirty="0"/>
              <a:t>s2</a:t>
            </a:r>
            <a:r>
              <a:rPr lang="zh-TW" altLang="en-US" dirty="0"/>
              <a:t>。經過隨經產生的結果再經過右邊的運算，我們先將</a:t>
            </a:r>
            <a:r>
              <a:rPr lang="en-US" altLang="zh-TW" dirty="0"/>
              <a:t>A</a:t>
            </a:r>
            <a:r>
              <a:rPr lang="zh-TW" altLang="en-US" dirty="0"/>
              <a:t>與</a:t>
            </a:r>
            <a:r>
              <a:rPr lang="en-US" altLang="zh-TW" dirty="0"/>
              <a:t>s1</a:t>
            </a:r>
            <a:r>
              <a:rPr lang="zh-TW" altLang="en-US" dirty="0"/>
              <a:t>做相乘，再加上</a:t>
            </a:r>
            <a:r>
              <a:rPr lang="en-US" altLang="zh-TW" dirty="0"/>
              <a:t>s2</a:t>
            </a:r>
            <a:r>
              <a:rPr lang="zh-TW" altLang="en-US" dirty="0"/>
              <a:t>，然後再去做餘</a:t>
            </a:r>
            <a:r>
              <a:rPr lang="en-US" altLang="zh-TW" dirty="0"/>
              <a:t>q</a:t>
            </a:r>
            <a:r>
              <a:rPr lang="zh-TW" altLang="en-US" dirty="0"/>
              <a:t>的動作，最後我們就會得到</a:t>
            </a:r>
            <a:r>
              <a:rPr lang="en-US" altLang="zh-TW" dirty="0"/>
              <a:t>t</a:t>
            </a:r>
            <a:r>
              <a:rPr lang="zh-TW" altLang="en-US" dirty="0"/>
              <a:t>。我們的公鑰最主要的訊息就是</a:t>
            </a:r>
            <a:r>
              <a:rPr lang="en-US" altLang="zh-TW" dirty="0"/>
              <a:t>A</a:t>
            </a:r>
            <a:r>
              <a:rPr lang="zh-TW" altLang="en-US" dirty="0"/>
              <a:t>與</a:t>
            </a:r>
            <a:r>
              <a:rPr lang="en-US" altLang="zh-TW" dirty="0"/>
              <a:t>t</a:t>
            </a:r>
            <a:r>
              <a:rPr lang="zh-TW" altLang="en-US" dirty="0"/>
              <a:t>，再上面的運算我們可以發現，如果我們要透過</a:t>
            </a:r>
            <a:r>
              <a:rPr lang="en-US" altLang="zh-TW" dirty="0"/>
              <a:t>A</a:t>
            </a:r>
            <a:r>
              <a:rPr lang="zh-TW" altLang="en-US" dirty="0"/>
              <a:t>與</a:t>
            </a:r>
            <a:r>
              <a:rPr lang="en-US" altLang="zh-TW" dirty="0"/>
              <a:t>t</a:t>
            </a:r>
            <a:r>
              <a:rPr lang="zh-TW" altLang="en-US" dirty="0"/>
              <a:t>去反推出</a:t>
            </a:r>
            <a:r>
              <a:rPr lang="en-US" altLang="zh-TW" dirty="0"/>
              <a:t>s1</a:t>
            </a:r>
            <a:r>
              <a:rPr lang="zh-TW" altLang="en-US" dirty="0"/>
              <a:t>是非常困難的，因為有加上隨機向量</a:t>
            </a:r>
            <a:r>
              <a:rPr lang="en-US" altLang="zh-TW" dirty="0"/>
              <a:t>s2</a:t>
            </a:r>
            <a:r>
              <a:rPr lang="zh-TW" altLang="en-US" dirty="0"/>
              <a:t>。我們再將這個問題放置到</a:t>
            </a:r>
            <a:r>
              <a:rPr lang="en-US" altLang="zh-TW" dirty="0"/>
              <a:t>Z q </a:t>
            </a:r>
            <a:r>
              <a:rPr lang="zh-TW" altLang="en-US" dirty="0"/>
              <a:t>模 </a:t>
            </a:r>
            <a:r>
              <a:rPr lang="en-US" altLang="zh-TW" dirty="0" err="1"/>
              <a:t>x^n</a:t>
            </a:r>
            <a:r>
              <a:rPr lang="en-US" altLang="zh-TW" dirty="0"/>
              <a:t> + 1</a:t>
            </a:r>
            <a:r>
              <a:rPr lang="zh-TW" altLang="en-US" dirty="0"/>
              <a:t>的多項式環上，具體來說就是</a:t>
            </a:r>
            <a:r>
              <a:rPr lang="en-US" altLang="zh-TW" dirty="0"/>
              <a:t>A</a:t>
            </a:r>
            <a:r>
              <a:rPr lang="zh-TW" altLang="en-US" dirty="0"/>
              <a:t>的每個元素會有</a:t>
            </a:r>
            <a:r>
              <a:rPr lang="en-US" altLang="zh-TW" dirty="0"/>
              <a:t>256</a:t>
            </a:r>
            <a:r>
              <a:rPr lang="zh-TW" altLang="en-US" dirty="0"/>
              <a:t>項，分別代表常數到</a:t>
            </a:r>
            <a:r>
              <a:rPr lang="en-US" altLang="zh-TW" dirty="0"/>
              <a:t>x^255</a:t>
            </a:r>
            <a:r>
              <a:rPr lang="zh-TW" altLang="en-US" dirty="0"/>
              <a:t>次的係數，這樣子別人想要推出</a:t>
            </a:r>
            <a:r>
              <a:rPr lang="en-US" altLang="zh-TW" dirty="0"/>
              <a:t>s1</a:t>
            </a:r>
            <a:r>
              <a:rPr lang="zh-TW" altLang="en-US" dirty="0"/>
              <a:t>就會變得更加困難。</a:t>
            </a:r>
            <a:endParaRPr lang="en-US" altLang="zh-TW"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7</a:t>
            </a:fld>
            <a:endParaRPr lang="zh-CN" altLang="en-US"/>
          </a:p>
        </p:txBody>
      </p:sp>
    </p:spTree>
    <p:extLst>
      <p:ext uri="{BB962C8B-B14F-4D97-AF65-F5344CB8AC3E}">
        <p14:creationId xmlns:p14="http://schemas.microsoft.com/office/powerpoint/2010/main" val="108426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那另外一個問題是</a:t>
            </a:r>
            <a:r>
              <a:rPr lang="en-US" altLang="zh-TW" dirty="0"/>
              <a:t>MSIS</a:t>
            </a:r>
            <a:r>
              <a:rPr lang="zh-TW" altLang="en-US" dirty="0"/>
              <a:t>問題，主要是用來防止簽名偽造</a:t>
            </a:r>
            <a:r>
              <a:rPr lang="zh-TW" altLang="en-US" b="0" dirty="0"/>
              <a:t>，那我們這邊一樣用一個數值例來講解，</a:t>
            </a:r>
            <a:r>
              <a:rPr lang="zh-TW" altLang="en-US" dirty="0"/>
              <a:t>首先我們先設一個質數</a:t>
            </a:r>
            <a:r>
              <a:rPr lang="en-US" altLang="zh-TW" dirty="0"/>
              <a:t>q</a:t>
            </a:r>
            <a:r>
              <a:rPr lang="zh-TW" altLang="en-US" dirty="0"/>
              <a:t>為</a:t>
            </a:r>
            <a:r>
              <a:rPr lang="en-US" altLang="zh-TW" dirty="0"/>
              <a:t>7</a:t>
            </a:r>
            <a:r>
              <a:rPr lang="zh-TW" altLang="en-US" dirty="0"/>
              <a:t>，接下來隨機產生一個</a:t>
            </a:r>
            <a:r>
              <a:rPr lang="en-US" altLang="zh-TW" dirty="0"/>
              <a:t>3*2</a:t>
            </a:r>
            <a:r>
              <a:rPr lang="zh-TW" altLang="en-US" dirty="0"/>
              <a:t>的矩陣</a:t>
            </a:r>
            <a:r>
              <a:rPr lang="en-US" altLang="zh-TW" dirty="0"/>
              <a:t>A</a:t>
            </a:r>
            <a:r>
              <a:rPr lang="zh-TW" altLang="en-US" dirty="0"/>
              <a:t>，再產生兩個</a:t>
            </a:r>
            <a:r>
              <a:rPr lang="en-US" altLang="zh-TW" dirty="0"/>
              <a:t>2*1</a:t>
            </a:r>
            <a:r>
              <a:rPr lang="zh-TW" altLang="en-US" dirty="0"/>
              <a:t>的向量分別是</a:t>
            </a:r>
            <a:r>
              <a:rPr lang="en-US" altLang="zh-TW" dirty="0"/>
              <a:t>z</a:t>
            </a:r>
            <a:r>
              <a:rPr lang="zh-TW" altLang="en-US" dirty="0"/>
              <a:t>跟</a:t>
            </a:r>
            <a:r>
              <a:rPr lang="en-US" altLang="zh-TW" dirty="0"/>
              <a:t>u</a:t>
            </a:r>
            <a:r>
              <a:rPr lang="zh-TW" altLang="en-US" dirty="0"/>
              <a:t>。那這個問題的主要目標是要找出向量</a:t>
            </a:r>
            <a:r>
              <a:rPr lang="en-US" altLang="zh-TW" dirty="0"/>
              <a:t>z</a:t>
            </a:r>
            <a:r>
              <a:rPr lang="zh-TW" altLang="en-US" dirty="0"/>
              <a:t>跟</a:t>
            </a:r>
            <a:r>
              <a:rPr lang="en-US" altLang="zh-TW" dirty="0"/>
              <a:t>u</a:t>
            </a:r>
            <a:r>
              <a:rPr lang="zh-TW" altLang="en-US" dirty="0"/>
              <a:t>能夠使得</a:t>
            </a:r>
            <a:r>
              <a:rPr lang="en-US" altLang="zh-TW" dirty="0" err="1"/>
              <a:t>Az+u</a:t>
            </a:r>
            <a:r>
              <a:rPr lang="en-US" altLang="zh-TW" dirty="0"/>
              <a:t> mod q = 0</a:t>
            </a:r>
            <a:r>
              <a:rPr lang="zh-TW" altLang="en-US" dirty="0"/>
              <a:t>。那就亂猜</a:t>
            </a:r>
            <a:r>
              <a:rPr lang="en-US" altLang="zh-TW" dirty="0"/>
              <a:t>z</a:t>
            </a:r>
            <a:r>
              <a:rPr lang="zh-TW" altLang="en-US" dirty="0"/>
              <a:t>和</a:t>
            </a:r>
            <a:r>
              <a:rPr lang="en-US" altLang="zh-TW" dirty="0"/>
              <a:t>u</a:t>
            </a:r>
            <a:r>
              <a:rPr lang="zh-TW" altLang="en-US" dirty="0"/>
              <a:t>的值與</a:t>
            </a:r>
            <a:r>
              <a:rPr lang="en-US" altLang="zh-TW" dirty="0"/>
              <a:t>A</a:t>
            </a:r>
            <a:r>
              <a:rPr lang="zh-TW" altLang="en-US" dirty="0"/>
              <a:t>進行計算，我們可以發現最後的結過並不是等於</a:t>
            </a:r>
            <a:r>
              <a:rPr lang="en-US" altLang="zh-TW" dirty="0"/>
              <a:t>0</a:t>
            </a:r>
            <a:r>
              <a:rPr lang="zh-TW" altLang="en-US" dirty="0"/>
              <a:t>的。所以要透過隨機亂猜去找到</a:t>
            </a:r>
            <a:r>
              <a:rPr lang="en-US" altLang="zh-TW" dirty="0"/>
              <a:t>z</a:t>
            </a:r>
            <a:r>
              <a:rPr lang="zh-TW" altLang="en-US" dirty="0"/>
              <a:t>和</a:t>
            </a:r>
            <a:r>
              <a:rPr lang="en-US" altLang="zh-TW" dirty="0"/>
              <a:t>u</a:t>
            </a:r>
            <a:r>
              <a:rPr lang="zh-TW" altLang="en-US" dirty="0"/>
              <a:t>是困難的，我們又將這個問題放置到</a:t>
            </a:r>
            <a:r>
              <a:rPr lang="en-US" altLang="zh-TW" dirty="0"/>
              <a:t>Z q </a:t>
            </a:r>
            <a:r>
              <a:rPr lang="zh-TW" altLang="en-US" dirty="0"/>
              <a:t>模 </a:t>
            </a:r>
            <a:r>
              <a:rPr lang="en-US" altLang="zh-TW" dirty="0" err="1"/>
              <a:t>x^n</a:t>
            </a:r>
            <a:r>
              <a:rPr lang="en-US" altLang="zh-TW" dirty="0"/>
              <a:t> + 1</a:t>
            </a:r>
            <a:r>
              <a:rPr lang="zh-TW" altLang="en-US" dirty="0"/>
              <a:t>的多項式環上，問題會變得更加難以解決，因此我們利用這個特點確保了攻擊者無法輕易找到符合條件的 </a:t>
            </a:r>
            <a:r>
              <a:rPr lang="en-US" altLang="zh-TW" dirty="0"/>
              <a:t>z </a:t>
            </a:r>
            <a:r>
              <a:rPr lang="zh-TW" altLang="en-US" dirty="0"/>
              <a:t>和 </a:t>
            </a:r>
            <a:r>
              <a:rPr lang="en-US" altLang="zh-TW" dirty="0"/>
              <a:t>u</a:t>
            </a:r>
            <a:r>
              <a:rPr lang="zh-TW" altLang="en-US" dirty="0"/>
              <a:t>，從而不能偽造出有效的簽名。</a:t>
            </a:r>
            <a:endParaRPr lang="en-US" altLang="zh-TW"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t>8</a:t>
            </a:fld>
            <a:endParaRPr lang="zh-CN" altLang="en-US"/>
          </a:p>
        </p:txBody>
      </p:sp>
    </p:spTree>
    <p:extLst>
      <p:ext uri="{BB962C8B-B14F-4D97-AF65-F5344CB8AC3E}">
        <p14:creationId xmlns:p14="http://schemas.microsoft.com/office/powerpoint/2010/main" val="3921196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接下來要介紹下線經驗，我會先從大學專題開始介紹，接者才是目前碩士的下線專案。</a:t>
            </a:r>
            <a:endParaRPr lang="zh-CN" altLang="en-US" dirty="0"/>
          </a:p>
        </p:txBody>
      </p:sp>
      <p:sp>
        <p:nvSpPr>
          <p:cNvPr id="4" name="灯片编号占位符 3"/>
          <p:cNvSpPr>
            <a:spLocks noGrp="1"/>
          </p:cNvSpPr>
          <p:nvPr>
            <p:ph type="sldNum" sz="quarter" idx="10"/>
          </p:nvPr>
        </p:nvSpPr>
        <p:spPr/>
        <p:txBody>
          <a:bodyPr/>
          <a:lstStyle/>
          <a:p>
            <a:fld id="{F4F633F3-5D0E-4770-8750-05DED033C41B}" type="slidenum">
              <a:rPr lang="zh-CN" altLang="en-US" smtClean="0"/>
              <a:t>9</a:t>
            </a:fld>
            <a:endParaRPr lang="zh-CN" altLang="en-US"/>
          </a:p>
        </p:txBody>
      </p:sp>
    </p:spTree>
    <p:extLst>
      <p:ext uri="{BB962C8B-B14F-4D97-AF65-F5344CB8AC3E}">
        <p14:creationId xmlns:p14="http://schemas.microsoft.com/office/powerpoint/2010/main" val="3050462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7451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775894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1228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2024/11/17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gradFill>
            <a:gsLst>
              <a:gs pos="0">
                <a:schemeClr val="bg1">
                  <a:lumMod val="95000"/>
                </a:schemeClr>
              </a:gs>
              <a:gs pos="100000">
                <a:schemeClr val="bg1">
                  <a:lumMod val="95000"/>
                  <a:alpha val="7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2024/11/17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2024/11/17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package" Target="../embeddings/Microsoft_Visio_Drawing1.vsdx"/><Relationship Id="rId7" Type="http://schemas.openxmlformats.org/officeDocument/2006/relationships/package" Target="../embeddings/Microsoft_Visio_Drawing3.vsdx"/><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24.emf"/><Relationship Id="rId5" Type="http://schemas.openxmlformats.org/officeDocument/2006/relationships/package" Target="../embeddings/Microsoft_Visio_Drawing2.vsdx"/><Relationship Id="rId4" Type="http://schemas.openxmlformats.org/officeDocument/2006/relationships/image" Target="../media/image23.emf"/></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30.png"/><Relationship Id="rId7"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160.png"/><Relationship Id="rId5" Type="http://schemas.openxmlformats.org/officeDocument/2006/relationships/image" Target="../media/image47.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D9637A93-ED25-4D98-A05A-FF89A67572D1}"/>
              </a:ext>
            </a:extLst>
          </p:cNvPr>
          <p:cNvSpPr/>
          <p:nvPr/>
        </p:nvSpPr>
        <p:spPr>
          <a:xfrm>
            <a:off x="0" y="-1"/>
            <a:ext cx="12192000" cy="6858000"/>
          </a:xfrm>
          <a:prstGeom prst="rect">
            <a:avLst/>
          </a:prstGeom>
          <a:solidFill>
            <a:srgbClr val="F7F8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endParaRPr>
          </a:p>
        </p:txBody>
      </p:sp>
      <p:grpSp>
        <p:nvGrpSpPr>
          <p:cNvPr id="29" name="组合 28"/>
          <p:cNvGrpSpPr/>
          <p:nvPr/>
        </p:nvGrpSpPr>
        <p:grpSpPr>
          <a:xfrm>
            <a:off x="211282" y="-1950894"/>
            <a:ext cx="11617036" cy="10759787"/>
            <a:chOff x="1659081" y="-872837"/>
            <a:chExt cx="8738755" cy="8603673"/>
          </a:xfrm>
        </p:grpSpPr>
        <p:sp>
          <p:nvSpPr>
            <p:cNvPr id="4" name="椭圆 3"/>
            <p:cNvSpPr/>
            <p:nvPr/>
          </p:nvSpPr>
          <p:spPr>
            <a:xfrm>
              <a:off x="2185669" y="-324131"/>
              <a:ext cx="7820660" cy="750626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3" name="椭圆 2"/>
            <p:cNvSpPr/>
            <p:nvPr/>
          </p:nvSpPr>
          <p:spPr>
            <a:xfrm>
              <a:off x="1794163" y="-872837"/>
              <a:ext cx="8603673" cy="8603673"/>
            </a:xfrm>
            <a:prstGeom prst="ellipse">
              <a:avLst/>
            </a:prstGeom>
            <a:no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14" name="组合 13"/>
            <p:cNvGrpSpPr/>
            <p:nvPr/>
          </p:nvGrpSpPr>
          <p:grpSpPr>
            <a:xfrm>
              <a:off x="1659081" y="1713219"/>
              <a:ext cx="578692" cy="1424836"/>
              <a:chOff x="1659081" y="1713219"/>
              <a:chExt cx="578692" cy="1424836"/>
            </a:xfrm>
          </p:grpSpPr>
          <p:sp>
            <p:nvSpPr>
              <p:cNvPr id="5" name="椭圆 4"/>
              <p:cNvSpPr/>
              <p:nvPr/>
            </p:nvSpPr>
            <p:spPr>
              <a:xfrm>
                <a:off x="1659081" y="2207428"/>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6" name="椭圆 5"/>
              <p:cNvSpPr/>
              <p:nvPr/>
            </p:nvSpPr>
            <p:spPr>
              <a:xfrm>
                <a:off x="1659081" y="2836170"/>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7" name="椭圆 6"/>
              <p:cNvSpPr/>
              <p:nvPr/>
            </p:nvSpPr>
            <p:spPr>
              <a:xfrm>
                <a:off x="1935888" y="1713219"/>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grpSp>
          <p:nvGrpSpPr>
            <p:cNvPr id="13" name="组合 12"/>
            <p:cNvGrpSpPr/>
            <p:nvPr/>
          </p:nvGrpSpPr>
          <p:grpSpPr>
            <a:xfrm>
              <a:off x="9537137" y="4516762"/>
              <a:ext cx="839038" cy="1362308"/>
              <a:chOff x="9537137" y="4516762"/>
              <a:chExt cx="839038" cy="1362308"/>
            </a:xfrm>
          </p:grpSpPr>
          <p:sp>
            <p:nvSpPr>
              <p:cNvPr id="10" name="椭圆 9"/>
              <p:cNvSpPr/>
              <p:nvPr/>
            </p:nvSpPr>
            <p:spPr>
              <a:xfrm flipH="1">
                <a:off x="9724442" y="4979707"/>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1" name="椭圆 10"/>
              <p:cNvSpPr/>
              <p:nvPr/>
            </p:nvSpPr>
            <p:spPr>
              <a:xfrm flipH="1">
                <a:off x="9537137" y="5577185"/>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2" name="椭圆 11"/>
              <p:cNvSpPr/>
              <p:nvPr/>
            </p:nvSpPr>
            <p:spPr>
              <a:xfrm flipH="1">
                <a:off x="10074290" y="4516762"/>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grpSp>
      <p:cxnSp>
        <p:nvCxnSpPr>
          <p:cNvPr id="16" name="直接连接符 15"/>
          <p:cNvCxnSpPr>
            <a:cxnSpLocks/>
          </p:cNvCxnSpPr>
          <p:nvPr/>
        </p:nvCxnSpPr>
        <p:spPr>
          <a:xfrm>
            <a:off x="3216275" y="1647044"/>
            <a:ext cx="57166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4422788" y="4174942"/>
            <a:ext cx="3303646" cy="1609529"/>
            <a:chOff x="4806211" y="4738204"/>
            <a:chExt cx="2631680" cy="886454"/>
          </a:xfrm>
        </p:grpSpPr>
        <p:sp>
          <p:nvSpPr>
            <p:cNvPr id="25" name="流程图: 终止 24"/>
            <p:cNvSpPr/>
            <p:nvPr/>
          </p:nvSpPr>
          <p:spPr>
            <a:xfrm>
              <a:off x="4806211" y="4738204"/>
              <a:ext cx="2631680" cy="868454"/>
            </a:xfrm>
            <a:prstGeom prst="flowChartTerminator">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6" name="文本框 25"/>
            <p:cNvSpPr txBox="1"/>
            <p:nvPr/>
          </p:nvSpPr>
          <p:spPr>
            <a:xfrm>
              <a:off x="4987879" y="4816117"/>
              <a:ext cx="2268343" cy="502300"/>
            </a:xfrm>
            <a:prstGeom prst="rect">
              <a:avLst/>
            </a:prstGeom>
            <a:noFill/>
          </p:spPr>
          <p:txBody>
            <a:bodyPr wrap="square" rtlCol="0">
              <a:spAutoFit/>
            </a:bodyPr>
            <a:lstStyle/>
            <a:p>
              <a:pPr algn="ctr">
                <a:lnSpc>
                  <a:spcPct val="150000"/>
                </a:lnSpc>
              </a:pPr>
              <a:r>
                <a:rPr lang="zh-TW" altLang="en-US" sz="2200" dirty="0">
                  <a:latin typeface="Times New Roman" panose="02020603050405020304" pitchFamily="18" charset="0"/>
                  <a:ea typeface="微軟正黑體" panose="020B0604030504040204" pitchFamily="34" charset="-120"/>
                  <a:cs typeface="Times New Roman" panose="02020603050405020304" pitchFamily="18" charset="0"/>
                </a:rPr>
                <a:t>       學生：蘇柏丞</a:t>
              </a:r>
              <a:endParaRPr lang="en-US" altLang="zh-TW" sz="2200" dirty="0">
                <a:latin typeface="Times New Roman" panose="02020603050405020304" pitchFamily="18" charset="0"/>
                <a:ea typeface="微軟正黑體" panose="020B0604030504040204" pitchFamily="34" charset="-120"/>
                <a:cs typeface="Times New Roman" panose="02020603050405020304" pitchFamily="18" charset="0"/>
              </a:endParaRPr>
            </a:p>
            <a:p>
              <a:pPr algn="ctr">
                <a:lnSpc>
                  <a:spcPct val="150000"/>
                </a:lnSpc>
              </a:pPr>
              <a:r>
                <a:rPr lang="zh-TW" altLang="en-US" sz="2200" dirty="0">
                  <a:latin typeface="Times New Roman" panose="02020603050405020304" pitchFamily="18" charset="0"/>
                  <a:ea typeface="微軟正黑體" panose="020B0604030504040204" pitchFamily="34" charset="-120"/>
                  <a:cs typeface="Times New Roman" panose="02020603050405020304" pitchFamily="18" charset="0"/>
                </a:rPr>
                <a:t>指導教授：林銘波</a:t>
              </a:r>
              <a:endParaRPr lang="zh-CN" altLang="en-US" sz="22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7" name="矩形 26"/>
            <p:cNvSpPr/>
            <p:nvPr/>
          </p:nvSpPr>
          <p:spPr>
            <a:xfrm>
              <a:off x="5798051" y="5588658"/>
              <a:ext cx="648000" cy="3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sp>
        <p:nvSpPr>
          <p:cNvPr id="32" name="文本框 31">
            <a:extLst>
              <a:ext uri="{FF2B5EF4-FFF2-40B4-BE49-F238E27FC236}">
                <a16:creationId xmlns:a16="http://schemas.microsoft.com/office/drawing/2014/main" id="{88C59FE2-D937-410B-85AA-96AA917379D0}"/>
              </a:ext>
            </a:extLst>
          </p:cNvPr>
          <p:cNvSpPr txBox="1"/>
          <p:nvPr/>
        </p:nvSpPr>
        <p:spPr>
          <a:xfrm>
            <a:off x="855815" y="1966371"/>
            <a:ext cx="10814242" cy="1938992"/>
          </a:xfrm>
          <a:prstGeom prst="rect">
            <a:avLst/>
          </a:prstGeom>
        </p:spPr>
        <p:txBody>
          <a:bodyPr wrap="square" rtlCol="0">
            <a:spAutoFit/>
          </a:bodyPr>
          <a:lstStyle/>
          <a:p>
            <a:pPr algn="ctr"/>
            <a:r>
              <a:rPr lang="en-US" altLang="zh-TW" sz="4000" dirty="0">
                <a:latin typeface="Times New Roman" panose="02020603050405020304" pitchFamily="18" charset="0"/>
                <a:ea typeface="微軟正黑體" panose="020B0604030504040204" pitchFamily="34" charset="-120"/>
                <a:cs typeface="Times New Roman" panose="02020603050405020304" pitchFamily="18" charset="0"/>
              </a:rPr>
              <a:t>Design and Implementation of a Hardware Accelerator for Post-Quantum Cryptography ML-DSA Based on the AXI-4 Interface</a:t>
            </a:r>
            <a:endParaRPr lang="zh-CN" altLang="en-US" sz="4400" dirty="0">
              <a:latin typeface="Times New Roman" panose="02020603050405020304" pitchFamily="18" charset="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696921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E3C1195E-6C7F-4C96-906A-6EDE75AE5BD3}"/>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4" name="组合 53"/>
          <p:cNvGrpSpPr/>
          <p:nvPr/>
        </p:nvGrpSpPr>
        <p:grpSpPr>
          <a:xfrm>
            <a:off x="568443" y="319365"/>
            <a:ext cx="9149994" cy="400110"/>
            <a:chOff x="568442" y="319364"/>
            <a:chExt cx="9149994" cy="400111"/>
          </a:xfrm>
        </p:grpSpPr>
        <p:sp>
          <p:nvSpPr>
            <p:cNvPr id="55" name="文本框 23"/>
            <p:cNvSpPr txBox="1"/>
            <p:nvPr/>
          </p:nvSpPr>
          <p:spPr>
            <a:xfrm>
              <a:off x="665958" y="319364"/>
              <a:ext cx="9052478" cy="400111"/>
            </a:xfrm>
            <a:prstGeom prst="rect">
              <a:avLst/>
            </a:prstGeom>
            <a:noFill/>
          </p:spPr>
          <p:txBody>
            <a:bodyPr wrap="none" rtlCol="0">
              <a:spAutoFit/>
            </a:bodyPr>
            <a:lstStyle/>
            <a:p>
              <a:r>
                <a:rPr lang="zh-TW" altLang="en-US" sz="2000" dirty="0">
                  <a:solidFill>
                    <a:schemeClr val="bg2"/>
                  </a:solidFill>
                  <a:latin typeface="微軟正黑體" panose="020B0604030504040204" pitchFamily="34" charset="-120"/>
                  <a:ea typeface="微軟正黑體" panose="020B0604030504040204" pitchFamily="34" charset="-120"/>
                  <a:cs typeface="Times New Roman" panose="02020603050405020304" pitchFamily="18" charset="0"/>
                </a:rPr>
                <a:t>設計與實現基於</a:t>
              </a:r>
              <a:r>
                <a:rPr lang="en-US" altLang="zh-TW" sz="2000" dirty="0">
                  <a:solidFill>
                    <a:schemeClr val="bg2"/>
                  </a:solidFill>
                  <a:latin typeface="微軟正黑體" panose="020B0604030504040204" pitchFamily="34" charset="-120"/>
                  <a:ea typeface="微軟正黑體" panose="020B0604030504040204" pitchFamily="34" charset="-120"/>
                  <a:cs typeface="Times New Roman" panose="02020603050405020304" pitchFamily="18" charset="0"/>
                </a:rPr>
                <a:t>AXI-4</a:t>
              </a:r>
              <a:r>
                <a:rPr lang="zh-TW" altLang="en-US" sz="2000" dirty="0">
                  <a:solidFill>
                    <a:schemeClr val="bg2"/>
                  </a:solidFill>
                  <a:latin typeface="微軟正黑體" panose="020B0604030504040204" pitchFamily="34" charset="-120"/>
                  <a:ea typeface="微軟正黑體" panose="020B0604030504040204" pitchFamily="34" charset="-120"/>
                  <a:cs typeface="Times New Roman" panose="02020603050405020304" pitchFamily="18" charset="0"/>
                </a:rPr>
                <a:t>介面的後量子密碼學</a:t>
              </a:r>
              <a:r>
                <a:rPr lang="en-US" altLang="zh-TW" sz="2000" dirty="0">
                  <a:solidFill>
                    <a:schemeClr val="bg2"/>
                  </a:solidFill>
                  <a:latin typeface="微軟正黑體" panose="020B0604030504040204" pitchFamily="34" charset="-120"/>
                  <a:ea typeface="微軟正黑體" panose="020B0604030504040204" pitchFamily="34" charset="-120"/>
                  <a:cs typeface="Times New Roman" panose="02020603050405020304" pitchFamily="18" charset="0"/>
                </a:rPr>
                <a:t>ML-DSA</a:t>
              </a:r>
              <a:r>
                <a:rPr lang="zh-TW" altLang="en-US" sz="2000" dirty="0">
                  <a:solidFill>
                    <a:schemeClr val="bg2"/>
                  </a:solidFill>
                  <a:latin typeface="微軟正黑體" panose="020B0604030504040204" pitchFamily="34" charset="-120"/>
                  <a:ea typeface="微軟正黑體" panose="020B0604030504040204" pitchFamily="34" charset="-120"/>
                  <a:cs typeface="Times New Roman" panose="02020603050405020304" pitchFamily="18" charset="0"/>
                </a:rPr>
                <a:t>之硬體加速器 </a:t>
              </a:r>
              <a:r>
                <a:rPr lang="en-US" altLang="zh-TW" sz="2000" dirty="0">
                  <a:solidFill>
                    <a:schemeClr val="bg2"/>
                  </a:solidFill>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2000" dirty="0">
                  <a:solidFill>
                    <a:schemeClr val="bg2"/>
                  </a:solidFill>
                  <a:latin typeface="微軟正黑體" panose="020B0604030504040204" pitchFamily="34" charset="-120"/>
                  <a:ea typeface="微軟正黑體" panose="020B0604030504040204" pitchFamily="34" charset="-120"/>
                  <a:cs typeface="Times New Roman" panose="02020603050405020304" pitchFamily="18" charset="0"/>
                </a:rPr>
                <a:t>主要演算法</a:t>
              </a:r>
              <a:endParaRPr lang="zh-CN" altLang="en-US" sz="2000" dirty="0">
                <a:solidFill>
                  <a:schemeClr val="bg2"/>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文字方塊 1">
            <a:extLst>
              <a:ext uri="{FF2B5EF4-FFF2-40B4-BE49-F238E27FC236}">
                <a16:creationId xmlns:a16="http://schemas.microsoft.com/office/drawing/2014/main" id="{54C0D2C8-3DE9-822A-A0EB-114D5D763C1D}"/>
              </a:ext>
            </a:extLst>
          </p:cNvPr>
          <p:cNvSpPr txBox="1"/>
          <p:nvPr/>
        </p:nvSpPr>
        <p:spPr>
          <a:xfrm>
            <a:off x="11760000" y="6488668"/>
            <a:ext cx="432000"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11</a:t>
            </a:r>
          </a:p>
        </p:txBody>
      </p:sp>
      <p:grpSp>
        <p:nvGrpSpPr>
          <p:cNvPr id="13" name="群組 12">
            <a:extLst>
              <a:ext uri="{FF2B5EF4-FFF2-40B4-BE49-F238E27FC236}">
                <a16:creationId xmlns:a16="http://schemas.microsoft.com/office/drawing/2014/main" id="{E174EC01-5FEB-4403-BC84-09DCCB88A787}"/>
              </a:ext>
            </a:extLst>
          </p:cNvPr>
          <p:cNvGrpSpPr/>
          <p:nvPr/>
        </p:nvGrpSpPr>
        <p:grpSpPr>
          <a:xfrm>
            <a:off x="5023556" y="966876"/>
            <a:ext cx="4371976" cy="5640325"/>
            <a:chOff x="5294538" y="281503"/>
            <a:chExt cx="6000751" cy="7725331"/>
          </a:xfrm>
        </p:grpSpPr>
        <p:graphicFrame>
          <p:nvGraphicFramePr>
            <p:cNvPr id="10" name="物件 9">
              <a:extLst>
                <a:ext uri="{FF2B5EF4-FFF2-40B4-BE49-F238E27FC236}">
                  <a16:creationId xmlns:a16="http://schemas.microsoft.com/office/drawing/2014/main" id="{C21CF939-90AE-4376-90AB-641D3164F4D6}"/>
                </a:ext>
              </a:extLst>
            </p:cNvPr>
            <p:cNvGraphicFramePr>
              <a:graphicFrameLocks noChangeAspect="1"/>
            </p:cNvGraphicFramePr>
            <p:nvPr/>
          </p:nvGraphicFramePr>
          <p:xfrm>
            <a:off x="5294539" y="5339834"/>
            <a:ext cx="5010150" cy="2667000"/>
          </p:xfrm>
          <a:graphic>
            <a:graphicData uri="http://schemas.openxmlformats.org/presentationml/2006/ole">
              <mc:AlternateContent xmlns:mc="http://schemas.openxmlformats.org/markup-compatibility/2006">
                <mc:Choice xmlns:v="urn:schemas-microsoft-com:vml" Requires="v">
                  <p:oleObj name="Visio" r:id="rId3" imgW="5009940" imgH="2666974" progId="Visio.Drawing.15">
                    <p:embed/>
                  </p:oleObj>
                </mc:Choice>
                <mc:Fallback>
                  <p:oleObj name="Visio" r:id="rId3" imgW="5009940" imgH="2666974" progId="Visio.Drawing.15">
                    <p:embed/>
                    <p:pic>
                      <p:nvPicPr>
                        <p:cNvPr id="10" name="物件 9">
                          <a:extLst>
                            <a:ext uri="{FF2B5EF4-FFF2-40B4-BE49-F238E27FC236}">
                              <a16:creationId xmlns:a16="http://schemas.microsoft.com/office/drawing/2014/main" id="{C21CF939-90AE-4376-90AB-641D3164F4D6}"/>
                            </a:ext>
                          </a:extLst>
                        </p:cNvPr>
                        <p:cNvPicPr/>
                        <p:nvPr/>
                      </p:nvPicPr>
                      <p:blipFill>
                        <a:blip r:embed="rId4"/>
                        <a:stretch>
                          <a:fillRect/>
                        </a:stretch>
                      </p:blipFill>
                      <p:spPr>
                        <a:xfrm>
                          <a:off x="5294539" y="5339834"/>
                          <a:ext cx="5010150" cy="2667000"/>
                        </a:xfrm>
                        <a:prstGeom prst="rect">
                          <a:avLst/>
                        </a:prstGeom>
                      </p:spPr>
                    </p:pic>
                  </p:oleObj>
                </mc:Fallback>
              </mc:AlternateContent>
            </a:graphicData>
          </a:graphic>
        </p:graphicFrame>
        <p:graphicFrame>
          <p:nvGraphicFramePr>
            <p:cNvPr id="11" name="物件 10">
              <a:extLst>
                <a:ext uri="{FF2B5EF4-FFF2-40B4-BE49-F238E27FC236}">
                  <a16:creationId xmlns:a16="http://schemas.microsoft.com/office/drawing/2014/main" id="{8E9E3B92-1C1C-4E8B-81CC-B07B8206C4F8}"/>
                </a:ext>
              </a:extLst>
            </p:cNvPr>
            <p:cNvGraphicFramePr>
              <a:graphicFrameLocks noChangeAspect="1"/>
            </p:cNvGraphicFramePr>
            <p:nvPr/>
          </p:nvGraphicFramePr>
          <p:xfrm>
            <a:off x="5294539" y="2367756"/>
            <a:ext cx="6000750" cy="2667000"/>
          </p:xfrm>
          <a:graphic>
            <a:graphicData uri="http://schemas.openxmlformats.org/presentationml/2006/ole">
              <mc:AlternateContent xmlns:mc="http://schemas.openxmlformats.org/markup-compatibility/2006">
                <mc:Choice xmlns:v="urn:schemas-microsoft-com:vml" Requires="v">
                  <p:oleObj name="Visio" r:id="rId5" imgW="6000685" imgH="2666974" progId="Visio.Drawing.15">
                    <p:embed/>
                  </p:oleObj>
                </mc:Choice>
                <mc:Fallback>
                  <p:oleObj name="Visio" r:id="rId5" imgW="6000685" imgH="2666974" progId="Visio.Drawing.15">
                    <p:embed/>
                    <p:pic>
                      <p:nvPicPr>
                        <p:cNvPr id="11" name="物件 10">
                          <a:extLst>
                            <a:ext uri="{FF2B5EF4-FFF2-40B4-BE49-F238E27FC236}">
                              <a16:creationId xmlns:a16="http://schemas.microsoft.com/office/drawing/2014/main" id="{8E9E3B92-1C1C-4E8B-81CC-B07B8206C4F8}"/>
                            </a:ext>
                          </a:extLst>
                        </p:cNvPr>
                        <p:cNvPicPr/>
                        <p:nvPr/>
                      </p:nvPicPr>
                      <p:blipFill>
                        <a:blip r:embed="rId6"/>
                        <a:stretch>
                          <a:fillRect/>
                        </a:stretch>
                      </p:blipFill>
                      <p:spPr>
                        <a:xfrm>
                          <a:off x="5294539" y="2367756"/>
                          <a:ext cx="6000750" cy="2667000"/>
                        </a:xfrm>
                        <a:prstGeom prst="rect">
                          <a:avLst/>
                        </a:prstGeom>
                      </p:spPr>
                    </p:pic>
                  </p:oleObj>
                </mc:Fallback>
              </mc:AlternateContent>
            </a:graphicData>
          </a:graphic>
        </p:graphicFrame>
        <p:graphicFrame>
          <p:nvGraphicFramePr>
            <p:cNvPr id="12" name="物件 11">
              <a:extLst>
                <a:ext uri="{FF2B5EF4-FFF2-40B4-BE49-F238E27FC236}">
                  <a16:creationId xmlns:a16="http://schemas.microsoft.com/office/drawing/2014/main" id="{1781FFD7-82A5-42F6-9D43-02A2EFC4440D}"/>
                </a:ext>
              </a:extLst>
            </p:cNvPr>
            <p:cNvGraphicFramePr>
              <a:graphicFrameLocks noChangeAspect="1"/>
            </p:cNvGraphicFramePr>
            <p:nvPr/>
          </p:nvGraphicFramePr>
          <p:xfrm>
            <a:off x="5294538" y="281503"/>
            <a:ext cx="3838575" cy="1781175"/>
          </p:xfrm>
          <a:graphic>
            <a:graphicData uri="http://schemas.openxmlformats.org/presentationml/2006/ole">
              <mc:AlternateContent xmlns:mc="http://schemas.openxmlformats.org/markup-compatibility/2006">
                <mc:Choice xmlns:v="urn:schemas-microsoft-com:vml" Requires="v">
                  <p:oleObj name="Visio" r:id="rId7" imgW="3838398" imgH="1781111" progId="Visio.Drawing.15">
                    <p:embed/>
                  </p:oleObj>
                </mc:Choice>
                <mc:Fallback>
                  <p:oleObj name="Visio" r:id="rId7" imgW="3838398" imgH="1781111" progId="Visio.Drawing.15">
                    <p:embed/>
                    <p:pic>
                      <p:nvPicPr>
                        <p:cNvPr id="12" name="物件 11">
                          <a:extLst>
                            <a:ext uri="{FF2B5EF4-FFF2-40B4-BE49-F238E27FC236}">
                              <a16:creationId xmlns:a16="http://schemas.microsoft.com/office/drawing/2014/main" id="{1781FFD7-82A5-42F6-9D43-02A2EFC4440D}"/>
                            </a:ext>
                          </a:extLst>
                        </p:cNvPr>
                        <p:cNvPicPr/>
                        <p:nvPr/>
                      </p:nvPicPr>
                      <p:blipFill>
                        <a:blip r:embed="rId8"/>
                        <a:stretch>
                          <a:fillRect/>
                        </a:stretch>
                      </p:blipFill>
                      <p:spPr>
                        <a:xfrm>
                          <a:off x="5294538" y="281503"/>
                          <a:ext cx="3838575" cy="1781175"/>
                        </a:xfrm>
                        <a:prstGeom prst="rect">
                          <a:avLst/>
                        </a:prstGeom>
                      </p:spPr>
                    </p:pic>
                  </p:oleObj>
                </mc:Fallback>
              </mc:AlternateContent>
            </a:graphicData>
          </a:graphic>
        </p:graphicFrame>
      </p:grpSp>
      <p:sp>
        <p:nvSpPr>
          <p:cNvPr id="3" name="文字方塊 2">
            <a:extLst>
              <a:ext uri="{FF2B5EF4-FFF2-40B4-BE49-F238E27FC236}">
                <a16:creationId xmlns:a16="http://schemas.microsoft.com/office/drawing/2014/main" id="{CB76C02D-F21D-E7F4-4943-917E40115E3F}"/>
              </a:ext>
            </a:extLst>
          </p:cNvPr>
          <p:cNvSpPr txBox="1"/>
          <p:nvPr/>
        </p:nvSpPr>
        <p:spPr>
          <a:xfrm>
            <a:off x="970845" y="1125478"/>
            <a:ext cx="4154311" cy="3970318"/>
          </a:xfrm>
          <a:prstGeom prst="rect">
            <a:avLst/>
          </a:prstGeom>
          <a:noFill/>
        </p:spPr>
        <p:txBody>
          <a:bodyPr wrap="square" rtlCol="0">
            <a:spAutoFit/>
          </a:bodyPr>
          <a:lstStyle/>
          <a:p>
            <a:pPr marL="342900" indent="-342900">
              <a:buFont typeface="+mj-lt"/>
              <a:buAutoNum type="arabicPeriod"/>
            </a:pPr>
            <a:r>
              <a:rPr lang="en-US" altLang="zh-TW" dirty="0">
                <a:latin typeface="Times New Roman" panose="02020603050405020304" pitchFamily="18" charset="0"/>
                <a:cs typeface="Times New Roman" panose="02020603050405020304" pitchFamily="18" charset="0"/>
              </a:rPr>
              <a:t>Key generation ( </a:t>
            </a:r>
            <a:r>
              <a:rPr lang="en-US" altLang="zh-TW" dirty="0" err="1">
                <a:latin typeface="Times New Roman" panose="02020603050405020304" pitchFamily="18" charset="0"/>
                <a:cs typeface="Times New Roman" panose="02020603050405020304" pitchFamily="18" charset="0"/>
              </a:rPr>
              <a:t>KeyGen</a:t>
            </a:r>
            <a:r>
              <a:rPr lang="en-US" altLang="zh-TW" dirty="0">
                <a:latin typeface="Times New Roman" panose="02020603050405020304" pitchFamily="18" charset="0"/>
                <a:cs typeface="Times New Roman" panose="02020603050405020304" pitchFamily="18" charset="0"/>
              </a:rPr>
              <a:t>)</a:t>
            </a:r>
          </a:p>
          <a:p>
            <a:pPr marL="342900" indent="-342900">
              <a:buFont typeface="+mj-lt"/>
              <a:buAutoNum type="arabicPeriod"/>
            </a:pPr>
            <a:endParaRPr lang="en-US" altLang="zh-TW"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altLang="zh-TW"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altLang="zh-TW"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altLang="zh-TW"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altLang="zh-TW" dirty="0">
                <a:latin typeface="Times New Roman" panose="02020603050405020304" pitchFamily="18" charset="0"/>
                <a:cs typeface="Times New Roman" panose="02020603050405020304" pitchFamily="18" charset="0"/>
              </a:rPr>
              <a:t>Signature generation (Sign)</a:t>
            </a:r>
          </a:p>
          <a:p>
            <a:pPr marL="342900" indent="-342900">
              <a:buFont typeface="+mj-lt"/>
              <a:buAutoNum type="arabicPeriod"/>
            </a:pPr>
            <a:endParaRPr lang="en-US" altLang="zh-TW"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altLang="zh-TW"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altLang="zh-TW"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altLang="zh-TW"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altLang="zh-TW"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altLang="zh-TW"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altLang="zh-TW"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altLang="zh-TW" dirty="0">
                <a:latin typeface="Times New Roman" panose="02020603050405020304" pitchFamily="18" charset="0"/>
                <a:cs typeface="Times New Roman" panose="02020603050405020304" pitchFamily="18" charset="0"/>
              </a:rPr>
              <a:t>Signature verification (Verify)</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1727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E3C1195E-6C7F-4C96-906A-6EDE75AE5BD3}"/>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200000"/>
              </a:lnSpc>
              <a:buFont typeface="Wingdings" panose="05000000000000000000" pitchFamily="2" charset="2"/>
              <a:buChar char="ü"/>
            </a:pPr>
            <a:r>
              <a:rPr lang="zh-TW" altLang="en-US" dirty="0"/>
              <a:t>基於簽名的數位簽名方案</a:t>
            </a:r>
            <a:endParaRPr lang="en-US" altLang="zh-TW" dirty="0"/>
          </a:p>
          <a:p>
            <a:pPr marL="342900" indent="-342900">
              <a:lnSpc>
                <a:spcPct val="200000"/>
              </a:lnSpc>
              <a:buFont typeface="Wingdings" panose="05000000000000000000" pitchFamily="2" charset="2"/>
              <a:buChar char="ü"/>
            </a:pPr>
            <a:r>
              <a:rPr lang="zh-TW" altLang="en-US" dirty="0"/>
              <a:t>三個主要演算法：。    </a:t>
            </a:r>
            <a:endParaRPr lang="en-US" altLang="zh-TW" dirty="0">
              <a:latin typeface="Times New Roman" panose="02020603050405020304" pitchFamily="18" charset="0"/>
              <a:cs typeface="Times New Roman" panose="02020603050405020304" pitchFamily="18" charset="0"/>
            </a:endParaRPr>
          </a:p>
        </p:txBody>
      </p:sp>
      <p:grpSp>
        <p:nvGrpSpPr>
          <p:cNvPr id="54" name="组合 53"/>
          <p:cNvGrpSpPr/>
          <p:nvPr/>
        </p:nvGrpSpPr>
        <p:grpSpPr>
          <a:xfrm>
            <a:off x="568443" y="319365"/>
            <a:ext cx="1976557" cy="400110"/>
            <a:chOff x="568442" y="319364"/>
            <a:chExt cx="1976557" cy="400111"/>
          </a:xfrm>
        </p:grpSpPr>
        <p:sp>
          <p:nvSpPr>
            <p:cNvPr id="55" name="文本框 23"/>
            <p:cNvSpPr txBox="1"/>
            <p:nvPr/>
          </p:nvSpPr>
          <p:spPr>
            <a:xfrm>
              <a:off x="665958" y="319364"/>
              <a:ext cx="1879041" cy="400111"/>
            </a:xfrm>
            <a:prstGeom prst="rect">
              <a:avLst/>
            </a:prstGeom>
            <a:noFill/>
          </p:spPr>
          <p:txBody>
            <a:bodyPr wrap="none" rtlCol="0">
              <a:spAutoFit/>
            </a:bodyPr>
            <a:lstStyle/>
            <a:p>
              <a:r>
                <a:rPr lang="en-US" altLang="zh-TW"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Key Generation </a:t>
              </a:r>
              <a:endParaRPr lang="zh-CN" altLang="en-US"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文字方塊 1">
            <a:extLst>
              <a:ext uri="{FF2B5EF4-FFF2-40B4-BE49-F238E27FC236}">
                <a16:creationId xmlns:a16="http://schemas.microsoft.com/office/drawing/2014/main" id="{54C0D2C8-3DE9-822A-A0EB-114D5D763C1D}"/>
              </a:ext>
            </a:extLst>
          </p:cNvPr>
          <p:cNvSpPr txBox="1"/>
          <p:nvPr/>
        </p:nvSpPr>
        <p:spPr>
          <a:xfrm>
            <a:off x="11760000" y="6488668"/>
            <a:ext cx="432000"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9</a:t>
            </a:r>
            <a:endParaRPr lang="zh-TW" altLang="en-US"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214B287F-EA51-496A-B3E0-85470190C1E7}"/>
              </a:ext>
            </a:extLst>
          </p:cNvPr>
          <p:cNvPicPr>
            <a:picLocks noChangeAspect="1"/>
          </p:cNvPicPr>
          <p:nvPr/>
        </p:nvPicPr>
        <p:blipFill>
          <a:blip r:embed="rId3"/>
          <a:stretch>
            <a:fillRect/>
          </a:stretch>
        </p:blipFill>
        <p:spPr>
          <a:xfrm>
            <a:off x="114356" y="1367029"/>
            <a:ext cx="7575670" cy="4123939"/>
          </a:xfrm>
          <a:prstGeom prst="rect">
            <a:avLst/>
          </a:prstGeom>
        </p:spPr>
      </p:pic>
      <p:pic>
        <p:nvPicPr>
          <p:cNvPr id="7" name="圖片 6">
            <a:extLst>
              <a:ext uri="{FF2B5EF4-FFF2-40B4-BE49-F238E27FC236}">
                <a16:creationId xmlns:a16="http://schemas.microsoft.com/office/drawing/2014/main" id="{81324D4A-61DA-4E0E-8F31-BC58DAF8D23E}"/>
              </a:ext>
            </a:extLst>
          </p:cNvPr>
          <p:cNvPicPr>
            <a:picLocks noChangeAspect="1"/>
          </p:cNvPicPr>
          <p:nvPr/>
        </p:nvPicPr>
        <p:blipFill rotWithShape="1">
          <a:blip r:embed="rId4"/>
          <a:srcRect l="406" t="2764" r="-406" b="877"/>
          <a:stretch/>
        </p:blipFill>
        <p:spPr>
          <a:xfrm>
            <a:off x="7369457" y="180975"/>
            <a:ext cx="4717839" cy="6307693"/>
          </a:xfrm>
          <a:prstGeom prst="rect">
            <a:avLst/>
          </a:prstGeom>
        </p:spPr>
      </p:pic>
      <p:cxnSp>
        <p:nvCxnSpPr>
          <p:cNvPr id="11" name="直線單箭頭接點 10">
            <a:extLst>
              <a:ext uri="{FF2B5EF4-FFF2-40B4-BE49-F238E27FC236}">
                <a16:creationId xmlns:a16="http://schemas.microsoft.com/office/drawing/2014/main" id="{ADD51250-BC1C-427F-92D8-E3838C5EF583}"/>
              </a:ext>
            </a:extLst>
          </p:cNvPr>
          <p:cNvCxnSpPr>
            <a:cxnSpLocks/>
            <a:endCxn id="50" idx="1"/>
          </p:cNvCxnSpPr>
          <p:nvPr/>
        </p:nvCxnSpPr>
        <p:spPr>
          <a:xfrm flipV="1">
            <a:off x="7359806" y="826986"/>
            <a:ext cx="631669" cy="202099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6" name="直線單箭頭接點 25">
            <a:extLst>
              <a:ext uri="{FF2B5EF4-FFF2-40B4-BE49-F238E27FC236}">
                <a16:creationId xmlns:a16="http://schemas.microsoft.com/office/drawing/2014/main" id="{7A8F8DA6-98AB-47B5-B3FF-59EF478AF378}"/>
              </a:ext>
            </a:extLst>
          </p:cNvPr>
          <p:cNvCxnSpPr>
            <a:cxnSpLocks/>
          </p:cNvCxnSpPr>
          <p:nvPr/>
        </p:nvCxnSpPr>
        <p:spPr>
          <a:xfrm flipV="1">
            <a:off x="1962150" y="1367029"/>
            <a:ext cx="6075274" cy="200595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8" name="直線單箭頭接點 27">
            <a:extLst>
              <a:ext uri="{FF2B5EF4-FFF2-40B4-BE49-F238E27FC236}">
                <a16:creationId xmlns:a16="http://schemas.microsoft.com/office/drawing/2014/main" id="{D99BAECD-D890-4E13-BC9E-ED42ECEF061D}"/>
              </a:ext>
            </a:extLst>
          </p:cNvPr>
          <p:cNvCxnSpPr>
            <a:cxnSpLocks/>
          </p:cNvCxnSpPr>
          <p:nvPr/>
        </p:nvCxnSpPr>
        <p:spPr>
          <a:xfrm flipV="1">
            <a:off x="2419350" y="1594338"/>
            <a:ext cx="5650000" cy="2010091"/>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1" name="直線單箭頭接點 30">
            <a:extLst>
              <a:ext uri="{FF2B5EF4-FFF2-40B4-BE49-F238E27FC236}">
                <a16:creationId xmlns:a16="http://schemas.microsoft.com/office/drawing/2014/main" id="{9132A4AB-2280-45E2-B98B-CAB3B8D5C7B8}"/>
              </a:ext>
            </a:extLst>
          </p:cNvPr>
          <p:cNvCxnSpPr>
            <a:cxnSpLocks/>
            <a:endCxn id="29" idx="1"/>
          </p:cNvCxnSpPr>
          <p:nvPr/>
        </p:nvCxnSpPr>
        <p:spPr>
          <a:xfrm flipV="1">
            <a:off x="3076575" y="2685034"/>
            <a:ext cx="4914901" cy="116034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29" name="左大括弧 28">
            <a:extLst>
              <a:ext uri="{FF2B5EF4-FFF2-40B4-BE49-F238E27FC236}">
                <a16:creationId xmlns:a16="http://schemas.microsoft.com/office/drawing/2014/main" id="{6502A504-9893-4B5C-BDFA-96BE145E42A3}"/>
              </a:ext>
            </a:extLst>
          </p:cNvPr>
          <p:cNvSpPr/>
          <p:nvPr/>
        </p:nvSpPr>
        <p:spPr>
          <a:xfrm>
            <a:off x="7991476" y="1765639"/>
            <a:ext cx="123824" cy="1838790"/>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39" name="直線單箭頭接點 38">
            <a:extLst>
              <a:ext uri="{FF2B5EF4-FFF2-40B4-BE49-F238E27FC236}">
                <a16:creationId xmlns:a16="http://schemas.microsoft.com/office/drawing/2014/main" id="{1FC9E382-E114-48C5-982C-28857903ED83}"/>
              </a:ext>
            </a:extLst>
          </p:cNvPr>
          <p:cNvCxnSpPr>
            <a:cxnSpLocks/>
            <a:endCxn id="41" idx="1"/>
          </p:cNvCxnSpPr>
          <p:nvPr/>
        </p:nvCxnSpPr>
        <p:spPr>
          <a:xfrm>
            <a:off x="2770399" y="4065179"/>
            <a:ext cx="5267025" cy="694548"/>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1" name="左大括弧 40">
            <a:extLst>
              <a:ext uri="{FF2B5EF4-FFF2-40B4-BE49-F238E27FC236}">
                <a16:creationId xmlns:a16="http://schemas.microsoft.com/office/drawing/2014/main" id="{C5F5E3D0-1F6E-4DA7-8264-A02627158417}"/>
              </a:ext>
            </a:extLst>
          </p:cNvPr>
          <p:cNvSpPr/>
          <p:nvPr/>
        </p:nvSpPr>
        <p:spPr>
          <a:xfrm>
            <a:off x="8037424" y="3785403"/>
            <a:ext cx="155751" cy="1948647"/>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dirty="0"/>
          </a:p>
        </p:txBody>
      </p:sp>
      <p:cxnSp>
        <p:nvCxnSpPr>
          <p:cNvPr id="43" name="直線單箭頭接點 42">
            <a:extLst>
              <a:ext uri="{FF2B5EF4-FFF2-40B4-BE49-F238E27FC236}">
                <a16:creationId xmlns:a16="http://schemas.microsoft.com/office/drawing/2014/main" id="{0090CD27-8671-4833-85F5-AD411618B895}"/>
              </a:ext>
            </a:extLst>
          </p:cNvPr>
          <p:cNvCxnSpPr>
            <a:cxnSpLocks/>
          </p:cNvCxnSpPr>
          <p:nvPr/>
        </p:nvCxnSpPr>
        <p:spPr>
          <a:xfrm>
            <a:off x="2260891" y="4582375"/>
            <a:ext cx="5808459" cy="122944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6" name="直線單箭頭接點 45">
            <a:extLst>
              <a:ext uri="{FF2B5EF4-FFF2-40B4-BE49-F238E27FC236}">
                <a16:creationId xmlns:a16="http://schemas.microsoft.com/office/drawing/2014/main" id="{5711244A-BE91-4B5F-9B86-74E66BF524E5}"/>
              </a:ext>
            </a:extLst>
          </p:cNvPr>
          <p:cNvCxnSpPr>
            <a:cxnSpLocks/>
          </p:cNvCxnSpPr>
          <p:nvPr/>
        </p:nvCxnSpPr>
        <p:spPr>
          <a:xfrm>
            <a:off x="1775116" y="4754403"/>
            <a:ext cx="6340183" cy="1304209"/>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8" name="直線單箭頭接點 47">
            <a:extLst>
              <a:ext uri="{FF2B5EF4-FFF2-40B4-BE49-F238E27FC236}">
                <a16:creationId xmlns:a16="http://schemas.microsoft.com/office/drawing/2014/main" id="{09E47D90-CAB4-4CD8-A815-08069781FEE0}"/>
              </a:ext>
            </a:extLst>
          </p:cNvPr>
          <p:cNvCxnSpPr>
            <a:cxnSpLocks/>
          </p:cNvCxnSpPr>
          <p:nvPr/>
        </p:nvCxnSpPr>
        <p:spPr>
          <a:xfrm>
            <a:off x="3251491" y="4971437"/>
            <a:ext cx="4873459" cy="1279809"/>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50" name="左大括弧 49">
            <a:extLst>
              <a:ext uri="{FF2B5EF4-FFF2-40B4-BE49-F238E27FC236}">
                <a16:creationId xmlns:a16="http://schemas.microsoft.com/office/drawing/2014/main" id="{D935B475-8428-4248-ADEB-DFB2451A07D6}"/>
              </a:ext>
            </a:extLst>
          </p:cNvPr>
          <p:cNvSpPr/>
          <p:nvPr/>
        </p:nvSpPr>
        <p:spPr>
          <a:xfrm>
            <a:off x="7991475" y="405529"/>
            <a:ext cx="133475" cy="842914"/>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4194276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E3C1195E-6C7F-4C96-906A-6EDE75AE5BD3}"/>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200000"/>
              </a:lnSpc>
              <a:buFont typeface="Wingdings" panose="05000000000000000000" pitchFamily="2" charset="2"/>
              <a:buChar char="ü"/>
            </a:pPr>
            <a:r>
              <a:rPr lang="zh-TW" altLang="en-US" dirty="0"/>
              <a:t>基於簽名的數位簽名方案</a:t>
            </a:r>
            <a:endParaRPr lang="en-US" altLang="zh-TW" dirty="0"/>
          </a:p>
          <a:p>
            <a:pPr marL="342900" indent="-342900">
              <a:lnSpc>
                <a:spcPct val="200000"/>
              </a:lnSpc>
              <a:buFont typeface="Wingdings" panose="05000000000000000000" pitchFamily="2" charset="2"/>
              <a:buChar char="ü"/>
            </a:pPr>
            <a:r>
              <a:rPr lang="zh-TW" altLang="en-US" dirty="0"/>
              <a:t>三個主要演算法：。    </a:t>
            </a:r>
            <a:endParaRPr lang="en-US" altLang="zh-TW" dirty="0">
              <a:latin typeface="Times New Roman" panose="02020603050405020304" pitchFamily="18" charset="0"/>
              <a:cs typeface="Times New Roman" panose="02020603050405020304" pitchFamily="18" charset="0"/>
            </a:endParaRPr>
          </a:p>
        </p:txBody>
      </p:sp>
      <p:grpSp>
        <p:nvGrpSpPr>
          <p:cNvPr id="54" name="组合 53"/>
          <p:cNvGrpSpPr/>
          <p:nvPr/>
        </p:nvGrpSpPr>
        <p:grpSpPr>
          <a:xfrm>
            <a:off x="568443" y="319365"/>
            <a:ext cx="1976557" cy="400110"/>
            <a:chOff x="568442" y="319364"/>
            <a:chExt cx="1976557" cy="400111"/>
          </a:xfrm>
        </p:grpSpPr>
        <p:sp>
          <p:nvSpPr>
            <p:cNvPr id="55" name="文本框 23"/>
            <p:cNvSpPr txBox="1"/>
            <p:nvPr/>
          </p:nvSpPr>
          <p:spPr>
            <a:xfrm>
              <a:off x="665958" y="319364"/>
              <a:ext cx="1879041" cy="400111"/>
            </a:xfrm>
            <a:prstGeom prst="rect">
              <a:avLst/>
            </a:prstGeom>
            <a:noFill/>
          </p:spPr>
          <p:txBody>
            <a:bodyPr wrap="none" rtlCol="0">
              <a:spAutoFit/>
            </a:bodyPr>
            <a:lstStyle/>
            <a:p>
              <a:r>
                <a:rPr lang="en-US" altLang="zh-TW"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Key Generation </a:t>
              </a:r>
              <a:endParaRPr lang="zh-CN" altLang="en-US"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文字方塊 1">
            <a:extLst>
              <a:ext uri="{FF2B5EF4-FFF2-40B4-BE49-F238E27FC236}">
                <a16:creationId xmlns:a16="http://schemas.microsoft.com/office/drawing/2014/main" id="{54C0D2C8-3DE9-822A-A0EB-114D5D763C1D}"/>
              </a:ext>
            </a:extLst>
          </p:cNvPr>
          <p:cNvSpPr txBox="1"/>
          <p:nvPr/>
        </p:nvSpPr>
        <p:spPr>
          <a:xfrm>
            <a:off x="11760000" y="6488668"/>
            <a:ext cx="432000"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9</a:t>
            </a:r>
            <a:endParaRPr lang="zh-TW" altLang="en-US" dirty="0">
              <a:latin typeface="Times New Roman" panose="02020603050405020304" pitchFamily="18" charset="0"/>
              <a:cs typeface="Times New Roman" panose="02020603050405020304" pitchFamily="18" charset="0"/>
            </a:endParaRPr>
          </a:p>
        </p:txBody>
      </p:sp>
      <p:pic>
        <p:nvPicPr>
          <p:cNvPr id="4" name="圖片 3">
            <a:extLst>
              <a:ext uri="{FF2B5EF4-FFF2-40B4-BE49-F238E27FC236}">
                <a16:creationId xmlns:a16="http://schemas.microsoft.com/office/drawing/2014/main" id="{1F625968-AFEF-4390-B39C-A46E326DFD21}"/>
              </a:ext>
            </a:extLst>
          </p:cNvPr>
          <p:cNvPicPr>
            <a:picLocks noChangeAspect="1"/>
          </p:cNvPicPr>
          <p:nvPr/>
        </p:nvPicPr>
        <p:blipFill rotWithShape="1">
          <a:blip r:embed="rId3"/>
          <a:srcRect r="35091" b="37096"/>
          <a:stretch/>
        </p:blipFill>
        <p:spPr>
          <a:xfrm>
            <a:off x="696000" y="1038840"/>
            <a:ext cx="10800000" cy="4632045"/>
          </a:xfrm>
          <a:prstGeom prst="rect">
            <a:avLst/>
          </a:prstGeom>
        </p:spPr>
      </p:pic>
    </p:spTree>
    <p:extLst>
      <p:ext uri="{BB962C8B-B14F-4D97-AF65-F5344CB8AC3E}">
        <p14:creationId xmlns:p14="http://schemas.microsoft.com/office/powerpoint/2010/main" val="423793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E3C1195E-6C7F-4C96-906A-6EDE75AE5BD3}"/>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200000"/>
              </a:lnSpc>
              <a:buFont typeface="Wingdings" panose="05000000000000000000" pitchFamily="2" charset="2"/>
              <a:buChar char="ü"/>
            </a:pPr>
            <a:r>
              <a:rPr lang="zh-TW" altLang="en-US" dirty="0"/>
              <a:t>基於簽名的數位簽名方案</a:t>
            </a:r>
            <a:endParaRPr lang="en-US" altLang="zh-TW" dirty="0"/>
          </a:p>
          <a:p>
            <a:pPr marL="342900" indent="-342900">
              <a:lnSpc>
                <a:spcPct val="200000"/>
              </a:lnSpc>
              <a:buFont typeface="Wingdings" panose="05000000000000000000" pitchFamily="2" charset="2"/>
              <a:buChar char="ü"/>
            </a:pPr>
            <a:r>
              <a:rPr lang="zh-TW" altLang="en-US" dirty="0"/>
              <a:t>三個主要演算法：。    </a:t>
            </a:r>
            <a:endParaRPr lang="en-US" altLang="zh-TW" dirty="0">
              <a:latin typeface="Times New Roman" panose="02020603050405020304" pitchFamily="18" charset="0"/>
              <a:cs typeface="Times New Roman" panose="02020603050405020304" pitchFamily="18" charset="0"/>
            </a:endParaRPr>
          </a:p>
        </p:txBody>
      </p:sp>
      <p:grpSp>
        <p:nvGrpSpPr>
          <p:cNvPr id="54" name="组合 53"/>
          <p:cNvGrpSpPr/>
          <p:nvPr/>
        </p:nvGrpSpPr>
        <p:grpSpPr>
          <a:xfrm>
            <a:off x="568443" y="319365"/>
            <a:ext cx="1976557" cy="400110"/>
            <a:chOff x="568442" y="319364"/>
            <a:chExt cx="1976557" cy="400111"/>
          </a:xfrm>
        </p:grpSpPr>
        <p:sp>
          <p:nvSpPr>
            <p:cNvPr id="55" name="文本框 23"/>
            <p:cNvSpPr txBox="1"/>
            <p:nvPr/>
          </p:nvSpPr>
          <p:spPr>
            <a:xfrm>
              <a:off x="665958" y="319364"/>
              <a:ext cx="1879041" cy="400111"/>
            </a:xfrm>
            <a:prstGeom prst="rect">
              <a:avLst/>
            </a:prstGeom>
            <a:noFill/>
          </p:spPr>
          <p:txBody>
            <a:bodyPr wrap="none" rtlCol="0">
              <a:spAutoFit/>
            </a:bodyPr>
            <a:lstStyle/>
            <a:p>
              <a:r>
                <a:rPr lang="en-US" altLang="zh-TW"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Key Generation </a:t>
              </a:r>
              <a:endParaRPr lang="zh-CN" altLang="en-US"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文字方塊 1">
            <a:extLst>
              <a:ext uri="{FF2B5EF4-FFF2-40B4-BE49-F238E27FC236}">
                <a16:creationId xmlns:a16="http://schemas.microsoft.com/office/drawing/2014/main" id="{54C0D2C8-3DE9-822A-A0EB-114D5D763C1D}"/>
              </a:ext>
            </a:extLst>
          </p:cNvPr>
          <p:cNvSpPr txBox="1"/>
          <p:nvPr/>
        </p:nvSpPr>
        <p:spPr>
          <a:xfrm>
            <a:off x="11760000" y="6488668"/>
            <a:ext cx="432000"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9</a:t>
            </a:r>
            <a:endParaRPr lang="zh-TW" altLang="en-US" dirty="0">
              <a:latin typeface="Times New Roman" panose="02020603050405020304" pitchFamily="18" charset="0"/>
              <a:cs typeface="Times New Roman" panose="02020603050405020304" pitchFamily="18" charset="0"/>
            </a:endParaRPr>
          </a:p>
        </p:txBody>
      </p:sp>
      <p:pic>
        <p:nvPicPr>
          <p:cNvPr id="7" name="圖片 6">
            <a:extLst>
              <a:ext uri="{FF2B5EF4-FFF2-40B4-BE49-F238E27FC236}">
                <a16:creationId xmlns:a16="http://schemas.microsoft.com/office/drawing/2014/main" id="{9D6776BF-8C00-4E99-B1EF-4CA47B09C1D0}"/>
              </a:ext>
            </a:extLst>
          </p:cNvPr>
          <p:cNvPicPr>
            <a:picLocks noChangeAspect="1"/>
          </p:cNvPicPr>
          <p:nvPr/>
        </p:nvPicPr>
        <p:blipFill>
          <a:blip r:embed="rId3"/>
          <a:stretch>
            <a:fillRect/>
          </a:stretch>
        </p:blipFill>
        <p:spPr>
          <a:xfrm>
            <a:off x="696000" y="1038840"/>
            <a:ext cx="10800000" cy="5067352"/>
          </a:xfrm>
          <a:prstGeom prst="rect">
            <a:avLst/>
          </a:prstGeom>
        </p:spPr>
      </p:pic>
    </p:spTree>
    <p:extLst>
      <p:ext uri="{BB962C8B-B14F-4D97-AF65-F5344CB8AC3E}">
        <p14:creationId xmlns:p14="http://schemas.microsoft.com/office/powerpoint/2010/main" val="1910535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E3C1195E-6C7F-4C96-906A-6EDE75AE5BD3}"/>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200000"/>
              </a:lnSpc>
              <a:buFont typeface="Wingdings" panose="05000000000000000000" pitchFamily="2" charset="2"/>
              <a:buChar char="ü"/>
            </a:pPr>
            <a:r>
              <a:rPr lang="zh-TW" altLang="en-US" dirty="0"/>
              <a:t>基於簽名的數位簽名方案</a:t>
            </a:r>
            <a:endParaRPr lang="en-US" altLang="zh-TW" dirty="0"/>
          </a:p>
          <a:p>
            <a:pPr marL="342900" indent="-342900">
              <a:lnSpc>
                <a:spcPct val="200000"/>
              </a:lnSpc>
              <a:buFont typeface="Wingdings" panose="05000000000000000000" pitchFamily="2" charset="2"/>
              <a:buChar char="ü"/>
            </a:pPr>
            <a:r>
              <a:rPr lang="zh-TW" altLang="en-US" dirty="0"/>
              <a:t>三個主要演算法：。    </a:t>
            </a:r>
            <a:endParaRPr lang="en-US" altLang="zh-TW" dirty="0">
              <a:latin typeface="Times New Roman" panose="02020603050405020304" pitchFamily="18" charset="0"/>
              <a:cs typeface="Times New Roman" panose="02020603050405020304" pitchFamily="18" charset="0"/>
            </a:endParaRPr>
          </a:p>
        </p:txBody>
      </p:sp>
      <p:grpSp>
        <p:nvGrpSpPr>
          <p:cNvPr id="54" name="组合 53"/>
          <p:cNvGrpSpPr/>
          <p:nvPr/>
        </p:nvGrpSpPr>
        <p:grpSpPr>
          <a:xfrm>
            <a:off x="568443" y="319365"/>
            <a:ext cx="1976557" cy="400110"/>
            <a:chOff x="568442" y="319364"/>
            <a:chExt cx="1976557" cy="400111"/>
          </a:xfrm>
        </p:grpSpPr>
        <p:sp>
          <p:nvSpPr>
            <p:cNvPr id="55" name="文本框 23"/>
            <p:cNvSpPr txBox="1"/>
            <p:nvPr/>
          </p:nvSpPr>
          <p:spPr>
            <a:xfrm>
              <a:off x="665958" y="319364"/>
              <a:ext cx="1879041" cy="400111"/>
            </a:xfrm>
            <a:prstGeom prst="rect">
              <a:avLst/>
            </a:prstGeom>
            <a:noFill/>
          </p:spPr>
          <p:txBody>
            <a:bodyPr wrap="none" rtlCol="0">
              <a:spAutoFit/>
            </a:bodyPr>
            <a:lstStyle/>
            <a:p>
              <a:r>
                <a:rPr lang="en-US" altLang="zh-TW"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Key Generation </a:t>
              </a:r>
              <a:endParaRPr lang="zh-CN" altLang="en-US"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文字方塊 1">
            <a:extLst>
              <a:ext uri="{FF2B5EF4-FFF2-40B4-BE49-F238E27FC236}">
                <a16:creationId xmlns:a16="http://schemas.microsoft.com/office/drawing/2014/main" id="{54C0D2C8-3DE9-822A-A0EB-114D5D763C1D}"/>
              </a:ext>
            </a:extLst>
          </p:cNvPr>
          <p:cNvSpPr txBox="1"/>
          <p:nvPr/>
        </p:nvSpPr>
        <p:spPr>
          <a:xfrm>
            <a:off x="11760000" y="6488668"/>
            <a:ext cx="432000"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9</a:t>
            </a:r>
            <a:endParaRPr lang="zh-TW" altLang="en-US"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186053C2-694A-4745-B3E1-E370CFC11064}"/>
              </a:ext>
            </a:extLst>
          </p:cNvPr>
          <p:cNvPicPr>
            <a:picLocks noChangeAspect="1"/>
          </p:cNvPicPr>
          <p:nvPr/>
        </p:nvPicPr>
        <p:blipFill rotWithShape="1">
          <a:blip r:embed="rId3"/>
          <a:srcRect r="12956"/>
          <a:stretch/>
        </p:blipFill>
        <p:spPr>
          <a:xfrm>
            <a:off x="568442" y="1519926"/>
            <a:ext cx="10800000" cy="3574713"/>
          </a:xfrm>
          <a:prstGeom prst="rect">
            <a:avLst/>
          </a:prstGeom>
        </p:spPr>
      </p:pic>
    </p:spTree>
    <p:extLst>
      <p:ext uri="{BB962C8B-B14F-4D97-AF65-F5344CB8AC3E}">
        <p14:creationId xmlns:p14="http://schemas.microsoft.com/office/powerpoint/2010/main" val="3026499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E3C1195E-6C7F-4C96-906A-6EDE75AE5BD3}"/>
              </a:ext>
            </a:extLst>
          </p:cNvPr>
          <p:cNvSpPr/>
          <p:nvPr/>
        </p:nvSpPr>
        <p:spPr>
          <a:xfrm>
            <a:off x="0" y="1631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200000"/>
              </a:lnSpc>
              <a:buFont typeface="Wingdings" panose="05000000000000000000" pitchFamily="2" charset="2"/>
              <a:buChar char="ü"/>
            </a:pPr>
            <a:r>
              <a:rPr lang="zh-TW" altLang="en-US" dirty="0"/>
              <a:t>基於簽名的數位簽名方案</a:t>
            </a:r>
            <a:endParaRPr lang="en-US" altLang="zh-TW" dirty="0"/>
          </a:p>
          <a:p>
            <a:pPr marL="342900" indent="-342900">
              <a:lnSpc>
                <a:spcPct val="200000"/>
              </a:lnSpc>
              <a:buFont typeface="Wingdings" panose="05000000000000000000" pitchFamily="2" charset="2"/>
              <a:buChar char="ü"/>
            </a:pPr>
            <a:r>
              <a:rPr lang="zh-TW" altLang="en-US" dirty="0"/>
              <a:t>三個主要演算法：。</a:t>
            </a:r>
            <a:endParaRPr lang="en-US" altLang="zh-TW" dirty="0">
              <a:latin typeface="Times New Roman" panose="02020603050405020304" pitchFamily="18" charset="0"/>
              <a:cs typeface="Times New Roman" panose="02020603050405020304" pitchFamily="18" charset="0"/>
            </a:endParaRPr>
          </a:p>
        </p:txBody>
      </p:sp>
      <p:grpSp>
        <p:nvGrpSpPr>
          <p:cNvPr id="54" name="组合 53"/>
          <p:cNvGrpSpPr/>
          <p:nvPr/>
        </p:nvGrpSpPr>
        <p:grpSpPr>
          <a:xfrm>
            <a:off x="568443" y="319365"/>
            <a:ext cx="1207115" cy="400110"/>
            <a:chOff x="568442" y="319364"/>
            <a:chExt cx="1207115" cy="400111"/>
          </a:xfrm>
        </p:grpSpPr>
        <p:sp>
          <p:nvSpPr>
            <p:cNvPr id="55" name="文本框 23"/>
            <p:cNvSpPr txBox="1"/>
            <p:nvPr/>
          </p:nvSpPr>
          <p:spPr>
            <a:xfrm>
              <a:off x="665958" y="319364"/>
              <a:ext cx="1109599" cy="400111"/>
            </a:xfrm>
            <a:prstGeom prst="rect">
              <a:avLst/>
            </a:prstGeom>
            <a:noFill/>
          </p:spPr>
          <p:txBody>
            <a:bodyPr wrap="none" rtlCol="0">
              <a:spAutoFit/>
            </a:bodyPr>
            <a:lstStyle/>
            <a:p>
              <a:r>
                <a:rPr lang="en-US" altLang="zh-TW"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Signing  </a:t>
              </a:r>
              <a:endParaRPr lang="zh-CN" altLang="en-US"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文字方塊 1">
            <a:extLst>
              <a:ext uri="{FF2B5EF4-FFF2-40B4-BE49-F238E27FC236}">
                <a16:creationId xmlns:a16="http://schemas.microsoft.com/office/drawing/2014/main" id="{54C0D2C8-3DE9-822A-A0EB-114D5D763C1D}"/>
              </a:ext>
            </a:extLst>
          </p:cNvPr>
          <p:cNvSpPr txBox="1"/>
          <p:nvPr/>
        </p:nvSpPr>
        <p:spPr>
          <a:xfrm>
            <a:off x="11760000" y="6488668"/>
            <a:ext cx="432000"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9</a:t>
            </a:r>
            <a:endParaRPr lang="zh-TW" altLang="en-US" dirty="0">
              <a:latin typeface="Times New Roman" panose="02020603050405020304" pitchFamily="18" charset="0"/>
              <a:cs typeface="Times New Roman" panose="02020603050405020304" pitchFamily="18" charset="0"/>
            </a:endParaRPr>
          </a:p>
        </p:txBody>
      </p:sp>
      <p:pic>
        <p:nvPicPr>
          <p:cNvPr id="6" name="圖片 5">
            <a:extLst>
              <a:ext uri="{FF2B5EF4-FFF2-40B4-BE49-F238E27FC236}">
                <a16:creationId xmlns:a16="http://schemas.microsoft.com/office/drawing/2014/main" id="{09C729BE-6BD5-409C-B96D-19BA3D859E18}"/>
              </a:ext>
            </a:extLst>
          </p:cNvPr>
          <p:cNvPicPr>
            <a:picLocks noChangeAspect="1"/>
          </p:cNvPicPr>
          <p:nvPr/>
        </p:nvPicPr>
        <p:blipFill rotWithShape="1">
          <a:blip r:embed="rId3"/>
          <a:srcRect b="41795"/>
          <a:stretch/>
        </p:blipFill>
        <p:spPr>
          <a:xfrm>
            <a:off x="233905" y="1093055"/>
            <a:ext cx="6391483" cy="4671889"/>
          </a:xfrm>
          <a:prstGeom prst="rect">
            <a:avLst/>
          </a:prstGeom>
        </p:spPr>
      </p:pic>
      <p:pic>
        <p:nvPicPr>
          <p:cNvPr id="8" name="圖片 7">
            <a:extLst>
              <a:ext uri="{FF2B5EF4-FFF2-40B4-BE49-F238E27FC236}">
                <a16:creationId xmlns:a16="http://schemas.microsoft.com/office/drawing/2014/main" id="{DC7BEECF-94F2-4DDD-BC66-1A2E525846D5}"/>
              </a:ext>
            </a:extLst>
          </p:cNvPr>
          <p:cNvPicPr>
            <a:picLocks noChangeAspect="1"/>
          </p:cNvPicPr>
          <p:nvPr/>
        </p:nvPicPr>
        <p:blipFill>
          <a:blip r:embed="rId4"/>
          <a:stretch>
            <a:fillRect/>
          </a:stretch>
        </p:blipFill>
        <p:spPr>
          <a:xfrm>
            <a:off x="6662210" y="828266"/>
            <a:ext cx="5295885" cy="5438720"/>
          </a:xfrm>
          <a:prstGeom prst="rect">
            <a:avLst/>
          </a:prstGeom>
        </p:spPr>
      </p:pic>
      <p:cxnSp>
        <p:nvCxnSpPr>
          <p:cNvPr id="26" name="直線單箭頭接點 25">
            <a:extLst>
              <a:ext uri="{FF2B5EF4-FFF2-40B4-BE49-F238E27FC236}">
                <a16:creationId xmlns:a16="http://schemas.microsoft.com/office/drawing/2014/main" id="{851A83FE-0FF0-4582-8A04-C06C932CA8F7}"/>
              </a:ext>
            </a:extLst>
          </p:cNvPr>
          <p:cNvCxnSpPr>
            <a:cxnSpLocks/>
          </p:cNvCxnSpPr>
          <p:nvPr/>
        </p:nvCxnSpPr>
        <p:spPr>
          <a:xfrm flipV="1">
            <a:off x="3066585" y="1394833"/>
            <a:ext cx="4457700" cy="969226"/>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7" name="直線單箭頭接點 26">
            <a:extLst>
              <a:ext uri="{FF2B5EF4-FFF2-40B4-BE49-F238E27FC236}">
                <a16:creationId xmlns:a16="http://schemas.microsoft.com/office/drawing/2014/main" id="{A30A86C3-4FC2-4129-8E14-653B06B15DB8}"/>
              </a:ext>
            </a:extLst>
          </p:cNvPr>
          <p:cNvCxnSpPr>
            <a:cxnSpLocks/>
          </p:cNvCxnSpPr>
          <p:nvPr/>
        </p:nvCxnSpPr>
        <p:spPr>
          <a:xfrm flipV="1">
            <a:off x="1549555" y="1594625"/>
            <a:ext cx="5974730" cy="958733"/>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8" name="直線單箭頭接點 27">
            <a:extLst>
              <a:ext uri="{FF2B5EF4-FFF2-40B4-BE49-F238E27FC236}">
                <a16:creationId xmlns:a16="http://schemas.microsoft.com/office/drawing/2014/main" id="{9EF17673-05E1-4FED-9065-55A47377C264}"/>
              </a:ext>
            </a:extLst>
          </p:cNvPr>
          <p:cNvCxnSpPr>
            <a:cxnSpLocks/>
          </p:cNvCxnSpPr>
          <p:nvPr/>
        </p:nvCxnSpPr>
        <p:spPr>
          <a:xfrm flipV="1">
            <a:off x="1549555" y="1796218"/>
            <a:ext cx="5974730" cy="958733"/>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9" name="直線單箭頭接點 28">
            <a:extLst>
              <a:ext uri="{FF2B5EF4-FFF2-40B4-BE49-F238E27FC236}">
                <a16:creationId xmlns:a16="http://schemas.microsoft.com/office/drawing/2014/main" id="{99FC2021-BCC0-4055-8B8B-106D065B44DC}"/>
              </a:ext>
            </a:extLst>
          </p:cNvPr>
          <p:cNvCxnSpPr>
            <a:cxnSpLocks/>
          </p:cNvCxnSpPr>
          <p:nvPr/>
        </p:nvCxnSpPr>
        <p:spPr>
          <a:xfrm flipV="1">
            <a:off x="1549555" y="1979342"/>
            <a:ext cx="5974730" cy="958733"/>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1" name="直線單箭頭接點 30">
            <a:extLst>
              <a:ext uri="{FF2B5EF4-FFF2-40B4-BE49-F238E27FC236}">
                <a16:creationId xmlns:a16="http://schemas.microsoft.com/office/drawing/2014/main" id="{DFE84663-1BA2-4E43-A968-B27061905DCF}"/>
              </a:ext>
            </a:extLst>
          </p:cNvPr>
          <p:cNvCxnSpPr>
            <a:cxnSpLocks/>
          </p:cNvCxnSpPr>
          <p:nvPr/>
        </p:nvCxnSpPr>
        <p:spPr>
          <a:xfrm flipV="1">
            <a:off x="1775558" y="2208227"/>
            <a:ext cx="5748727" cy="965046"/>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2" name="直線單箭頭接點 31">
            <a:extLst>
              <a:ext uri="{FF2B5EF4-FFF2-40B4-BE49-F238E27FC236}">
                <a16:creationId xmlns:a16="http://schemas.microsoft.com/office/drawing/2014/main" id="{396EF905-7B85-4747-ADF5-B20E444BF0DE}"/>
              </a:ext>
            </a:extLst>
          </p:cNvPr>
          <p:cNvCxnSpPr>
            <a:cxnSpLocks/>
          </p:cNvCxnSpPr>
          <p:nvPr/>
        </p:nvCxnSpPr>
        <p:spPr>
          <a:xfrm flipV="1">
            <a:off x="2772472" y="2628675"/>
            <a:ext cx="4631938" cy="736638"/>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3" name="直線單箭頭接點 32">
            <a:extLst>
              <a:ext uri="{FF2B5EF4-FFF2-40B4-BE49-F238E27FC236}">
                <a16:creationId xmlns:a16="http://schemas.microsoft.com/office/drawing/2014/main" id="{545A0847-5B53-42D3-9B97-2E5D261E96F8}"/>
              </a:ext>
            </a:extLst>
          </p:cNvPr>
          <p:cNvCxnSpPr>
            <a:cxnSpLocks/>
          </p:cNvCxnSpPr>
          <p:nvPr/>
        </p:nvCxnSpPr>
        <p:spPr>
          <a:xfrm flipV="1">
            <a:off x="2923741" y="4103050"/>
            <a:ext cx="4837508" cy="394822"/>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4" name="直線單箭頭接點 33">
            <a:extLst>
              <a:ext uri="{FF2B5EF4-FFF2-40B4-BE49-F238E27FC236}">
                <a16:creationId xmlns:a16="http://schemas.microsoft.com/office/drawing/2014/main" id="{65CA170F-5D86-4C26-896A-434170EF9BB9}"/>
              </a:ext>
            </a:extLst>
          </p:cNvPr>
          <p:cNvCxnSpPr>
            <a:cxnSpLocks/>
          </p:cNvCxnSpPr>
          <p:nvPr/>
        </p:nvCxnSpPr>
        <p:spPr>
          <a:xfrm>
            <a:off x="2923741" y="5280903"/>
            <a:ext cx="4837508" cy="293712"/>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6" name="直線單箭頭接點 35">
            <a:extLst>
              <a:ext uri="{FF2B5EF4-FFF2-40B4-BE49-F238E27FC236}">
                <a16:creationId xmlns:a16="http://schemas.microsoft.com/office/drawing/2014/main" id="{9C19BE57-0FAB-465C-8BC8-FD9C710D1621}"/>
              </a:ext>
            </a:extLst>
          </p:cNvPr>
          <p:cNvCxnSpPr>
            <a:cxnSpLocks/>
          </p:cNvCxnSpPr>
          <p:nvPr/>
        </p:nvCxnSpPr>
        <p:spPr>
          <a:xfrm flipV="1">
            <a:off x="2634940" y="4729382"/>
            <a:ext cx="5126309" cy="1"/>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8" name="直線單箭頭接點 37">
            <a:extLst>
              <a:ext uri="{FF2B5EF4-FFF2-40B4-BE49-F238E27FC236}">
                <a16:creationId xmlns:a16="http://schemas.microsoft.com/office/drawing/2014/main" id="{5E3CDD25-F4F4-41C4-B7F9-2D41ABBE7028}"/>
              </a:ext>
            </a:extLst>
          </p:cNvPr>
          <p:cNvCxnSpPr>
            <a:cxnSpLocks/>
          </p:cNvCxnSpPr>
          <p:nvPr/>
        </p:nvCxnSpPr>
        <p:spPr>
          <a:xfrm flipV="1">
            <a:off x="2101076" y="4921422"/>
            <a:ext cx="5660173" cy="1"/>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1" name="直線單箭頭接點 40">
            <a:extLst>
              <a:ext uri="{FF2B5EF4-FFF2-40B4-BE49-F238E27FC236}">
                <a16:creationId xmlns:a16="http://schemas.microsoft.com/office/drawing/2014/main" id="{F788C3BA-52B6-420F-8F2D-8423089F845E}"/>
              </a:ext>
            </a:extLst>
          </p:cNvPr>
          <p:cNvCxnSpPr>
            <a:cxnSpLocks/>
          </p:cNvCxnSpPr>
          <p:nvPr/>
        </p:nvCxnSpPr>
        <p:spPr>
          <a:xfrm>
            <a:off x="2634940" y="5489594"/>
            <a:ext cx="5126309" cy="255503"/>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3" name="直線單箭頭接點 42">
            <a:extLst>
              <a:ext uri="{FF2B5EF4-FFF2-40B4-BE49-F238E27FC236}">
                <a16:creationId xmlns:a16="http://schemas.microsoft.com/office/drawing/2014/main" id="{EBF29727-20D3-4696-BA29-4549AF79B48C}"/>
              </a:ext>
            </a:extLst>
          </p:cNvPr>
          <p:cNvCxnSpPr>
            <a:cxnSpLocks/>
          </p:cNvCxnSpPr>
          <p:nvPr/>
        </p:nvCxnSpPr>
        <p:spPr>
          <a:xfrm>
            <a:off x="1662556" y="5681699"/>
            <a:ext cx="6135515" cy="493000"/>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5" name="直線單箭頭接點 44">
            <a:extLst>
              <a:ext uri="{FF2B5EF4-FFF2-40B4-BE49-F238E27FC236}">
                <a16:creationId xmlns:a16="http://schemas.microsoft.com/office/drawing/2014/main" id="{3F7E4E4C-37B7-4349-8649-CDF0F055B429}"/>
              </a:ext>
            </a:extLst>
          </p:cNvPr>
          <p:cNvCxnSpPr>
            <a:cxnSpLocks/>
          </p:cNvCxnSpPr>
          <p:nvPr/>
        </p:nvCxnSpPr>
        <p:spPr>
          <a:xfrm flipV="1">
            <a:off x="2110403" y="3043138"/>
            <a:ext cx="5374756" cy="67519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49762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E3C1195E-6C7F-4C96-906A-6EDE75AE5BD3}"/>
              </a:ext>
            </a:extLst>
          </p:cNvPr>
          <p:cNvSpPr/>
          <p:nvPr/>
        </p:nvSpPr>
        <p:spPr>
          <a:xfrm>
            <a:off x="0" y="1631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200000"/>
              </a:lnSpc>
              <a:buFont typeface="Wingdings" panose="05000000000000000000" pitchFamily="2" charset="2"/>
              <a:buChar char="ü"/>
            </a:pPr>
            <a:r>
              <a:rPr lang="zh-TW" altLang="en-US" dirty="0"/>
              <a:t>基於簽名的數位簽名方案</a:t>
            </a:r>
            <a:endParaRPr lang="en-US" altLang="zh-TW" dirty="0"/>
          </a:p>
          <a:p>
            <a:pPr marL="342900" indent="-342900">
              <a:lnSpc>
                <a:spcPct val="200000"/>
              </a:lnSpc>
              <a:buFont typeface="Wingdings" panose="05000000000000000000" pitchFamily="2" charset="2"/>
              <a:buChar char="ü"/>
            </a:pPr>
            <a:r>
              <a:rPr lang="zh-TW" altLang="en-US" dirty="0"/>
              <a:t>三個主要演算法：。</a:t>
            </a:r>
            <a:endParaRPr lang="en-US" altLang="zh-TW" dirty="0">
              <a:latin typeface="Times New Roman" panose="02020603050405020304" pitchFamily="18" charset="0"/>
              <a:cs typeface="Times New Roman" panose="02020603050405020304" pitchFamily="18" charset="0"/>
            </a:endParaRPr>
          </a:p>
        </p:txBody>
      </p:sp>
      <p:grpSp>
        <p:nvGrpSpPr>
          <p:cNvPr id="54" name="组合 53"/>
          <p:cNvGrpSpPr/>
          <p:nvPr/>
        </p:nvGrpSpPr>
        <p:grpSpPr>
          <a:xfrm>
            <a:off x="568443" y="319365"/>
            <a:ext cx="1207115" cy="400110"/>
            <a:chOff x="568442" y="319364"/>
            <a:chExt cx="1207115" cy="400111"/>
          </a:xfrm>
        </p:grpSpPr>
        <p:sp>
          <p:nvSpPr>
            <p:cNvPr id="55" name="文本框 23"/>
            <p:cNvSpPr txBox="1"/>
            <p:nvPr/>
          </p:nvSpPr>
          <p:spPr>
            <a:xfrm>
              <a:off x="665958" y="319364"/>
              <a:ext cx="1109599" cy="400111"/>
            </a:xfrm>
            <a:prstGeom prst="rect">
              <a:avLst/>
            </a:prstGeom>
            <a:noFill/>
          </p:spPr>
          <p:txBody>
            <a:bodyPr wrap="none" rtlCol="0">
              <a:spAutoFit/>
            </a:bodyPr>
            <a:lstStyle/>
            <a:p>
              <a:r>
                <a:rPr lang="en-US" altLang="zh-TW"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Signing  </a:t>
              </a:r>
              <a:endParaRPr lang="zh-CN" altLang="en-US"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pic>
        <p:nvPicPr>
          <p:cNvPr id="5" name="圖片 4">
            <a:extLst>
              <a:ext uri="{FF2B5EF4-FFF2-40B4-BE49-F238E27FC236}">
                <a16:creationId xmlns:a16="http://schemas.microsoft.com/office/drawing/2014/main" id="{639C5D36-6279-445F-946A-4E0AA9028B29}"/>
              </a:ext>
            </a:extLst>
          </p:cNvPr>
          <p:cNvPicPr>
            <a:picLocks noChangeAspect="1"/>
          </p:cNvPicPr>
          <p:nvPr/>
        </p:nvPicPr>
        <p:blipFill>
          <a:blip r:embed="rId3"/>
          <a:stretch>
            <a:fillRect/>
          </a:stretch>
        </p:blipFill>
        <p:spPr>
          <a:xfrm>
            <a:off x="696000" y="1022528"/>
            <a:ext cx="10800000" cy="5090671"/>
          </a:xfrm>
          <a:prstGeom prst="rect">
            <a:avLst/>
          </a:prstGeom>
        </p:spPr>
      </p:pic>
    </p:spTree>
    <p:extLst>
      <p:ext uri="{BB962C8B-B14F-4D97-AF65-F5344CB8AC3E}">
        <p14:creationId xmlns:p14="http://schemas.microsoft.com/office/powerpoint/2010/main" val="3704978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E3C1195E-6C7F-4C96-906A-6EDE75AE5BD3}"/>
              </a:ext>
            </a:extLst>
          </p:cNvPr>
          <p:cNvSpPr/>
          <p:nvPr/>
        </p:nvSpPr>
        <p:spPr>
          <a:xfrm>
            <a:off x="0" y="1631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200000"/>
              </a:lnSpc>
              <a:buFont typeface="Wingdings" panose="05000000000000000000" pitchFamily="2" charset="2"/>
              <a:buChar char="ü"/>
            </a:pPr>
            <a:r>
              <a:rPr lang="zh-TW" altLang="en-US" dirty="0"/>
              <a:t>基於簽名的數位簽名方案</a:t>
            </a:r>
            <a:endParaRPr lang="en-US" altLang="zh-TW" dirty="0"/>
          </a:p>
          <a:p>
            <a:pPr marL="342900" indent="-342900">
              <a:lnSpc>
                <a:spcPct val="200000"/>
              </a:lnSpc>
              <a:buFont typeface="Wingdings" panose="05000000000000000000" pitchFamily="2" charset="2"/>
              <a:buChar char="ü"/>
            </a:pPr>
            <a:r>
              <a:rPr lang="zh-TW" altLang="en-US" dirty="0"/>
              <a:t>三個主要演算法：。</a:t>
            </a:r>
            <a:endParaRPr lang="en-US" altLang="zh-TW" dirty="0">
              <a:latin typeface="Times New Roman" panose="02020603050405020304" pitchFamily="18" charset="0"/>
              <a:cs typeface="Times New Roman" panose="02020603050405020304" pitchFamily="18" charset="0"/>
            </a:endParaRPr>
          </a:p>
        </p:txBody>
      </p:sp>
      <p:grpSp>
        <p:nvGrpSpPr>
          <p:cNvPr id="54" name="组合 53"/>
          <p:cNvGrpSpPr/>
          <p:nvPr/>
        </p:nvGrpSpPr>
        <p:grpSpPr>
          <a:xfrm>
            <a:off x="568443" y="319365"/>
            <a:ext cx="1207115" cy="400110"/>
            <a:chOff x="568442" y="319364"/>
            <a:chExt cx="1207115" cy="400111"/>
          </a:xfrm>
        </p:grpSpPr>
        <p:sp>
          <p:nvSpPr>
            <p:cNvPr id="55" name="文本框 23"/>
            <p:cNvSpPr txBox="1"/>
            <p:nvPr/>
          </p:nvSpPr>
          <p:spPr>
            <a:xfrm>
              <a:off x="665958" y="319364"/>
              <a:ext cx="1109599" cy="400111"/>
            </a:xfrm>
            <a:prstGeom prst="rect">
              <a:avLst/>
            </a:prstGeom>
            <a:noFill/>
          </p:spPr>
          <p:txBody>
            <a:bodyPr wrap="none" rtlCol="0">
              <a:spAutoFit/>
            </a:bodyPr>
            <a:lstStyle/>
            <a:p>
              <a:r>
                <a:rPr lang="en-US" altLang="zh-TW"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Signing  </a:t>
              </a:r>
              <a:endParaRPr lang="zh-CN" altLang="en-US"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pic>
        <p:nvPicPr>
          <p:cNvPr id="3" name="圖片 2">
            <a:extLst>
              <a:ext uri="{FF2B5EF4-FFF2-40B4-BE49-F238E27FC236}">
                <a16:creationId xmlns:a16="http://schemas.microsoft.com/office/drawing/2014/main" id="{12928C04-B90B-43D4-94A9-4810BF1DBE61}"/>
              </a:ext>
            </a:extLst>
          </p:cNvPr>
          <p:cNvPicPr>
            <a:picLocks noChangeAspect="1"/>
          </p:cNvPicPr>
          <p:nvPr/>
        </p:nvPicPr>
        <p:blipFill>
          <a:blip r:embed="rId3"/>
          <a:stretch>
            <a:fillRect/>
          </a:stretch>
        </p:blipFill>
        <p:spPr>
          <a:xfrm>
            <a:off x="951782" y="1393456"/>
            <a:ext cx="10288436" cy="3067478"/>
          </a:xfrm>
          <a:prstGeom prst="rect">
            <a:avLst/>
          </a:prstGeom>
        </p:spPr>
      </p:pic>
    </p:spTree>
    <p:extLst>
      <p:ext uri="{BB962C8B-B14F-4D97-AF65-F5344CB8AC3E}">
        <p14:creationId xmlns:p14="http://schemas.microsoft.com/office/powerpoint/2010/main" val="1667345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E3C1195E-6C7F-4C96-906A-6EDE75AE5BD3}"/>
              </a:ext>
            </a:extLst>
          </p:cNvPr>
          <p:cNvSpPr/>
          <p:nvPr/>
        </p:nvSpPr>
        <p:spPr>
          <a:xfrm>
            <a:off x="0" y="1631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200000"/>
              </a:lnSpc>
              <a:buFont typeface="Wingdings" panose="05000000000000000000" pitchFamily="2" charset="2"/>
              <a:buChar char="ü"/>
            </a:pPr>
            <a:r>
              <a:rPr lang="zh-TW" altLang="en-US" dirty="0"/>
              <a:t>基於簽名的數位簽名方案</a:t>
            </a:r>
            <a:endParaRPr lang="en-US" altLang="zh-TW" dirty="0"/>
          </a:p>
          <a:p>
            <a:pPr marL="342900" indent="-342900">
              <a:lnSpc>
                <a:spcPct val="200000"/>
              </a:lnSpc>
              <a:buFont typeface="Wingdings" panose="05000000000000000000" pitchFamily="2" charset="2"/>
              <a:buChar char="ü"/>
            </a:pPr>
            <a:r>
              <a:rPr lang="zh-TW" altLang="en-US" dirty="0"/>
              <a:t>三個主要演算法：。</a:t>
            </a:r>
            <a:endParaRPr lang="en-US" altLang="zh-TW" dirty="0">
              <a:latin typeface="Times New Roman" panose="02020603050405020304" pitchFamily="18" charset="0"/>
              <a:cs typeface="Times New Roman" panose="02020603050405020304" pitchFamily="18" charset="0"/>
            </a:endParaRPr>
          </a:p>
        </p:txBody>
      </p:sp>
      <p:grpSp>
        <p:nvGrpSpPr>
          <p:cNvPr id="54" name="组合 53"/>
          <p:cNvGrpSpPr/>
          <p:nvPr/>
        </p:nvGrpSpPr>
        <p:grpSpPr>
          <a:xfrm>
            <a:off x="568443" y="319365"/>
            <a:ext cx="1207115" cy="400110"/>
            <a:chOff x="568442" y="319364"/>
            <a:chExt cx="1207115" cy="400111"/>
          </a:xfrm>
        </p:grpSpPr>
        <p:sp>
          <p:nvSpPr>
            <p:cNvPr id="55" name="文本框 23"/>
            <p:cNvSpPr txBox="1"/>
            <p:nvPr/>
          </p:nvSpPr>
          <p:spPr>
            <a:xfrm>
              <a:off x="665958" y="319364"/>
              <a:ext cx="1109599" cy="400111"/>
            </a:xfrm>
            <a:prstGeom prst="rect">
              <a:avLst/>
            </a:prstGeom>
            <a:noFill/>
          </p:spPr>
          <p:txBody>
            <a:bodyPr wrap="none" rtlCol="0">
              <a:spAutoFit/>
            </a:bodyPr>
            <a:lstStyle/>
            <a:p>
              <a:r>
                <a:rPr lang="en-US" altLang="zh-TW"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Signing  </a:t>
              </a:r>
              <a:endParaRPr lang="zh-CN" altLang="en-US"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pic>
        <p:nvPicPr>
          <p:cNvPr id="6" name="圖片 5">
            <a:extLst>
              <a:ext uri="{FF2B5EF4-FFF2-40B4-BE49-F238E27FC236}">
                <a16:creationId xmlns:a16="http://schemas.microsoft.com/office/drawing/2014/main" id="{699D0A2E-C855-4C9A-9FCE-D5E08EE25FB7}"/>
              </a:ext>
            </a:extLst>
          </p:cNvPr>
          <p:cNvPicPr>
            <a:picLocks noChangeAspect="1"/>
          </p:cNvPicPr>
          <p:nvPr/>
        </p:nvPicPr>
        <p:blipFill>
          <a:blip r:embed="rId3"/>
          <a:stretch>
            <a:fillRect/>
          </a:stretch>
        </p:blipFill>
        <p:spPr>
          <a:xfrm>
            <a:off x="720898" y="1082140"/>
            <a:ext cx="10800000" cy="4785333"/>
          </a:xfrm>
          <a:prstGeom prst="rect">
            <a:avLst/>
          </a:prstGeom>
        </p:spPr>
      </p:pic>
      <p:pic>
        <p:nvPicPr>
          <p:cNvPr id="11" name="圖片 10">
            <a:extLst>
              <a:ext uri="{FF2B5EF4-FFF2-40B4-BE49-F238E27FC236}">
                <a16:creationId xmlns:a16="http://schemas.microsoft.com/office/drawing/2014/main" id="{BC50F2B6-ADF8-435D-A6C2-7CCDB2610633}"/>
              </a:ext>
            </a:extLst>
          </p:cNvPr>
          <p:cNvPicPr>
            <a:picLocks noChangeAspect="1"/>
          </p:cNvPicPr>
          <p:nvPr/>
        </p:nvPicPr>
        <p:blipFill rotWithShape="1">
          <a:blip r:embed="rId4"/>
          <a:srcRect b="95833"/>
          <a:stretch/>
        </p:blipFill>
        <p:spPr>
          <a:xfrm>
            <a:off x="720898" y="5867473"/>
            <a:ext cx="10800000" cy="197659"/>
          </a:xfrm>
          <a:prstGeom prst="rect">
            <a:avLst/>
          </a:prstGeom>
        </p:spPr>
      </p:pic>
    </p:spTree>
    <p:extLst>
      <p:ext uri="{BB962C8B-B14F-4D97-AF65-F5344CB8AC3E}">
        <p14:creationId xmlns:p14="http://schemas.microsoft.com/office/powerpoint/2010/main" val="2506582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E3C1195E-6C7F-4C96-906A-6EDE75AE5BD3}"/>
              </a:ext>
            </a:extLst>
          </p:cNvPr>
          <p:cNvSpPr/>
          <p:nvPr/>
        </p:nvSpPr>
        <p:spPr>
          <a:xfrm>
            <a:off x="0" y="1631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200000"/>
              </a:lnSpc>
              <a:buFont typeface="Wingdings" panose="05000000000000000000" pitchFamily="2" charset="2"/>
              <a:buChar char="ü"/>
            </a:pPr>
            <a:r>
              <a:rPr lang="zh-TW" altLang="en-US" dirty="0"/>
              <a:t>基於簽名的數位簽名方案</a:t>
            </a:r>
            <a:endParaRPr lang="en-US" altLang="zh-TW" dirty="0"/>
          </a:p>
          <a:p>
            <a:pPr marL="342900" indent="-342900">
              <a:lnSpc>
                <a:spcPct val="200000"/>
              </a:lnSpc>
              <a:buFont typeface="Wingdings" panose="05000000000000000000" pitchFamily="2" charset="2"/>
              <a:buChar char="ü"/>
            </a:pPr>
            <a:r>
              <a:rPr lang="zh-TW" altLang="en-US" dirty="0"/>
              <a:t>三個主要演算法：。</a:t>
            </a:r>
            <a:endParaRPr lang="en-US" altLang="zh-TW" dirty="0">
              <a:latin typeface="Times New Roman" panose="02020603050405020304" pitchFamily="18" charset="0"/>
              <a:cs typeface="Times New Roman" panose="02020603050405020304" pitchFamily="18" charset="0"/>
            </a:endParaRPr>
          </a:p>
        </p:txBody>
      </p:sp>
      <p:grpSp>
        <p:nvGrpSpPr>
          <p:cNvPr id="54" name="组合 53"/>
          <p:cNvGrpSpPr/>
          <p:nvPr/>
        </p:nvGrpSpPr>
        <p:grpSpPr>
          <a:xfrm>
            <a:off x="568443" y="319365"/>
            <a:ext cx="1207115" cy="400110"/>
            <a:chOff x="568442" y="319364"/>
            <a:chExt cx="1207115" cy="400111"/>
          </a:xfrm>
        </p:grpSpPr>
        <p:sp>
          <p:nvSpPr>
            <p:cNvPr id="55" name="文本框 23"/>
            <p:cNvSpPr txBox="1"/>
            <p:nvPr/>
          </p:nvSpPr>
          <p:spPr>
            <a:xfrm>
              <a:off x="665958" y="319364"/>
              <a:ext cx="1109599" cy="400111"/>
            </a:xfrm>
            <a:prstGeom prst="rect">
              <a:avLst/>
            </a:prstGeom>
            <a:noFill/>
          </p:spPr>
          <p:txBody>
            <a:bodyPr wrap="none" rtlCol="0">
              <a:spAutoFit/>
            </a:bodyPr>
            <a:lstStyle/>
            <a:p>
              <a:r>
                <a:rPr lang="en-US" altLang="zh-TW"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Signing  </a:t>
              </a:r>
              <a:endParaRPr lang="zh-CN" altLang="en-US"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文字方塊 1">
            <a:extLst>
              <a:ext uri="{FF2B5EF4-FFF2-40B4-BE49-F238E27FC236}">
                <a16:creationId xmlns:a16="http://schemas.microsoft.com/office/drawing/2014/main" id="{54C0D2C8-3DE9-822A-A0EB-114D5D763C1D}"/>
              </a:ext>
            </a:extLst>
          </p:cNvPr>
          <p:cNvSpPr txBox="1"/>
          <p:nvPr/>
        </p:nvSpPr>
        <p:spPr>
          <a:xfrm>
            <a:off x="11760000" y="6488668"/>
            <a:ext cx="432000"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9</a:t>
            </a:r>
            <a:endParaRPr lang="zh-TW" altLang="en-US" dirty="0">
              <a:latin typeface="Times New Roman" panose="02020603050405020304" pitchFamily="18" charset="0"/>
              <a:cs typeface="Times New Roman" panose="02020603050405020304" pitchFamily="18" charset="0"/>
            </a:endParaRPr>
          </a:p>
        </p:txBody>
      </p:sp>
      <p:pic>
        <p:nvPicPr>
          <p:cNvPr id="7" name="圖片 6">
            <a:extLst>
              <a:ext uri="{FF2B5EF4-FFF2-40B4-BE49-F238E27FC236}">
                <a16:creationId xmlns:a16="http://schemas.microsoft.com/office/drawing/2014/main" id="{EB95BDEF-76AC-427B-AB17-D910AEE155F1}"/>
              </a:ext>
            </a:extLst>
          </p:cNvPr>
          <p:cNvPicPr>
            <a:picLocks noChangeAspect="1"/>
          </p:cNvPicPr>
          <p:nvPr/>
        </p:nvPicPr>
        <p:blipFill>
          <a:blip r:embed="rId3"/>
          <a:stretch>
            <a:fillRect/>
          </a:stretch>
        </p:blipFill>
        <p:spPr>
          <a:xfrm>
            <a:off x="160779" y="1721295"/>
            <a:ext cx="6471826" cy="3301359"/>
          </a:xfrm>
          <a:prstGeom prst="rect">
            <a:avLst/>
          </a:prstGeom>
        </p:spPr>
      </p:pic>
      <p:pic>
        <p:nvPicPr>
          <p:cNvPr id="10" name="圖片 9">
            <a:extLst>
              <a:ext uri="{FF2B5EF4-FFF2-40B4-BE49-F238E27FC236}">
                <a16:creationId xmlns:a16="http://schemas.microsoft.com/office/drawing/2014/main" id="{1CE3C8B1-BA38-4C19-8344-0A917B265048}"/>
              </a:ext>
            </a:extLst>
          </p:cNvPr>
          <p:cNvPicPr>
            <a:picLocks noChangeAspect="1"/>
          </p:cNvPicPr>
          <p:nvPr/>
        </p:nvPicPr>
        <p:blipFill>
          <a:blip r:embed="rId4"/>
          <a:stretch>
            <a:fillRect/>
          </a:stretch>
        </p:blipFill>
        <p:spPr>
          <a:xfrm>
            <a:off x="6569343" y="513942"/>
            <a:ext cx="5461878" cy="5958413"/>
          </a:xfrm>
          <a:prstGeom prst="rect">
            <a:avLst/>
          </a:prstGeom>
        </p:spPr>
      </p:pic>
      <p:cxnSp>
        <p:nvCxnSpPr>
          <p:cNvPr id="35" name="直線單箭頭接點 34">
            <a:extLst>
              <a:ext uri="{FF2B5EF4-FFF2-40B4-BE49-F238E27FC236}">
                <a16:creationId xmlns:a16="http://schemas.microsoft.com/office/drawing/2014/main" id="{78184C3A-3E78-4049-87B6-FB7CB73B1E0C}"/>
              </a:ext>
            </a:extLst>
          </p:cNvPr>
          <p:cNvCxnSpPr>
            <a:cxnSpLocks/>
          </p:cNvCxnSpPr>
          <p:nvPr/>
        </p:nvCxnSpPr>
        <p:spPr>
          <a:xfrm flipV="1">
            <a:off x="2497409" y="816521"/>
            <a:ext cx="4792832" cy="98218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7" name="直線單箭頭接點 36">
            <a:extLst>
              <a:ext uri="{FF2B5EF4-FFF2-40B4-BE49-F238E27FC236}">
                <a16:creationId xmlns:a16="http://schemas.microsoft.com/office/drawing/2014/main" id="{E7547C97-847C-4011-AE58-574DED3BF748}"/>
              </a:ext>
            </a:extLst>
          </p:cNvPr>
          <p:cNvCxnSpPr>
            <a:cxnSpLocks/>
          </p:cNvCxnSpPr>
          <p:nvPr/>
        </p:nvCxnSpPr>
        <p:spPr>
          <a:xfrm flipV="1">
            <a:off x="2497409" y="1182029"/>
            <a:ext cx="4792832" cy="809921"/>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9" name="直線單箭頭接點 38">
            <a:extLst>
              <a:ext uri="{FF2B5EF4-FFF2-40B4-BE49-F238E27FC236}">
                <a16:creationId xmlns:a16="http://schemas.microsoft.com/office/drawing/2014/main" id="{A6263063-13A3-4D8D-A7E2-BE4927E66006}"/>
              </a:ext>
            </a:extLst>
          </p:cNvPr>
          <p:cNvCxnSpPr>
            <a:cxnSpLocks/>
          </p:cNvCxnSpPr>
          <p:nvPr/>
        </p:nvCxnSpPr>
        <p:spPr>
          <a:xfrm flipV="1">
            <a:off x="1940312" y="1382511"/>
            <a:ext cx="5349929" cy="781703"/>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0" name="直線單箭頭接點 39">
            <a:extLst>
              <a:ext uri="{FF2B5EF4-FFF2-40B4-BE49-F238E27FC236}">
                <a16:creationId xmlns:a16="http://schemas.microsoft.com/office/drawing/2014/main" id="{71D31115-93AB-4174-B037-4D54B3B2B716}"/>
              </a:ext>
            </a:extLst>
          </p:cNvPr>
          <p:cNvCxnSpPr>
            <a:cxnSpLocks/>
          </p:cNvCxnSpPr>
          <p:nvPr/>
        </p:nvCxnSpPr>
        <p:spPr>
          <a:xfrm flipV="1">
            <a:off x="2635293" y="1704982"/>
            <a:ext cx="4735663" cy="697339"/>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2" name="直線單箭頭接點 41">
            <a:extLst>
              <a:ext uri="{FF2B5EF4-FFF2-40B4-BE49-F238E27FC236}">
                <a16:creationId xmlns:a16="http://schemas.microsoft.com/office/drawing/2014/main" id="{7A184A2C-F376-44D6-81AF-FBC1919C7D8C}"/>
              </a:ext>
            </a:extLst>
          </p:cNvPr>
          <p:cNvCxnSpPr>
            <a:cxnSpLocks/>
            <a:endCxn id="44" idx="1"/>
          </p:cNvCxnSpPr>
          <p:nvPr/>
        </p:nvCxnSpPr>
        <p:spPr>
          <a:xfrm flipV="1">
            <a:off x="4591925" y="2166936"/>
            <a:ext cx="2636032" cy="601706"/>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4" name="左大括弧 43">
            <a:extLst>
              <a:ext uri="{FF2B5EF4-FFF2-40B4-BE49-F238E27FC236}">
                <a16:creationId xmlns:a16="http://schemas.microsoft.com/office/drawing/2014/main" id="{2D27F80D-9A87-492A-87D1-61CA82EE1654}"/>
              </a:ext>
            </a:extLst>
          </p:cNvPr>
          <p:cNvSpPr/>
          <p:nvPr/>
        </p:nvSpPr>
        <p:spPr>
          <a:xfrm>
            <a:off x="7227957" y="1847186"/>
            <a:ext cx="143000" cy="639499"/>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46" name="直線單箭頭接點 45">
            <a:extLst>
              <a:ext uri="{FF2B5EF4-FFF2-40B4-BE49-F238E27FC236}">
                <a16:creationId xmlns:a16="http://schemas.microsoft.com/office/drawing/2014/main" id="{17B0E129-AB83-4479-9087-A8D303926450}"/>
              </a:ext>
            </a:extLst>
          </p:cNvPr>
          <p:cNvCxnSpPr>
            <a:cxnSpLocks/>
          </p:cNvCxnSpPr>
          <p:nvPr/>
        </p:nvCxnSpPr>
        <p:spPr>
          <a:xfrm flipV="1">
            <a:off x="2758947" y="2836701"/>
            <a:ext cx="4957274" cy="300853"/>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7" name="直線單箭頭接點 46">
            <a:extLst>
              <a:ext uri="{FF2B5EF4-FFF2-40B4-BE49-F238E27FC236}">
                <a16:creationId xmlns:a16="http://schemas.microsoft.com/office/drawing/2014/main" id="{A94567FD-8593-4BD8-90EA-451971BE6834}"/>
              </a:ext>
            </a:extLst>
          </p:cNvPr>
          <p:cNvCxnSpPr>
            <a:cxnSpLocks/>
          </p:cNvCxnSpPr>
          <p:nvPr/>
        </p:nvCxnSpPr>
        <p:spPr>
          <a:xfrm>
            <a:off x="4303089" y="3332952"/>
            <a:ext cx="3390830" cy="603429"/>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8" name="直線單箭頭接點 47">
            <a:extLst>
              <a:ext uri="{FF2B5EF4-FFF2-40B4-BE49-F238E27FC236}">
                <a16:creationId xmlns:a16="http://schemas.microsoft.com/office/drawing/2014/main" id="{005074AC-8863-4B17-8B24-957682610640}"/>
              </a:ext>
            </a:extLst>
          </p:cNvPr>
          <p:cNvCxnSpPr>
            <a:cxnSpLocks/>
            <a:endCxn id="51" idx="1"/>
          </p:cNvCxnSpPr>
          <p:nvPr/>
        </p:nvCxnSpPr>
        <p:spPr>
          <a:xfrm>
            <a:off x="6078894" y="3830582"/>
            <a:ext cx="1494327" cy="574959"/>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51" name="左大括弧 50">
            <a:extLst>
              <a:ext uri="{FF2B5EF4-FFF2-40B4-BE49-F238E27FC236}">
                <a16:creationId xmlns:a16="http://schemas.microsoft.com/office/drawing/2014/main" id="{A4586442-F510-4469-9389-91DB073780BF}"/>
              </a:ext>
            </a:extLst>
          </p:cNvPr>
          <p:cNvSpPr/>
          <p:nvPr/>
        </p:nvSpPr>
        <p:spPr>
          <a:xfrm>
            <a:off x="7573221" y="4085791"/>
            <a:ext cx="143000" cy="639499"/>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53" name="直線單箭頭接點 52">
            <a:extLst>
              <a:ext uri="{FF2B5EF4-FFF2-40B4-BE49-F238E27FC236}">
                <a16:creationId xmlns:a16="http://schemas.microsoft.com/office/drawing/2014/main" id="{E7ECB135-BDCC-4FFE-B283-DAF130BDC09F}"/>
              </a:ext>
            </a:extLst>
          </p:cNvPr>
          <p:cNvCxnSpPr>
            <a:cxnSpLocks/>
          </p:cNvCxnSpPr>
          <p:nvPr/>
        </p:nvCxnSpPr>
        <p:spPr>
          <a:xfrm>
            <a:off x="1502995" y="4307102"/>
            <a:ext cx="5796462" cy="53543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57" name="直線單箭頭接點 56">
            <a:extLst>
              <a:ext uri="{FF2B5EF4-FFF2-40B4-BE49-F238E27FC236}">
                <a16:creationId xmlns:a16="http://schemas.microsoft.com/office/drawing/2014/main" id="{C0D0B8C5-EFAD-4539-A6A1-1A79C4904723}"/>
              </a:ext>
            </a:extLst>
          </p:cNvPr>
          <p:cNvCxnSpPr>
            <a:cxnSpLocks/>
            <a:endCxn id="58" idx="1"/>
          </p:cNvCxnSpPr>
          <p:nvPr/>
        </p:nvCxnSpPr>
        <p:spPr>
          <a:xfrm>
            <a:off x="2635293" y="4725080"/>
            <a:ext cx="4271076" cy="908993"/>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58" name="左大括弧 57">
            <a:extLst>
              <a:ext uri="{FF2B5EF4-FFF2-40B4-BE49-F238E27FC236}">
                <a16:creationId xmlns:a16="http://schemas.microsoft.com/office/drawing/2014/main" id="{E74470DD-0776-40C3-B892-F912A87509C4}"/>
              </a:ext>
            </a:extLst>
          </p:cNvPr>
          <p:cNvSpPr/>
          <p:nvPr/>
        </p:nvSpPr>
        <p:spPr>
          <a:xfrm>
            <a:off x="6906369" y="5045765"/>
            <a:ext cx="107748" cy="1176615"/>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2054230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9BCD660E-6E8D-4B7E-B81C-E3349804A513}"/>
              </a:ext>
            </a:extLst>
          </p:cNvPr>
          <p:cNvSpPr/>
          <p:nvPr/>
        </p:nvSpPr>
        <p:spPr>
          <a:xfrm>
            <a:off x="0" y="0"/>
            <a:ext cx="12192000" cy="6858000"/>
          </a:xfrm>
          <a:prstGeom prst="rect">
            <a:avLst/>
          </a:prstGeom>
          <a:solidFill>
            <a:srgbClr val="F7F8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軟正黑體" panose="020B0604030504040204" pitchFamily="34" charset="-120"/>
              <a:ea typeface="微軟正黑體" panose="020B0604030504040204" pitchFamily="34" charset="-120"/>
            </a:endParaRPr>
          </a:p>
        </p:txBody>
      </p:sp>
      <p:sp>
        <p:nvSpPr>
          <p:cNvPr id="29" name="圆角矩形 1">
            <a:extLst>
              <a:ext uri="{FF2B5EF4-FFF2-40B4-BE49-F238E27FC236}">
                <a16:creationId xmlns:a16="http://schemas.microsoft.com/office/drawing/2014/main" id="{03DB92E8-05CC-46C6-BB4D-4D18AF7917C1}"/>
              </a:ext>
            </a:extLst>
          </p:cNvPr>
          <p:cNvSpPr/>
          <p:nvPr/>
        </p:nvSpPr>
        <p:spPr>
          <a:xfrm rot="2700000">
            <a:off x="2171657" y="2107388"/>
            <a:ext cx="2924529" cy="2924529"/>
          </a:xfrm>
          <a:prstGeom prst="roundRect">
            <a:avLst/>
          </a:prstGeom>
          <a:gradFill>
            <a:gsLst>
              <a:gs pos="0">
                <a:srgbClr val="FFFFFF"/>
              </a:gs>
              <a:gs pos="100000">
                <a:schemeClr val="bg1">
                  <a:lumMod val="95000"/>
                </a:schemeClr>
              </a:gs>
            </a:gsLst>
            <a:lin ang="15000000" scaled="0"/>
          </a:gradFill>
          <a:ln w="317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軟正黑體" panose="020B0604030504040204" pitchFamily="34" charset="-120"/>
              <a:ea typeface="微軟正黑體" panose="020B0604030504040204" pitchFamily="34" charset="-120"/>
              <a:cs typeface="+mn-ea"/>
            </a:endParaRPr>
          </a:p>
        </p:txBody>
      </p:sp>
      <p:sp>
        <p:nvSpPr>
          <p:cNvPr id="30" name="椭圆 29">
            <a:extLst>
              <a:ext uri="{FF2B5EF4-FFF2-40B4-BE49-F238E27FC236}">
                <a16:creationId xmlns:a16="http://schemas.microsoft.com/office/drawing/2014/main" id="{48B9E463-801A-4848-BAE7-DB982483B117}"/>
              </a:ext>
            </a:extLst>
          </p:cNvPr>
          <p:cNvSpPr/>
          <p:nvPr/>
        </p:nvSpPr>
        <p:spPr>
          <a:xfrm>
            <a:off x="1654994" y="1590724"/>
            <a:ext cx="3957855" cy="395785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軟正黑體" panose="020B0604030504040204" pitchFamily="34" charset="-120"/>
              <a:ea typeface="微軟正黑體" panose="020B0604030504040204" pitchFamily="34" charset="-120"/>
              <a:cs typeface="+mn-ea"/>
            </a:endParaRPr>
          </a:p>
        </p:txBody>
      </p:sp>
      <p:sp>
        <p:nvSpPr>
          <p:cNvPr id="3" name="Text Box 3"/>
          <p:cNvSpPr>
            <a:spLocks noChangeArrowheads="1"/>
          </p:cNvSpPr>
          <p:nvPr/>
        </p:nvSpPr>
        <p:spPr bwMode="auto">
          <a:xfrm>
            <a:off x="2447538" y="3101599"/>
            <a:ext cx="2372765" cy="830997"/>
          </a:xfrm>
          <a:prstGeom prst="rect">
            <a:avLst/>
          </a:prstGeom>
          <a:noFill/>
        </p:spPr>
        <p:txBody>
          <a:bodyPr wrap="none">
            <a:spAutoFit/>
          </a:bodyPr>
          <a:lstStyle/>
          <a:p>
            <a:pPr algn="ctr">
              <a:spcBef>
                <a:spcPct val="0"/>
              </a:spcBef>
            </a:pPr>
            <a:r>
              <a:rPr lang="en-US" altLang="zh-CN" sz="4800" dirty="0">
                <a:latin typeface="Times New Roman" panose="02020603050405020304" pitchFamily="18" charset="0"/>
                <a:ea typeface="微軟正黑體" panose="020B0604030504040204" pitchFamily="34" charset="-120"/>
                <a:cs typeface="Times New Roman" panose="02020603050405020304" pitchFamily="18" charset="0"/>
              </a:rPr>
              <a:t>Contents</a:t>
            </a:r>
            <a:endParaRPr lang="zh-CN" altLang="en-US" sz="4800"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21" name="PA_组合 20"/>
          <p:cNvGrpSpPr/>
          <p:nvPr>
            <p:custDataLst>
              <p:tags r:id="rId1"/>
            </p:custDataLst>
          </p:nvPr>
        </p:nvGrpSpPr>
        <p:grpSpPr>
          <a:xfrm>
            <a:off x="7010404" y="1423524"/>
            <a:ext cx="727831" cy="727831"/>
            <a:chOff x="7010404" y="1250101"/>
            <a:chExt cx="727831" cy="727831"/>
          </a:xfrm>
        </p:grpSpPr>
        <p:sp>
          <p:nvSpPr>
            <p:cNvPr id="4" name="椭圆 1"/>
            <p:cNvSpPr>
              <a:spLocks noChangeArrowheads="1"/>
            </p:cNvSpPr>
            <p:nvPr/>
          </p:nvSpPr>
          <p:spPr bwMode="auto">
            <a:xfrm>
              <a:off x="7010404" y="1250101"/>
              <a:ext cx="727831" cy="727831"/>
            </a:xfrm>
            <a:prstGeom prst="roundRect">
              <a:avLst/>
            </a:prstGeom>
            <a:noFill/>
            <a:ln w="19050">
              <a:solidFill>
                <a:schemeClr val="tx1">
                  <a:lumMod val="85000"/>
                  <a:lumOff val="1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latin typeface="微軟正黑體" panose="020B0604030504040204" pitchFamily="34" charset="-120"/>
                <a:ea typeface="微軟正黑體" panose="020B0604030504040204" pitchFamily="34" charset="-120"/>
              </a:endParaRPr>
            </a:p>
          </p:txBody>
        </p:sp>
        <p:sp>
          <p:nvSpPr>
            <p:cNvPr id="5" name="TextBox 32"/>
            <p:cNvSpPr txBox="1">
              <a:spLocks noChangeArrowheads="1"/>
            </p:cNvSpPr>
            <p:nvPr/>
          </p:nvSpPr>
          <p:spPr bwMode="auto">
            <a:xfrm>
              <a:off x="7076801" y="1321628"/>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latin typeface="Times New Roman" panose="02020603050405020304" pitchFamily="18" charset="0"/>
                  <a:ea typeface="微軟正黑體" panose="020B0604030504040204" pitchFamily="34" charset="-120"/>
                  <a:cs typeface="Times New Roman" panose="02020603050405020304" pitchFamily="18" charset="0"/>
                </a:rPr>
                <a:t>01</a:t>
              </a:r>
              <a:endParaRPr lang="zh-CN" altLang="en-US" sz="3200"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sp>
        <p:nvSpPr>
          <p:cNvPr id="7" name="TextBox 76"/>
          <p:cNvSpPr txBox="1"/>
          <p:nvPr/>
        </p:nvSpPr>
        <p:spPr>
          <a:xfrm>
            <a:off x="7926359" y="1525828"/>
            <a:ext cx="2892585" cy="523220"/>
          </a:xfrm>
          <a:prstGeom prst="rect">
            <a:avLst/>
          </a:prstGeom>
          <a:noFill/>
        </p:spPr>
        <p:txBody>
          <a:bodyPr wrap="square" rtlCol="0">
            <a:spAutoFit/>
          </a:bodyPr>
          <a:lstStyle/>
          <a:p>
            <a:r>
              <a:rPr lang="en-US" altLang="zh-CN" sz="2800" dirty="0">
                <a:latin typeface="Times New Roman" panose="02020603050405020304" pitchFamily="18" charset="0"/>
                <a:ea typeface="微軟正黑體" panose="020B0604030504040204" pitchFamily="34" charset="-120"/>
                <a:cs typeface="Times New Roman" panose="02020603050405020304" pitchFamily="18" charset="0"/>
              </a:rPr>
              <a:t>Introduction</a:t>
            </a:r>
            <a:endParaRPr lang="zh-CN" altLang="en-US" sz="2800"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24" name="PA_组合 23"/>
          <p:cNvGrpSpPr/>
          <p:nvPr>
            <p:custDataLst>
              <p:tags r:id="rId2"/>
            </p:custDataLst>
          </p:nvPr>
        </p:nvGrpSpPr>
        <p:grpSpPr>
          <a:xfrm>
            <a:off x="7010404" y="2656557"/>
            <a:ext cx="727831" cy="727831"/>
            <a:chOff x="7010404" y="2483134"/>
            <a:chExt cx="727831" cy="727831"/>
          </a:xfrm>
        </p:grpSpPr>
        <p:sp>
          <p:nvSpPr>
            <p:cNvPr id="8" name="椭圆 1"/>
            <p:cNvSpPr>
              <a:spLocks noChangeArrowheads="1"/>
            </p:cNvSpPr>
            <p:nvPr/>
          </p:nvSpPr>
          <p:spPr bwMode="auto">
            <a:xfrm>
              <a:off x="7010404" y="2483134"/>
              <a:ext cx="727831" cy="727831"/>
            </a:xfrm>
            <a:prstGeom prst="roundRect">
              <a:avLst/>
            </a:prstGeom>
            <a:noFill/>
            <a:ln w="19050">
              <a:solidFill>
                <a:schemeClr val="tx1">
                  <a:lumMod val="85000"/>
                  <a:lumOff val="1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latin typeface="微軟正黑體" panose="020B0604030504040204" pitchFamily="34" charset="-120"/>
                <a:ea typeface="微軟正黑體" panose="020B0604030504040204" pitchFamily="34" charset="-120"/>
              </a:endParaRPr>
            </a:p>
          </p:txBody>
        </p:sp>
        <p:sp>
          <p:nvSpPr>
            <p:cNvPr id="9" name="TextBox 32"/>
            <p:cNvSpPr txBox="1">
              <a:spLocks noChangeArrowheads="1"/>
            </p:cNvSpPr>
            <p:nvPr/>
          </p:nvSpPr>
          <p:spPr bwMode="auto">
            <a:xfrm>
              <a:off x="7080171" y="2554661"/>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latin typeface="Times New Roman" panose="02020603050405020304" pitchFamily="18" charset="0"/>
                  <a:ea typeface="微軟正黑體" panose="020B0604030504040204" pitchFamily="34" charset="-120"/>
                  <a:cs typeface="Times New Roman" panose="02020603050405020304" pitchFamily="18" charset="0"/>
                </a:rPr>
                <a:t>02</a:t>
              </a:r>
              <a:endParaRPr lang="zh-CN" altLang="en-US" sz="3200"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sp>
        <p:nvSpPr>
          <p:cNvPr id="11" name="TextBox 76"/>
          <p:cNvSpPr txBox="1"/>
          <p:nvPr/>
        </p:nvSpPr>
        <p:spPr>
          <a:xfrm>
            <a:off x="7926359" y="2758861"/>
            <a:ext cx="3611591" cy="523220"/>
          </a:xfrm>
          <a:prstGeom prst="rect">
            <a:avLst/>
          </a:prstGeom>
          <a:noFill/>
        </p:spPr>
        <p:txBody>
          <a:bodyPr wrap="square" rtlCol="0">
            <a:spAutoFit/>
          </a:bodyPr>
          <a:lstStyle/>
          <a:p>
            <a:r>
              <a:rPr lang="en-US" altLang="zh-TW" sz="2800" dirty="0">
                <a:latin typeface="Times New Roman" panose="02020603050405020304" pitchFamily="18" charset="0"/>
                <a:ea typeface="微軟正黑體" panose="020B0604030504040204" pitchFamily="34" charset="-120"/>
                <a:cs typeface="Times New Roman" panose="02020603050405020304" pitchFamily="18" charset="0"/>
              </a:rPr>
              <a:t>Algorithms</a:t>
            </a:r>
            <a:endParaRPr lang="zh-CN" altLang="en-US" sz="2800"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28" name="PA_组合 27"/>
          <p:cNvGrpSpPr/>
          <p:nvPr>
            <p:custDataLst>
              <p:tags r:id="rId3"/>
            </p:custDataLst>
          </p:nvPr>
        </p:nvGrpSpPr>
        <p:grpSpPr>
          <a:xfrm>
            <a:off x="7010404" y="3932596"/>
            <a:ext cx="727831" cy="727831"/>
            <a:chOff x="7010404" y="3759173"/>
            <a:chExt cx="727831" cy="727831"/>
          </a:xfrm>
        </p:grpSpPr>
        <p:sp>
          <p:nvSpPr>
            <p:cNvPr id="12" name="椭圆 1"/>
            <p:cNvSpPr>
              <a:spLocks noChangeArrowheads="1"/>
            </p:cNvSpPr>
            <p:nvPr/>
          </p:nvSpPr>
          <p:spPr bwMode="auto">
            <a:xfrm>
              <a:off x="7010404" y="3759173"/>
              <a:ext cx="727831" cy="727831"/>
            </a:xfrm>
            <a:prstGeom prst="roundRect">
              <a:avLst/>
            </a:prstGeom>
            <a:noFill/>
            <a:ln w="19050">
              <a:solidFill>
                <a:schemeClr val="tx1">
                  <a:lumMod val="85000"/>
                  <a:lumOff val="1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latin typeface="微軟正黑體" panose="020B0604030504040204" pitchFamily="34" charset="-120"/>
                <a:ea typeface="微軟正黑體" panose="020B0604030504040204" pitchFamily="34" charset="-120"/>
              </a:endParaRPr>
            </a:p>
          </p:txBody>
        </p:sp>
        <p:sp>
          <p:nvSpPr>
            <p:cNvPr id="13" name="TextBox 32"/>
            <p:cNvSpPr txBox="1">
              <a:spLocks noChangeArrowheads="1"/>
            </p:cNvSpPr>
            <p:nvPr/>
          </p:nvSpPr>
          <p:spPr bwMode="auto">
            <a:xfrm>
              <a:off x="7076801" y="3830700"/>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latin typeface="Times New Roman" panose="02020603050405020304" pitchFamily="18" charset="0"/>
                  <a:ea typeface="微軟正黑體" panose="020B0604030504040204" pitchFamily="34" charset="-120"/>
                  <a:cs typeface="Times New Roman" panose="02020603050405020304" pitchFamily="18" charset="0"/>
                </a:rPr>
                <a:t>03</a:t>
              </a:r>
              <a:endParaRPr lang="zh-CN" altLang="en-US" sz="3200"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sp>
        <p:nvSpPr>
          <p:cNvPr id="15" name="TextBox 76"/>
          <p:cNvSpPr txBox="1"/>
          <p:nvPr/>
        </p:nvSpPr>
        <p:spPr>
          <a:xfrm>
            <a:off x="7926358" y="4034900"/>
            <a:ext cx="3922742" cy="523220"/>
          </a:xfrm>
          <a:prstGeom prst="rect">
            <a:avLst/>
          </a:prstGeom>
          <a:noFill/>
        </p:spPr>
        <p:txBody>
          <a:bodyPr wrap="square" rtlCol="0">
            <a:spAutoFit/>
          </a:bodyPr>
          <a:lstStyle/>
          <a:p>
            <a:r>
              <a:rPr lang="en-US" altLang="zh-TW" sz="28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Lattice</a:t>
            </a:r>
            <a:endParaRPr lang="zh-CN" altLang="en-US" sz="28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25" name="PA_组合 24"/>
          <p:cNvGrpSpPr/>
          <p:nvPr>
            <p:custDataLst>
              <p:tags r:id="rId4"/>
            </p:custDataLst>
          </p:nvPr>
        </p:nvGrpSpPr>
        <p:grpSpPr>
          <a:xfrm>
            <a:off x="7010404" y="5165629"/>
            <a:ext cx="727831" cy="727831"/>
            <a:chOff x="7010404" y="4992206"/>
            <a:chExt cx="727831" cy="727831"/>
          </a:xfrm>
        </p:grpSpPr>
        <p:sp>
          <p:nvSpPr>
            <p:cNvPr id="16" name="椭圆 1"/>
            <p:cNvSpPr>
              <a:spLocks noChangeArrowheads="1"/>
            </p:cNvSpPr>
            <p:nvPr/>
          </p:nvSpPr>
          <p:spPr bwMode="auto">
            <a:xfrm>
              <a:off x="7010404" y="4992206"/>
              <a:ext cx="727831" cy="727831"/>
            </a:xfrm>
            <a:prstGeom prst="roundRect">
              <a:avLst/>
            </a:prstGeom>
            <a:noFill/>
            <a:ln w="19050">
              <a:solidFill>
                <a:schemeClr val="tx1">
                  <a:lumMod val="85000"/>
                  <a:lumOff val="1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latin typeface="微軟正黑體" panose="020B0604030504040204" pitchFamily="34" charset="-120"/>
                <a:ea typeface="微軟正黑體" panose="020B0604030504040204" pitchFamily="34" charset="-120"/>
              </a:endParaRPr>
            </a:p>
          </p:txBody>
        </p:sp>
        <p:sp>
          <p:nvSpPr>
            <p:cNvPr id="17" name="TextBox 32"/>
            <p:cNvSpPr txBox="1">
              <a:spLocks noChangeArrowheads="1"/>
            </p:cNvSpPr>
            <p:nvPr/>
          </p:nvSpPr>
          <p:spPr bwMode="auto">
            <a:xfrm>
              <a:off x="7076801" y="5063733"/>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3200" dirty="0">
                  <a:latin typeface="Times New Roman" panose="02020603050405020304" pitchFamily="18" charset="0"/>
                  <a:ea typeface="微軟正黑體" panose="020B0604030504040204" pitchFamily="34" charset="-120"/>
                  <a:cs typeface="Times New Roman" panose="02020603050405020304" pitchFamily="18" charset="0"/>
                </a:rPr>
                <a:t>04</a:t>
              </a:r>
              <a:endParaRPr lang="zh-CN" altLang="en-US" sz="3200"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sp>
        <p:nvSpPr>
          <p:cNvPr id="19" name="TextBox 76"/>
          <p:cNvSpPr txBox="1"/>
          <p:nvPr/>
        </p:nvSpPr>
        <p:spPr>
          <a:xfrm>
            <a:off x="7926357" y="5267934"/>
            <a:ext cx="2892585" cy="523220"/>
          </a:xfrm>
          <a:prstGeom prst="rect">
            <a:avLst/>
          </a:prstGeom>
          <a:noFill/>
        </p:spPr>
        <p:txBody>
          <a:bodyPr wrap="square" rtlCol="0">
            <a:spAutoFit/>
          </a:bodyPr>
          <a:lstStyle/>
          <a:p>
            <a:r>
              <a:rPr lang="en-US" altLang="zh-TW" sz="2800" dirty="0">
                <a:latin typeface="Times New Roman" panose="02020603050405020304" pitchFamily="18" charset="0"/>
                <a:ea typeface="微軟正黑體" panose="020B0604030504040204" pitchFamily="34" charset="-120"/>
                <a:cs typeface="Times New Roman" panose="02020603050405020304" pitchFamily="18" charset="0"/>
              </a:rPr>
              <a:t>Future</a:t>
            </a:r>
            <a:endParaRPr lang="zh-CN" altLang="en-US" sz="2800" dirty="0">
              <a:latin typeface="Times New Roman" panose="02020603050405020304" pitchFamily="18" charset="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423278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5" grpId="0"/>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E3C1195E-6C7F-4C96-906A-6EDE75AE5BD3}"/>
              </a:ext>
            </a:extLst>
          </p:cNvPr>
          <p:cNvSpPr/>
          <p:nvPr/>
        </p:nvSpPr>
        <p:spPr>
          <a:xfrm>
            <a:off x="0" y="1631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200000"/>
              </a:lnSpc>
              <a:buFont typeface="Wingdings" panose="05000000000000000000" pitchFamily="2" charset="2"/>
              <a:buChar char="ü"/>
            </a:pPr>
            <a:r>
              <a:rPr lang="zh-TW" altLang="en-US" dirty="0"/>
              <a:t>基於簽名的數位簽名方案</a:t>
            </a:r>
            <a:endParaRPr lang="en-US" altLang="zh-TW" dirty="0"/>
          </a:p>
          <a:p>
            <a:pPr marL="342900" indent="-342900">
              <a:lnSpc>
                <a:spcPct val="200000"/>
              </a:lnSpc>
              <a:buFont typeface="Wingdings" panose="05000000000000000000" pitchFamily="2" charset="2"/>
              <a:buChar char="ü"/>
            </a:pPr>
            <a:r>
              <a:rPr lang="zh-TW" altLang="en-US" dirty="0"/>
              <a:t>三個主要演算法：。</a:t>
            </a:r>
            <a:endParaRPr lang="en-US" altLang="zh-TW" dirty="0">
              <a:latin typeface="Times New Roman" panose="02020603050405020304" pitchFamily="18" charset="0"/>
              <a:cs typeface="Times New Roman" panose="02020603050405020304" pitchFamily="18" charset="0"/>
            </a:endParaRPr>
          </a:p>
        </p:txBody>
      </p:sp>
      <p:grpSp>
        <p:nvGrpSpPr>
          <p:cNvPr id="54" name="组合 53"/>
          <p:cNvGrpSpPr/>
          <p:nvPr/>
        </p:nvGrpSpPr>
        <p:grpSpPr>
          <a:xfrm>
            <a:off x="568443" y="319365"/>
            <a:ext cx="1207115" cy="400110"/>
            <a:chOff x="568442" y="319364"/>
            <a:chExt cx="1207115" cy="400111"/>
          </a:xfrm>
        </p:grpSpPr>
        <p:sp>
          <p:nvSpPr>
            <p:cNvPr id="55" name="文本框 23"/>
            <p:cNvSpPr txBox="1"/>
            <p:nvPr/>
          </p:nvSpPr>
          <p:spPr>
            <a:xfrm>
              <a:off x="665958" y="319364"/>
              <a:ext cx="1109599" cy="400111"/>
            </a:xfrm>
            <a:prstGeom prst="rect">
              <a:avLst/>
            </a:prstGeom>
            <a:noFill/>
          </p:spPr>
          <p:txBody>
            <a:bodyPr wrap="none" rtlCol="0">
              <a:spAutoFit/>
            </a:bodyPr>
            <a:lstStyle/>
            <a:p>
              <a:r>
                <a:rPr lang="en-US" altLang="zh-TW"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Signing  </a:t>
              </a:r>
              <a:endParaRPr lang="zh-CN" altLang="en-US"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pic>
        <p:nvPicPr>
          <p:cNvPr id="5" name="圖片 4">
            <a:extLst>
              <a:ext uri="{FF2B5EF4-FFF2-40B4-BE49-F238E27FC236}">
                <a16:creationId xmlns:a16="http://schemas.microsoft.com/office/drawing/2014/main" id="{B115A50F-6C10-444C-B2F4-08587887ADC1}"/>
              </a:ext>
            </a:extLst>
          </p:cNvPr>
          <p:cNvPicPr>
            <a:picLocks noChangeAspect="1"/>
          </p:cNvPicPr>
          <p:nvPr/>
        </p:nvPicPr>
        <p:blipFill>
          <a:blip r:embed="rId3"/>
          <a:stretch>
            <a:fillRect/>
          </a:stretch>
        </p:blipFill>
        <p:spPr>
          <a:xfrm>
            <a:off x="696000" y="1073580"/>
            <a:ext cx="10800000" cy="4743464"/>
          </a:xfrm>
          <a:prstGeom prst="rect">
            <a:avLst/>
          </a:prstGeom>
        </p:spPr>
      </p:pic>
    </p:spTree>
    <p:extLst>
      <p:ext uri="{BB962C8B-B14F-4D97-AF65-F5344CB8AC3E}">
        <p14:creationId xmlns:p14="http://schemas.microsoft.com/office/powerpoint/2010/main" val="39033213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E3C1195E-6C7F-4C96-906A-6EDE75AE5BD3}"/>
              </a:ext>
            </a:extLst>
          </p:cNvPr>
          <p:cNvSpPr/>
          <p:nvPr/>
        </p:nvSpPr>
        <p:spPr>
          <a:xfrm>
            <a:off x="0" y="1631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200000"/>
              </a:lnSpc>
              <a:buFont typeface="Wingdings" panose="05000000000000000000" pitchFamily="2" charset="2"/>
              <a:buChar char="ü"/>
            </a:pPr>
            <a:r>
              <a:rPr lang="zh-TW" altLang="en-US" dirty="0"/>
              <a:t>基於簽名的數位簽名方案</a:t>
            </a:r>
            <a:endParaRPr lang="en-US" altLang="zh-TW" dirty="0"/>
          </a:p>
          <a:p>
            <a:pPr marL="342900" indent="-342900">
              <a:lnSpc>
                <a:spcPct val="200000"/>
              </a:lnSpc>
              <a:buFont typeface="Wingdings" panose="05000000000000000000" pitchFamily="2" charset="2"/>
              <a:buChar char="ü"/>
            </a:pPr>
            <a:r>
              <a:rPr lang="zh-TW" altLang="en-US" dirty="0"/>
              <a:t>三個主要演算法：。</a:t>
            </a:r>
            <a:endParaRPr lang="en-US" altLang="zh-TW" dirty="0">
              <a:latin typeface="Times New Roman" panose="02020603050405020304" pitchFamily="18" charset="0"/>
              <a:cs typeface="Times New Roman" panose="02020603050405020304" pitchFamily="18" charset="0"/>
            </a:endParaRPr>
          </a:p>
        </p:txBody>
      </p:sp>
      <p:grpSp>
        <p:nvGrpSpPr>
          <p:cNvPr id="54" name="组合 53"/>
          <p:cNvGrpSpPr/>
          <p:nvPr/>
        </p:nvGrpSpPr>
        <p:grpSpPr>
          <a:xfrm>
            <a:off x="568443" y="319365"/>
            <a:ext cx="1207115" cy="400110"/>
            <a:chOff x="568442" y="319364"/>
            <a:chExt cx="1207115" cy="400111"/>
          </a:xfrm>
        </p:grpSpPr>
        <p:sp>
          <p:nvSpPr>
            <p:cNvPr id="55" name="文本框 23"/>
            <p:cNvSpPr txBox="1"/>
            <p:nvPr/>
          </p:nvSpPr>
          <p:spPr>
            <a:xfrm>
              <a:off x="665958" y="319364"/>
              <a:ext cx="1109599" cy="400111"/>
            </a:xfrm>
            <a:prstGeom prst="rect">
              <a:avLst/>
            </a:prstGeom>
            <a:noFill/>
          </p:spPr>
          <p:txBody>
            <a:bodyPr wrap="none" rtlCol="0">
              <a:spAutoFit/>
            </a:bodyPr>
            <a:lstStyle/>
            <a:p>
              <a:r>
                <a:rPr lang="en-US" altLang="zh-TW"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Signing  </a:t>
              </a:r>
              <a:endParaRPr lang="zh-CN" altLang="en-US"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pic>
        <p:nvPicPr>
          <p:cNvPr id="3" name="圖片 2">
            <a:extLst>
              <a:ext uri="{FF2B5EF4-FFF2-40B4-BE49-F238E27FC236}">
                <a16:creationId xmlns:a16="http://schemas.microsoft.com/office/drawing/2014/main" id="{0360815C-C2EB-4F54-8132-74851DF3AF4C}"/>
              </a:ext>
            </a:extLst>
          </p:cNvPr>
          <p:cNvPicPr>
            <a:picLocks noChangeAspect="1"/>
          </p:cNvPicPr>
          <p:nvPr/>
        </p:nvPicPr>
        <p:blipFill>
          <a:blip r:embed="rId3"/>
          <a:stretch>
            <a:fillRect/>
          </a:stretch>
        </p:blipFill>
        <p:spPr>
          <a:xfrm>
            <a:off x="696000" y="1447075"/>
            <a:ext cx="10800000" cy="3570552"/>
          </a:xfrm>
          <a:prstGeom prst="rect">
            <a:avLst/>
          </a:prstGeom>
        </p:spPr>
      </p:pic>
    </p:spTree>
    <p:extLst>
      <p:ext uri="{BB962C8B-B14F-4D97-AF65-F5344CB8AC3E}">
        <p14:creationId xmlns:p14="http://schemas.microsoft.com/office/powerpoint/2010/main" val="891044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E3C1195E-6C7F-4C96-906A-6EDE75AE5BD3}"/>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200000"/>
              </a:lnSpc>
              <a:buFont typeface="Wingdings" panose="05000000000000000000" pitchFamily="2" charset="2"/>
              <a:buChar char="ü"/>
            </a:pPr>
            <a:r>
              <a:rPr lang="zh-TW" altLang="en-US" dirty="0"/>
              <a:t>基於簽名的數位簽名方案</a:t>
            </a:r>
            <a:endParaRPr lang="en-US" altLang="zh-TW" dirty="0"/>
          </a:p>
          <a:p>
            <a:pPr marL="342900" indent="-342900">
              <a:lnSpc>
                <a:spcPct val="200000"/>
              </a:lnSpc>
              <a:buFont typeface="Wingdings" panose="05000000000000000000" pitchFamily="2" charset="2"/>
              <a:buChar char="ü"/>
            </a:pPr>
            <a:r>
              <a:rPr lang="zh-TW" altLang="en-US" dirty="0"/>
              <a:t>三個主要演算法：。</a:t>
            </a:r>
            <a:endParaRPr lang="en-US" altLang="zh-TW" dirty="0">
              <a:latin typeface="Times New Roman" panose="02020603050405020304" pitchFamily="18" charset="0"/>
              <a:cs typeface="Times New Roman" panose="02020603050405020304" pitchFamily="18" charset="0"/>
            </a:endParaRPr>
          </a:p>
        </p:txBody>
      </p:sp>
      <p:grpSp>
        <p:nvGrpSpPr>
          <p:cNvPr id="54" name="组合 53"/>
          <p:cNvGrpSpPr/>
          <p:nvPr/>
        </p:nvGrpSpPr>
        <p:grpSpPr>
          <a:xfrm>
            <a:off x="568443" y="319365"/>
            <a:ext cx="1489692" cy="707886"/>
            <a:chOff x="568442" y="319364"/>
            <a:chExt cx="1489692" cy="707888"/>
          </a:xfrm>
        </p:grpSpPr>
        <p:sp>
          <p:nvSpPr>
            <p:cNvPr id="55" name="文本框 23"/>
            <p:cNvSpPr txBox="1"/>
            <p:nvPr/>
          </p:nvSpPr>
          <p:spPr>
            <a:xfrm>
              <a:off x="665958" y="319364"/>
              <a:ext cx="1392176" cy="707888"/>
            </a:xfrm>
            <a:prstGeom prst="rect">
              <a:avLst/>
            </a:prstGeom>
            <a:noFill/>
          </p:spPr>
          <p:txBody>
            <a:bodyPr wrap="none" rtlCol="0">
              <a:spAutoFit/>
            </a:bodyPr>
            <a:lstStyle/>
            <a:p>
              <a:r>
                <a:rPr lang="en-US" altLang="zh-TW"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Verification</a:t>
              </a:r>
            </a:p>
            <a:p>
              <a:r>
                <a:rPr lang="en-US" altLang="zh-TW"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 </a:t>
              </a:r>
              <a:endParaRPr lang="zh-CN" altLang="en-US"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文字方塊 1">
            <a:extLst>
              <a:ext uri="{FF2B5EF4-FFF2-40B4-BE49-F238E27FC236}">
                <a16:creationId xmlns:a16="http://schemas.microsoft.com/office/drawing/2014/main" id="{54C0D2C8-3DE9-822A-A0EB-114D5D763C1D}"/>
              </a:ext>
            </a:extLst>
          </p:cNvPr>
          <p:cNvSpPr txBox="1"/>
          <p:nvPr/>
        </p:nvSpPr>
        <p:spPr>
          <a:xfrm>
            <a:off x="11760000" y="6488668"/>
            <a:ext cx="432000"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9</a:t>
            </a:r>
            <a:endParaRPr lang="zh-TW" altLang="en-US" dirty="0">
              <a:latin typeface="Times New Roman" panose="02020603050405020304" pitchFamily="18" charset="0"/>
              <a:cs typeface="Times New Roman" panose="02020603050405020304" pitchFamily="18" charset="0"/>
            </a:endParaRPr>
          </a:p>
        </p:txBody>
      </p:sp>
      <p:pic>
        <p:nvPicPr>
          <p:cNvPr id="7" name="圖片 6">
            <a:extLst>
              <a:ext uri="{FF2B5EF4-FFF2-40B4-BE49-F238E27FC236}">
                <a16:creationId xmlns:a16="http://schemas.microsoft.com/office/drawing/2014/main" id="{26115E2E-5B02-42C2-B0EE-C424B23D62AE}"/>
              </a:ext>
            </a:extLst>
          </p:cNvPr>
          <p:cNvPicPr>
            <a:picLocks noChangeAspect="1"/>
          </p:cNvPicPr>
          <p:nvPr/>
        </p:nvPicPr>
        <p:blipFill>
          <a:blip r:embed="rId3"/>
          <a:stretch>
            <a:fillRect/>
          </a:stretch>
        </p:blipFill>
        <p:spPr>
          <a:xfrm>
            <a:off x="478465" y="1086863"/>
            <a:ext cx="7691723" cy="4815988"/>
          </a:xfrm>
          <a:prstGeom prst="rect">
            <a:avLst/>
          </a:prstGeom>
        </p:spPr>
      </p:pic>
      <p:pic>
        <p:nvPicPr>
          <p:cNvPr id="5" name="圖片 4">
            <a:extLst>
              <a:ext uri="{FF2B5EF4-FFF2-40B4-BE49-F238E27FC236}">
                <a16:creationId xmlns:a16="http://schemas.microsoft.com/office/drawing/2014/main" id="{85413050-9451-4350-9F54-97E0A2B86D65}"/>
              </a:ext>
            </a:extLst>
          </p:cNvPr>
          <p:cNvPicPr>
            <a:picLocks noChangeAspect="1"/>
          </p:cNvPicPr>
          <p:nvPr/>
        </p:nvPicPr>
        <p:blipFill rotWithShape="1">
          <a:blip r:embed="rId4"/>
          <a:srcRect r="1202"/>
          <a:stretch/>
        </p:blipFill>
        <p:spPr>
          <a:xfrm>
            <a:off x="6266491" y="708669"/>
            <a:ext cx="5853840" cy="5572376"/>
          </a:xfrm>
          <a:prstGeom prst="rect">
            <a:avLst/>
          </a:prstGeom>
        </p:spPr>
      </p:pic>
      <p:cxnSp>
        <p:nvCxnSpPr>
          <p:cNvPr id="26" name="直線單箭頭接點 25">
            <a:extLst>
              <a:ext uri="{FF2B5EF4-FFF2-40B4-BE49-F238E27FC236}">
                <a16:creationId xmlns:a16="http://schemas.microsoft.com/office/drawing/2014/main" id="{A0F25C37-89B0-4431-AB13-73923B30F68B}"/>
              </a:ext>
            </a:extLst>
          </p:cNvPr>
          <p:cNvCxnSpPr>
            <a:cxnSpLocks/>
          </p:cNvCxnSpPr>
          <p:nvPr/>
        </p:nvCxnSpPr>
        <p:spPr>
          <a:xfrm flipV="1">
            <a:off x="2876550" y="1027251"/>
            <a:ext cx="3691518" cy="1607798"/>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7" name="直線單箭頭接點 26">
            <a:extLst>
              <a:ext uri="{FF2B5EF4-FFF2-40B4-BE49-F238E27FC236}">
                <a16:creationId xmlns:a16="http://schemas.microsoft.com/office/drawing/2014/main" id="{135BB12D-C347-43FF-89EC-261E0BCA1C85}"/>
              </a:ext>
            </a:extLst>
          </p:cNvPr>
          <p:cNvCxnSpPr>
            <a:cxnSpLocks/>
          </p:cNvCxnSpPr>
          <p:nvPr/>
        </p:nvCxnSpPr>
        <p:spPr>
          <a:xfrm flipV="1">
            <a:off x="2912385" y="1204332"/>
            <a:ext cx="3655683" cy="1619814"/>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8" name="直線單箭頭接點 27">
            <a:extLst>
              <a:ext uri="{FF2B5EF4-FFF2-40B4-BE49-F238E27FC236}">
                <a16:creationId xmlns:a16="http://schemas.microsoft.com/office/drawing/2014/main" id="{8A3F4F4E-5EEB-424D-AE31-857FBEDAF29D}"/>
              </a:ext>
            </a:extLst>
          </p:cNvPr>
          <p:cNvCxnSpPr>
            <a:cxnSpLocks/>
          </p:cNvCxnSpPr>
          <p:nvPr/>
        </p:nvCxnSpPr>
        <p:spPr>
          <a:xfrm flipV="1">
            <a:off x="3005862" y="1449659"/>
            <a:ext cx="3691518" cy="166296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9" name="直線單箭頭接點 28">
            <a:extLst>
              <a:ext uri="{FF2B5EF4-FFF2-40B4-BE49-F238E27FC236}">
                <a16:creationId xmlns:a16="http://schemas.microsoft.com/office/drawing/2014/main" id="{790F6210-A482-4F52-92DC-C038FBEDF0B0}"/>
              </a:ext>
            </a:extLst>
          </p:cNvPr>
          <p:cNvCxnSpPr>
            <a:cxnSpLocks/>
          </p:cNvCxnSpPr>
          <p:nvPr/>
        </p:nvCxnSpPr>
        <p:spPr>
          <a:xfrm flipV="1">
            <a:off x="2335741" y="1717288"/>
            <a:ext cx="4268162" cy="1831582"/>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1" name="直線單箭頭接點 30">
            <a:extLst>
              <a:ext uri="{FF2B5EF4-FFF2-40B4-BE49-F238E27FC236}">
                <a16:creationId xmlns:a16="http://schemas.microsoft.com/office/drawing/2014/main" id="{3248C73B-971F-4950-9F19-B98869A77D34}"/>
              </a:ext>
            </a:extLst>
          </p:cNvPr>
          <p:cNvCxnSpPr>
            <a:cxnSpLocks/>
          </p:cNvCxnSpPr>
          <p:nvPr/>
        </p:nvCxnSpPr>
        <p:spPr>
          <a:xfrm flipV="1">
            <a:off x="2165766" y="1925699"/>
            <a:ext cx="4438137" cy="187604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2" name="直線單箭頭接點 31">
            <a:extLst>
              <a:ext uri="{FF2B5EF4-FFF2-40B4-BE49-F238E27FC236}">
                <a16:creationId xmlns:a16="http://schemas.microsoft.com/office/drawing/2014/main" id="{4632C542-AD69-4465-A4EE-F67DB3088F31}"/>
              </a:ext>
            </a:extLst>
          </p:cNvPr>
          <p:cNvCxnSpPr>
            <a:cxnSpLocks/>
          </p:cNvCxnSpPr>
          <p:nvPr/>
        </p:nvCxnSpPr>
        <p:spPr>
          <a:xfrm flipV="1">
            <a:off x="3713445" y="2146684"/>
            <a:ext cx="2854623" cy="1879761"/>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4" name="直線單箭頭接點 33">
            <a:extLst>
              <a:ext uri="{FF2B5EF4-FFF2-40B4-BE49-F238E27FC236}">
                <a16:creationId xmlns:a16="http://schemas.microsoft.com/office/drawing/2014/main" id="{9A68E909-39C3-4036-9FBD-1C27A889B477}"/>
              </a:ext>
            </a:extLst>
          </p:cNvPr>
          <p:cNvCxnSpPr>
            <a:cxnSpLocks/>
          </p:cNvCxnSpPr>
          <p:nvPr/>
        </p:nvCxnSpPr>
        <p:spPr>
          <a:xfrm flipV="1">
            <a:off x="3082360" y="2382609"/>
            <a:ext cx="3485708" cy="210556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6" name="直線單箭頭接點 35">
            <a:extLst>
              <a:ext uri="{FF2B5EF4-FFF2-40B4-BE49-F238E27FC236}">
                <a16:creationId xmlns:a16="http://schemas.microsoft.com/office/drawing/2014/main" id="{1AB3BC1F-F6CB-4A95-A938-24D455438E04}"/>
              </a:ext>
            </a:extLst>
          </p:cNvPr>
          <p:cNvCxnSpPr>
            <a:cxnSpLocks/>
            <a:endCxn id="38" idx="1"/>
          </p:cNvCxnSpPr>
          <p:nvPr/>
        </p:nvCxnSpPr>
        <p:spPr>
          <a:xfrm flipV="1">
            <a:off x="5638903" y="3385968"/>
            <a:ext cx="821295" cy="1398044"/>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38" name="左大括弧 37">
            <a:extLst>
              <a:ext uri="{FF2B5EF4-FFF2-40B4-BE49-F238E27FC236}">
                <a16:creationId xmlns:a16="http://schemas.microsoft.com/office/drawing/2014/main" id="{5ACC7AB5-541C-4923-A6D4-26CF9B5FB42D}"/>
              </a:ext>
            </a:extLst>
          </p:cNvPr>
          <p:cNvSpPr/>
          <p:nvPr/>
        </p:nvSpPr>
        <p:spPr>
          <a:xfrm>
            <a:off x="6460198" y="2514396"/>
            <a:ext cx="107869" cy="1743143"/>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40" name="直線單箭頭接點 39">
            <a:extLst>
              <a:ext uri="{FF2B5EF4-FFF2-40B4-BE49-F238E27FC236}">
                <a16:creationId xmlns:a16="http://schemas.microsoft.com/office/drawing/2014/main" id="{F6013CB0-D5B1-488F-8197-DC3EA0009C38}"/>
              </a:ext>
            </a:extLst>
          </p:cNvPr>
          <p:cNvCxnSpPr>
            <a:cxnSpLocks/>
            <a:endCxn id="42" idx="1"/>
          </p:cNvCxnSpPr>
          <p:nvPr/>
        </p:nvCxnSpPr>
        <p:spPr>
          <a:xfrm flipV="1">
            <a:off x="3063565" y="4883473"/>
            <a:ext cx="3414551" cy="203256"/>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2" name="左大括弧 41">
            <a:extLst>
              <a:ext uri="{FF2B5EF4-FFF2-40B4-BE49-F238E27FC236}">
                <a16:creationId xmlns:a16="http://schemas.microsoft.com/office/drawing/2014/main" id="{31B06184-EAF9-405F-B398-2FD13578CAD4}"/>
              </a:ext>
            </a:extLst>
          </p:cNvPr>
          <p:cNvSpPr/>
          <p:nvPr/>
        </p:nvSpPr>
        <p:spPr>
          <a:xfrm>
            <a:off x="6478116" y="4358604"/>
            <a:ext cx="166450" cy="1049737"/>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44" name="直線單箭頭接點 43">
            <a:extLst>
              <a:ext uri="{FF2B5EF4-FFF2-40B4-BE49-F238E27FC236}">
                <a16:creationId xmlns:a16="http://schemas.microsoft.com/office/drawing/2014/main" id="{956D2823-A7F1-4651-A1CF-D0224878D8A8}"/>
              </a:ext>
            </a:extLst>
          </p:cNvPr>
          <p:cNvCxnSpPr>
            <a:cxnSpLocks/>
          </p:cNvCxnSpPr>
          <p:nvPr/>
        </p:nvCxnSpPr>
        <p:spPr>
          <a:xfrm>
            <a:off x="3517048" y="5482028"/>
            <a:ext cx="3086855" cy="232746"/>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7" name="直線單箭頭接點 46">
            <a:extLst>
              <a:ext uri="{FF2B5EF4-FFF2-40B4-BE49-F238E27FC236}">
                <a16:creationId xmlns:a16="http://schemas.microsoft.com/office/drawing/2014/main" id="{9C140BEC-11F0-48DA-AF18-C6BF25A66B2B}"/>
              </a:ext>
            </a:extLst>
          </p:cNvPr>
          <p:cNvCxnSpPr>
            <a:cxnSpLocks/>
          </p:cNvCxnSpPr>
          <p:nvPr/>
        </p:nvCxnSpPr>
        <p:spPr>
          <a:xfrm>
            <a:off x="4144636" y="5702148"/>
            <a:ext cx="2423431" cy="228569"/>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37546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E3C1195E-6C7F-4C96-906A-6EDE75AE5BD3}"/>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200000"/>
              </a:lnSpc>
              <a:buFont typeface="Wingdings" panose="05000000000000000000" pitchFamily="2" charset="2"/>
              <a:buChar char="ü"/>
            </a:pPr>
            <a:r>
              <a:rPr lang="zh-TW" altLang="en-US" dirty="0"/>
              <a:t>基於簽名的數位簽名方案</a:t>
            </a:r>
            <a:endParaRPr lang="en-US" altLang="zh-TW" dirty="0"/>
          </a:p>
          <a:p>
            <a:pPr marL="342900" indent="-342900">
              <a:lnSpc>
                <a:spcPct val="200000"/>
              </a:lnSpc>
              <a:buFont typeface="Wingdings" panose="05000000000000000000" pitchFamily="2" charset="2"/>
              <a:buChar char="ü"/>
            </a:pPr>
            <a:r>
              <a:rPr lang="zh-TW" altLang="en-US" dirty="0"/>
              <a:t>三個主要演算法：。</a:t>
            </a:r>
            <a:endParaRPr lang="en-US" altLang="zh-TW" dirty="0">
              <a:latin typeface="Times New Roman" panose="02020603050405020304" pitchFamily="18" charset="0"/>
              <a:cs typeface="Times New Roman" panose="02020603050405020304" pitchFamily="18" charset="0"/>
            </a:endParaRPr>
          </a:p>
        </p:txBody>
      </p:sp>
      <p:grpSp>
        <p:nvGrpSpPr>
          <p:cNvPr id="54" name="组合 53"/>
          <p:cNvGrpSpPr/>
          <p:nvPr/>
        </p:nvGrpSpPr>
        <p:grpSpPr>
          <a:xfrm>
            <a:off x="568443" y="319365"/>
            <a:ext cx="1489692" cy="707886"/>
            <a:chOff x="568442" y="319364"/>
            <a:chExt cx="1489692" cy="707888"/>
          </a:xfrm>
        </p:grpSpPr>
        <p:sp>
          <p:nvSpPr>
            <p:cNvPr id="55" name="文本框 23"/>
            <p:cNvSpPr txBox="1"/>
            <p:nvPr/>
          </p:nvSpPr>
          <p:spPr>
            <a:xfrm>
              <a:off x="665958" y="319364"/>
              <a:ext cx="1392176" cy="707888"/>
            </a:xfrm>
            <a:prstGeom prst="rect">
              <a:avLst/>
            </a:prstGeom>
            <a:noFill/>
          </p:spPr>
          <p:txBody>
            <a:bodyPr wrap="none" rtlCol="0">
              <a:spAutoFit/>
            </a:bodyPr>
            <a:lstStyle/>
            <a:p>
              <a:r>
                <a:rPr lang="en-US" altLang="zh-TW"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Verification</a:t>
              </a:r>
            </a:p>
            <a:p>
              <a:r>
                <a:rPr lang="en-US" altLang="zh-TW"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 </a:t>
              </a:r>
              <a:endParaRPr lang="zh-CN" altLang="en-US"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文字方塊 1">
            <a:extLst>
              <a:ext uri="{FF2B5EF4-FFF2-40B4-BE49-F238E27FC236}">
                <a16:creationId xmlns:a16="http://schemas.microsoft.com/office/drawing/2014/main" id="{54C0D2C8-3DE9-822A-A0EB-114D5D763C1D}"/>
              </a:ext>
            </a:extLst>
          </p:cNvPr>
          <p:cNvSpPr txBox="1"/>
          <p:nvPr/>
        </p:nvSpPr>
        <p:spPr>
          <a:xfrm>
            <a:off x="11760000" y="6488668"/>
            <a:ext cx="432000"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9</a:t>
            </a:r>
            <a:endParaRPr lang="zh-TW" altLang="en-US" dirty="0">
              <a:latin typeface="Times New Roman" panose="02020603050405020304" pitchFamily="18" charset="0"/>
              <a:cs typeface="Times New Roman" panose="02020603050405020304" pitchFamily="18" charset="0"/>
            </a:endParaRPr>
          </a:p>
        </p:txBody>
      </p:sp>
      <p:pic>
        <p:nvPicPr>
          <p:cNvPr id="4" name="圖片 3">
            <a:extLst>
              <a:ext uri="{FF2B5EF4-FFF2-40B4-BE49-F238E27FC236}">
                <a16:creationId xmlns:a16="http://schemas.microsoft.com/office/drawing/2014/main" id="{093EA3D0-187C-456F-B01E-C680470CAC44}"/>
              </a:ext>
            </a:extLst>
          </p:cNvPr>
          <p:cNvPicPr>
            <a:picLocks noChangeAspect="1"/>
          </p:cNvPicPr>
          <p:nvPr/>
        </p:nvPicPr>
        <p:blipFill>
          <a:blip r:embed="rId3"/>
          <a:stretch>
            <a:fillRect/>
          </a:stretch>
        </p:blipFill>
        <p:spPr>
          <a:xfrm>
            <a:off x="770782" y="990259"/>
            <a:ext cx="10800000" cy="4945975"/>
          </a:xfrm>
          <a:prstGeom prst="rect">
            <a:avLst/>
          </a:prstGeom>
        </p:spPr>
      </p:pic>
    </p:spTree>
    <p:extLst>
      <p:ext uri="{BB962C8B-B14F-4D97-AF65-F5344CB8AC3E}">
        <p14:creationId xmlns:p14="http://schemas.microsoft.com/office/powerpoint/2010/main" val="1154100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E3C1195E-6C7F-4C96-906A-6EDE75AE5BD3}"/>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200000"/>
              </a:lnSpc>
              <a:buFont typeface="Wingdings" panose="05000000000000000000" pitchFamily="2" charset="2"/>
              <a:buChar char="ü"/>
            </a:pPr>
            <a:r>
              <a:rPr lang="zh-TW" altLang="en-US" dirty="0"/>
              <a:t>基於簽名的數位簽名方案</a:t>
            </a:r>
            <a:endParaRPr lang="en-US" altLang="zh-TW" dirty="0"/>
          </a:p>
          <a:p>
            <a:pPr marL="342900" indent="-342900">
              <a:lnSpc>
                <a:spcPct val="200000"/>
              </a:lnSpc>
              <a:buFont typeface="Wingdings" panose="05000000000000000000" pitchFamily="2" charset="2"/>
              <a:buChar char="ü"/>
            </a:pPr>
            <a:r>
              <a:rPr lang="zh-TW" altLang="en-US" dirty="0"/>
              <a:t>三個主要演算法：。</a:t>
            </a:r>
            <a:endParaRPr lang="en-US" altLang="zh-TW" dirty="0">
              <a:latin typeface="Times New Roman" panose="02020603050405020304" pitchFamily="18" charset="0"/>
              <a:cs typeface="Times New Roman" panose="02020603050405020304" pitchFamily="18" charset="0"/>
            </a:endParaRPr>
          </a:p>
        </p:txBody>
      </p:sp>
      <p:grpSp>
        <p:nvGrpSpPr>
          <p:cNvPr id="54" name="组合 53"/>
          <p:cNvGrpSpPr/>
          <p:nvPr/>
        </p:nvGrpSpPr>
        <p:grpSpPr>
          <a:xfrm>
            <a:off x="568443" y="319365"/>
            <a:ext cx="1489692" cy="707886"/>
            <a:chOff x="568442" y="319364"/>
            <a:chExt cx="1489692" cy="707888"/>
          </a:xfrm>
        </p:grpSpPr>
        <p:sp>
          <p:nvSpPr>
            <p:cNvPr id="55" name="文本框 23"/>
            <p:cNvSpPr txBox="1"/>
            <p:nvPr/>
          </p:nvSpPr>
          <p:spPr>
            <a:xfrm>
              <a:off x="665958" y="319364"/>
              <a:ext cx="1392176" cy="707888"/>
            </a:xfrm>
            <a:prstGeom prst="rect">
              <a:avLst/>
            </a:prstGeom>
            <a:noFill/>
          </p:spPr>
          <p:txBody>
            <a:bodyPr wrap="none" rtlCol="0">
              <a:spAutoFit/>
            </a:bodyPr>
            <a:lstStyle/>
            <a:p>
              <a:r>
                <a:rPr lang="en-US" altLang="zh-TW"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Verification</a:t>
              </a:r>
            </a:p>
            <a:p>
              <a:r>
                <a:rPr lang="en-US" altLang="zh-TW"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 </a:t>
              </a:r>
              <a:endParaRPr lang="zh-CN" altLang="en-US"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文字方塊 1">
            <a:extLst>
              <a:ext uri="{FF2B5EF4-FFF2-40B4-BE49-F238E27FC236}">
                <a16:creationId xmlns:a16="http://schemas.microsoft.com/office/drawing/2014/main" id="{54C0D2C8-3DE9-822A-A0EB-114D5D763C1D}"/>
              </a:ext>
            </a:extLst>
          </p:cNvPr>
          <p:cNvSpPr txBox="1"/>
          <p:nvPr/>
        </p:nvSpPr>
        <p:spPr>
          <a:xfrm>
            <a:off x="11760000" y="6488668"/>
            <a:ext cx="432000"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9</a:t>
            </a:r>
            <a:endParaRPr lang="zh-TW" altLang="en-US" dirty="0">
              <a:latin typeface="Times New Roman" panose="02020603050405020304" pitchFamily="18" charset="0"/>
              <a:cs typeface="Times New Roman" panose="02020603050405020304" pitchFamily="18" charset="0"/>
            </a:endParaRPr>
          </a:p>
        </p:txBody>
      </p:sp>
      <p:pic>
        <p:nvPicPr>
          <p:cNvPr id="6" name="圖片 5">
            <a:extLst>
              <a:ext uri="{FF2B5EF4-FFF2-40B4-BE49-F238E27FC236}">
                <a16:creationId xmlns:a16="http://schemas.microsoft.com/office/drawing/2014/main" id="{6E3AC04F-1E66-40C0-8E60-EF8414A2A1C0}"/>
              </a:ext>
            </a:extLst>
          </p:cNvPr>
          <p:cNvPicPr>
            <a:picLocks noChangeAspect="1"/>
          </p:cNvPicPr>
          <p:nvPr/>
        </p:nvPicPr>
        <p:blipFill>
          <a:blip r:embed="rId3"/>
          <a:stretch>
            <a:fillRect/>
          </a:stretch>
        </p:blipFill>
        <p:spPr>
          <a:xfrm>
            <a:off x="960000" y="832538"/>
            <a:ext cx="10800000" cy="5489056"/>
          </a:xfrm>
          <a:prstGeom prst="rect">
            <a:avLst/>
          </a:prstGeom>
        </p:spPr>
      </p:pic>
    </p:spTree>
    <p:extLst>
      <p:ext uri="{BB962C8B-B14F-4D97-AF65-F5344CB8AC3E}">
        <p14:creationId xmlns:p14="http://schemas.microsoft.com/office/powerpoint/2010/main" val="1187900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E3C1195E-6C7F-4C96-906A-6EDE75AE5BD3}"/>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200000"/>
              </a:lnSpc>
              <a:buFont typeface="Wingdings" panose="05000000000000000000" pitchFamily="2" charset="2"/>
              <a:buChar char="ü"/>
            </a:pPr>
            <a:r>
              <a:rPr lang="zh-TW" altLang="en-US" dirty="0"/>
              <a:t>基於簽名的數位簽名方案</a:t>
            </a:r>
            <a:endParaRPr lang="en-US" altLang="zh-TW" dirty="0"/>
          </a:p>
          <a:p>
            <a:pPr marL="342900" indent="-342900">
              <a:lnSpc>
                <a:spcPct val="200000"/>
              </a:lnSpc>
              <a:buFont typeface="Wingdings" panose="05000000000000000000" pitchFamily="2" charset="2"/>
              <a:buChar char="ü"/>
            </a:pPr>
            <a:r>
              <a:rPr lang="zh-TW" altLang="en-US" dirty="0"/>
              <a:t>三個主要演算法：。</a:t>
            </a:r>
            <a:endParaRPr lang="en-US" altLang="zh-TW" dirty="0">
              <a:latin typeface="Times New Roman" panose="02020603050405020304" pitchFamily="18" charset="0"/>
              <a:cs typeface="Times New Roman" panose="02020603050405020304" pitchFamily="18" charset="0"/>
            </a:endParaRPr>
          </a:p>
        </p:txBody>
      </p:sp>
      <p:grpSp>
        <p:nvGrpSpPr>
          <p:cNvPr id="54" name="组合 53"/>
          <p:cNvGrpSpPr/>
          <p:nvPr/>
        </p:nvGrpSpPr>
        <p:grpSpPr>
          <a:xfrm>
            <a:off x="568443" y="319365"/>
            <a:ext cx="1489692" cy="707886"/>
            <a:chOff x="568442" y="319364"/>
            <a:chExt cx="1489692" cy="707888"/>
          </a:xfrm>
        </p:grpSpPr>
        <p:sp>
          <p:nvSpPr>
            <p:cNvPr id="55" name="文本框 23"/>
            <p:cNvSpPr txBox="1"/>
            <p:nvPr/>
          </p:nvSpPr>
          <p:spPr>
            <a:xfrm>
              <a:off x="665958" y="319364"/>
              <a:ext cx="1392176" cy="707888"/>
            </a:xfrm>
            <a:prstGeom prst="rect">
              <a:avLst/>
            </a:prstGeom>
            <a:noFill/>
          </p:spPr>
          <p:txBody>
            <a:bodyPr wrap="none" rtlCol="0">
              <a:spAutoFit/>
            </a:bodyPr>
            <a:lstStyle/>
            <a:p>
              <a:r>
                <a:rPr lang="en-US" altLang="zh-TW"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Verification</a:t>
              </a:r>
            </a:p>
            <a:p>
              <a:r>
                <a:rPr lang="en-US" altLang="zh-TW"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 </a:t>
              </a:r>
              <a:endParaRPr lang="zh-CN" altLang="en-US"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文字方塊 1">
            <a:extLst>
              <a:ext uri="{FF2B5EF4-FFF2-40B4-BE49-F238E27FC236}">
                <a16:creationId xmlns:a16="http://schemas.microsoft.com/office/drawing/2014/main" id="{54C0D2C8-3DE9-822A-A0EB-114D5D763C1D}"/>
              </a:ext>
            </a:extLst>
          </p:cNvPr>
          <p:cNvSpPr txBox="1"/>
          <p:nvPr/>
        </p:nvSpPr>
        <p:spPr>
          <a:xfrm>
            <a:off x="11760000" y="6488668"/>
            <a:ext cx="432000"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9</a:t>
            </a:r>
            <a:endParaRPr lang="zh-TW" altLang="en-US"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5C0F3443-A977-4EDF-9F34-5177057EE112}"/>
              </a:ext>
            </a:extLst>
          </p:cNvPr>
          <p:cNvPicPr>
            <a:picLocks noChangeAspect="1"/>
          </p:cNvPicPr>
          <p:nvPr/>
        </p:nvPicPr>
        <p:blipFill>
          <a:blip r:embed="rId3"/>
          <a:stretch>
            <a:fillRect/>
          </a:stretch>
        </p:blipFill>
        <p:spPr>
          <a:xfrm>
            <a:off x="726041" y="911357"/>
            <a:ext cx="10800000" cy="5245178"/>
          </a:xfrm>
          <a:prstGeom prst="rect">
            <a:avLst/>
          </a:prstGeom>
        </p:spPr>
      </p:pic>
    </p:spTree>
    <p:extLst>
      <p:ext uri="{BB962C8B-B14F-4D97-AF65-F5344CB8AC3E}">
        <p14:creationId xmlns:p14="http://schemas.microsoft.com/office/powerpoint/2010/main" val="3023330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 y="-702009"/>
            <a:ext cx="5766460" cy="8704088"/>
          </a:xfrm>
          <a:prstGeom prst="rect">
            <a:avLst/>
          </a:prstGeom>
        </p:spPr>
      </p:pic>
      <p:sp>
        <p:nvSpPr>
          <p:cNvPr id="3" name="文本框 2"/>
          <p:cNvSpPr txBox="1"/>
          <p:nvPr/>
        </p:nvSpPr>
        <p:spPr>
          <a:xfrm>
            <a:off x="3815254" y="2942149"/>
            <a:ext cx="7937513" cy="707886"/>
          </a:xfrm>
          <a:prstGeom prst="rect">
            <a:avLst/>
          </a:prstGeom>
        </p:spPr>
        <p:txBody>
          <a:bodyPr wrap="square" rtlCol="0">
            <a:spAutoFit/>
          </a:bodyPr>
          <a:lstStyle/>
          <a:p>
            <a:pPr algn="ctr"/>
            <a:r>
              <a:rPr lang="en-US" altLang="zh-TW" sz="40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Lattice</a:t>
            </a:r>
            <a:endParaRPr lang="zh-TW" altLang="en-US" sz="40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6" name="组合 5"/>
          <p:cNvGrpSpPr/>
          <p:nvPr/>
        </p:nvGrpSpPr>
        <p:grpSpPr>
          <a:xfrm>
            <a:off x="3425059" y="2400956"/>
            <a:ext cx="1915291" cy="1797269"/>
            <a:chOff x="4007069" y="1623847"/>
            <a:chExt cx="1797269" cy="1797269"/>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007069" y="1623847"/>
              <a:ext cx="1797269" cy="1797269"/>
            </a:xfrm>
            <a:prstGeom prst="rect">
              <a:avLst/>
            </a:prstGeom>
          </p:spPr>
        </p:pic>
        <p:sp>
          <p:nvSpPr>
            <p:cNvPr id="4" name="文本框 3"/>
            <p:cNvSpPr txBox="1"/>
            <p:nvPr/>
          </p:nvSpPr>
          <p:spPr>
            <a:xfrm>
              <a:off x="4202454" y="1968483"/>
              <a:ext cx="1506709" cy="1107996"/>
            </a:xfrm>
            <a:prstGeom prst="rect">
              <a:avLst/>
            </a:prstGeom>
          </p:spPr>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03</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grpSp>
      <p:cxnSp>
        <p:nvCxnSpPr>
          <p:cNvPr id="8" name="直接连接符 7"/>
          <p:cNvCxnSpPr/>
          <p:nvPr/>
        </p:nvCxnSpPr>
        <p:spPr>
          <a:xfrm flipV="1">
            <a:off x="9798603" y="2857438"/>
            <a:ext cx="1553169" cy="15193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0016356" y="2303309"/>
            <a:ext cx="1450428" cy="14188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00196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accel="46000" fill="hold" nodeType="withEffect" p14:presetBounceEnd="52000">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14:bounceEnd="52000">
                                          <p:cBhvr additive="base">
                                            <p:cTn id="10" dur="500" fill="hold"/>
                                            <p:tgtEl>
                                              <p:spTgt spid="6"/>
                                            </p:tgtEl>
                                            <p:attrNameLst>
                                              <p:attrName>ppt_x</p:attrName>
                                            </p:attrNameLst>
                                          </p:cBhvr>
                                          <p:tavLst>
                                            <p:tav tm="0">
                                              <p:val>
                                                <p:strVal val="0-#ppt_w/2"/>
                                              </p:val>
                                            </p:tav>
                                            <p:tav tm="100000">
                                              <p:val>
                                                <p:strVal val="#ppt_x"/>
                                              </p:val>
                                            </p:tav>
                                          </p:tavLst>
                                        </p:anim>
                                        <p:anim calcmode="lin" valueType="num" p14:bounceEnd="52000">
                                          <p:cBhvr additive="base">
                                            <p:cTn id="11"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accel="4600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0-#ppt_w/2"/>
                                              </p:val>
                                            </p:tav>
                                            <p:tav tm="100000">
                                              <p:val>
                                                <p:strVal val="#ppt_x"/>
                                              </p:val>
                                            </p:tav>
                                          </p:tavLst>
                                        </p:anim>
                                        <p:anim calcmode="lin" valueType="num">
                                          <p:cBhvr additive="base">
                                            <p:cTn id="11"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E3C1195E-6C7F-4C96-906A-6EDE75AE5BD3}"/>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4" name="组合 53"/>
          <p:cNvGrpSpPr/>
          <p:nvPr/>
        </p:nvGrpSpPr>
        <p:grpSpPr>
          <a:xfrm>
            <a:off x="568443" y="319365"/>
            <a:ext cx="8996106" cy="461665"/>
            <a:chOff x="568442" y="319364"/>
            <a:chExt cx="8996106" cy="461666"/>
          </a:xfrm>
        </p:grpSpPr>
        <p:sp>
          <p:nvSpPr>
            <p:cNvPr id="55" name="文本框 23"/>
            <p:cNvSpPr txBox="1"/>
            <p:nvPr/>
          </p:nvSpPr>
          <p:spPr>
            <a:xfrm>
              <a:off x="665958" y="319364"/>
              <a:ext cx="8898590" cy="461666"/>
            </a:xfrm>
            <a:prstGeom prst="rect">
              <a:avLst/>
            </a:prstGeom>
            <a:noFill/>
          </p:spPr>
          <p:txBody>
            <a:bodyPr wrap="none" rtlCol="0">
              <a:spAutoFit/>
            </a:bodyPr>
            <a:lstStyle/>
            <a:p>
              <a:r>
                <a:rPr lang="zh-TW" altLang="en-US" sz="2000" dirty="0">
                  <a:solidFill>
                    <a:schemeClr val="bg2"/>
                  </a:solidFill>
                  <a:latin typeface="微軟正黑體" panose="020B0604030504040204" pitchFamily="34" charset="-120"/>
                  <a:ea typeface="微軟正黑體" panose="020B0604030504040204" pitchFamily="34" charset="-120"/>
                  <a:cs typeface="Times New Roman" panose="02020603050405020304" pitchFamily="18" charset="0"/>
                </a:rPr>
                <a:t>設計與實現基於</a:t>
              </a:r>
              <a:r>
                <a:rPr lang="en-US" altLang="zh-TW" sz="2400" dirty="0">
                  <a:solidFill>
                    <a:schemeClr val="bg2"/>
                  </a:solidFill>
                  <a:latin typeface="微軟正黑體" panose="020B0604030504040204" pitchFamily="34" charset="-120"/>
                  <a:ea typeface="微軟正黑體" panose="020B0604030504040204" pitchFamily="34" charset="-120"/>
                  <a:cs typeface="Times New Roman" panose="02020603050405020304" pitchFamily="18" charset="0"/>
                </a:rPr>
                <a:t>AXI-4</a:t>
              </a:r>
              <a:r>
                <a:rPr lang="zh-TW" altLang="en-US" sz="2000" dirty="0">
                  <a:solidFill>
                    <a:schemeClr val="bg2"/>
                  </a:solidFill>
                  <a:latin typeface="微軟正黑體" panose="020B0604030504040204" pitchFamily="34" charset="-120"/>
                  <a:ea typeface="微軟正黑體" panose="020B0604030504040204" pitchFamily="34" charset="-120"/>
                  <a:cs typeface="Times New Roman" panose="02020603050405020304" pitchFamily="18" charset="0"/>
                </a:rPr>
                <a:t>介面的後量子密法學</a:t>
              </a:r>
              <a:r>
                <a:rPr lang="en-US" altLang="zh-TW" sz="2000" dirty="0">
                  <a:solidFill>
                    <a:schemeClr val="bg2"/>
                  </a:solidFill>
                  <a:latin typeface="微軟正黑體" panose="020B0604030504040204" pitchFamily="34" charset="-120"/>
                  <a:ea typeface="微軟正黑體" panose="020B0604030504040204" pitchFamily="34" charset="-120"/>
                  <a:cs typeface="Times New Roman" panose="02020603050405020304" pitchFamily="18" charset="0"/>
                </a:rPr>
                <a:t>ML-DSA</a:t>
              </a:r>
              <a:r>
                <a:rPr lang="zh-TW" altLang="en-US" sz="2000" dirty="0">
                  <a:solidFill>
                    <a:schemeClr val="bg2"/>
                  </a:solidFill>
                  <a:latin typeface="微軟正黑體" panose="020B0604030504040204" pitchFamily="34" charset="-120"/>
                  <a:ea typeface="微軟正黑體" panose="020B0604030504040204" pitchFamily="34" charset="-120"/>
                  <a:cs typeface="Times New Roman" panose="02020603050405020304" pitchFamily="18" charset="0"/>
                </a:rPr>
                <a:t>之硬體加速器 </a:t>
              </a:r>
              <a:r>
                <a:rPr lang="en-US" altLang="zh-TW" sz="2000" dirty="0">
                  <a:solidFill>
                    <a:schemeClr val="bg2"/>
                  </a:solidFill>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2000" dirty="0">
                  <a:solidFill>
                    <a:schemeClr val="bg2"/>
                  </a:solidFill>
                  <a:latin typeface="微軟正黑體" panose="020B0604030504040204" pitchFamily="34" charset="-120"/>
                  <a:ea typeface="微軟正黑體" panose="020B0604030504040204" pitchFamily="34" charset="-120"/>
                  <a:cs typeface="Times New Roman" panose="02020603050405020304" pitchFamily="18" charset="0"/>
                </a:rPr>
                <a:t>未來規劃</a:t>
              </a:r>
              <a:endParaRPr lang="zh-CN" altLang="en-US" sz="2000" dirty="0">
                <a:solidFill>
                  <a:schemeClr val="bg2"/>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文字方塊 1">
            <a:extLst>
              <a:ext uri="{FF2B5EF4-FFF2-40B4-BE49-F238E27FC236}">
                <a16:creationId xmlns:a16="http://schemas.microsoft.com/office/drawing/2014/main" id="{54C0D2C8-3DE9-822A-A0EB-114D5D763C1D}"/>
              </a:ext>
            </a:extLst>
          </p:cNvPr>
          <p:cNvSpPr txBox="1"/>
          <p:nvPr/>
        </p:nvSpPr>
        <p:spPr>
          <a:xfrm>
            <a:off x="11760000" y="6488668"/>
            <a:ext cx="432000"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12</a:t>
            </a:r>
          </a:p>
        </p:txBody>
      </p:sp>
      <p:sp>
        <p:nvSpPr>
          <p:cNvPr id="17" name="文字方塊 16">
            <a:extLst>
              <a:ext uri="{FF2B5EF4-FFF2-40B4-BE49-F238E27FC236}">
                <a16:creationId xmlns:a16="http://schemas.microsoft.com/office/drawing/2014/main" id="{28D3C64B-4AAC-41CA-A584-DF1ECD386F95}"/>
              </a:ext>
            </a:extLst>
          </p:cNvPr>
          <p:cNvSpPr txBox="1"/>
          <p:nvPr/>
        </p:nvSpPr>
        <p:spPr>
          <a:xfrm>
            <a:off x="915021" y="1581037"/>
            <a:ext cx="11060979" cy="2777940"/>
          </a:xfrm>
          <a:prstGeom prst="rect">
            <a:avLst/>
          </a:prstGeom>
          <a:noFill/>
        </p:spPr>
        <p:txBody>
          <a:bodyPr wrap="square">
            <a:spAutoFit/>
          </a:bodyPr>
          <a:lstStyle/>
          <a:p>
            <a:pPr marL="342900" indent="-342900">
              <a:lnSpc>
                <a:spcPct val="200000"/>
              </a:lnSpc>
              <a:buFont typeface="Wingdings" panose="05000000000000000000" pitchFamily="2" charset="2"/>
              <a:buChar char="ü"/>
            </a:pPr>
            <a:r>
              <a:rPr lang="en-US" altLang="zh-TW" dirty="0">
                <a:latin typeface="Times New Roman" panose="02020603050405020304" pitchFamily="18" charset="0"/>
                <a:cs typeface="Times New Roman" panose="02020603050405020304" pitchFamily="18" charset="0"/>
              </a:rPr>
              <a:t>Use a variant of DFT, specifically NTT, and choose the pipelined structure over memory-based. </a:t>
            </a:r>
          </a:p>
          <a:p>
            <a:pPr marL="342900" indent="-342900">
              <a:lnSpc>
                <a:spcPct val="200000"/>
              </a:lnSpc>
              <a:buFont typeface="Wingdings" panose="05000000000000000000" pitchFamily="2" charset="2"/>
              <a:buChar char="ü"/>
            </a:pPr>
            <a:r>
              <a:rPr lang="en-US" altLang="zh-TW" dirty="0">
                <a:latin typeface="Times New Roman" panose="02020603050405020304" pitchFamily="18" charset="0"/>
                <a:cs typeface="Times New Roman" panose="02020603050405020304" pitchFamily="18" charset="0"/>
              </a:rPr>
              <a:t>Replace the bit-reverse operation used in both NTT and INTT with a lookup table method. </a:t>
            </a:r>
          </a:p>
          <a:p>
            <a:pPr marL="342900" indent="-342900">
              <a:lnSpc>
                <a:spcPct val="200000"/>
              </a:lnSpc>
              <a:buFont typeface="Wingdings" panose="05000000000000000000" pitchFamily="2" charset="2"/>
              <a:buChar char="ü"/>
            </a:pPr>
            <a:r>
              <a:rPr lang="en-US" altLang="zh-TW" dirty="0">
                <a:latin typeface="Times New Roman" panose="02020603050405020304" pitchFamily="18" charset="0"/>
                <a:cs typeface="Times New Roman" panose="02020603050405020304" pitchFamily="18" charset="0"/>
              </a:rPr>
              <a:t>Allocate hardware resources based on the data flow graph to maximize parallelism. </a:t>
            </a:r>
          </a:p>
          <a:p>
            <a:pPr marL="342900" indent="-342900">
              <a:lnSpc>
                <a:spcPct val="200000"/>
              </a:lnSpc>
              <a:buFont typeface="Wingdings" panose="05000000000000000000" pitchFamily="2" charset="2"/>
              <a:buChar char="ü"/>
            </a:pPr>
            <a:r>
              <a:rPr lang="en-US" altLang="zh-TW" dirty="0">
                <a:latin typeface="Times New Roman" panose="02020603050405020304" pitchFamily="18" charset="0"/>
                <a:cs typeface="Times New Roman" panose="02020603050405020304" pitchFamily="18" charset="0"/>
              </a:rPr>
              <a:t>Design a hash module capable of switching between SHAKE-128 and SHAKE-256.</a:t>
            </a:r>
          </a:p>
          <a:p>
            <a:pPr marL="342900" indent="-342900">
              <a:lnSpc>
                <a:spcPct val="200000"/>
              </a:lnSpc>
              <a:buFont typeface="Wingdings" panose="05000000000000000000" pitchFamily="2" charset="2"/>
              <a:buChar char="ü"/>
            </a:pPr>
            <a:r>
              <a:rPr lang="en-US" altLang="zh-TW" dirty="0">
                <a:latin typeface="Times New Roman" panose="02020603050405020304" pitchFamily="18" charset="0"/>
                <a:cs typeface="Times New Roman" panose="02020603050405020304" pitchFamily="18" charset="0"/>
              </a:rPr>
              <a:t>Implement the circuit on ASIC and FPGA</a:t>
            </a:r>
          </a:p>
        </p:txBody>
      </p:sp>
    </p:spTree>
    <p:extLst>
      <p:ext uri="{BB962C8B-B14F-4D97-AF65-F5344CB8AC3E}">
        <p14:creationId xmlns:p14="http://schemas.microsoft.com/office/powerpoint/2010/main" val="395749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E3C1195E-6C7F-4C96-906A-6EDE75AE5BD3}"/>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200000"/>
              </a:lnSpc>
              <a:buFont typeface="Wingdings" panose="05000000000000000000" pitchFamily="2" charset="2"/>
              <a:buChar char="ü"/>
            </a:pPr>
            <a:r>
              <a:rPr lang="zh-TW" altLang="en-US" dirty="0"/>
              <a:t>基於簽名的數位簽名方案</a:t>
            </a:r>
            <a:endParaRPr lang="en-US" altLang="zh-TW" dirty="0"/>
          </a:p>
          <a:p>
            <a:pPr marL="342900" indent="-342900">
              <a:lnSpc>
                <a:spcPct val="200000"/>
              </a:lnSpc>
              <a:buFont typeface="Wingdings" panose="05000000000000000000" pitchFamily="2" charset="2"/>
              <a:buChar char="ü"/>
            </a:pPr>
            <a:r>
              <a:rPr lang="zh-TW" altLang="en-US" dirty="0"/>
              <a:t>三個主要演算法：。</a:t>
            </a:r>
            <a:endParaRPr lang="en-US" altLang="zh-TW" dirty="0">
              <a:latin typeface="Times New Roman" panose="02020603050405020304" pitchFamily="18" charset="0"/>
              <a:cs typeface="Times New Roman" panose="02020603050405020304" pitchFamily="18" charset="0"/>
            </a:endParaRPr>
          </a:p>
        </p:txBody>
      </p:sp>
      <p:grpSp>
        <p:nvGrpSpPr>
          <p:cNvPr id="54" name="组合 53"/>
          <p:cNvGrpSpPr/>
          <p:nvPr/>
        </p:nvGrpSpPr>
        <p:grpSpPr>
          <a:xfrm>
            <a:off x="568443" y="319365"/>
            <a:ext cx="1489692" cy="707886"/>
            <a:chOff x="568442" y="319364"/>
            <a:chExt cx="1489692" cy="707888"/>
          </a:xfrm>
        </p:grpSpPr>
        <p:sp>
          <p:nvSpPr>
            <p:cNvPr id="55" name="文本框 23"/>
            <p:cNvSpPr txBox="1"/>
            <p:nvPr/>
          </p:nvSpPr>
          <p:spPr>
            <a:xfrm>
              <a:off x="665958" y="319364"/>
              <a:ext cx="1392176" cy="707888"/>
            </a:xfrm>
            <a:prstGeom prst="rect">
              <a:avLst/>
            </a:prstGeom>
            <a:noFill/>
          </p:spPr>
          <p:txBody>
            <a:bodyPr wrap="none" rtlCol="0">
              <a:spAutoFit/>
            </a:bodyPr>
            <a:lstStyle/>
            <a:p>
              <a:r>
                <a:rPr lang="en-US" altLang="zh-TW"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Verification</a:t>
              </a:r>
            </a:p>
            <a:p>
              <a:r>
                <a:rPr lang="en-US" altLang="zh-TW"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 </a:t>
              </a:r>
              <a:endParaRPr lang="zh-CN" altLang="en-US"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文字方塊 1">
            <a:extLst>
              <a:ext uri="{FF2B5EF4-FFF2-40B4-BE49-F238E27FC236}">
                <a16:creationId xmlns:a16="http://schemas.microsoft.com/office/drawing/2014/main" id="{54C0D2C8-3DE9-822A-A0EB-114D5D763C1D}"/>
              </a:ext>
            </a:extLst>
          </p:cNvPr>
          <p:cNvSpPr txBox="1"/>
          <p:nvPr/>
        </p:nvSpPr>
        <p:spPr>
          <a:xfrm>
            <a:off x="11760000" y="6488668"/>
            <a:ext cx="432000"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9</a:t>
            </a:r>
            <a:endParaRPr lang="zh-TW" altLang="en-US" dirty="0">
              <a:latin typeface="Times New Roman" panose="02020603050405020304" pitchFamily="18" charset="0"/>
              <a:cs typeface="Times New Roman" panose="02020603050405020304" pitchFamily="18" charset="0"/>
            </a:endParaRPr>
          </a:p>
        </p:txBody>
      </p:sp>
      <p:sp>
        <p:nvSpPr>
          <p:cNvPr id="11" name="文字方塊 10">
            <a:extLst>
              <a:ext uri="{FF2B5EF4-FFF2-40B4-BE49-F238E27FC236}">
                <a16:creationId xmlns:a16="http://schemas.microsoft.com/office/drawing/2014/main" id="{438EC0C6-F931-4A52-AA44-D552BD7B485E}"/>
              </a:ext>
            </a:extLst>
          </p:cNvPr>
          <p:cNvSpPr txBox="1"/>
          <p:nvPr/>
        </p:nvSpPr>
        <p:spPr>
          <a:xfrm>
            <a:off x="3013617" y="1536212"/>
            <a:ext cx="6116444" cy="3885936"/>
          </a:xfrm>
          <a:prstGeom prst="rect">
            <a:avLst/>
          </a:prstGeom>
          <a:noFill/>
        </p:spPr>
        <p:txBody>
          <a:bodyPr wrap="square">
            <a:spAutoFit/>
          </a:bodyPr>
          <a:lstStyle/>
          <a:p>
            <a:pPr marL="342900" indent="-342900">
              <a:lnSpc>
                <a:spcPct val="200000"/>
              </a:lnSpc>
              <a:buFont typeface="Wingdings" panose="05000000000000000000" pitchFamily="2" charset="2"/>
              <a:buChar char="ü"/>
            </a:pPr>
            <a:r>
              <a:rPr lang="zh-TW" altLang="en-US" dirty="0">
                <a:latin typeface="Times New Roman" panose="02020603050405020304" pitchFamily="18" charset="0"/>
                <a:cs typeface="Times New Roman" panose="02020603050405020304" pitchFamily="18" charset="0"/>
              </a:rPr>
              <a:t>使用</a:t>
            </a:r>
            <a:r>
              <a:rPr lang="en-US" altLang="zh-TW" dirty="0">
                <a:latin typeface="Times New Roman" panose="02020603050405020304" pitchFamily="18" charset="0"/>
                <a:cs typeface="Times New Roman" panose="02020603050405020304" pitchFamily="18" charset="0"/>
              </a:rPr>
              <a:t>DFT</a:t>
            </a:r>
            <a:r>
              <a:rPr lang="zh-TW" altLang="en-US" dirty="0">
                <a:latin typeface="Times New Roman" panose="02020603050405020304" pitchFamily="18" charset="0"/>
                <a:cs typeface="Times New Roman" panose="02020603050405020304" pitchFamily="18" charset="0"/>
              </a:rPr>
              <a:t>的變形</a:t>
            </a:r>
            <a:r>
              <a:rPr lang="en-US" altLang="zh-TW" dirty="0">
                <a:latin typeface="Times New Roman" panose="02020603050405020304" pitchFamily="18" charset="0"/>
                <a:cs typeface="Times New Roman" panose="02020603050405020304" pitchFamily="18" charset="0"/>
              </a:rPr>
              <a:t>NTT</a:t>
            </a:r>
            <a:r>
              <a:rPr lang="zh-TW" altLang="en-US" dirty="0">
                <a:latin typeface="Times New Roman" panose="02020603050405020304" pitchFamily="18" charset="0"/>
                <a:cs typeface="Times New Roman" panose="02020603050405020304" pitchFamily="18" charset="0"/>
              </a:rPr>
              <a:t>，並從</a:t>
            </a:r>
            <a:r>
              <a:rPr lang="en-US" altLang="zh-TW" dirty="0">
                <a:latin typeface="Times New Roman" panose="02020603050405020304" pitchFamily="18" charset="0"/>
                <a:cs typeface="Times New Roman" panose="02020603050405020304" pitchFamily="18" charset="0"/>
              </a:rPr>
              <a:t>memory-based</a:t>
            </a:r>
            <a:r>
              <a:rPr lang="zh-TW" altLang="en-US" dirty="0">
                <a:latin typeface="Times New Roman" panose="02020603050405020304" pitchFamily="18" charset="0"/>
                <a:cs typeface="Times New Roman" panose="02020603050405020304" pitchFamily="18" charset="0"/>
              </a:rPr>
              <a:t>與</a:t>
            </a:r>
            <a:r>
              <a:rPr lang="en-US" altLang="zh-TW" dirty="0">
                <a:latin typeface="Times New Roman" panose="02020603050405020304" pitchFamily="18" charset="0"/>
                <a:cs typeface="Times New Roman" panose="02020603050405020304" pitchFamily="18" charset="0"/>
              </a:rPr>
              <a:t>pipelined</a:t>
            </a:r>
            <a:r>
              <a:rPr lang="zh-TW" altLang="en-US" dirty="0">
                <a:latin typeface="Times New Roman" panose="02020603050405020304" pitchFamily="18" charset="0"/>
                <a:cs typeface="Times New Roman" panose="02020603050405020304" pitchFamily="18" charset="0"/>
              </a:rPr>
              <a:t>中選擇</a:t>
            </a:r>
            <a:r>
              <a:rPr lang="en-US" altLang="zh-TW" dirty="0" err="1">
                <a:latin typeface="Times New Roman" panose="02020603050405020304" pitchFamily="18" charset="0"/>
                <a:cs typeface="Times New Roman" panose="02020603050405020304" pitchFamily="18" charset="0"/>
              </a:rPr>
              <a:t>pipeliend</a:t>
            </a:r>
            <a:r>
              <a:rPr lang="zh-TW" altLang="en-US" dirty="0">
                <a:latin typeface="Times New Roman" panose="02020603050405020304" pitchFamily="18" charset="0"/>
                <a:cs typeface="Times New Roman" panose="02020603050405020304" pitchFamily="18" charset="0"/>
              </a:rPr>
              <a:t>，將</a:t>
            </a:r>
            <a:r>
              <a:rPr lang="en-US" altLang="zh-TW" dirty="0">
                <a:latin typeface="Times New Roman" panose="02020603050405020304" pitchFamily="18" charset="0"/>
                <a:cs typeface="Times New Roman" panose="02020603050405020304" pitchFamily="18" charset="0"/>
              </a:rPr>
              <a:t>NTT</a:t>
            </a:r>
            <a:r>
              <a:rPr lang="zh-TW" altLang="en-US" dirty="0">
                <a:latin typeface="Times New Roman" panose="02020603050405020304" pitchFamily="18" charset="0"/>
                <a:cs typeface="Times New Roman" panose="02020603050405020304" pitchFamily="18" charset="0"/>
              </a:rPr>
              <a:t>與</a:t>
            </a:r>
            <a:r>
              <a:rPr lang="en-US" altLang="zh-TW" dirty="0">
                <a:latin typeface="Times New Roman" panose="02020603050405020304" pitchFamily="18" charset="0"/>
                <a:cs typeface="Times New Roman" panose="02020603050405020304" pitchFamily="18" charset="0"/>
              </a:rPr>
              <a:t>INTT</a:t>
            </a:r>
            <a:r>
              <a:rPr lang="zh-TW" altLang="en-US" dirty="0">
                <a:latin typeface="Times New Roman" panose="02020603050405020304" pitchFamily="18" charset="0"/>
                <a:cs typeface="Times New Roman" panose="02020603050405020304" pitchFamily="18" charset="0"/>
              </a:rPr>
              <a:t>中會用到的</a:t>
            </a:r>
            <a:r>
              <a:rPr lang="en-US" altLang="zh-TW" dirty="0">
                <a:latin typeface="Times New Roman" panose="02020603050405020304" pitchFamily="18" charset="0"/>
                <a:cs typeface="Times New Roman" panose="02020603050405020304" pitchFamily="18" charset="0"/>
              </a:rPr>
              <a:t>bit-reverse</a:t>
            </a:r>
            <a:r>
              <a:rPr lang="zh-TW" altLang="en-US" dirty="0">
                <a:latin typeface="Times New Roman" panose="02020603050405020304" pitchFamily="18" charset="0"/>
                <a:cs typeface="Times New Roman" panose="02020603050405020304" pitchFamily="18" charset="0"/>
              </a:rPr>
              <a:t>用查表法替換</a:t>
            </a:r>
            <a:endParaRPr lang="en-US" altLang="zh-TW" dirty="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ü"/>
            </a:pPr>
            <a:r>
              <a:rPr lang="zh-TW" altLang="en-US" dirty="0">
                <a:latin typeface="Times New Roman" panose="02020603050405020304" pitchFamily="18" charset="0"/>
                <a:cs typeface="Times New Roman" panose="02020603050405020304" pitchFamily="18" charset="0"/>
              </a:rPr>
              <a:t>根據</a:t>
            </a:r>
            <a:r>
              <a:rPr lang="en-US" altLang="zh-TW" dirty="0">
                <a:latin typeface="Times New Roman" panose="02020603050405020304" pitchFamily="18" charset="0"/>
                <a:cs typeface="Times New Roman" panose="02020603050405020304" pitchFamily="18" charset="0"/>
              </a:rPr>
              <a:t>FSM</a:t>
            </a:r>
            <a:r>
              <a:rPr lang="zh-TW" altLang="en-US" dirty="0">
                <a:latin typeface="Times New Roman" panose="02020603050405020304" pitchFamily="18" charset="0"/>
                <a:cs typeface="Times New Roman" panose="02020603050405020304" pitchFamily="18" charset="0"/>
              </a:rPr>
              <a:t>去做硬體資源分配，將平行度提升到最高</a:t>
            </a:r>
            <a:endParaRPr lang="en-US" altLang="zh-TW" dirty="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ü"/>
            </a:pPr>
            <a:r>
              <a:rPr lang="zh-TW" altLang="en-US" dirty="0">
                <a:latin typeface="Times New Roman" panose="02020603050405020304" pitchFamily="18" charset="0"/>
                <a:cs typeface="Times New Roman" panose="02020603050405020304" pitchFamily="18" charset="0"/>
              </a:rPr>
              <a:t>獨立的</a:t>
            </a:r>
            <a:r>
              <a:rPr lang="en-US" altLang="zh-TW" dirty="0">
                <a:latin typeface="Times New Roman" panose="02020603050405020304" pitchFamily="18" charset="0"/>
                <a:cs typeface="Times New Roman" panose="02020603050405020304" pitchFamily="18" charset="0"/>
              </a:rPr>
              <a:t>SHAKE-128</a:t>
            </a:r>
            <a:r>
              <a:rPr lang="zh-TW" altLang="en-US" dirty="0">
                <a:latin typeface="Times New Roman" panose="02020603050405020304" pitchFamily="18" charset="0"/>
                <a:cs typeface="Times New Roman" panose="02020603050405020304" pitchFamily="18" charset="0"/>
              </a:rPr>
              <a:t>和</a:t>
            </a:r>
            <a:r>
              <a:rPr lang="en-US" altLang="zh-TW" dirty="0">
                <a:latin typeface="Times New Roman" panose="02020603050405020304" pitchFamily="18" charset="0"/>
                <a:cs typeface="Times New Roman" panose="02020603050405020304" pitchFamily="18" charset="0"/>
              </a:rPr>
              <a:t>SHAKE-256</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Hash</a:t>
            </a:r>
            <a:r>
              <a:rPr lang="zh-TW" altLang="en-US" dirty="0">
                <a:latin typeface="Times New Roman" panose="02020603050405020304" pitchFamily="18" charset="0"/>
                <a:cs typeface="Times New Roman" panose="02020603050405020304" pitchFamily="18" charset="0"/>
              </a:rPr>
              <a:t>模組</a:t>
            </a:r>
            <a:endParaRPr lang="en-US" altLang="zh-TW" dirty="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ü"/>
            </a:pPr>
            <a:endParaRPr lang="en-US" altLang="zh-TW" dirty="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ü"/>
            </a:pPr>
            <a:endParaRPr lang="en-US" altLang="zh-TW" dirty="0">
              <a:latin typeface="Times New Roman" panose="02020603050405020304" pitchFamily="18" charset="0"/>
              <a:cs typeface="Times New Roman" panose="02020603050405020304" pitchFamily="18" charset="0"/>
            </a:endParaRPr>
          </a:p>
        </p:txBody>
      </p:sp>
      <p:sp>
        <p:nvSpPr>
          <p:cNvPr id="13" name="文字方塊 12">
            <a:extLst>
              <a:ext uri="{FF2B5EF4-FFF2-40B4-BE49-F238E27FC236}">
                <a16:creationId xmlns:a16="http://schemas.microsoft.com/office/drawing/2014/main" id="{6FB37B55-42BE-459C-928E-AFEE66D68AC1}"/>
              </a:ext>
            </a:extLst>
          </p:cNvPr>
          <p:cNvSpPr txBox="1"/>
          <p:nvPr/>
        </p:nvSpPr>
        <p:spPr>
          <a:xfrm>
            <a:off x="3013617" y="1536212"/>
            <a:ext cx="6116444" cy="3885936"/>
          </a:xfrm>
          <a:prstGeom prst="rect">
            <a:avLst/>
          </a:prstGeom>
          <a:noFill/>
        </p:spPr>
        <p:txBody>
          <a:bodyPr wrap="square">
            <a:spAutoFit/>
          </a:bodyPr>
          <a:lstStyle/>
          <a:p>
            <a:pPr marL="342900" indent="-342900">
              <a:lnSpc>
                <a:spcPct val="200000"/>
              </a:lnSpc>
              <a:buFont typeface="Wingdings" panose="05000000000000000000" pitchFamily="2" charset="2"/>
              <a:buChar char="ü"/>
            </a:pPr>
            <a:r>
              <a:rPr lang="zh-TW" altLang="en-US" dirty="0">
                <a:latin typeface="Times New Roman" panose="02020603050405020304" pitchFamily="18" charset="0"/>
                <a:cs typeface="Times New Roman" panose="02020603050405020304" pitchFamily="18" charset="0"/>
              </a:rPr>
              <a:t>使用</a:t>
            </a:r>
            <a:r>
              <a:rPr lang="en-US" altLang="zh-TW" dirty="0">
                <a:latin typeface="Times New Roman" panose="02020603050405020304" pitchFamily="18" charset="0"/>
                <a:cs typeface="Times New Roman" panose="02020603050405020304" pitchFamily="18" charset="0"/>
              </a:rPr>
              <a:t>DFT</a:t>
            </a:r>
            <a:r>
              <a:rPr lang="zh-TW" altLang="en-US" dirty="0">
                <a:latin typeface="Times New Roman" panose="02020603050405020304" pitchFamily="18" charset="0"/>
                <a:cs typeface="Times New Roman" panose="02020603050405020304" pitchFamily="18" charset="0"/>
              </a:rPr>
              <a:t>的變形</a:t>
            </a:r>
            <a:r>
              <a:rPr lang="en-US" altLang="zh-TW" dirty="0">
                <a:latin typeface="Times New Roman" panose="02020603050405020304" pitchFamily="18" charset="0"/>
                <a:cs typeface="Times New Roman" panose="02020603050405020304" pitchFamily="18" charset="0"/>
              </a:rPr>
              <a:t>NTT</a:t>
            </a:r>
            <a:r>
              <a:rPr lang="zh-TW" altLang="en-US" dirty="0">
                <a:latin typeface="Times New Roman" panose="02020603050405020304" pitchFamily="18" charset="0"/>
                <a:cs typeface="Times New Roman" panose="02020603050405020304" pitchFamily="18" charset="0"/>
              </a:rPr>
              <a:t>，並從</a:t>
            </a:r>
            <a:r>
              <a:rPr lang="en-US" altLang="zh-TW" dirty="0">
                <a:latin typeface="Times New Roman" panose="02020603050405020304" pitchFamily="18" charset="0"/>
                <a:cs typeface="Times New Roman" panose="02020603050405020304" pitchFamily="18" charset="0"/>
              </a:rPr>
              <a:t>memory-based</a:t>
            </a:r>
            <a:r>
              <a:rPr lang="zh-TW" altLang="en-US" dirty="0">
                <a:latin typeface="Times New Roman" panose="02020603050405020304" pitchFamily="18" charset="0"/>
                <a:cs typeface="Times New Roman" panose="02020603050405020304" pitchFamily="18" charset="0"/>
              </a:rPr>
              <a:t>與</a:t>
            </a:r>
            <a:r>
              <a:rPr lang="en-US" altLang="zh-TW" dirty="0">
                <a:latin typeface="Times New Roman" panose="02020603050405020304" pitchFamily="18" charset="0"/>
                <a:cs typeface="Times New Roman" panose="02020603050405020304" pitchFamily="18" charset="0"/>
              </a:rPr>
              <a:t>pipelined</a:t>
            </a:r>
            <a:r>
              <a:rPr lang="zh-TW" altLang="en-US" dirty="0">
                <a:latin typeface="Times New Roman" panose="02020603050405020304" pitchFamily="18" charset="0"/>
                <a:cs typeface="Times New Roman" panose="02020603050405020304" pitchFamily="18" charset="0"/>
              </a:rPr>
              <a:t>中選擇</a:t>
            </a:r>
            <a:r>
              <a:rPr lang="en-US" altLang="zh-TW" dirty="0" err="1">
                <a:latin typeface="Times New Roman" panose="02020603050405020304" pitchFamily="18" charset="0"/>
                <a:cs typeface="Times New Roman" panose="02020603050405020304" pitchFamily="18" charset="0"/>
              </a:rPr>
              <a:t>pipeliend</a:t>
            </a:r>
            <a:r>
              <a:rPr lang="zh-TW" altLang="en-US" dirty="0">
                <a:latin typeface="Times New Roman" panose="02020603050405020304" pitchFamily="18" charset="0"/>
                <a:cs typeface="Times New Roman" panose="02020603050405020304" pitchFamily="18" charset="0"/>
              </a:rPr>
              <a:t>，將</a:t>
            </a:r>
            <a:r>
              <a:rPr lang="en-US" altLang="zh-TW" dirty="0">
                <a:latin typeface="Times New Roman" panose="02020603050405020304" pitchFamily="18" charset="0"/>
                <a:cs typeface="Times New Roman" panose="02020603050405020304" pitchFamily="18" charset="0"/>
              </a:rPr>
              <a:t>NTT</a:t>
            </a:r>
            <a:r>
              <a:rPr lang="zh-TW" altLang="en-US" dirty="0">
                <a:latin typeface="Times New Roman" panose="02020603050405020304" pitchFamily="18" charset="0"/>
                <a:cs typeface="Times New Roman" panose="02020603050405020304" pitchFamily="18" charset="0"/>
              </a:rPr>
              <a:t>與</a:t>
            </a:r>
            <a:r>
              <a:rPr lang="en-US" altLang="zh-TW" dirty="0">
                <a:latin typeface="Times New Roman" panose="02020603050405020304" pitchFamily="18" charset="0"/>
                <a:cs typeface="Times New Roman" panose="02020603050405020304" pitchFamily="18" charset="0"/>
              </a:rPr>
              <a:t>INTT</a:t>
            </a:r>
            <a:r>
              <a:rPr lang="zh-TW" altLang="en-US" dirty="0">
                <a:latin typeface="Times New Roman" panose="02020603050405020304" pitchFamily="18" charset="0"/>
                <a:cs typeface="Times New Roman" panose="02020603050405020304" pitchFamily="18" charset="0"/>
              </a:rPr>
              <a:t>中會用到的</a:t>
            </a:r>
            <a:r>
              <a:rPr lang="en-US" altLang="zh-TW" dirty="0">
                <a:latin typeface="Times New Roman" panose="02020603050405020304" pitchFamily="18" charset="0"/>
                <a:cs typeface="Times New Roman" panose="02020603050405020304" pitchFamily="18" charset="0"/>
              </a:rPr>
              <a:t>bit-reverse</a:t>
            </a:r>
            <a:r>
              <a:rPr lang="zh-TW" altLang="en-US" dirty="0">
                <a:latin typeface="Times New Roman" panose="02020603050405020304" pitchFamily="18" charset="0"/>
                <a:cs typeface="Times New Roman" panose="02020603050405020304" pitchFamily="18" charset="0"/>
              </a:rPr>
              <a:t>用查表法替換</a:t>
            </a:r>
            <a:endParaRPr lang="en-US" altLang="zh-TW" dirty="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ü"/>
            </a:pPr>
            <a:r>
              <a:rPr lang="zh-TW" altLang="en-US" dirty="0">
                <a:latin typeface="Times New Roman" panose="02020603050405020304" pitchFamily="18" charset="0"/>
                <a:cs typeface="Times New Roman" panose="02020603050405020304" pitchFamily="18" charset="0"/>
              </a:rPr>
              <a:t>根據</a:t>
            </a:r>
            <a:r>
              <a:rPr lang="en-US" altLang="zh-TW" dirty="0">
                <a:latin typeface="Times New Roman" panose="02020603050405020304" pitchFamily="18" charset="0"/>
                <a:cs typeface="Times New Roman" panose="02020603050405020304" pitchFamily="18" charset="0"/>
              </a:rPr>
              <a:t>FSM</a:t>
            </a:r>
            <a:r>
              <a:rPr lang="zh-TW" altLang="en-US" dirty="0">
                <a:latin typeface="Times New Roman" panose="02020603050405020304" pitchFamily="18" charset="0"/>
                <a:cs typeface="Times New Roman" panose="02020603050405020304" pitchFamily="18" charset="0"/>
              </a:rPr>
              <a:t>去做硬體資源分配，將平行度提升到最高</a:t>
            </a:r>
            <a:endParaRPr lang="en-US" altLang="zh-TW" dirty="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ü"/>
            </a:pPr>
            <a:r>
              <a:rPr lang="zh-TW" altLang="en-US" dirty="0">
                <a:latin typeface="Times New Roman" panose="02020603050405020304" pitchFamily="18" charset="0"/>
                <a:cs typeface="Times New Roman" panose="02020603050405020304" pitchFamily="18" charset="0"/>
              </a:rPr>
              <a:t>獨立的</a:t>
            </a:r>
            <a:r>
              <a:rPr lang="en-US" altLang="zh-TW" dirty="0">
                <a:latin typeface="Times New Roman" panose="02020603050405020304" pitchFamily="18" charset="0"/>
                <a:cs typeface="Times New Roman" panose="02020603050405020304" pitchFamily="18" charset="0"/>
              </a:rPr>
              <a:t>SHAKE-128</a:t>
            </a:r>
            <a:r>
              <a:rPr lang="zh-TW" altLang="en-US" dirty="0">
                <a:latin typeface="Times New Roman" panose="02020603050405020304" pitchFamily="18" charset="0"/>
                <a:cs typeface="Times New Roman" panose="02020603050405020304" pitchFamily="18" charset="0"/>
              </a:rPr>
              <a:t>和</a:t>
            </a:r>
            <a:r>
              <a:rPr lang="en-US" altLang="zh-TW" dirty="0">
                <a:latin typeface="Times New Roman" panose="02020603050405020304" pitchFamily="18" charset="0"/>
                <a:cs typeface="Times New Roman" panose="02020603050405020304" pitchFamily="18" charset="0"/>
              </a:rPr>
              <a:t>SHAKE-256</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Hash</a:t>
            </a:r>
            <a:r>
              <a:rPr lang="zh-TW" altLang="en-US" dirty="0">
                <a:latin typeface="Times New Roman" panose="02020603050405020304" pitchFamily="18" charset="0"/>
                <a:cs typeface="Times New Roman" panose="02020603050405020304" pitchFamily="18" charset="0"/>
              </a:rPr>
              <a:t>模組</a:t>
            </a:r>
            <a:endParaRPr lang="en-US" altLang="zh-TW" dirty="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ü"/>
            </a:pPr>
            <a:endParaRPr lang="en-US" altLang="zh-TW" dirty="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ü"/>
            </a:pPr>
            <a:endParaRPr lang="en-US" altLang="zh-T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004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E3C1195E-6C7F-4C96-906A-6EDE75AE5BD3}"/>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200000"/>
              </a:lnSpc>
              <a:buFont typeface="Wingdings" panose="05000000000000000000" pitchFamily="2" charset="2"/>
              <a:buChar char="ü"/>
            </a:pPr>
            <a:r>
              <a:rPr lang="zh-TW" altLang="en-US" dirty="0"/>
              <a:t>基於簽名的數位簽名方案</a:t>
            </a:r>
            <a:endParaRPr lang="en-US" altLang="zh-TW" dirty="0"/>
          </a:p>
          <a:p>
            <a:pPr marL="342900" indent="-342900">
              <a:lnSpc>
                <a:spcPct val="200000"/>
              </a:lnSpc>
              <a:buFont typeface="Wingdings" panose="05000000000000000000" pitchFamily="2" charset="2"/>
              <a:buChar char="ü"/>
            </a:pPr>
            <a:r>
              <a:rPr lang="zh-TW" altLang="en-US" dirty="0"/>
              <a:t>三個主要演算法：。</a:t>
            </a:r>
            <a:endParaRPr lang="en-US" altLang="zh-TW" dirty="0">
              <a:latin typeface="Times New Roman" panose="02020603050405020304" pitchFamily="18" charset="0"/>
              <a:cs typeface="Times New Roman" panose="02020603050405020304" pitchFamily="18" charset="0"/>
            </a:endParaRPr>
          </a:p>
        </p:txBody>
      </p:sp>
      <p:grpSp>
        <p:nvGrpSpPr>
          <p:cNvPr id="54" name="组合 53"/>
          <p:cNvGrpSpPr/>
          <p:nvPr/>
        </p:nvGrpSpPr>
        <p:grpSpPr>
          <a:xfrm>
            <a:off x="568443" y="319365"/>
            <a:ext cx="1489692" cy="707886"/>
            <a:chOff x="568442" y="319364"/>
            <a:chExt cx="1489692" cy="707888"/>
          </a:xfrm>
        </p:grpSpPr>
        <p:sp>
          <p:nvSpPr>
            <p:cNvPr id="55" name="文本框 23"/>
            <p:cNvSpPr txBox="1"/>
            <p:nvPr/>
          </p:nvSpPr>
          <p:spPr>
            <a:xfrm>
              <a:off x="665958" y="319364"/>
              <a:ext cx="1392176" cy="707888"/>
            </a:xfrm>
            <a:prstGeom prst="rect">
              <a:avLst/>
            </a:prstGeom>
            <a:noFill/>
          </p:spPr>
          <p:txBody>
            <a:bodyPr wrap="none" rtlCol="0">
              <a:spAutoFit/>
            </a:bodyPr>
            <a:lstStyle/>
            <a:p>
              <a:r>
                <a:rPr lang="en-US" altLang="zh-TW"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Verification</a:t>
              </a:r>
            </a:p>
            <a:p>
              <a:r>
                <a:rPr lang="en-US" altLang="zh-TW"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 </a:t>
              </a:r>
              <a:endParaRPr lang="zh-CN" altLang="en-US"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文字方塊 1">
            <a:extLst>
              <a:ext uri="{FF2B5EF4-FFF2-40B4-BE49-F238E27FC236}">
                <a16:creationId xmlns:a16="http://schemas.microsoft.com/office/drawing/2014/main" id="{54C0D2C8-3DE9-822A-A0EB-114D5D763C1D}"/>
              </a:ext>
            </a:extLst>
          </p:cNvPr>
          <p:cNvSpPr txBox="1"/>
          <p:nvPr/>
        </p:nvSpPr>
        <p:spPr>
          <a:xfrm>
            <a:off x="11760000" y="6488668"/>
            <a:ext cx="432000"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9</a:t>
            </a:r>
            <a:endParaRPr lang="zh-TW" altLang="en-US" dirty="0">
              <a:latin typeface="Times New Roman" panose="02020603050405020304" pitchFamily="18" charset="0"/>
              <a:cs typeface="Times New Roman" panose="02020603050405020304" pitchFamily="18" charset="0"/>
            </a:endParaRPr>
          </a:p>
        </p:txBody>
      </p:sp>
      <p:pic>
        <p:nvPicPr>
          <p:cNvPr id="4" name="圖片 3">
            <a:extLst>
              <a:ext uri="{FF2B5EF4-FFF2-40B4-BE49-F238E27FC236}">
                <a16:creationId xmlns:a16="http://schemas.microsoft.com/office/drawing/2014/main" id="{6F84E99E-4D24-403C-926C-B7110A824730}"/>
              </a:ext>
            </a:extLst>
          </p:cNvPr>
          <p:cNvPicPr>
            <a:picLocks noChangeAspect="1"/>
          </p:cNvPicPr>
          <p:nvPr/>
        </p:nvPicPr>
        <p:blipFill>
          <a:blip r:embed="rId3"/>
          <a:stretch>
            <a:fillRect/>
          </a:stretch>
        </p:blipFill>
        <p:spPr>
          <a:xfrm>
            <a:off x="2422539" y="1607425"/>
            <a:ext cx="5862817" cy="3643150"/>
          </a:xfrm>
          <a:prstGeom prst="rect">
            <a:avLst/>
          </a:prstGeom>
        </p:spPr>
      </p:pic>
    </p:spTree>
    <p:extLst>
      <p:ext uri="{BB962C8B-B14F-4D97-AF65-F5344CB8AC3E}">
        <p14:creationId xmlns:p14="http://schemas.microsoft.com/office/powerpoint/2010/main" val="2598532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02009"/>
            <a:ext cx="5766460" cy="8704088"/>
          </a:xfrm>
          <a:prstGeom prst="rect">
            <a:avLst/>
          </a:prstGeom>
        </p:spPr>
      </p:pic>
      <p:sp>
        <p:nvSpPr>
          <p:cNvPr id="3" name="文本框 2"/>
          <p:cNvSpPr txBox="1"/>
          <p:nvPr/>
        </p:nvSpPr>
        <p:spPr>
          <a:xfrm>
            <a:off x="3764150" y="2942149"/>
            <a:ext cx="7937513" cy="707886"/>
          </a:xfrm>
          <a:prstGeom prst="rect">
            <a:avLst/>
          </a:prstGeom>
        </p:spPr>
        <p:txBody>
          <a:bodyPr wrap="square" rtlCol="0">
            <a:spAutoFit/>
          </a:bodyPr>
          <a:lstStyle/>
          <a:p>
            <a:pPr algn="ctr"/>
            <a:r>
              <a:rPr lang="en-US" altLang="zh-CN" sz="40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Introduction</a:t>
            </a:r>
            <a:endParaRPr lang="zh-CN" altLang="en-US" sz="40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6" name="组合 5"/>
          <p:cNvGrpSpPr/>
          <p:nvPr/>
        </p:nvGrpSpPr>
        <p:grpSpPr>
          <a:xfrm>
            <a:off x="3425059" y="2400956"/>
            <a:ext cx="1915291" cy="1797269"/>
            <a:chOff x="4007069" y="1623847"/>
            <a:chExt cx="1797269" cy="1797269"/>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007069" y="1623847"/>
              <a:ext cx="1797269" cy="1797269"/>
            </a:xfrm>
            <a:prstGeom prst="rect">
              <a:avLst/>
            </a:prstGeom>
          </p:spPr>
        </p:pic>
        <p:sp>
          <p:nvSpPr>
            <p:cNvPr id="4" name="文本框 3"/>
            <p:cNvSpPr txBox="1"/>
            <p:nvPr/>
          </p:nvSpPr>
          <p:spPr>
            <a:xfrm>
              <a:off x="4202454" y="1968483"/>
              <a:ext cx="1506709" cy="1107996"/>
            </a:xfrm>
            <a:prstGeom prst="rect">
              <a:avLst/>
            </a:prstGeom>
          </p:spPr>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01</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grpSp>
      <p:cxnSp>
        <p:nvCxnSpPr>
          <p:cNvPr id="8" name="直接连接符 7"/>
          <p:cNvCxnSpPr/>
          <p:nvPr/>
        </p:nvCxnSpPr>
        <p:spPr>
          <a:xfrm flipV="1">
            <a:off x="9798603" y="2857438"/>
            <a:ext cx="1553169" cy="15193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0016356" y="2303309"/>
            <a:ext cx="1450428" cy="14188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26235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accel="46000" fill="hold" nodeType="withEffect" p14:presetBounceEnd="52000">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14:bounceEnd="52000">
                                          <p:cBhvr additive="base">
                                            <p:cTn id="10" dur="500" fill="hold"/>
                                            <p:tgtEl>
                                              <p:spTgt spid="6"/>
                                            </p:tgtEl>
                                            <p:attrNameLst>
                                              <p:attrName>ppt_x</p:attrName>
                                            </p:attrNameLst>
                                          </p:cBhvr>
                                          <p:tavLst>
                                            <p:tav tm="0">
                                              <p:val>
                                                <p:strVal val="0-#ppt_w/2"/>
                                              </p:val>
                                            </p:tav>
                                            <p:tav tm="100000">
                                              <p:val>
                                                <p:strVal val="#ppt_x"/>
                                              </p:val>
                                            </p:tav>
                                          </p:tavLst>
                                        </p:anim>
                                        <p:anim calcmode="lin" valueType="num" p14:bounceEnd="52000">
                                          <p:cBhvr additive="base">
                                            <p:cTn id="11"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accel="4600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0-#ppt_w/2"/>
                                              </p:val>
                                            </p:tav>
                                            <p:tav tm="100000">
                                              <p:val>
                                                <p:strVal val="#ppt_x"/>
                                              </p:val>
                                            </p:tav>
                                          </p:tavLst>
                                        </p:anim>
                                        <p:anim calcmode="lin" valueType="num">
                                          <p:cBhvr additive="base">
                                            <p:cTn id="11"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 y="-702009"/>
            <a:ext cx="5766460" cy="8704088"/>
          </a:xfrm>
          <a:prstGeom prst="rect">
            <a:avLst/>
          </a:prstGeom>
        </p:spPr>
      </p:pic>
      <p:sp>
        <p:nvSpPr>
          <p:cNvPr id="3" name="文本框 2"/>
          <p:cNvSpPr txBox="1"/>
          <p:nvPr/>
        </p:nvSpPr>
        <p:spPr>
          <a:xfrm>
            <a:off x="3815254" y="2942149"/>
            <a:ext cx="7937513" cy="707886"/>
          </a:xfrm>
          <a:prstGeom prst="rect">
            <a:avLst/>
          </a:prstGeom>
        </p:spPr>
        <p:txBody>
          <a:bodyPr wrap="square" rtlCol="0">
            <a:spAutoFit/>
          </a:bodyPr>
          <a:lstStyle/>
          <a:p>
            <a:pPr algn="ctr"/>
            <a:r>
              <a:rPr lang="en-US" altLang="zh-TW" sz="40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rPr>
              <a:t>SIS</a:t>
            </a:r>
            <a:endParaRPr lang="zh-CN" altLang="en-US" sz="40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6" name="组合 5"/>
          <p:cNvGrpSpPr/>
          <p:nvPr/>
        </p:nvGrpSpPr>
        <p:grpSpPr>
          <a:xfrm>
            <a:off x="3425059" y="2400956"/>
            <a:ext cx="1915291" cy="1797269"/>
            <a:chOff x="4007069" y="1623847"/>
            <a:chExt cx="1797269" cy="1797269"/>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007069" y="1623847"/>
              <a:ext cx="1797269" cy="1797269"/>
            </a:xfrm>
            <a:prstGeom prst="rect">
              <a:avLst/>
            </a:prstGeom>
          </p:spPr>
        </p:pic>
        <p:sp>
          <p:nvSpPr>
            <p:cNvPr id="4" name="文本框 3"/>
            <p:cNvSpPr txBox="1"/>
            <p:nvPr/>
          </p:nvSpPr>
          <p:spPr>
            <a:xfrm>
              <a:off x="4202454" y="1968483"/>
              <a:ext cx="1506709" cy="1107996"/>
            </a:xfrm>
            <a:prstGeom prst="rect">
              <a:avLst/>
            </a:prstGeom>
          </p:spPr>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04</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grpSp>
      <p:cxnSp>
        <p:nvCxnSpPr>
          <p:cNvPr id="8" name="直接连接符 7"/>
          <p:cNvCxnSpPr/>
          <p:nvPr/>
        </p:nvCxnSpPr>
        <p:spPr>
          <a:xfrm flipV="1">
            <a:off x="9798603" y="2857438"/>
            <a:ext cx="1553169" cy="15193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0016356" y="2303309"/>
            <a:ext cx="1450428" cy="14188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96075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accel="46000" fill="hold" nodeType="withEffect" p14:presetBounceEnd="52000">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14:bounceEnd="52000">
                                          <p:cBhvr additive="base">
                                            <p:cTn id="10" dur="500" fill="hold"/>
                                            <p:tgtEl>
                                              <p:spTgt spid="6"/>
                                            </p:tgtEl>
                                            <p:attrNameLst>
                                              <p:attrName>ppt_x</p:attrName>
                                            </p:attrNameLst>
                                          </p:cBhvr>
                                          <p:tavLst>
                                            <p:tav tm="0">
                                              <p:val>
                                                <p:strVal val="0-#ppt_w/2"/>
                                              </p:val>
                                            </p:tav>
                                            <p:tav tm="100000">
                                              <p:val>
                                                <p:strVal val="#ppt_x"/>
                                              </p:val>
                                            </p:tav>
                                          </p:tavLst>
                                        </p:anim>
                                        <p:anim calcmode="lin" valueType="num" p14:bounceEnd="52000">
                                          <p:cBhvr additive="base">
                                            <p:cTn id="11"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accel="4600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0-#ppt_w/2"/>
                                              </p:val>
                                            </p:tav>
                                            <p:tav tm="100000">
                                              <p:val>
                                                <p:strVal val="#ppt_x"/>
                                              </p:val>
                                            </p:tav>
                                          </p:tavLst>
                                        </p:anim>
                                        <p:anim calcmode="lin" valueType="num">
                                          <p:cBhvr additive="base">
                                            <p:cTn id="11"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E3C1195E-6C7F-4C96-906A-6EDE75AE5BD3}"/>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rPr>
                        <m:t>∑_(</m:t>
                      </m:r>
                      <m:r>
                        <a:rPr lang="zh-TW" altLang="en-US" i="1">
                          <a:latin typeface="Cambria Math" panose="02040503050406030204" pitchFamily="18" charset="0"/>
                        </a:rPr>
                        <m:t>𝑛</m:t>
                      </m:r>
                      <m:r>
                        <a:rPr lang="en-US" altLang="zh-TW" i="1">
                          <a:latin typeface="Cambria Math" panose="02040503050406030204" pitchFamily="18" charset="0"/>
                        </a:rPr>
                        <m:t>=0)^(</m:t>
                      </m:r>
                      <m:r>
                        <a:rPr lang="en-US" altLang="zh-TW" i="1">
                          <a:latin typeface="Cambria Math" panose="02040503050406030204" pitchFamily="18" charset="0"/>
                        </a:rPr>
                        <m:t>𝑀</m:t>
                      </m:r>
                      <m:r>
                        <a:rPr lang="en-US" altLang="zh-TW" i="1">
                          <a:latin typeface="Cambria Math" panose="02040503050406030204" pitchFamily="18" charset="0"/>
                        </a:rPr>
                        <m:t>−1)▒〖</m:t>
                      </m:r>
                      <m:r>
                        <a:rPr lang="en-US" altLang="zh-TW" i="1">
                          <a:latin typeface="Cambria Math" panose="02040503050406030204" pitchFamily="18" charset="0"/>
                        </a:rPr>
                        <m:t>𝑥</m:t>
                      </m:r>
                      <m:r>
                        <a:rPr lang="en-US" altLang="zh-TW" i="1">
                          <a:latin typeface="Cambria Math" panose="02040503050406030204" pitchFamily="18" charset="0"/>
                        </a:rPr>
                        <m:t>(2</m:t>
                      </m:r>
                      <m:r>
                        <a:rPr lang="en-US" altLang="zh-TW" i="1">
                          <a:latin typeface="Cambria Math" panose="02040503050406030204" pitchFamily="18" charset="0"/>
                        </a:rPr>
                        <m:t>𝑛</m:t>
                      </m:r>
                      <m:r>
                        <a:rPr lang="en-US" altLang="zh-TW" i="1">
                          <a:latin typeface="Cambria Math" panose="02040503050406030204" pitchFamily="18" charset="0"/>
                        </a:rPr>
                        <m:t>+1)</m:t>
                      </m:r>
                      <m:r>
                        <a:rPr lang="en-US" altLang="zh-TW" i="1">
                          <a:latin typeface="Cambria Math" panose="02040503050406030204" pitchFamily="18" charset="0"/>
                        </a:rPr>
                        <m:t>𝑊</m:t>
                      </m:r>
                      <m:r>
                        <a:rPr lang="en-US" altLang="zh-TW" i="1">
                          <a:latin typeface="Cambria Math" panose="02040503050406030204" pitchFamily="18" charset="0"/>
                        </a:rPr>
                        <m:t>_</m:t>
                      </m:r>
                      <m:r>
                        <a:rPr lang="en-US" altLang="zh-TW" i="1">
                          <a:latin typeface="Cambria Math" panose="02040503050406030204" pitchFamily="18" charset="0"/>
                        </a:rPr>
                        <m:t>𝑀</m:t>
                      </m:r>
                      <m:r>
                        <a:rPr lang="en-US" altLang="zh-TW" i="1">
                          <a:latin typeface="Cambria Math" panose="02040503050406030204" pitchFamily="18" charset="0"/>
                        </a:rPr>
                        <m:t>^</m:t>
                      </m:r>
                      <m:r>
                        <a:rPr lang="en-US" altLang="zh-TW" i="1">
                          <a:latin typeface="Cambria Math" panose="02040503050406030204" pitchFamily="18" charset="0"/>
                        </a:rPr>
                        <m:t>𝑘𝑛</m:t>
                      </m:r>
                      <m:r>
                        <a:rPr lang="en-US" altLang="zh-TW" i="1">
                          <a:latin typeface="Cambria Math" panose="02040503050406030204" pitchFamily="18" charset="0"/>
                        </a:rPr>
                        <m:t> 〗</m:t>
                      </m:r>
                    </m:oMath>
                  </m:oMathPara>
                </a14:m>
                <a:endParaRPr lang="zh-CN" altLang="en-US"/>
              </a:p>
            </p:txBody>
          </p:sp>
        </mc:Choice>
        <mc:Fallback xmlns="">
          <p:sp>
            <p:nvSpPr>
              <p:cNvPr id="30" name="矩形 29">
                <a:extLst>
                  <a:ext uri="{FF2B5EF4-FFF2-40B4-BE49-F238E27FC236}">
                    <a16:creationId xmlns:a16="http://schemas.microsoft.com/office/drawing/2014/main" id="{E3C1195E-6C7F-4C96-906A-6EDE75AE5BD3}"/>
                  </a:ext>
                </a:extLst>
              </p:cNvPr>
              <p:cNvSpPr>
                <a:spLocks noRot="1" noChangeAspect="1" noMove="1" noResize="1" noEditPoints="1" noAdjustHandles="1" noChangeArrowheads="1" noChangeShapeType="1" noTextEdit="1"/>
              </p:cNvSpPr>
              <p:nvPr/>
            </p:nvSpPr>
            <p:spPr>
              <a:xfrm>
                <a:off x="0" y="0"/>
                <a:ext cx="12192000" cy="6858000"/>
              </a:xfrm>
              <a:prstGeom prst="rect">
                <a:avLst/>
              </a:prstGeom>
              <a:blipFill>
                <a:blip r:embed="rId3"/>
                <a:stretch>
                  <a:fillRect/>
                </a:stretch>
              </a:blipFill>
              <a:ln>
                <a:noFill/>
              </a:ln>
            </p:spPr>
            <p:txBody>
              <a:bodyPr/>
              <a:lstStyle/>
              <a:p>
                <a:r>
                  <a:rPr lang="zh-TW" altLang="en-US">
                    <a:noFill/>
                  </a:rPr>
                  <a:t> </a:t>
                </a:r>
              </a:p>
            </p:txBody>
          </p:sp>
        </mc:Fallback>
      </mc:AlternateContent>
      <p:grpSp>
        <p:nvGrpSpPr>
          <p:cNvPr id="54" name="组合 53"/>
          <p:cNvGrpSpPr/>
          <p:nvPr/>
        </p:nvGrpSpPr>
        <p:grpSpPr>
          <a:xfrm>
            <a:off x="568443" y="319365"/>
            <a:ext cx="3975950" cy="400110"/>
            <a:chOff x="568442" y="319364"/>
            <a:chExt cx="3975950" cy="400111"/>
          </a:xfrm>
        </p:grpSpPr>
        <p:sp>
          <p:nvSpPr>
            <p:cNvPr id="55" name="文本框 23"/>
            <p:cNvSpPr txBox="1"/>
            <p:nvPr/>
          </p:nvSpPr>
          <p:spPr>
            <a:xfrm>
              <a:off x="665958" y="319364"/>
              <a:ext cx="3878434" cy="400111"/>
            </a:xfrm>
            <a:prstGeom prst="rect">
              <a:avLst/>
            </a:prstGeom>
            <a:noFill/>
          </p:spPr>
          <p:txBody>
            <a:bodyPr wrap="none" rtlCol="0">
              <a:spAutoFit/>
            </a:bodyPr>
            <a:lstStyle/>
            <a:p>
              <a:r>
                <a:rPr lang="en-US" altLang="zh-TW"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NTT Algorithm – Butterfly diagram</a:t>
              </a:r>
              <a:endParaRPr lang="zh-CN" altLang="en-US"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文字方塊 1">
            <a:extLst>
              <a:ext uri="{FF2B5EF4-FFF2-40B4-BE49-F238E27FC236}">
                <a16:creationId xmlns:a16="http://schemas.microsoft.com/office/drawing/2014/main" id="{54C0D2C8-3DE9-822A-A0EB-114D5D763C1D}"/>
              </a:ext>
            </a:extLst>
          </p:cNvPr>
          <p:cNvSpPr txBox="1"/>
          <p:nvPr/>
        </p:nvSpPr>
        <p:spPr>
          <a:xfrm>
            <a:off x="11760000" y="6488668"/>
            <a:ext cx="432000"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10</a:t>
            </a:r>
            <a:endParaRPr lang="zh-TW" altLang="en-US" dirty="0">
              <a:latin typeface="Times New Roman" panose="02020603050405020304" pitchFamily="18" charset="0"/>
              <a:cs typeface="Times New Roman" panose="02020603050405020304" pitchFamily="18" charset="0"/>
            </a:endParaRPr>
          </a:p>
        </p:txBody>
      </p:sp>
      <p:pic>
        <p:nvPicPr>
          <p:cNvPr id="12" name="圖片 11">
            <a:extLst>
              <a:ext uri="{FF2B5EF4-FFF2-40B4-BE49-F238E27FC236}">
                <a16:creationId xmlns:a16="http://schemas.microsoft.com/office/drawing/2014/main" id="{BD7DB9E3-90C8-4E59-B813-163F8255DAB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0463" y="4659587"/>
            <a:ext cx="2948085" cy="1297428"/>
          </a:xfrm>
          <a:prstGeom prst="rect">
            <a:avLst/>
          </a:prstGeom>
          <a:noFill/>
          <a:ln>
            <a:noFill/>
          </a:ln>
        </p:spPr>
      </p:pic>
      <p:pic>
        <p:nvPicPr>
          <p:cNvPr id="6" name="圖片 5">
            <a:extLst>
              <a:ext uri="{FF2B5EF4-FFF2-40B4-BE49-F238E27FC236}">
                <a16:creationId xmlns:a16="http://schemas.microsoft.com/office/drawing/2014/main" id="{B350CCA3-4AB8-4E1A-9347-C9B1CF984A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8054" y="802802"/>
            <a:ext cx="6480000" cy="5252396"/>
          </a:xfrm>
          <a:prstGeom prst="rect">
            <a:avLst/>
          </a:prstGeom>
        </p:spPr>
      </p:pic>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1D2D5C00-F900-46AD-9270-2C80DE6737B1}"/>
                  </a:ext>
                </a:extLst>
              </p:cNvPr>
              <p:cNvSpPr/>
              <p:nvPr/>
            </p:nvSpPr>
            <p:spPr>
              <a:xfrm>
                <a:off x="1005066" y="1048502"/>
                <a:ext cx="3107838" cy="8714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rPr>
                        <m:t>𝑋</m:t>
                      </m:r>
                      <m:d>
                        <m:dPr>
                          <m:ctrlPr>
                            <a:rPr lang="en-US" altLang="zh-TW" i="1" smtClean="0">
                              <a:latin typeface="Cambria Math" panose="02040503050406030204" pitchFamily="18" charset="0"/>
                            </a:rPr>
                          </m:ctrlPr>
                        </m:dPr>
                        <m:e>
                          <m:r>
                            <a:rPr lang="en-US" altLang="zh-TW" i="1" smtClean="0">
                              <a:latin typeface="Cambria Math" panose="02040503050406030204" pitchFamily="18" charset="0"/>
                            </a:rPr>
                            <m:t>𝑘</m:t>
                          </m:r>
                        </m:e>
                      </m:d>
                      <m:r>
                        <a:rPr lang="en-US" altLang="zh-TW" b="0" i="0" smtClean="0">
                          <a:latin typeface="Cambria Math" panose="02040503050406030204" pitchFamily="18" charset="0"/>
                        </a:rPr>
                        <m:t>=               </m:t>
                      </m:r>
                      <m:nary>
                        <m:naryPr>
                          <m:chr m:val="∑"/>
                          <m:limLoc m:val="undOvr"/>
                          <m:ctrlPr>
                            <a:rPr lang="zh-TW" altLang="en-US" i="1" smtClean="0">
                              <a:latin typeface="Cambria Math" panose="02040503050406030204" pitchFamily="18" charset="0"/>
                            </a:rPr>
                          </m:ctrlPr>
                        </m:naryPr>
                        <m:sub>
                          <m:r>
                            <m:rPr>
                              <m:sty m:val="p"/>
                              <m:brk/>
                            </m:rPr>
                            <a:rPr lang="en-US" altLang="zh-TW" b="0" i="0" smtClean="0">
                              <a:latin typeface="Cambria Math" panose="02040503050406030204" pitchFamily="18" charset="0"/>
                            </a:rPr>
                            <m:t>n</m:t>
                          </m:r>
                          <m:r>
                            <a:rPr lang="zh-TW" altLang="en-US" i="0">
                              <a:latin typeface="Cambria Math" panose="02040503050406030204" pitchFamily="18" charset="0"/>
                            </a:rPr>
                            <m:t>=0</m:t>
                          </m:r>
                        </m:sub>
                        <m:sup>
                          <m:r>
                            <a:rPr lang="zh-TW" altLang="en-US" i="1">
                              <a:latin typeface="Cambria Math" panose="02040503050406030204" pitchFamily="18" charset="0"/>
                            </a:rPr>
                            <m:t>𝑁</m:t>
                          </m:r>
                          <m:r>
                            <a:rPr lang="zh-TW" altLang="en-US" i="0">
                              <a:latin typeface="Cambria Math" panose="02040503050406030204" pitchFamily="18" charset="0"/>
                            </a:rPr>
                            <m:t>−1</m:t>
                          </m:r>
                        </m:sup>
                        <m:e>
                          <m:r>
                            <a:rPr lang="zh-TW" altLang="en-US" i="1">
                              <a:latin typeface="Cambria Math" panose="02040503050406030204" pitchFamily="18" charset="0"/>
                            </a:rPr>
                            <m:t>𝑥</m:t>
                          </m:r>
                          <m:r>
                            <a:rPr lang="zh-TW" altLang="en-US" i="0">
                              <a:latin typeface="Cambria Math" panose="02040503050406030204" pitchFamily="18" charset="0"/>
                            </a:rPr>
                            <m:t>(</m:t>
                          </m:r>
                          <m:r>
                            <a:rPr lang="zh-TW" altLang="en-US" i="1">
                              <a:latin typeface="Cambria Math" panose="02040503050406030204" pitchFamily="18" charset="0"/>
                            </a:rPr>
                            <m:t>𝑛</m:t>
                          </m:r>
                          <m:r>
                            <a:rPr lang="zh-TW" altLang="en-US" i="0">
                              <a:latin typeface="Cambria Math" panose="02040503050406030204" pitchFamily="18" charset="0"/>
                            </a:rPr>
                            <m:t>)</m:t>
                          </m:r>
                          <m:sSubSup>
                            <m:sSubSupPr>
                              <m:ctrlPr>
                                <a:rPr lang="zh-TW" altLang="en-US" i="1">
                                  <a:latin typeface="Cambria Math" panose="02040503050406030204" pitchFamily="18" charset="0"/>
                                </a:rPr>
                              </m:ctrlPr>
                            </m:sSubSupPr>
                            <m:e>
                              <m:r>
                                <a:rPr lang="zh-TW" altLang="en-US" i="1">
                                  <a:latin typeface="Cambria Math" panose="02040503050406030204" pitchFamily="18" charset="0"/>
                                </a:rPr>
                                <m:t>𝑊</m:t>
                              </m:r>
                            </m:e>
                            <m:sub>
                              <m:r>
                                <a:rPr lang="zh-TW" altLang="en-US" i="1">
                                  <a:latin typeface="Cambria Math" panose="02040503050406030204" pitchFamily="18" charset="0"/>
                                </a:rPr>
                                <m:t>𝑁</m:t>
                              </m:r>
                            </m:sub>
                            <m:sup>
                              <m:r>
                                <a:rPr lang="zh-TW" altLang="en-US" i="1">
                                  <a:latin typeface="Cambria Math" panose="02040503050406030204" pitchFamily="18" charset="0"/>
                                </a:rPr>
                                <m:t>𝑛𝑘</m:t>
                              </m:r>
                            </m:sup>
                          </m:sSubSup>
                        </m:e>
                      </m:nary>
                    </m:oMath>
                  </m:oMathPara>
                </a14:m>
                <a:endParaRPr lang="zh-TW" altLang="en-US" dirty="0"/>
              </a:p>
            </p:txBody>
          </p:sp>
        </mc:Choice>
        <mc:Fallback xmlns="">
          <p:sp>
            <p:nvSpPr>
              <p:cNvPr id="5" name="矩形 4">
                <a:extLst>
                  <a:ext uri="{FF2B5EF4-FFF2-40B4-BE49-F238E27FC236}">
                    <a16:creationId xmlns:a16="http://schemas.microsoft.com/office/drawing/2014/main" id="{1D2D5C00-F900-46AD-9270-2C80DE6737B1}"/>
                  </a:ext>
                </a:extLst>
              </p:cNvPr>
              <p:cNvSpPr>
                <a:spLocks noRot="1" noChangeAspect="1" noMove="1" noResize="1" noEditPoints="1" noAdjustHandles="1" noChangeArrowheads="1" noChangeShapeType="1" noTextEdit="1"/>
              </p:cNvSpPr>
              <p:nvPr/>
            </p:nvSpPr>
            <p:spPr>
              <a:xfrm>
                <a:off x="1005066" y="1048502"/>
                <a:ext cx="3107838" cy="871457"/>
              </a:xfrm>
              <a:prstGeom prst="rect">
                <a:avLst/>
              </a:prstGeom>
              <a:blipFill>
                <a:blip r:embed="rId6"/>
                <a:stretch>
                  <a:fillRect/>
                </a:stretch>
              </a:blipFill>
            </p:spPr>
            <p:txBody>
              <a:bodyPr/>
              <a:lstStyle/>
              <a:p>
                <a:r>
                  <a:rPr lang="zh-TW" altLang="en-US">
                    <a:noFill/>
                  </a:rPr>
                  <a:t> </a:t>
                </a:r>
              </a:p>
            </p:txBody>
          </p:sp>
        </mc:Fallback>
      </mc:AlternateContent>
      <p:pic>
        <p:nvPicPr>
          <p:cNvPr id="7" name="圖片 6">
            <a:extLst>
              <a:ext uri="{FF2B5EF4-FFF2-40B4-BE49-F238E27FC236}">
                <a16:creationId xmlns:a16="http://schemas.microsoft.com/office/drawing/2014/main" id="{E9B8A2FF-9B56-469B-A8FD-F4AC994BB0BD}"/>
              </a:ext>
            </a:extLst>
          </p:cNvPr>
          <p:cNvPicPr>
            <a:picLocks noChangeAspect="1"/>
          </p:cNvPicPr>
          <p:nvPr/>
        </p:nvPicPr>
        <p:blipFill>
          <a:blip r:embed="rId7"/>
          <a:stretch>
            <a:fillRect/>
          </a:stretch>
        </p:blipFill>
        <p:spPr>
          <a:xfrm>
            <a:off x="857599" y="2346649"/>
            <a:ext cx="3646072" cy="1886248"/>
          </a:xfrm>
          <a:prstGeom prst="rect">
            <a:avLst/>
          </a:prstGeom>
        </p:spPr>
      </p:pic>
      <p:sp>
        <p:nvSpPr>
          <p:cNvPr id="13" name="文本框 23">
            <a:extLst>
              <a:ext uri="{FF2B5EF4-FFF2-40B4-BE49-F238E27FC236}">
                <a16:creationId xmlns:a16="http://schemas.microsoft.com/office/drawing/2014/main" id="{C0E14FA9-5E92-4735-9192-37C95DA7B806}"/>
              </a:ext>
            </a:extLst>
          </p:cNvPr>
          <p:cNvSpPr txBox="1"/>
          <p:nvPr/>
        </p:nvSpPr>
        <p:spPr>
          <a:xfrm>
            <a:off x="1659246" y="5775616"/>
            <a:ext cx="1300356" cy="338554"/>
          </a:xfrm>
          <a:prstGeom prst="rect">
            <a:avLst/>
          </a:prstGeom>
          <a:noFill/>
        </p:spPr>
        <p:txBody>
          <a:bodyPr wrap="none" rtlCol="0">
            <a:spAutoFit/>
          </a:bodyPr>
          <a:lstStyle/>
          <a:p>
            <a:r>
              <a:rPr lang="en-US" altLang="zh-TW" sz="16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Butterfly unit</a:t>
            </a:r>
            <a:endParaRPr lang="zh-CN" altLang="en-US" sz="16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cxnSp>
        <p:nvCxnSpPr>
          <p:cNvPr id="9" name="直線單箭頭接點 8">
            <a:extLst>
              <a:ext uri="{FF2B5EF4-FFF2-40B4-BE49-F238E27FC236}">
                <a16:creationId xmlns:a16="http://schemas.microsoft.com/office/drawing/2014/main" id="{C1424123-338D-4815-9634-47AEAA635EA9}"/>
              </a:ext>
            </a:extLst>
          </p:cNvPr>
          <p:cNvCxnSpPr>
            <a:cxnSpLocks/>
          </p:cNvCxnSpPr>
          <p:nvPr/>
        </p:nvCxnSpPr>
        <p:spPr>
          <a:xfrm>
            <a:off x="2275206" y="1919959"/>
            <a:ext cx="0" cy="4266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BD171848-73E0-455D-987E-9ACEC546E184}"/>
              </a:ext>
            </a:extLst>
          </p:cNvPr>
          <p:cNvCxnSpPr>
            <a:cxnSpLocks/>
          </p:cNvCxnSpPr>
          <p:nvPr/>
        </p:nvCxnSpPr>
        <p:spPr>
          <a:xfrm>
            <a:off x="2275206" y="4066553"/>
            <a:ext cx="0" cy="4266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808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E3C1195E-6C7F-4C96-906A-6EDE75AE5BD3}"/>
              </a:ext>
            </a:extLst>
          </p:cNvPr>
          <p:cNvSpPr/>
          <p:nvPr/>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4" name="组合 53"/>
          <p:cNvGrpSpPr/>
          <p:nvPr/>
        </p:nvGrpSpPr>
        <p:grpSpPr>
          <a:xfrm>
            <a:off x="568443" y="319365"/>
            <a:ext cx="1785799" cy="461665"/>
            <a:chOff x="568442" y="319364"/>
            <a:chExt cx="1785799" cy="461666"/>
          </a:xfrm>
        </p:grpSpPr>
        <p:sp>
          <p:nvSpPr>
            <p:cNvPr id="55" name="文本框 23"/>
            <p:cNvSpPr txBox="1"/>
            <p:nvPr/>
          </p:nvSpPr>
          <p:spPr>
            <a:xfrm>
              <a:off x="665958" y="319364"/>
              <a:ext cx="1688283" cy="461666"/>
            </a:xfrm>
            <a:prstGeom prst="rect">
              <a:avLst/>
            </a:prstGeom>
            <a:noFill/>
          </p:spPr>
          <p:txBody>
            <a:bodyPr wrap="none" rtlCol="0">
              <a:spAutoFit/>
            </a:bodyPr>
            <a:lstStyle/>
            <a:p>
              <a:r>
                <a:rPr lang="en-US" altLang="zh-TW" sz="24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Background</a:t>
              </a:r>
              <a:endParaRPr lang="zh-CN" altLang="en-US"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文字方塊 1">
            <a:extLst>
              <a:ext uri="{FF2B5EF4-FFF2-40B4-BE49-F238E27FC236}">
                <a16:creationId xmlns:a16="http://schemas.microsoft.com/office/drawing/2014/main" id="{54C0D2C8-3DE9-822A-A0EB-114D5D763C1D}"/>
              </a:ext>
            </a:extLst>
          </p:cNvPr>
          <p:cNvSpPr txBox="1"/>
          <p:nvPr/>
        </p:nvSpPr>
        <p:spPr>
          <a:xfrm>
            <a:off x="11760000" y="6488668"/>
            <a:ext cx="432000"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04</a:t>
            </a:r>
            <a:endParaRPr lang="zh-TW" altLang="en-US" dirty="0">
              <a:latin typeface="Times New Roman" panose="02020603050405020304" pitchFamily="18" charset="0"/>
              <a:cs typeface="Times New Roman" panose="02020603050405020304" pitchFamily="18" charset="0"/>
            </a:endParaRPr>
          </a:p>
        </p:txBody>
      </p:sp>
      <p:sp>
        <p:nvSpPr>
          <p:cNvPr id="5" name="文字方塊 4">
            <a:extLst>
              <a:ext uri="{FF2B5EF4-FFF2-40B4-BE49-F238E27FC236}">
                <a16:creationId xmlns:a16="http://schemas.microsoft.com/office/drawing/2014/main" id="{50BC817D-F32B-FCDB-EF91-70C4C3776966}"/>
              </a:ext>
            </a:extLst>
          </p:cNvPr>
          <p:cNvSpPr txBox="1"/>
          <p:nvPr/>
        </p:nvSpPr>
        <p:spPr>
          <a:xfrm>
            <a:off x="1991772" y="1328320"/>
            <a:ext cx="8208455" cy="4307398"/>
          </a:xfrm>
          <a:prstGeom prst="rect">
            <a:avLst/>
          </a:prstGeom>
          <a:noFill/>
        </p:spPr>
        <p:txBody>
          <a:bodyPr wrap="square" rtlCol="0">
            <a:spAutoFit/>
          </a:bodyPr>
          <a:lstStyle/>
          <a:p>
            <a:pPr marL="342900" indent="-342900">
              <a:lnSpc>
                <a:spcPct val="200000"/>
              </a:lnSpc>
              <a:buFont typeface="Wingdings" panose="05000000000000000000" pitchFamily="2" charset="2"/>
              <a:buChar char="ü"/>
            </a:pPr>
            <a:r>
              <a:rPr lang="en-US" altLang="zh-TW" sz="2000" dirty="0">
                <a:latin typeface="Times New Roman" panose="02020603050405020304" pitchFamily="18" charset="0"/>
                <a:cs typeface="Times New Roman" panose="02020603050405020304" pitchFamily="18" charset="0"/>
              </a:rPr>
              <a:t>Shor's algorithm, combined with a powerful quantum computer, will break RSA and ECC.</a:t>
            </a:r>
          </a:p>
          <a:p>
            <a:pPr marL="342900" indent="-342900">
              <a:lnSpc>
                <a:spcPct val="200000"/>
              </a:lnSpc>
              <a:buFont typeface="Wingdings" panose="05000000000000000000" pitchFamily="2" charset="2"/>
              <a:buChar char="ü"/>
            </a:pPr>
            <a:r>
              <a:rPr lang="en-US" altLang="zh-TW" sz="2000" dirty="0">
                <a:latin typeface="Times New Roman" panose="02020603050405020304" pitchFamily="18" charset="0"/>
                <a:cs typeface="Times New Roman" panose="02020603050405020304" pitchFamily="18" charset="0"/>
              </a:rPr>
              <a:t>Initiated by NIST in 2016, the post-quantum cryptography standardization process, , it finalized the selection of </a:t>
            </a:r>
            <a:r>
              <a:rPr lang="en-US" altLang="zh-TW" sz="2000" b="1" dirty="0">
                <a:latin typeface="Times New Roman" panose="02020603050405020304" pitchFamily="18" charset="0"/>
                <a:cs typeface="Times New Roman" panose="02020603050405020304" pitchFamily="18" charset="0"/>
              </a:rPr>
              <a:t>ML-DSA</a:t>
            </a:r>
            <a:r>
              <a:rPr lang="en-US" altLang="zh-TW" sz="2000" dirty="0">
                <a:latin typeface="Times New Roman" panose="02020603050405020304" pitchFamily="18" charset="0"/>
                <a:cs typeface="Times New Roman" panose="02020603050405020304" pitchFamily="18" charset="0"/>
              </a:rPr>
              <a:t> as one of the encryption methods.</a:t>
            </a:r>
          </a:p>
          <a:p>
            <a:pPr marL="342900" indent="-342900">
              <a:lnSpc>
                <a:spcPct val="200000"/>
              </a:lnSpc>
              <a:buFont typeface="Wingdings" panose="05000000000000000000" pitchFamily="2" charset="2"/>
              <a:buChar char="ü"/>
            </a:pPr>
            <a:r>
              <a:rPr lang="en-US" altLang="zh-TW" sz="2000" dirty="0">
                <a:latin typeface="Times New Roman" panose="02020603050405020304" pitchFamily="18" charset="0"/>
                <a:cs typeface="Times New Roman" panose="02020603050405020304" pitchFamily="18" charset="0"/>
              </a:rPr>
              <a:t>Previously known as CRYSTAL-DILITHIUM</a:t>
            </a:r>
          </a:p>
          <a:p>
            <a:pPr marL="342900" indent="-342900">
              <a:lnSpc>
                <a:spcPct val="200000"/>
              </a:lnSpc>
              <a:buFont typeface="Wingdings" panose="05000000000000000000" pitchFamily="2" charset="2"/>
              <a:buChar char="ü"/>
            </a:pPr>
            <a:endPar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179546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E3C1195E-6C7F-4C96-906A-6EDE75AE5BD3}"/>
              </a:ext>
            </a:extLst>
          </p:cNvPr>
          <p:cNvSpPr/>
          <p:nvPr/>
        </p:nvSpPr>
        <p:spPr>
          <a:xfrm>
            <a:off x="0" y="11723"/>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grpSp>
        <p:nvGrpSpPr>
          <p:cNvPr id="54" name="组合 53"/>
          <p:cNvGrpSpPr/>
          <p:nvPr/>
        </p:nvGrpSpPr>
        <p:grpSpPr>
          <a:xfrm>
            <a:off x="568443" y="319365"/>
            <a:ext cx="1463596" cy="461665"/>
            <a:chOff x="568442" y="319364"/>
            <a:chExt cx="1463596" cy="461666"/>
          </a:xfrm>
        </p:grpSpPr>
        <p:sp>
          <p:nvSpPr>
            <p:cNvPr id="55" name="文本框 23"/>
            <p:cNvSpPr txBox="1"/>
            <p:nvPr/>
          </p:nvSpPr>
          <p:spPr>
            <a:xfrm>
              <a:off x="665958" y="319364"/>
              <a:ext cx="1366080" cy="461666"/>
            </a:xfrm>
            <a:prstGeom prst="rect">
              <a:avLst/>
            </a:prstGeom>
            <a:noFill/>
          </p:spPr>
          <p:txBody>
            <a:bodyPr wrap="none" rtlCol="0">
              <a:spAutoFit/>
            </a:bodyPr>
            <a:lstStyle/>
            <a:p>
              <a:r>
                <a:rPr lang="en-US" altLang="zh-TW" sz="24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ML-DSA</a:t>
              </a:r>
              <a:endParaRPr lang="zh-CN" altLang="en-US"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文字方塊 1">
            <a:extLst>
              <a:ext uri="{FF2B5EF4-FFF2-40B4-BE49-F238E27FC236}">
                <a16:creationId xmlns:a16="http://schemas.microsoft.com/office/drawing/2014/main" id="{54C0D2C8-3DE9-822A-A0EB-114D5D763C1D}"/>
              </a:ext>
            </a:extLst>
          </p:cNvPr>
          <p:cNvSpPr txBox="1"/>
          <p:nvPr/>
        </p:nvSpPr>
        <p:spPr>
          <a:xfrm>
            <a:off x="11760000" y="6488668"/>
            <a:ext cx="432000"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04</a:t>
            </a:r>
            <a:endParaRPr lang="zh-TW" altLang="en-US" dirty="0">
              <a:latin typeface="Times New Roman" panose="02020603050405020304" pitchFamily="18" charset="0"/>
              <a:cs typeface="Times New Roman" panose="02020603050405020304" pitchFamily="18" charset="0"/>
            </a:endParaRPr>
          </a:p>
        </p:txBody>
      </p:sp>
      <p:sp>
        <p:nvSpPr>
          <p:cNvPr id="9" name="文字方塊 8">
            <a:extLst>
              <a:ext uri="{FF2B5EF4-FFF2-40B4-BE49-F238E27FC236}">
                <a16:creationId xmlns:a16="http://schemas.microsoft.com/office/drawing/2014/main" id="{7F519BC3-B78A-4FA2-B82F-FE0489489CFD}"/>
              </a:ext>
            </a:extLst>
          </p:cNvPr>
          <p:cNvSpPr txBox="1"/>
          <p:nvPr/>
        </p:nvSpPr>
        <p:spPr>
          <a:xfrm>
            <a:off x="1716386" y="737757"/>
            <a:ext cx="10259614" cy="3691844"/>
          </a:xfrm>
          <a:prstGeom prst="rect">
            <a:avLst/>
          </a:prstGeom>
          <a:noFill/>
        </p:spPr>
        <p:txBody>
          <a:bodyPr wrap="square" rtlCol="0">
            <a:spAutoFit/>
          </a:bodyPr>
          <a:lstStyle/>
          <a:p>
            <a:pPr marL="342900" indent="-342900">
              <a:lnSpc>
                <a:spcPct val="200000"/>
              </a:lnSpc>
              <a:buFont typeface="Wingdings" panose="05000000000000000000" pitchFamily="2" charset="2"/>
              <a:buChar char="ü"/>
            </a:pPr>
            <a:r>
              <a:rPr lang="en-US" altLang="zh-TW" sz="2000" dirty="0">
                <a:latin typeface="Times New Roman" panose="02020603050405020304" pitchFamily="18" charset="0"/>
                <a:cs typeface="Times New Roman" panose="02020603050405020304" pitchFamily="18" charset="0"/>
              </a:rPr>
              <a:t>Defined a method for generating digital signatures</a:t>
            </a:r>
          </a:p>
          <a:p>
            <a:pPr marL="342900" indent="-342900">
              <a:lnSpc>
                <a:spcPct val="200000"/>
              </a:lnSpc>
              <a:buFont typeface="Wingdings" panose="05000000000000000000" pitchFamily="2" charset="2"/>
              <a:buChar char="ü"/>
            </a:pPr>
            <a:r>
              <a:rPr lang="en-US" altLang="zh-TW" sz="2000" dirty="0">
                <a:latin typeface="Times New Roman" panose="02020603050405020304" pitchFamily="18" charset="0"/>
                <a:cs typeface="Times New Roman" panose="02020603050405020304" pitchFamily="18" charset="0"/>
              </a:rPr>
              <a:t>Based on the worst-case hardness of module lattice problems, it has potential resistance against both quantum and classical attacks.</a:t>
            </a:r>
          </a:p>
          <a:p>
            <a:pPr marL="342900" indent="-342900">
              <a:lnSpc>
                <a:spcPct val="200000"/>
              </a:lnSpc>
              <a:buFont typeface="Wingdings" panose="05000000000000000000" pitchFamily="2" charset="2"/>
              <a:buChar char="ü"/>
            </a:pPr>
            <a:r>
              <a:rPr lang="en-US" altLang="zh-TW" sz="2000" dirty="0">
                <a:latin typeface="Times New Roman" panose="02020603050405020304" pitchFamily="18" charset="0"/>
                <a:cs typeface="Times New Roman" panose="02020603050405020304" pitchFamily="18" charset="0"/>
              </a:rPr>
              <a:t>Advantages include fast arithmetic operations, efficient encryption, and compact signatures.</a:t>
            </a:r>
          </a:p>
          <a:p>
            <a:pPr marL="342900" indent="-342900">
              <a:lnSpc>
                <a:spcPct val="200000"/>
              </a:lnSpc>
              <a:buFont typeface="Wingdings" panose="05000000000000000000" pitchFamily="2" charset="2"/>
              <a:buChar char="ü"/>
            </a:pPr>
            <a:r>
              <a:rPr lang="en-US" altLang="zh-TW" sz="2000" dirty="0">
                <a:latin typeface="Times New Roman" panose="02020603050405020304" pitchFamily="18" charset="0"/>
                <a:cs typeface="Times New Roman" panose="02020603050405020304" pitchFamily="18" charset="0"/>
              </a:rPr>
              <a:t>Uses uniformly sampled high-entropy Gaussian-distributed secrets to generate random keys.</a:t>
            </a:r>
          </a:p>
          <a:p>
            <a:pPr marL="342900" indent="-342900">
              <a:lnSpc>
                <a:spcPct val="200000"/>
              </a:lnSpc>
              <a:buFont typeface="Wingdings" panose="05000000000000000000" pitchFamily="2" charset="2"/>
              <a:buChar char="ü"/>
            </a:pPr>
            <a:r>
              <a:rPr lang="en-US" altLang="zh-TW" sz="2000" dirty="0">
                <a:latin typeface="Times New Roman" panose="02020603050405020304" pitchFamily="18" charset="0"/>
                <a:cs typeface="Times New Roman" panose="02020603050405020304" pitchFamily="18" charset="0"/>
              </a:rPr>
              <a:t>The core security challenges of ML-DSA include MLWE problem and </a:t>
            </a:r>
            <a:r>
              <a:rPr lang="en-US" altLang="zh-TW" sz="2000" dirty="0" err="1">
                <a:latin typeface="Times New Roman" panose="02020603050405020304" pitchFamily="18" charset="0"/>
                <a:cs typeface="Times New Roman" panose="02020603050405020304" pitchFamily="18" charset="0"/>
              </a:rPr>
              <a:t>tMSIS</a:t>
            </a:r>
            <a:r>
              <a:rPr lang="en-US" altLang="zh-TW" sz="2000" dirty="0">
                <a:latin typeface="Times New Roman" panose="02020603050405020304" pitchFamily="18" charset="0"/>
                <a:cs typeface="Times New Roman" panose="02020603050405020304" pitchFamily="18" charset="0"/>
              </a:rPr>
              <a:t> problem</a:t>
            </a:r>
          </a:p>
        </p:txBody>
      </p:sp>
      <p:grpSp>
        <p:nvGrpSpPr>
          <p:cNvPr id="57" name="群組 56">
            <a:extLst>
              <a:ext uri="{FF2B5EF4-FFF2-40B4-BE49-F238E27FC236}">
                <a16:creationId xmlns:a16="http://schemas.microsoft.com/office/drawing/2014/main" id="{4546C275-9C08-4F5E-8B78-C28054330754}"/>
              </a:ext>
            </a:extLst>
          </p:cNvPr>
          <p:cNvGrpSpPr/>
          <p:nvPr/>
        </p:nvGrpSpPr>
        <p:grpSpPr>
          <a:xfrm>
            <a:off x="2616423" y="4631541"/>
            <a:ext cx="6959154" cy="1655186"/>
            <a:chOff x="2675500" y="4295218"/>
            <a:chExt cx="7668421" cy="1881698"/>
          </a:xfrm>
        </p:grpSpPr>
        <p:sp>
          <p:nvSpPr>
            <p:cNvPr id="58" name="AutoShape 2" descr="A sequence of three images showing the process of key generation, signature generation, and signature verification for a digital signature algorithm. The first image should depict key generation with a computer generating keys. The second image should show the process of generating a signature, with a document and a digital signature being created. The third image should illustrate signature verification, with a document and a digital signature being checked on a computer screen.">
              <a:extLst>
                <a:ext uri="{FF2B5EF4-FFF2-40B4-BE49-F238E27FC236}">
                  <a16:creationId xmlns:a16="http://schemas.microsoft.com/office/drawing/2014/main" id="{9CF03E01-5E8D-448C-8EDB-6B855B09D2CD}"/>
                </a:ext>
              </a:extLst>
            </p:cNvPr>
            <p:cNvSpPr>
              <a:spLocks noChangeAspect="1" noChangeArrowheads="1"/>
            </p:cNvSpPr>
            <p:nvPr/>
          </p:nvSpPr>
          <p:spPr bwMode="auto">
            <a:xfrm>
              <a:off x="6313715" y="457714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sz="1100"/>
            </a:p>
          </p:txBody>
        </p:sp>
        <p:sp>
          <p:nvSpPr>
            <p:cNvPr id="59" name="AutoShape 4" descr="A sequence of three images showing the process of key generation, signature generation, and signature verification for a digital signature algorithm. The first image should depict key generation with a computer generating keys. The second image should show the process of generating a signature, with a document and a digital signature being created. The third image should illustrate signature verification, with a document and a digital signature being checked on a computer screen.">
              <a:extLst>
                <a:ext uri="{FF2B5EF4-FFF2-40B4-BE49-F238E27FC236}">
                  <a16:creationId xmlns:a16="http://schemas.microsoft.com/office/drawing/2014/main" id="{F688CEAB-FF97-4F97-BDFE-576BB6B9DCAF}"/>
                </a:ext>
              </a:extLst>
            </p:cNvPr>
            <p:cNvSpPr>
              <a:spLocks noChangeAspect="1" noChangeArrowheads="1"/>
            </p:cNvSpPr>
            <p:nvPr/>
          </p:nvSpPr>
          <p:spPr bwMode="auto">
            <a:xfrm>
              <a:off x="6466115" y="472954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sz="1100"/>
            </a:p>
          </p:txBody>
        </p:sp>
        <p:grpSp>
          <p:nvGrpSpPr>
            <p:cNvPr id="60" name="群組 59">
              <a:extLst>
                <a:ext uri="{FF2B5EF4-FFF2-40B4-BE49-F238E27FC236}">
                  <a16:creationId xmlns:a16="http://schemas.microsoft.com/office/drawing/2014/main" id="{3DD62138-E73C-414F-BA22-1154511E3D7E}"/>
                </a:ext>
              </a:extLst>
            </p:cNvPr>
            <p:cNvGrpSpPr/>
            <p:nvPr/>
          </p:nvGrpSpPr>
          <p:grpSpPr>
            <a:xfrm>
              <a:off x="2675500" y="5158267"/>
              <a:ext cx="861060" cy="1016635"/>
              <a:chOff x="1281493" y="4149188"/>
              <a:chExt cx="861060" cy="1016635"/>
            </a:xfrm>
          </p:grpSpPr>
          <p:pic>
            <p:nvPicPr>
              <p:cNvPr id="96" name="圖片 95">
                <a:extLst>
                  <a:ext uri="{FF2B5EF4-FFF2-40B4-BE49-F238E27FC236}">
                    <a16:creationId xmlns:a16="http://schemas.microsoft.com/office/drawing/2014/main" id="{678623C5-A2FA-4E10-8889-7549D340E890}"/>
                  </a:ext>
                </a:extLst>
              </p:cNvPr>
              <p:cNvPicPr>
                <a:picLocks noChangeAspect="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354579" y="4149188"/>
                <a:ext cx="720000" cy="720000"/>
              </a:xfrm>
              <a:prstGeom prst="rect">
                <a:avLst/>
              </a:prstGeom>
            </p:spPr>
          </p:pic>
          <p:sp>
            <p:nvSpPr>
              <p:cNvPr id="97" name="文字方塊 96">
                <a:extLst>
                  <a:ext uri="{FF2B5EF4-FFF2-40B4-BE49-F238E27FC236}">
                    <a16:creationId xmlns:a16="http://schemas.microsoft.com/office/drawing/2014/main" id="{1B90A8A4-67E9-4A4E-BE64-473975BAEB52}"/>
                  </a:ext>
                </a:extLst>
              </p:cNvPr>
              <p:cNvSpPr txBox="1"/>
              <p:nvPr/>
            </p:nvSpPr>
            <p:spPr>
              <a:xfrm>
                <a:off x="1281493" y="4868412"/>
                <a:ext cx="861060" cy="297411"/>
              </a:xfrm>
              <a:prstGeom prst="rect">
                <a:avLst/>
              </a:prstGeom>
              <a:noFill/>
            </p:spPr>
            <p:txBody>
              <a:bodyPr wrap="square" rtlCol="0">
                <a:spAutoFit/>
              </a:bodyPr>
              <a:lstStyle/>
              <a:p>
                <a:pPr algn="ctr"/>
                <a:r>
                  <a:rPr lang="en-US" altLang="zh-TW" sz="1100" dirty="0">
                    <a:latin typeface="Times New Roman" panose="02020603050405020304" pitchFamily="18" charset="0"/>
                    <a:cs typeface="Times New Roman" panose="02020603050405020304" pitchFamily="18" charset="0"/>
                  </a:rPr>
                  <a:t>sender</a:t>
                </a:r>
                <a:endParaRPr lang="zh-TW" altLang="en-US" sz="1100" dirty="0">
                  <a:latin typeface="Times New Roman" panose="02020603050405020304" pitchFamily="18" charset="0"/>
                  <a:cs typeface="Times New Roman" panose="02020603050405020304" pitchFamily="18" charset="0"/>
                </a:endParaRPr>
              </a:p>
            </p:txBody>
          </p:sp>
        </p:grpSp>
        <p:grpSp>
          <p:nvGrpSpPr>
            <p:cNvPr id="61" name="群組 60">
              <a:extLst>
                <a:ext uri="{FF2B5EF4-FFF2-40B4-BE49-F238E27FC236}">
                  <a16:creationId xmlns:a16="http://schemas.microsoft.com/office/drawing/2014/main" id="{B4960BF1-7ED5-4FDB-9E14-483788843C37}"/>
                </a:ext>
              </a:extLst>
            </p:cNvPr>
            <p:cNvGrpSpPr/>
            <p:nvPr/>
          </p:nvGrpSpPr>
          <p:grpSpPr>
            <a:xfrm>
              <a:off x="8779727" y="5335225"/>
              <a:ext cx="861060" cy="839163"/>
              <a:chOff x="7077746" y="4328674"/>
              <a:chExt cx="861060" cy="839163"/>
            </a:xfrm>
          </p:grpSpPr>
          <p:pic>
            <p:nvPicPr>
              <p:cNvPr id="94" name="圖片 93">
                <a:extLst>
                  <a:ext uri="{FF2B5EF4-FFF2-40B4-BE49-F238E27FC236}">
                    <a16:creationId xmlns:a16="http://schemas.microsoft.com/office/drawing/2014/main" id="{9FC9F871-26C2-4054-B8F3-5721E6ED2D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8276" y="4328674"/>
                <a:ext cx="540000" cy="540000"/>
              </a:xfrm>
              <a:prstGeom prst="rect">
                <a:avLst/>
              </a:prstGeom>
            </p:spPr>
          </p:pic>
          <p:sp>
            <p:nvSpPr>
              <p:cNvPr id="95" name="文字方塊 94">
                <a:extLst>
                  <a:ext uri="{FF2B5EF4-FFF2-40B4-BE49-F238E27FC236}">
                    <a16:creationId xmlns:a16="http://schemas.microsoft.com/office/drawing/2014/main" id="{84A80402-8AE7-40CA-A9F4-398CB036CFD1}"/>
                  </a:ext>
                </a:extLst>
              </p:cNvPr>
              <p:cNvSpPr txBox="1"/>
              <p:nvPr/>
            </p:nvSpPr>
            <p:spPr>
              <a:xfrm>
                <a:off x="7077746" y="4870426"/>
                <a:ext cx="861060" cy="297411"/>
              </a:xfrm>
              <a:prstGeom prst="rect">
                <a:avLst/>
              </a:prstGeom>
              <a:noFill/>
            </p:spPr>
            <p:txBody>
              <a:bodyPr wrap="square" rtlCol="0">
                <a:spAutoFit/>
              </a:bodyPr>
              <a:lstStyle/>
              <a:p>
                <a:pPr algn="ctr"/>
                <a:r>
                  <a:rPr lang="en-US" altLang="zh-TW" sz="1100" dirty="0">
                    <a:latin typeface="Times New Roman" panose="02020603050405020304" pitchFamily="18" charset="0"/>
                    <a:cs typeface="Times New Roman" panose="02020603050405020304" pitchFamily="18" charset="0"/>
                  </a:rPr>
                  <a:t>plaintext</a:t>
                </a:r>
                <a:endParaRPr lang="zh-TW" altLang="en-US" sz="1100" dirty="0">
                  <a:latin typeface="Times New Roman" panose="02020603050405020304" pitchFamily="18" charset="0"/>
                  <a:cs typeface="Times New Roman" panose="02020603050405020304" pitchFamily="18" charset="0"/>
                </a:endParaRPr>
              </a:p>
            </p:txBody>
          </p:sp>
        </p:grpSp>
        <p:grpSp>
          <p:nvGrpSpPr>
            <p:cNvPr id="62" name="群組 61">
              <a:extLst>
                <a:ext uri="{FF2B5EF4-FFF2-40B4-BE49-F238E27FC236}">
                  <a16:creationId xmlns:a16="http://schemas.microsoft.com/office/drawing/2014/main" id="{60CBDC88-D515-4055-B70B-92E95BD955B2}"/>
                </a:ext>
              </a:extLst>
            </p:cNvPr>
            <p:cNvGrpSpPr/>
            <p:nvPr/>
          </p:nvGrpSpPr>
          <p:grpSpPr>
            <a:xfrm>
              <a:off x="9482861" y="5155225"/>
              <a:ext cx="861060" cy="1016635"/>
              <a:chOff x="1281493" y="4149188"/>
              <a:chExt cx="861060" cy="1016635"/>
            </a:xfrm>
          </p:grpSpPr>
          <p:pic>
            <p:nvPicPr>
              <p:cNvPr id="92" name="圖片 91">
                <a:extLst>
                  <a:ext uri="{FF2B5EF4-FFF2-40B4-BE49-F238E27FC236}">
                    <a16:creationId xmlns:a16="http://schemas.microsoft.com/office/drawing/2014/main" id="{6FFE82A7-0469-460B-92C2-587F14CBEBDC}"/>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354579" y="4149188"/>
                <a:ext cx="720000" cy="720000"/>
              </a:xfrm>
              <a:prstGeom prst="rect">
                <a:avLst/>
              </a:prstGeom>
            </p:spPr>
          </p:pic>
          <p:sp>
            <p:nvSpPr>
              <p:cNvPr id="93" name="文字方塊 92">
                <a:extLst>
                  <a:ext uri="{FF2B5EF4-FFF2-40B4-BE49-F238E27FC236}">
                    <a16:creationId xmlns:a16="http://schemas.microsoft.com/office/drawing/2014/main" id="{A1ADB3A0-13A8-45A1-A9CC-DF02AF7ADBAA}"/>
                  </a:ext>
                </a:extLst>
              </p:cNvPr>
              <p:cNvSpPr txBox="1"/>
              <p:nvPr/>
            </p:nvSpPr>
            <p:spPr>
              <a:xfrm>
                <a:off x="1281493" y="4868412"/>
                <a:ext cx="861060" cy="297411"/>
              </a:xfrm>
              <a:prstGeom prst="rect">
                <a:avLst/>
              </a:prstGeom>
              <a:noFill/>
            </p:spPr>
            <p:txBody>
              <a:bodyPr wrap="square" rtlCol="0">
                <a:spAutoFit/>
              </a:bodyPr>
              <a:lstStyle/>
              <a:p>
                <a:pPr algn="ctr"/>
                <a:r>
                  <a:rPr lang="en-US" altLang="zh-TW" sz="1100" dirty="0">
                    <a:latin typeface="Times New Roman" panose="02020603050405020304" pitchFamily="18" charset="0"/>
                    <a:cs typeface="Times New Roman" panose="02020603050405020304" pitchFamily="18" charset="0"/>
                  </a:rPr>
                  <a:t>recipient</a:t>
                </a:r>
                <a:endParaRPr lang="zh-TW" altLang="en-US" sz="1100" dirty="0">
                  <a:latin typeface="Times New Roman" panose="02020603050405020304" pitchFamily="18" charset="0"/>
                  <a:cs typeface="Times New Roman" panose="02020603050405020304" pitchFamily="18" charset="0"/>
                </a:endParaRPr>
              </a:p>
            </p:txBody>
          </p:sp>
        </p:grpSp>
        <p:grpSp>
          <p:nvGrpSpPr>
            <p:cNvPr id="63" name="群組 62">
              <a:extLst>
                <a:ext uri="{FF2B5EF4-FFF2-40B4-BE49-F238E27FC236}">
                  <a16:creationId xmlns:a16="http://schemas.microsoft.com/office/drawing/2014/main" id="{62A740BD-C062-446F-A986-9D842D0FA34C}"/>
                </a:ext>
              </a:extLst>
            </p:cNvPr>
            <p:cNvGrpSpPr/>
            <p:nvPr/>
          </p:nvGrpSpPr>
          <p:grpSpPr>
            <a:xfrm>
              <a:off x="3378634" y="5337753"/>
              <a:ext cx="861060" cy="839163"/>
              <a:chOff x="7077746" y="4328674"/>
              <a:chExt cx="861060" cy="839163"/>
            </a:xfrm>
          </p:grpSpPr>
          <p:pic>
            <p:nvPicPr>
              <p:cNvPr id="90" name="圖片 89">
                <a:extLst>
                  <a:ext uri="{FF2B5EF4-FFF2-40B4-BE49-F238E27FC236}">
                    <a16:creationId xmlns:a16="http://schemas.microsoft.com/office/drawing/2014/main" id="{AE22D77C-10F5-4D48-9D21-DEEF8C2AB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38276" y="4328674"/>
                <a:ext cx="540000" cy="540000"/>
              </a:xfrm>
              <a:prstGeom prst="rect">
                <a:avLst/>
              </a:prstGeom>
            </p:spPr>
          </p:pic>
          <p:sp>
            <p:nvSpPr>
              <p:cNvPr id="91" name="文字方塊 90">
                <a:extLst>
                  <a:ext uri="{FF2B5EF4-FFF2-40B4-BE49-F238E27FC236}">
                    <a16:creationId xmlns:a16="http://schemas.microsoft.com/office/drawing/2014/main" id="{D6D84F27-94D2-4023-83EC-604113AA7BF9}"/>
                  </a:ext>
                </a:extLst>
              </p:cNvPr>
              <p:cNvSpPr txBox="1"/>
              <p:nvPr/>
            </p:nvSpPr>
            <p:spPr>
              <a:xfrm>
                <a:off x="7077746" y="4870426"/>
                <a:ext cx="861060" cy="297411"/>
              </a:xfrm>
              <a:prstGeom prst="rect">
                <a:avLst/>
              </a:prstGeom>
              <a:noFill/>
            </p:spPr>
            <p:txBody>
              <a:bodyPr wrap="square" rtlCol="0">
                <a:spAutoFit/>
              </a:bodyPr>
              <a:lstStyle/>
              <a:p>
                <a:pPr algn="ctr"/>
                <a:r>
                  <a:rPr lang="en-US" altLang="zh-TW" sz="1100" dirty="0">
                    <a:latin typeface="Times New Roman" panose="02020603050405020304" pitchFamily="18" charset="0"/>
                    <a:cs typeface="Times New Roman" panose="02020603050405020304" pitchFamily="18" charset="0"/>
                  </a:rPr>
                  <a:t>text</a:t>
                </a:r>
                <a:endParaRPr lang="zh-TW" altLang="en-US" sz="1100" dirty="0">
                  <a:latin typeface="Times New Roman" panose="02020603050405020304" pitchFamily="18" charset="0"/>
                  <a:cs typeface="Times New Roman" panose="02020603050405020304" pitchFamily="18" charset="0"/>
                </a:endParaRPr>
              </a:p>
            </p:txBody>
          </p:sp>
        </p:grpSp>
        <p:grpSp>
          <p:nvGrpSpPr>
            <p:cNvPr id="64" name="群組 63">
              <a:extLst>
                <a:ext uri="{FF2B5EF4-FFF2-40B4-BE49-F238E27FC236}">
                  <a16:creationId xmlns:a16="http://schemas.microsoft.com/office/drawing/2014/main" id="{AA9F4F55-63F9-4FB7-8EEA-31CB943E1F26}"/>
                </a:ext>
              </a:extLst>
            </p:cNvPr>
            <p:cNvGrpSpPr/>
            <p:nvPr/>
          </p:nvGrpSpPr>
          <p:grpSpPr>
            <a:xfrm>
              <a:off x="4223580" y="5426442"/>
              <a:ext cx="861060" cy="654787"/>
              <a:chOff x="5561337" y="4418674"/>
              <a:chExt cx="861060" cy="654787"/>
            </a:xfrm>
          </p:grpSpPr>
          <p:pic>
            <p:nvPicPr>
              <p:cNvPr id="88" name="圖片 87">
                <a:extLst>
                  <a:ext uri="{FF2B5EF4-FFF2-40B4-BE49-F238E27FC236}">
                    <a16:creationId xmlns:a16="http://schemas.microsoft.com/office/drawing/2014/main" id="{C5E32042-0466-49E0-BD47-3EB33A12925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11867" y="4418674"/>
                <a:ext cx="360000" cy="360000"/>
              </a:xfrm>
              <a:prstGeom prst="rect">
                <a:avLst/>
              </a:prstGeom>
            </p:spPr>
          </p:pic>
          <p:sp>
            <p:nvSpPr>
              <p:cNvPr id="89" name="文字方塊 88">
                <a:extLst>
                  <a:ext uri="{FF2B5EF4-FFF2-40B4-BE49-F238E27FC236}">
                    <a16:creationId xmlns:a16="http://schemas.microsoft.com/office/drawing/2014/main" id="{B6B97532-CC43-4589-9E40-859F10ECD2F6}"/>
                  </a:ext>
                </a:extLst>
              </p:cNvPr>
              <p:cNvSpPr txBox="1"/>
              <p:nvPr/>
            </p:nvSpPr>
            <p:spPr>
              <a:xfrm>
                <a:off x="5561337" y="4776050"/>
                <a:ext cx="861060" cy="297411"/>
              </a:xfrm>
              <a:prstGeom prst="rect">
                <a:avLst/>
              </a:prstGeom>
              <a:noFill/>
            </p:spPr>
            <p:txBody>
              <a:bodyPr wrap="square" rtlCol="0">
                <a:spAutoFit/>
              </a:bodyPr>
              <a:lstStyle/>
              <a:p>
                <a:pPr algn="ctr"/>
                <a:r>
                  <a:rPr lang="en-US" altLang="zh-TW" sz="1100" dirty="0">
                    <a:latin typeface="Times New Roman" panose="02020603050405020304" pitchFamily="18" charset="0"/>
                    <a:cs typeface="Times New Roman" panose="02020603050405020304" pitchFamily="18" charset="0"/>
                  </a:rPr>
                  <a:t>Encrypt</a:t>
                </a:r>
                <a:endParaRPr lang="zh-TW" altLang="en-US" sz="1100" dirty="0">
                  <a:latin typeface="Times New Roman" panose="02020603050405020304" pitchFamily="18" charset="0"/>
                  <a:cs typeface="Times New Roman" panose="02020603050405020304" pitchFamily="18" charset="0"/>
                </a:endParaRPr>
              </a:p>
            </p:txBody>
          </p:sp>
        </p:grpSp>
        <p:grpSp>
          <p:nvGrpSpPr>
            <p:cNvPr id="65" name="群組 64">
              <a:extLst>
                <a:ext uri="{FF2B5EF4-FFF2-40B4-BE49-F238E27FC236}">
                  <a16:creationId xmlns:a16="http://schemas.microsoft.com/office/drawing/2014/main" id="{6773E82A-C62B-4224-9C5C-805A26C08CE9}"/>
                </a:ext>
              </a:extLst>
            </p:cNvPr>
            <p:cNvGrpSpPr/>
            <p:nvPr/>
          </p:nvGrpSpPr>
          <p:grpSpPr>
            <a:xfrm>
              <a:off x="7918667" y="5425225"/>
              <a:ext cx="861060" cy="654788"/>
              <a:chOff x="6467170" y="4418674"/>
              <a:chExt cx="861060" cy="654788"/>
            </a:xfrm>
          </p:grpSpPr>
          <p:pic>
            <p:nvPicPr>
              <p:cNvPr id="86" name="圖片 85">
                <a:extLst>
                  <a:ext uri="{FF2B5EF4-FFF2-40B4-BE49-F238E27FC236}">
                    <a16:creationId xmlns:a16="http://schemas.microsoft.com/office/drawing/2014/main" id="{95B5F4D3-CBBC-4831-91A1-3D6B3E8A25A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14344" y="4418674"/>
                <a:ext cx="360000" cy="360000"/>
              </a:xfrm>
              <a:prstGeom prst="rect">
                <a:avLst/>
              </a:prstGeom>
            </p:spPr>
          </p:pic>
          <p:sp>
            <p:nvSpPr>
              <p:cNvPr id="87" name="文字方塊 86">
                <a:extLst>
                  <a:ext uri="{FF2B5EF4-FFF2-40B4-BE49-F238E27FC236}">
                    <a16:creationId xmlns:a16="http://schemas.microsoft.com/office/drawing/2014/main" id="{374BC1D5-B14B-46DF-97D7-F3E0BFD614B2}"/>
                  </a:ext>
                </a:extLst>
              </p:cNvPr>
              <p:cNvSpPr txBox="1"/>
              <p:nvPr/>
            </p:nvSpPr>
            <p:spPr>
              <a:xfrm>
                <a:off x="6467170" y="4776051"/>
                <a:ext cx="861060" cy="297411"/>
              </a:xfrm>
              <a:prstGeom prst="rect">
                <a:avLst/>
              </a:prstGeom>
              <a:noFill/>
            </p:spPr>
            <p:txBody>
              <a:bodyPr wrap="square" rtlCol="0">
                <a:spAutoFit/>
              </a:bodyPr>
              <a:lstStyle/>
              <a:p>
                <a:pPr algn="ctr"/>
                <a:r>
                  <a:rPr lang="en-US" altLang="zh-TW" sz="1100" dirty="0">
                    <a:latin typeface="Times New Roman" panose="02020603050405020304" pitchFamily="18" charset="0"/>
                    <a:cs typeface="Times New Roman" panose="02020603050405020304" pitchFamily="18" charset="0"/>
                  </a:rPr>
                  <a:t>Decrypt</a:t>
                </a:r>
                <a:endParaRPr lang="zh-TW" altLang="en-US" sz="1100" dirty="0">
                  <a:latin typeface="Times New Roman" panose="02020603050405020304" pitchFamily="18" charset="0"/>
                  <a:cs typeface="Times New Roman" panose="02020603050405020304" pitchFamily="18" charset="0"/>
                </a:endParaRPr>
              </a:p>
            </p:txBody>
          </p:sp>
        </p:grpSp>
        <p:cxnSp>
          <p:nvCxnSpPr>
            <p:cNvPr id="66" name="直線單箭頭接點 65">
              <a:extLst>
                <a:ext uri="{FF2B5EF4-FFF2-40B4-BE49-F238E27FC236}">
                  <a16:creationId xmlns:a16="http://schemas.microsoft.com/office/drawing/2014/main" id="{14AB5FDE-E043-4E1F-A1F7-0C42E515795F}"/>
                </a:ext>
              </a:extLst>
            </p:cNvPr>
            <p:cNvCxnSpPr>
              <a:cxnSpLocks/>
            </p:cNvCxnSpPr>
            <p:nvPr/>
          </p:nvCxnSpPr>
          <p:spPr>
            <a:xfrm>
              <a:off x="8599004" y="5622366"/>
              <a:ext cx="288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871D5108-D74F-4340-BC7D-5D11BD300498}"/>
                </a:ext>
              </a:extLst>
            </p:cNvPr>
            <p:cNvCxnSpPr>
              <a:cxnSpLocks/>
            </p:cNvCxnSpPr>
            <p:nvPr/>
          </p:nvCxnSpPr>
          <p:spPr>
            <a:xfrm>
              <a:off x="4114982" y="5625529"/>
              <a:ext cx="288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8" name="群組 67">
              <a:extLst>
                <a:ext uri="{FF2B5EF4-FFF2-40B4-BE49-F238E27FC236}">
                  <a16:creationId xmlns:a16="http://schemas.microsoft.com/office/drawing/2014/main" id="{3182F8B5-9ECD-489B-99AD-51F0F1C33A9F}"/>
                </a:ext>
              </a:extLst>
            </p:cNvPr>
            <p:cNvGrpSpPr/>
            <p:nvPr/>
          </p:nvGrpSpPr>
          <p:grpSpPr>
            <a:xfrm>
              <a:off x="5054184" y="5284134"/>
              <a:ext cx="861060" cy="890254"/>
              <a:chOff x="4100657" y="4273363"/>
              <a:chExt cx="861060" cy="890254"/>
            </a:xfrm>
          </p:grpSpPr>
          <p:pic>
            <p:nvPicPr>
              <p:cNvPr id="84" name="圖片 83">
                <a:extLst>
                  <a:ext uri="{FF2B5EF4-FFF2-40B4-BE49-F238E27FC236}">
                    <a16:creationId xmlns:a16="http://schemas.microsoft.com/office/drawing/2014/main" id="{1915C73D-3F08-4D20-AFFF-B2510BA11CA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04295" y="4273363"/>
                <a:ext cx="648000" cy="648000"/>
              </a:xfrm>
              <a:prstGeom prst="rect">
                <a:avLst/>
              </a:prstGeom>
            </p:spPr>
          </p:pic>
          <p:sp>
            <p:nvSpPr>
              <p:cNvPr id="85" name="文字方塊 84">
                <a:extLst>
                  <a:ext uri="{FF2B5EF4-FFF2-40B4-BE49-F238E27FC236}">
                    <a16:creationId xmlns:a16="http://schemas.microsoft.com/office/drawing/2014/main" id="{507E23F1-F80E-4CBB-8293-EF6A2BA18991}"/>
                  </a:ext>
                </a:extLst>
              </p:cNvPr>
              <p:cNvSpPr txBox="1"/>
              <p:nvPr/>
            </p:nvSpPr>
            <p:spPr>
              <a:xfrm>
                <a:off x="4100657" y="4866206"/>
                <a:ext cx="861060" cy="297411"/>
              </a:xfrm>
              <a:prstGeom prst="rect">
                <a:avLst/>
              </a:prstGeom>
              <a:noFill/>
            </p:spPr>
            <p:txBody>
              <a:bodyPr wrap="square" rtlCol="0">
                <a:spAutoFit/>
              </a:bodyPr>
              <a:lstStyle/>
              <a:p>
                <a:pPr algn="ctr"/>
                <a:r>
                  <a:rPr lang="en-US" altLang="zh-TW" sz="1100" dirty="0">
                    <a:latin typeface="Times New Roman" panose="02020603050405020304" pitchFamily="18" charset="0"/>
                    <a:cs typeface="Times New Roman" panose="02020603050405020304" pitchFamily="18" charset="0"/>
                  </a:rPr>
                  <a:t>ciphertext</a:t>
                </a:r>
                <a:endParaRPr lang="zh-TW" altLang="en-US" sz="1100" dirty="0">
                  <a:latin typeface="Times New Roman" panose="02020603050405020304" pitchFamily="18" charset="0"/>
                  <a:cs typeface="Times New Roman" panose="02020603050405020304" pitchFamily="18" charset="0"/>
                </a:endParaRPr>
              </a:p>
            </p:txBody>
          </p:sp>
        </p:grpSp>
        <p:grpSp>
          <p:nvGrpSpPr>
            <p:cNvPr id="69" name="群組 68">
              <a:extLst>
                <a:ext uri="{FF2B5EF4-FFF2-40B4-BE49-F238E27FC236}">
                  <a16:creationId xmlns:a16="http://schemas.microsoft.com/office/drawing/2014/main" id="{02CFA586-06FA-4D6A-AA45-01482ECEA824}"/>
                </a:ext>
              </a:extLst>
            </p:cNvPr>
            <p:cNvGrpSpPr/>
            <p:nvPr/>
          </p:nvGrpSpPr>
          <p:grpSpPr>
            <a:xfrm>
              <a:off x="7048618" y="5281606"/>
              <a:ext cx="861060" cy="890254"/>
              <a:chOff x="4100657" y="4273363"/>
              <a:chExt cx="861060" cy="890254"/>
            </a:xfrm>
          </p:grpSpPr>
          <p:pic>
            <p:nvPicPr>
              <p:cNvPr id="82" name="圖片 81">
                <a:extLst>
                  <a:ext uri="{FF2B5EF4-FFF2-40B4-BE49-F238E27FC236}">
                    <a16:creationId xmlns:a16="http://schemas.microsoft.com/office/drawing/2014/main" id="{7F5EF7A5-D86A-4E88-A624-62C289E0722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04295" y="4273363"/>
                <a:ext cx="648000" cy="648000"/>
              </a:xfrm>
              <a:prstGeom prst="rect">
                <a:avLst/>
              </a:prstGeom>
            </p:spPr>
          </p:pic>
          <p:sp>
            <p:nvSpPr>
              <p:cNvPr id="83" name="文字方塊 82">
                <a:extLst>
                  <a:ext uri="{FF2B5EF4-FFF2-40B4-BE49-F238E27FC236}">
                    <a16:creationId xmlns:a16="http://schemas.microsoft.com/office/drawing/2014/main" id="{78776317-44EF-4377-AD8A-29273E7F0524}"/>
                  </a:ext>
                </a:extLst>
              </p:cNvPr>
              <p:cNvSpPr txBox="1"/>
              <p:nvPr/>
            </p:nvSpPr>
            <p:spPr>
              <a:xfrm>
                <a:off x="4100657" y="4866206"/>
                <a:ext cx="861060" cy="297411"/>
              </a:xfrm>
              <a:prstGeom prst="rect">
                <a:avLst/>
              </a:prstGeom>
              <a:noFill/>
            </p:spPr>
            <p:txBody>
              <a:bodyPr wrap="square" rtlCol="0">
                <a:spAutoFit/>
              </a:bodyPr>
              <a:lstStyle/>
              <a:p>
                <a:pPr algn="ctr"/>
                <a:r>
                  <a:rPr lang="en-US" altLang="zh-TW" sz="1100" dirty="0">
                    <a:latin typeface="Times New Roman" panose="02020603050405020304" pitchFamily="18" charset="0"/>
                    <a:cs typeface="Times New Roman" panose="02020603050405020304" pitchFamily="18" charset="0"/>
                  </a:rPr>
                  <a:t>ciphertext</a:t>
                </a:r>
                <a:endParaRPr lang="zh-TW" altLang="en-US" sz="1100" dirty="0">
                  <a:latin typeface="Times New Roman" panose="02020603050405020304" pitchFamily="18" charset="0"/>
                  <a:cs typeface="Times New Roman" panose="02020603050405020304" pitchFamily="18" charset="0"/>
                </a:endParaRPr>
              </a:p>
            </p:txBody>
          </p:sp>
        </p:grpSp>
        <p:cxnSp>
          <p:nvCxnSpPr>
            <p:cNvPr id="70" name="直線單箭頭接點 69">
              <a:extLst>
                <a:ext uri="{FF2B5EF4-FFF2-40B4-BE49-F238E27FC236}">
                  <a16:creationId xmlns:a16="http://schemas.microsoft.com/office/drawing/2014/main" id="{394FCDE4-978A-416C-8C08-97666F83BDA5}"/>
                </a:ext>
              </a:extLst>
            </p:cNvPr>
            <p:cNvCxnSpPr>
              <a:cxnSpLocks/>
            </p:cNvCxnSpPr>
            <p:nvPr/>
          </p:nvCxnSpPr>
          <p:spPr>
            <a:xfrm>
              <a:off x="4907145" y="5625529"/>
              <a:ext cx="288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B221734D-668B-422F-A905-241AF0F062A9}"/>
                </a:ext>
              </a:extLst>
            </p:cNvPr>
            <p:cNvCxnSpPr>
              <a:cxnSpLocks/>
            </p:cNvCxnSpPr>
            <p:nvPr/>
          </p:nvCxnSpPr>
          <p:spPr>
            <a:xfrm>
              <a:off x="7806842" y="5622366"/>
              <a:ext cx="288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文字方塊 71">
              <a:extLst>
                <a:ext uri="{FF2B5EF4-FFF2-40B4-BE49-F238E27FC236}">
                  <a16:creationId xmlns:a16="http://schemas.microsoft.com/office/drawing/2014/main" id="{6032D422-C66C-474A-9184-6369E01DC9D2}"/>
                </a:ext>
              </a:extLst>
            </p:cNvPr>
            <p:cNvSpPr txBox="1"/>
            <p:nvPr/>
          </p:nvSpPr>
          <p:spPr>
            <a:xfrm>
              <a:off x="4224498" y="4656656"/>
              <a:ext cx="955643" cy="297411"/>
            </a:xfrm>
            <a:prstGeom prst="rect">
              <a:avLst/>
            </a:prstGeom>
            <a:noFill/>
          </p:spPr>
          <p:txBody>
            <a:bodyPr wrap="square" rtlCol="0">
              <a:spAutoFit/>
            </a:bodyPr>
            <a:lstStyle/>
            <a:p>
              <a:pPr algn="ctr"/>
              <a:r>
                <a:rPr lang="en-US" altLang="zh-TW" sz="1100" dirty="0">
                  <a:latin typeface="Times New Roman" panose="02020603050405020304" pitchFamily="18" charset="0"/>
                  <a:cs typeface="Times New Roman" panose="02020603050405020304" pitchFamily="18" charset="0"/>
                </a:rPr>
                <a:t>Private key</a:t>
              </a:r>
              <a:endParaRPr lang="zh-TW" altLang="en-US" sz="1100" dirty="0">
                <a:latin typeface="Times New Roman" panose="02020603050405020304" pitchFamily="18" charset="0"/>
                <a:cs typeface="Times New Roman" panose="02020603050405020304" pitchFamily="18" charset="0"/>
              </a:endParaRPr>
            </a:p>
          </p:txBody>
        </p:sp>
        <p:pic>
          <p:nvPicPr>
            <p:cNvPr id="73" name="圖片 72">
              <a:extLst>
                <a:ext uri="{FF2B5EF4-FFF2-40B4-BE49-F238E27FC236}">
                  <a16:creationId xmlns:a16="http://schemas.microsoft.com/office/drawing/2014/main" id="{5347C0C7-19D9-4CF1-A25E-13BCDA526B97}"/>
                </a:ext>
              </a:extLst>
            </p:cNvPr>
            <p:cNvPicPr>
              <a:picLocks noChangeAspect="1"/>
            </p:cNvPicPr>
            <p:nvPr/>
          </p:nvPicPr>
          <p:blipFill>
            <a:blip r:embed="rId8"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4459589" y="4297967"/>
              <a:ext cx="360000" cy="360000"/>
            </a:xfrm>
            <a:prstGeom prst="rect">
              <a:avLst/>
            </a:prstGeom>
          </p:spPr>
        </p:pic>
        <p:cxnSp>
          <p:nvCxnSpPr>
            <p:cNvPr id="74" name="直線單箭頭接點 73">
              <a:extLst>
                <a:ext uri="{FF2B5EF4-FFF2-40B4-BE49-F238E27FC236}">
                  <a16:creationId xmlns:a16="http://schemas.microsoft.com/office/drawing/2014/main" id="{022F2479-C360-445A-B21F-CC64081E12C7}"/>
                </a:ext>
              </a:extLst>
            </p:cNvPr>
            <p:cNvCxnSpPr>
              <a:cxnSpLocks/>
            </p:cNvCxnSpPr>
            <p:nvPr/>
          </p:nvCxnSpPr>
          <p:spPr>
            <a:xfrm>
              <a:off x="4653353" y="4956656"/>
              <a:ext cx="0" cy="37856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文字方塊 74">
              <a:extLst>
                <a:ext uri="{FF2B5EF4-FFF2-40B4-BE49-F238E27FC236}">
                  <a16:creationId xmlns:a16="http://schemas.microsoft.com/office/drawing/2014/main" id="{CAB44E7F-AABC-46EA-A3B9-0CB7B2B1F794}"/>
                </a:ext>
              </a:extLst>
            </p:cNvPr>
            <p:cNvSpPr txBox="1"/>
            <p:nvPr/>
          </p:nvSpPr>
          <p:spPr>
            <a:xfrm>
              <a:off x="7752090" y="4676953"/>
              <a:ext cx="1165117" cy="297411"/>
            </a:xfrm>
            <a:prstGeom prst="rect">
              <a:avLst/>
            </a:prstGeom>
            <a:noFill/>
          </p:spPr>
          <p:txBody>
            <a:bodyPr wrap="square" rtlCol="0">
              <a:spAutoFit/>
            </a:bodyPr>
            <a:lstStyle/>
            <a:p>
              <a:pPr algn="ctr"/>
              <a:r>
                <a:rPr lang="en-US" altLang="zh-TW" sz="1100" dirty="0">
                  <a:latin typeface="Times New Roman" panose="02020603050405020304" pitchFamily="18" charset="0"/>
                  <a:cs typeface="Times New Roman" panose="02020603050405020304" pitchFamily="18" charset="0"/>
                </a:rPr>
                <a:t>Public key</a:t>
              </a:r>
              <a:endParaRPr lang="zh-TW" altLang="en-US" sz="1100" dirty="0">
                <a:latin typeface="Times New Roman" panose="02020603050405020304" pitchFamily="18" charset="0"/>
                <a:cs typeface="Times New Roman" panose="02020603050405020304" pitchFamily="18" charset="0"/>
              </a:endParaRPr>
            </a:p>
          </p:txBody>
        </p:sp>
        <p:pic>
          <p:nvPicPr>
            <p:cNvPr id="76" name="圖片 75">
              <a:extLst>
                <a:ext uri="{FF2B5EF4-FFF2-40B4-BE49-F238E27FC236}">
                  <a16:creationId xmlns:a16="http://schemas.microsoft.com/office/drawing/2014/main" id="{7A84D47C-5B2C-4F04-8B6D-ED401D9DCA6C}"/>
                </a:ext>
              </a:extLst>
            </p:cNvPr>
            <p:cNvPicPr>
              <a:picLocks noChangeAspect="1"/>
            </p:cNvPicPr>
            <p:nvPr/>
          </p:nvPicPr>
          <p:blipFill>
            <a:blip r:embed="rId8"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8122374" y="4295218"/>
              <a:ext cx="360000" cy="360000"/>
            </a:xfrm>
            <a:prstGeom prst="rect">
              <a:avLst/>
            </a:prstGeom>
          </p:spPr>
        </p:pic>
        <p:pic>
          <p:nvPicPr>
            <p:cNvPr id="77" name="圖形 76" descr="建築物">
              <a:extLst>
                <a:ext uri="{FF2B5EF4-FFF2-40B4-BE49-F238E27FC236}">
                  <a16:creationId xmlns:a16="http://schemas.microsoft.com/office/drawing/2014/main" id="{7CEA13B9-E95B-49C1-A1FA-B78D752E501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05757" y="5227424"/>
              <a:ext cx="758171" cy="758171"/>
            </a:xfrm>
            <a:prstGeom prst="rect">
              <a:avLst/>
            </a:prstGeom>
          </p:spPr>
        </p:pic>
        <p:cxnSp>
          <p:nvCxnSpPr>
            <p:cNvPr id="78" name="接點: 肘形 77">
              <a:extLst>
                <a:ext uri="{FF2B5EF4-FFF2-40B4-BE49-F238E27FC236}">
                  <a16:creationId xmlns:a16="http://schemas.microsoft.com/office/drawing/2014/main" id="{10CBFA0D-CC84-4FDF-B948-E814500288C0}"/>
                </a:ext>
              </a:extLst>
            </p:cNvPr>
            <p:cNvCxnSpPr>
              <a:stCxn id="84" idx="3"/>
              <a:endCxn id="77" idx="1"/>
            </p:cNvCxnSpPr>
            <p:nvPr/>
          </p:nvCxnSpPr>
          <p:spPr>
            <a:xfrm flipV="1">
              <a:off x="5805822" y="5606510"/>
              <a:ext cx="299935" cy="16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接點: 肘形 78">
              <a:extLst>
                <a:ext uri="{FF2B5EF4-FFF2-40B4-BE49-F238E27FC236}">
                  <a16:creationId xmlns:a16="http://schemas.microsoft.com/office/drawing/2014/main" id="{6D4A65D6-54BC-4494-808E-287F4B92C499}"/>
                </a:ext>
              </a:extLst>
            </p:cNvPr>
            <p:cNvCxnSpPr>
              <a:stCxn id="77" idx="3"/>
              <a:endCxn id="82" idx="1"/>
            </p:cNvCxnSpPr>
            <p:nvPr/>
          </p:nvCxnSpPr>
          <p:spPr>
            <a:xfrm flipV="1">
              <a:off x="6863928" y="5605606"/>
              <a:ext cx="288328" cy="9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接點: 肘形 79">
              <a:extLst>
                <a:ext uri="{FF2B5EF4-FFF2-40B4-BE49-F238E27FC236}">
                  <a16:creationId xmlns:a16="http://schemas.microsoft.com/office/drawing/2014/main" id="{58A52A8C-43A1-4220-AD4A-966FF3CB5417}"/>
                </a:ext>
              </a:extLst>
            </p:cNvPr>
            <p:cNvCxnSpPr>
              <a:cxnSpLocks/>
              <a:stCxn id="75" idx="2"/>
              <a:endCxn id="81" idx="2"/>
            </p:cNvCxnSpPr>
            <p:nvPr/>
          </p:nvCxnSpPr>
          <p:spPr>
            <a:xfrm rot="16200000" flipH="1">
              <a:off x="8167572" y="5141439"/>
              <a:ext cx="334457" cy="3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矩形 80">
              <a:extLst>
                <a:ext uri="{FF2B5EF4-FFF2-40B4-BE49-F238E27FC236}">
                  <a16:creationId xmlns:a16="http://schemas.microsoft.com/office/drawing/2014/main" id="{97548129-E746-4BAB-815B-92DD5E284303}"/>
                </a:ext>
              </a:extLst>
            </p:cNvPr>
            <p:cNvSpPr/>
            <p:nvPr/>
          </p:nvSpPr>
          <p:spPr>
            <a:xfrm flipV="1">
              <a:off x="8312095" y="5308821"/>
              <a:ext cx="45719" cy="544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100"/>
            </a:p>
          </p:txBody>
        </p:sp>
      </p:grpSp>
    </p:spTree>
    <p:extLst>
      <p:ext uri="{BB962C8B-B14F-4D97-AF65-F5344CB8AC3E}">
        <p14:creationId xmlns:p14="http://schemas.microsoft.com/office/powerpoint/2010/main" val="2587627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E3C1195E-6C7F-4C96-906A-6EDE75AE5BD3}"/>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a:t>
            </a:r>
            <a:endParaRPr lang="zh-CN" altLang="en-US" dirty="0"/>
          </a:p>
        </p:txBody>
      </p:sp>
      <p:grpSp>
        <p:nvGrpSpPr>
          <p:cNvPr id="54" name="组合 53"/>
          <p:cNvGrpSpPr/>
          <p:nvPr/>
        </p:nvGrpSpPr>
        <p:grpSpPr>
          <a:xfrm>
            <a:off x="568443" y="319365"/>
            <a:ext cx="2811529" cy="400110"/>
            <a:chOff x="568442" y="319364"/>
            <a:chExt cx="2811529" cy="400111"/>
          </a:xfrm>
        </p:grpSpPr>
        <p:sp>
          <p:nvSpPr>
            <p:cNvPr id="55" name="文本框 23"/>
            <p:cNvSpPr txBox="1"/>
            <p:nvPr/>
          </p:nvSpPr>
          <p:spPr>
            <a:xfrm>
              <a:off x="665958" y="319364"/>
              <a:ext cx="2714013" cy="400111"/>
            </a:xfrm>
            <a:prstGeom prst="rect">
              <a:avLst/>
            </a:prstGeom>
            <a:noFill/>
          </p:spPr>
          <p:txBody>
            <a:bodyPr wrap="none" rtlCol="0">
              <a:spAutoFit/>
            </a:bodyPr>
            <a:lstStyle/>
            <a:p>
              <a:r>
                <a:rPr lang="en-US" altLang="zh-TW" sz="2000" dirty="0">
                  <a:latin typeface="Times New Roman" panose="02020603050405020304" pitchFamily="18" charset="0"/>
                  <a:cs typeface="Times New Roman" panose="02020603050405020304" pitchFamily="18" charset="0"/>
                </a:rPr>
                <a:t>Fiat-Shamir With Aborts</a:t>
              </a:r>
              <a:endParaRPr lang="zh-CN" altLang="en-US" sz="20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文字方塊 1">
            <a:extLst>
              <a:ext uri="{FF2B5EF4-FFF2-40B4-BE49-F238E27FC236}">
                <a16:creationId xmlns:a16="http://schemas.microsoft.com/office/drawing/2014/main" id="{54C0D2C8-3DE9-822A-A0EB-114D5D763C1D}"/>
              </a:ext>
            </a:extLst>
          </p:cNvPr>
          <p:cNvSpPr txBox="1"/>
          <p:nvPr/>
        </p:nvSpPr>
        <p:spPr>
          <a:xfrm>
            <a:off x="11760000" y="6488668"/>
            <a:ext cx="432000"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04</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文字方塊 2">
                <a:extLst>
                  <a:ext uri="{FF2B5EF4-FFF2-40B4-BE49-F238E27FC236}">
                    <a16:creationId xmlns:a16="http://schemas.microsoft.com/office/drawing/2014/main" id="{1F0D7501-2C99-CDEB-4CB2-E1DB84FC192F}"/>
                  </a:ext>
                </a:extLst>
              </p:cNvPr>
              <p:cNvSpPr txBox="1"/>
              <p:nvPr/>
            </p:nvSpPr>
            <p:spPr>
              <a:xfrm>
                <a:off x="568442" y="779087"/>
                <a:ext cx="5641858" cy="5206233"/>
              </a:xfrm>
              <a:prstGeom prst="rect">
                <a:avLst/>
              </a:prstGeom>
              <a:noFill/>
            </p:spPr>
            <p:txBody>
              <a:bodyPr wrap="square" rtlCol="0">
                <a:spAutoFit/>
              </a:bodyPr>
              <a:lstStyle/>
              <a:p>
                <a:pPr marL="342900" indent="-342900">
                  <a:lnSpc>
                    <a:spcPct val="150000"/>
                  </a:lnSpc>
                  <a:buFont typeface="+mj-lt"/>
                  <a:buAutoNum type="arabicPeriod"/>
                </a:pPr>
                <a:r>
                  <a:rPr lang="en-US" altLang="zh-TW" dirty="0">
                    <a:latin typeface="Times New Roman" panose="02020603050405020304" pitchFamily="18" charset="0"/>
                    <a:cs typeface="Times New Roman" panose="02020603050405020304" pitchFamily="18" charset="0"/>
                  </a:rPr>
                  <a:t>Commitment</a:t>
                </a:r>
                <a:r>
                  <a:rPr lang="zh-TW" altLang="en-US" dirty="0">
                    <a:latin typeface="Times New Roman" panose="02020603050405020304" pitchFamily="18" charset="0"/>
                    <a:cs typeface="Times New Roman" panose="02020603050405020304" pitchFamily="18" charset="0"/>
                  </a:rPr>
                  <a:t>：</a:t>
                </a:r>
                <a:endParaRPr lang="en-US" altLang="zh-TW"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The signer generates a random vector</a:t>
                </a:r>
                <a14:m>
                  <m:oMath xmlns:m="http://schemas.openxmlformats.org/officeDocument/2006/math">
                    <m:r>
                      <a:rPr lang="en-US" altLang="zh-TW" b="0" i="0" dirty="0" smtClean="0">
                        <a:latin typeface="Cambria Math" panose="02040503050406030204" pitchFamily="18" charset="0"/>
                      </a:rPr>
                      <m:t> </m:t>
                    </m:r>
                    <m:r>
                      <m:rPr>
                        <m:sty m:val="p"/>
                      </m:rPr>
                      <a:rPr lang="en-US" altLang="zh-TW" i="1" dirty="0">
                        <a:latin typeface="Cambria Math" panose="02040503050406030204" pitchFamily="18" charset="0"/>
                      </a:rPr>
                      <m:t>y</m:t>
                    </m:r>
                    <m:r>
                      <a:rPr lang="zh-TW" altLang="en-US" i="1" dirty="0" smtClean="0">
                        <a:latin typeface="Cambria Math" panose="02040503050406030204" pitchFamily="18" charset="0"/>
                      </a:rPr>
                      <m:t> </m:t>
                    </m:r>
                    <m:r>
                      <m:rPr>
                        <m:nor/>
                      </m:rPr>
                      <a:rPr lang="zh-TW" altLang="en-US" dirty="0">
                        <a:latin typeface="Times New Roman" panose="02020603050405020304" pitchFamily="18" charset="0"/>
                        <a:cs typeface="Times New Roman" panose="02020603050405020304" pitchFamily="18" charset="0"/>
                      </a:rPr>
                      <m:t>∈</m:t>
                    </m:r>
                    <m:sSubSup>
                      <m:sSubSupPr>
                        <m:ctrlPr>
                          <a:rPr lang="en-US" altLang="zh-TW" i="1" smtClean="0">
                            <a:latin typeface="Cambria Math" panose="02040503050406030204" pitchFamily="18" charset="0"/>
                          </a:rPr>
                        </m:ctrlPr>
                      </m:sSubSupPr>
                      <m:e>
                        <m:r>
                          <a:rPr lang="zh-TW" altLang="en-US" i="1">
                            <a:latin typeface="Cambria Math" panose="02040503050406030204" pitchFamily="18" charset="0"/>
                          </a:rPr>
                          <m:t> </m:t>
                        </m:r>
                        <m:r>
                          <m:rPr>
                            <m:sty m:val="p"/>
                          </m:rPr>
                          <a:rPr lang="en-US" altLang="zh-TW" i="1">
                            <a:latin typeface="Cambria Math" panose="02040503050406030204" pitchFamily="18" charset="0"/>
                          </a:rPr>
                          <m:t>R</m:t>
                        </m:r>
                      </m:e>
                      <m:sub>
                        <m:r>
                          <m:rPr>
                            <m:nor/>
                          </m:rPr>
                          <a:rPr lang="zh-TW" altLang="en-US" dirty="0">
                            <a:latin typeface="Times New Roman" panose="02020603050405020304" pitchFamily="18" charset="0"/>
                            <a:cs typeface="Times New Roman" panose="02020603050405020304" pitchFamily="18" charset="0"/>
                          </a:rPr>
                          <m:t>𝑞</m:t>
                        </m:r>
                      </m:sub>
                      <m:sup>
                        <m:r>
                          <m:rPr>
                            <m:nor/>
                          </m:rPr>
                          <a:rPr lang="en-US" altLang="zh-TW" dirty="0">
                            <a:latin typeface="Times New Roman" panose="02020603050405020304" pitchFamily="18" charset="0"/>
                            <a:cs typeface="Times New Roman" panose="02020603050405020304" pitchFamily="18" charset="0"/>
                          </a:rPr>
                          <m:t>ℓ</m:t>
                        </m:r>
                      </m:sup>
                    </m:sSubSup>
                  </m:oMath>
                </a14:m>
                <a:endParaRPr lang="en-US" altLang="zh-TW"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The commitment value is </a:t>
                </a:r>
                <a14:m>
                  <m:oMath xmlns:m="http://schemas.openxmlformats.org/officeDocument/2006/math">
                    <m:r>
                      <a:rPr lang="zh-TW" altLang="en-US" i="1" dirty="0" smtClean="0">
                        <a:latin typeface="Cambria Math" panose="02040503050406030204" pitchFamily="18" charset="0"/>
                      </a:rPr>
                      <m:t>𝑤</m:t>
                    </m:r>
                    <m:r>
                      <a:rPr lang="en-US" altLang="zh-TW" i="1" dirty="0" smtClean="0">
                        <a:latin typeface="Cambria Math" panose="02040503050406030204" pitchFamily="18" charset="0"/>
                      </a:rPr>
                      <m:t>=</m:t>
                    </m:r>
                    <m:r>
                      <a:rPr lang="zh-TW" altLang="en-US" i="1" dirty="0" smtClean="0">
                        <a:latin typeface="Cambria Math" panose="02040503050406030204" pitchFamily="18" charset="0"/>
                      </a:rPr>
                      <m:t>𝐴𝑦</m:t>
                    </m:r>
                  </m:oMath>
                </a14:m>
                <a:endParaRPr lang="en-US" altLang="zh-TW"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14:m>
                  <m:oMath xmlns:m="http://schemas.openxmlformats.org/officeDocument/2006/math">
                    <m:r>
                      <a:rPr lang="zh-TW" altLang="en-US" i="1" dirty="0" smtClean="0">
                        <a:latin typeface="Cambria Math" panose="02040503050406030204" pitchFamily="18" charset="0"/>
                      </a:rPr>
                      <m:t>𝑤</m:t>
                    </m:r>
                    <m:r>
                      <a:rPr lang="zh-TW" altLang="en-US" i="1" dirty="0" smtClean="0">
                        <a:latin typeface="Cambria Math" panose="02040503050406030204" pitchFamily="18" charset="0"/>
                      </a:rPr>
                      <m:t> </m:t>
                    </m:r>
                  </m:oMath>
                </a14:m>
                <a:r>
                  <a:rPr lang="en-US" altLang="zh-TW" dirty="0">
                    <a:latin typeface="Times New Roman" panose="02020603050405020304" pitchFamily="18" charset="0"/>
                    <a:cs typeface="Times New Roman" panose="02020603050405020304" pitchFamily="18" charset="0"/>
                  </a:rPr>
                  <a:t>is rounded to obtain</a:t>
                </a:r>
                <a:r>
                  <a:rPr lang="zh-TW" altLang="en-US"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𝑤</m:t>
                        </m:r>
                      </m:e>
                      <m:sub>
                        <m:r>
                          <a:rPr lang="en-US" altLang="zh-TW" b="0" i="1" smtClean="0">
                            <a:latin typeface="Cambria Math" panose="02040503050406030204" pitchFamily="18" charset="0"/>
                          </a:rPr>
                          <m:t>1</m:t>
                        </m:r>
                      </m:sub>
                    </m:sSub>
                  </m:oMath>
                </a14:m>
                <a:r>
                  <a:rPr lang="en-US" altLang="zh-TW" dirty="0">
                    <a:latin typeface="Times New Roman" panose="02020603050405020304" pitchFamily="18" charset="0"/>
                    <a:cs typeface="Times New Roman" panose="02020603050405020304" pitchFamily="18" charset="0"/>
                  </a:rPr>
                  <a:t>​ </a:t>
                </a:r>
              </a:p>
              <a:p>
                <a:pPr marL="342900" indent="-342900">
                  <a:lnSpc>
                    <a:spcPct val="150000"/>
                  </a:lnSpc>
                  <a:buFont typeface="+mj-lt"/>
                  <a:buAutoNum type="arabicPeriod"/>
                </a:pPr>
                <a:r>
                  <a:rPr lang="en-US" altLang="zh-TW" dirty="0">
                    <a:latin typeface="Times New Roman" panose="02020603050405020304" pitchFamily="18" charset="0"/>
                    <a:cs typeface="Times New Roman" panose="02020603050405020304" pitchFamily="18" charset="0"/>
                  </a:rPr>
                  <a:t>Challenge</a:t>
                </a:r>
                <a:r>
                  <a:rPr lang="zh-TW" altLang="en-US" dirty="0">
                    <a:latin typeface="Times New Roman" panose="02020603050405020304" pitchFamily="18" charset="0"/>
                    <a:cs typeface="Times New Roman" panose="02020603050405020304" pitchFamily="18" charset="0"/>
                  </a:rPr>
                  <a:t>：</a:t>
                </a:r>
                <a:endParaRPr lang="en-US" altLang="zh-TW"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The challenge </a:t>
                </a:r>
                <a14:m>
                  <m:oMath xmlns:m="http://schemas.openxmlformats.org/officeDocument/2006/math">
                    <m:r>
                      <a:rPr lang="en-US" altLang="zh-TW" i="1" dirty="0" smtClean="0">
                        <a:latin typeface="Cambria Math" panose="02040503050406030204" pitchFamily="18" charset="0"/>
                      </a:rPr>
                      <m:t>𝑐</m:t>
                    </m:r>
                  </m:oMath>
                </a14:m>
                <a:r>
                  <a:rPr lang="en-US" altLang="zh-TW" dirty="0">
                    <a:latin typeface="Times New Roman" panose="02020603050405020304" pitchFamily="18" charset="0"/>
                    <a:cs typeface="Times New Roman" panose="02020603050405020304" pitchFamily="18" charset="0"/>
                  </a:rPr>
                  <a:t> is generated by hashing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𝑤</m:t>
                        </m:r>
                      </m:e>
                      <m:sub>
                        <m:r>
                          <a:rPr lang="en-US" altLang="zh-TW" b="0" i="1" smtClean="0">
                            <a:latin typeface="Cambria Math" panose="02040503050406030204" pitchFamily="18" charset="0"/>
                          </a:rPr>
                          <m:t>1</m:t>
                        </m:r>
                      </m:sub>
                    </m:sSub>
                  </m:oMath>
                </a14:m>
                <a:r>
                  <a:rPr lang="en-US" altLang="zh-TW" dirty="0">
                    <a:latin typeface="Times New Roman" panose="02020603050405020304" pitchFamily="18" charset="0"/>
                    <a:cs typeface="Times New Roman" panose="02020603050405020304" pitchFamily="18" charset="0"/>
                  </a:rPr>
                  <a:t> and the message representative </a:t>
                </a:r>
                <a14:m>
                  <m:oMath xmlns:m="http://schemas.openxmlformats.org/officeDocument/2006/math">
                    <m:r>
                      <a:rPr lang="en-US" altLang="zh-TW" i="1" dirty="0" smtClean="0">
                        <a:latin typeface="Cambria Math" panose="02040503050406030204" pitchFamily="18" charset="0"/>
                      </a:rPr>
                      <m:t>𝜇</m:t>
                    </m:r>
                  </m:oMath>
                </a14:m>
                <a:endParaRPr lang="en-US" altLang="zh-TW"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altLang="zh-TW" dirty="0">
                    <a:latin typeface="Times New Roman" panose="02020603050405020304" pitchFamily="18" charset="0"/>
                    <a:cs typeface="Times New Roman" panose="02020603050405020304" pitchFamily="18" charset="0"/>
                  </a:rPr>
                  <a:t>Response</a:t>
                </a:r>
                <a:r>
                  <a:rPr lang="zh-TW" altLang="en-US" dirty="0">
                    <a:latin typeface="Times New Roman" panose="02020603050405020304" pitchFamily="18" charset="0"/>
                    <a:cs typeface="Times New Roman" panose="02020603050405020304" pitchFamily="18" charset="0"/>
                  </a:rPr>
                  <a:t>：</a:t>
                </a:r>
                <a:endParaRPr lang="en-US" altLang="zh-TW"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The response</a:t>
                </a:r>
                <a:r>
                  <a:rPr lang="zh-TW" altLang="en-US" dirty="0">
                    <a:latin typeface="Times New Roman" panose="02020603050405020304" pitchFamily="18" charset="0"/>
                    <a:cs typeface="Times New Roman" panose="02020603050405020304" pitchFamily="18" charset="0"/>
                  </a:rPr>
                  <a:t> </a:t>
                </a:r>
                <a14:m>
                  <m:oMath xmlns:m="http://schemas.openxmlformats.org/officeDocument/2006/math">
                    <m:r>
                      <a:rPr lang="zh-TW" altLang="en-US" i="1" dirty="0" smtClean="0">
                        <a:latin typeface="Cambria Math" panose="02040503050406030204" pitchFamily="18" charset="0"/>
                      </a:rPr>
                      <m:t>𝑧</m:t>
                    </m:r>
                    <m:r>
                      <a:rPr lang="en-US" altLang="zh-TW" i="1" dirty="0" smtClean="0">
                        <a:latin typeface="Cambria Math" panose="02040503050406030204" pitchFamily="18" charset="0"/>
                      </a:rPr>
                      <m:t>=</m:t>
                    </m:r>
                    <m:r>
                      <a:rPr lang="zh-TW" altLang="en-US" i="1" dirty="0" smtClean="0">
                        <a:latin typeface="Cambria Math" panose="02040503050406030204" pitchFamily="18" charset="0"/>
                      </a:rPr>
                      <m:t>𝑦</m:t>
                    </m:r>
                    <m:r>
                      <a:rPr lang="en-US" altLang="zh-TW" i="1" dirty="0" smtClean="0">
                        <a:latin typeface="Cambria Math" panose="02040503050406030204" pitchFamily="18" charset="0"/>
                      </a:rPr>
                      <m:t>+</m:t>
                    </m:r>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𝑆</m:t>
                        </m:r>
                      </m:e>
                      <m:sub>
                        <m:r>
                          <a:rPr lang="en-US" altLang="zh-TW" b="0" i="1" dirty="0" smtClean="0">
                            <a:latin typeface="Cambria Math" panose="02040503050406030204" pitchFamily="18" charset="0"/>
                          </a:rPr>
                          <m:t>1</m:t>
                        </m:r>
                      </m:sub>
                    </m:sSub>
                    <m:r>
                      <a:rPr lang="en-US" altLang="zh-TW" i="1" dirty="0" smtClean="0">
                        <a:latin typeface="Cambria Math" panose="02040503050406030204" pitchFamily="18" charset="0"/>
                      </a:rPr>
                      <m:t>⋅</m:t>
                    </m:r>
                    <m:r>
                      <a:rPr lang="zh-TW" altLang="en-US" i="1" dirty="0" smtClean="0">
                        <a:latin typeface="Cambria Math" panose="02040503050406030204" pitchFamily="18" charset="0"/>
                      </a:rPr>
                      <m:t>𝑐</m:t>
                    </m:r>
                  </m:oMath>
                </a14:m>
                <a:r>
                  <a:rPr lang="en-US" altLang="zh-TW"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altLang="zh-TW" i="1" dirty="0" smtClean="0">
                            <a:latin typeface="Cambria Math" panose="02040503050406030204" pitchFamily="18" charset="0"/>
                          </a:rPr>
                        </m:ctrlPr>
                      </m:sSubPr>
                      <m:e>
                        <m:r>
                          <a:rPr lang="en-US" altLang="zh-TW" b="0" i="1" dirty="0" smtClean="0">
                            <a:latin typeface="Cambria Math" panose="02040503050406030204" pitchFamily="18" charset="0"/>
                          </a:rPr>
                          <m:t>𝑆</m:t>
                        </m:r>
                      </m:e>
                      <m:sub>
                        <m:r>
                          <a:rPr lang="en-US" altLang="zh-TW" b="0" i="1" dirty="0" smtClean="0">
                            <a:latin typeface="Cambria Math" panose="02040503050406030204" pitchFamily="18" charset="0"/>
                          </a:rPr>
                          <m:t>1</m:t>
                        </m:r>
                      </m:sub>
                    </m:sSub>
                  </m:oMath>
                </a14:m>
                <a:r>
                  <a:rPr lang="en-US" altLang="zh-TW" dirty="0">
                    <a:latin typeface="Times New Roman" panose="02020603050405020304" pitchFamily="18" charset="0"/>
                    <a:cs typeface="Times New Roman" panose="02020603050405020304" pitchFamily="18" charset="0"/>
                  </a:rPr>
                  <a:t>​ is part of the private key)</a:t>
                </a:r>
              </a:p>
              <a:p>
                <a:pPr marL="800100" lvl="1" indent="-342900">
                  <a:lnSpc>
                    <a:spcPct val="1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Use rejection sampling to check whether </a:t>
                </a:r>
                <a14:m>
                  <m:oMath xmlns:m="http://schemas.openxmlformats.org/officeDocument/2006/math">
                    <m:r>
                      <a:rPr lang="en-US" altLang="zh-TW" i="1" dirty="0" smtClean="0">
                        <a:latin typeface="Cambria Math" panose="02040503050406030204" pitchFamily="18" charset="0"/>
                      </a:rPr>
                      <m:t>𝑧</m:t>
                    </m:r>
                  </m:oMath>
                </a14:m>
                <a:r>
                  <a:rPr lang="en-US" altLang="zh-TW" dirty="0">
                    <a:latin typeface="Times New Roman" panose="02020603050405020304" pitchFamily="18" charset="0"/>
                    <a:cs typeface="Times New Roman" panose="02020603050405020304" pitchFamily="18" charset="0"/>
                  </a:rPr>
                  <a:t> meets specific coefficient bounds</a:t>
                </a:r>
                <a:endParaRPr lang="zh-TW" altLang="en-US" dirty="0">
                  <a:latin typeface="Times New Roman" panose="02020603050405020304" pitchFamily="18" charset="0"/>
                  <a:cs typeface="Times New Roman" panose="02020603050405020304" pitchFamily="18" charset="0"/>
                </a:endParaRPr>
              </a:p>
            </p:txBody>
          </p:sp>
        </mc:Choice>
        <mc:Fallback>
          <p:sp>
            <p:nvSpPr>
              <p:cNvPr id="3" name="文字方塊 2">
                <a:extLst>
                  <a:ext uri="{FF2B5EF4-FFF2-40B4-BE49-F238E27FC236}">
                    <a16:creationId xmlns:a16="http://schemas.microsoft.com/office/drawing/2014/main" id="{1F0D7501-2C99-CDEB-4CB2-E1DB84FC192F}"/>
                  </a:ext>
                </a:extLst>
              </p:cNvPr>
              <p:cNvSpPr txBox="1">
                <a:spLocks noRot="1" noChangeAspect="1" noMove="1" noResize="1" noEditPoints="1" noAdjustHandles="1" noChangeArrowheads="1" noChangeShapeType="1" noTextEdit="1"/>
              </p:cNvSpPr>
              <p:nvPr/>
            </p:nvSpPr>
            <p:spPr>
              <a:xfrm>
                <a:off x="568442" y="779087"/>
                <a:ext cx="5641858" cy="5206233"/>
              </a:xfrm>
              <a:prstGeom prst="rect">
                <a:avLst/>
              </a:prstGeom>
              <a:blipFill>
                <a:blip r:embed="rId3"/>
                <a:stretch>
                  <a:fillRect l="-648" b="-585"/>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7" name="文字方塊 6">
                <a:extLst>
                  <a:ext uri="{FF2B5EF4-FFF2-40B4-BE49-F238E27FC236}">
                    <a16:creationId xmlns:a16="http://schemas.microsoft.com/office/drawing/2014/main" id="{5E111187-42FC-361A-5F31-FF3748776243}"/>
                  </a:ext>
                </a:extLst>
              </p:cNvPr>
              <p:cNvSpPr txBox="1"/>
              <p:nvPr/>
            </p:nvSpPr>
            <p:spPr>
              <a:xfrm>
                <a:off x="6433013" y="683300"/>
                <a:ext cx="5482761" cy="5129674"/>
              </a:xfrm>
              <a:prstGeom prst="rect">
                <a:avLst/>
              </a:prstGeom>
              <a:noFill/>
            </p:spPr>
            <p:txBody>
              <a:bodyPr wrap="square" rtlCol="0">
                <a:spAutoFit/>
              </a:bodyPr>
              <a:lstStyle/>
              <a:p>
                <a:pPr marL="342900" indent="-342900">
                  <a:lnSpc>
                    <a:spcPct val="150000"/>
                  </a:lnSpc>
                  <a:buFont typeface="+mj-lt"/>
                  <a:buAutoNum type="arabicPeriod" startAt="4"/>
                </a:pPr>
                <a:r>
                  <a:rPr lang="en-US" altLang="zh-TW" dirty="0">
                    <a:latin typeface="Times New Roman" panose="02020603050405020304" pitchFamily="18" charset="0"/>
                    <a:cs typeface="Times New Roman" panose="02020603050405020304" pitchFamily="18" charset="0"/>
                  </a:rPr>
                  <a:t>Hint Calculation </a:t>
                </a:r>
                <a:r>
                  <a:rPr lang="zh-TW" altLang="en-US" dirty="0">
                    <a:latin typeface="Times New Roman" panose="02020603050405020304" pitchFamily="18" charset="0"/>
                    <a:cs typeface="Times New Roman" panose="02020603050405020304" pitchFamily="18" charset="0"/>
                  </a:rPr>
                  <a:t>：</a:t>
                </a:r>
                <a:endParaRPr lang="en-US" altLang="zh-TW"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To enable the verifier to reconstruct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𝑤</m:t>
                        </m:r>
                      </m:e>
                      <m:sub>
                        <m:r>
                          <a:rPr lang="en-US" altLang="zh-TW" b="0" i="1" smtClean="0">
                            <a:latin typeface="Cambria Math" panose="02040503050406030204" pitchFamily="18" charset="0"/>
                          </a:rPr>
                          <m:t>1</m:t>
                        </m:r>
                      </m:sub>
                    </m:sSub>
                  </m:oMath>
                </a14:m>
                <a:r>
                  <a:rPr lang="en-US" altLang="zh-TW" dirty="0">
                    <a:latin typeface="Times New Roman" panose="02020603050405020304" pitchFamily="18" charset="0"/>
                    <a:cs typeface="Times New Roman" panose="02020603050405020304" pitchFamily="18" charset="0"/>
                  </a:rPr>
                  <a:t> from </a:t>
                </a:r>
                <a14:m>
                  <m:oMath xmlns:m="http://schemas.openxmlformats.org/officeDocument/2006/math">
                    <m:r>
                      <a:rPr lang="en-US" altLang="zh-TW" i="1" dirty="0" smtClean="0">
                        <a:latin typeface="Cambria Math" panose="02040503050406030204" pitchFamily="18" charset="0"/>
                      </a:rPr>
                      <m:t>𝑧</m:t>
                    </m:r>
                  </m:oMath>
                </a14:m>
                <a:r>
                  <a:rPr lang="en-US" altLang="zh-TW" dirty="0">
                    <a:latin typeface="Times New Roman" panose="02020603050405020304" pitchFamily="18" charset="0"/>
                    <a:cs typeface="Times New Roman" panose="02020603050405020304" pitchFamily="18" charset="0"/>
                  </a:rPr>
                  <a:t> and the compressed public value </a:t>
                </a:r>
                <a14:m>
                  <m:oMath xmlns:m="http://schemas.openxmlformats.org/officeDocument/2006/math">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𝑡</m:t>
                        </m:r>
                      </m:e>
                      <m:sub>
                        <m:r>
                          <a:rPr lang="en-US" altLang="zh-TW" i="1">
                            <a:latin typeface="Cambria Math" panose="02040503050406030204" pitchFamily="18" charset="0"/>
                          </a:rPr>
                          <m:t>1</m:t>
                        </m:r>
                      </m:sub>
                    </m:sSub>
                    <m:r>
                      <a:rPr lang="en-US" altLang="zh-TW" i="1">
                        <a:latin typeface="Cambria Math" panose="02040503050406030204" pitchFamily="18" charset="0"/>
                      </a:rPr>
                      <m:t> </m:t>
                    </m:r>
                  </m:oMath>
                </a14:m>
                <a:endParaRPr lang="en-US" altLang="zh-TW"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hint </a:t>
                </a:r>
                <a14:m>
                  <m:oMath xmlns:m="http://schemas.openxmlformats.org/officeDocument/2006/math">
                    <m:r>
                      <m:rPr>
                        <m:sty m:val="p"/>
                      </m:rPr>
                      <a:rPr lang="en-US" altLang="zh-TW" i="1" dirty="0">
                        <a:latin typeface="Cambria Math" panose="02040503050406030204" pitchFamily="18" charset="0"/>
                      </a:rPr>
                      <m:t>h</m:t>
                    </m:r>
                    <m:r>
                      <a:rPr lang="zh-TW" altLang="en-US" i="1" dirty="0" smtClean="0">
                        <a:latin typeface="Cambria Math" panose="02040503050406030204" pitchFamily="18" charset="0"/>
                      </a:rPr>
                      <m:t> </m:t>
                    </m:r>
                    <m:r>
                      <m:rPr>
                        <m:nor/>
                      </m:rPr>
                      <a:rPr lang="zh-TW" altLang="en-US" dirty="0">
                        <a:latin typeface="Times New Roman" panose="02020603050405020304" pitchFamily="18" charset="0"/>
                        <a:cs typeface="Times New Roman" panose="02020603050405020304" pitchFamily="18" charset="0"/>
                      </a:rPr>
                      <m:t>∈</m:t>
                    </m:r>
                    <m:sSubSup>
                      <m:sSubSupPr>
                        <m:ctrlPr>
                          <a:rPr lang="en-US" altLang="zh-TW" i="1" smtClean="0">
                            <a:latin typeface="Cambria Math" panose="02040503050406030204" pitchFamily="18" charset="0"/>
                          </a:rPr>
                        </m:ctrlPr>
                      </m:sSubSupPr>
                      <m:e>
                        <m:r>
                          <a:rPr lang="zh-TW" altLang="en-US" i="1">
                            <a:latin typeface="Cambria Math" panose="02040503050406030204" pitchFamily="18" charset="0"/>
                          </a:rPr>
                          <m:t> </m:t>
                        </m:r>
                        <m:r>
                          <m:rPr>
                            <m:sty m:val="p"/>
                          </m:rPr>
                          <a:rPr lang="en-US" altLang="zh-TW" i="1">
                            <a:latin typeface="Cambria Math" panose="02040503050406030204" pitchFamily="18" charset="0"/>
                          </a:rPr>
                          <m:t>R</m:t>
                        </m:r>
                      </m:e>
                      <m:sub>
                        <m:r>
                          <m:rPr>
                            <m:nor/>
                          </m:rPr>
                          <a:rPr lang="zh-TW" altLang="en-US" dirty="0">
                            <a:latin typeface="Times New Roman" panose="02020603050405020304" pitchFamily="18" charset="0"/>
                            <a:cs typeface="Times New Roman" panose="02020603050405020304" pitchFamily="18" charset="0"/>
                          </a:rPr>
                          <m:t>𝑞</m:t>
                        </m:r>
                      </m:sub>
                      <m:sup>
                        <m:r>
                          <m:rPr>
                            <m:sty m:val="p"/>
                          </m:rPr>
                          <a:rPr lang="en-US" altLang="zh-TW" i="1" dirty="0">
                            <a:latin typeface="Cambria Math" panose="02040503050406030204" pitchFamily="18" charset="0"/>
                          </a:rPr>
                          <m:t>k</m:t>
                        </m:r>
                      </m:sup>
                    </m:sSubSup>
                  </m:oMath>
                </a14:m>
                <a:r>
                  <a:rPr lang="zh-TW" altLang="en-US" dirty="0">
                    <a:latin typeface="Times New Roman" panose="02020603050405020304" pitchFamily="18" charset="0"/>
                    <a:cs typeface="Times New Roman" panose="02020603050405020304" pitchFamily="18" charset="0"/>
                  </a:rPr>
                  <a:t>。</a:t>
                </a:r>
                <a:endParaRPr lang="en-US" altLang="zh-TW"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startAt="4"/>
                </a:pPr>
                <a:r>
                  <a:rPr lang="en-US" altLang="zh-TW" dirty="0">
                    <a:latin typeface="Times New Roman" panose="02020603050405020304" pitchFamily="18" charset="0"/>
                    <a:cs typeface="Times New Roman" panose="02020603050405020304" pitchFamily="18" charset="0"/>
                  </a:rPr>
                  <a:t>Signature Composition </a:t>
                </a:r>
                <a:r>
                  <a:rPr lang="zh-TW" altLang="en-US" dirty="0">
                    <a:latin typeface="Times New Roman" panose="02020603050405020304" pitchFamily="18" charset="0"/>
                    <a:cs typeface="Times New Roman" panose="02020603050405020304" pitchFamily="18" charset="0"/>
                  </a:rPr>
                  <a:t>：</a:t>
                </a:r>
                <a:endParaRPr lang="en-US" altLang="zh-TW"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The final signature consists of three parts: the rounded commitment </a:t>
                </a:r>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𝑤</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 </m:t>
                    </m:r>
                  </m:oMath>
                </a14:m>
                <a:r>
                  <a:rPr lang="en-US" altLang="zh-TW" dirty="0">
                    <a:latin typeface="Times New Roman" panose="02020603050405020304" pitchFamily="18" charset="0"/>
                    <a:cs typeface="Times New Roman" panose="02020603050405020304" pitchFamily="18" charset="0"/>
                  </a:rPr>
                  <a:t>​ , the response </a:t>
                </a:r>
                <a14:m>
                  <m:oMath xmlns:m="http://schemas.openxmlformats.org/officeDocument/2006/math">
                    <m:r>
                      <a:rPr lang="zh-TW" altLang="en-US" i="1" dirty="0" smtClean="0">
                        <a:latin typeface="Cambria Math" panose="02040503050406030204" pitchFamily="18" charset="0"/>
                      </a:rPr>
                      <m:t>𝑧</m:t>
                    </m:r>
                  </m:oMath>
                </a14:m>
                <a:r>
                  <a:rPr lang="en-US" altLang="zh-TW" dirty="0">
                    <a:latin typeface="Times New Roman" panose="02020603050405020304" pitchFamily="18" charset="0"/>
                    <a:cs typeface="Times New Roman" panose="02020603050405020304" pitchFamily="18" charset="0"/>
                  </a:rPr>
                  <a:t>, and the hint </a:t>
                </a:r>
                <a14:m>
                  <m:oMath xmlns:m="http://schemas.openxmlformats.org/officeDocument/2006/math">
                    <m:r>
                      <a:rPr lang="en-US" altLang="zh-TW" i="1" dirty="0" smtClean="0">
                        <a:latin typeface="Cambria Math" panose="02040503050406030204" pitchFamily="18" charset="0"/>
                      </a:rPr>
                      <m:t>h</m:t>
                    </m:r>
                  </m:oMath>
                </a14:m>
                <a:r>
                  <a:rPr lang="en-US" altLang="zh-TW" dirty="0">
                    <a:latin typeface="Times New Roman" panose="02020603050405020304" pitchFamily="18" charset="0"/>
                    <a:cs typeface="Times New Roman" panose="02020603050405020304" pitchFamily="18" charset="0"/>
                  </a:rPr>
                  <a:t>.</a:t>
                </a:r>
              </a:p>
              <a:p>
                <a:pPr marL="342900" indent="-342900">
                  <a:lnSpc>
                    <a:spcPct val="150000"/>
                  </a:lnSpc>
                  <a:buFont typeface="+mj-lt"/>
                  <a:buAutoNum type="arabicPeriod" startAt="4"/>
                </a:pPr>
                <a:r>
                  <a:rPr lang="en-US" altLang="zh-TW" dirty="0">
                    <a:latin typeface="Times New Roman" panose="02020603050405020304" pitchFamily="18" charset="0"/>
                    <a:cs typeface="Times New Roman" panose="02020603050405020304" pitchFamily="18" charset="0"/>
                  </a:rPr>
                  <a:t>Second Stage of Rejection Sampling </a:t>
                </a:r>
                <a:r>
                  <a:rPr lang="zh-TW" altLang="en-US" dirty="0">
                    <a:latin typeface="Times New Roman" panose="02020603050405020304" pitchFamily="18" charset="0"/>
                    <a:cs typeface="Times New Roman" panose="02020603050405020304" pitchFamily="18" charset="0"/>
                  </a:rPr>
                  <a:t>：</a:t>
                </a:r>
                <a:endParaRPr lang="en-US" altLang="zh-TW" dirty="0">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To ensure the correctness of the signature, a second stage of rejection sampling must be performed.</a:t>
                </a:r>
                <a:endParaRPr lang="zh-TW" altLang="en-US" dirty="0">
                  <a:latin typeface="Times New Roman" panose="02020603050405020304" pitchFamily="18" charset="0"/>
                  <a:cs typeface="Times New Roman" panose="02020603050405020304" pitchFamily="18" charset="0"/>
                </a:endParaRPr>
              </a:p>
            </p:txBody>
          </p:sp>
        </mc:Choice>
        <mc:Fallback>
          <p:sp>
            <p:nvSpPr>
              <p:cNvPr id="7" name="文字方塊 6">
                <a:extLst>
                  <a:ext uri="{FF2B5EF4-FFF2-40B4-BE49-F238E27FC236}">
                    <a16:creationId xmlns:a16="http://schemas.microsoft.com/office/drawing/2014/main" id="{5E111187-42FC-361A-5F31-FF3748776243}"/>
                  </a:ext>
                </a:extLst>
              </p:cNvPr>
              <p:cNvSpPr txBox="1">
                <a:spLocks noRot="1" noChangeAspect="1" noMove="1" noResize="1" noEditPoints="1" noAdjustHandles="1" noChangeArrowheads="1" noChangeShapeType="1" noTextEdit="1"/>
              </p:cNvSpPr>
              <p:nvPr/>
            </p:nvSpPr>
            <p:spPr>
              <a:xfrm>
                <a:off x="6433013" y="683300"/>
                <a:ext cx="5482761" cy="5129674"/>
              </a:xfrm>
              <a:prstGeom prst="rect">
                <a:avLst/>
              </a:prstGeom>
              <a:blipFill>
                <a:blip r:embed="rId4"/>
                <a:stretch>
                  <a:fillRect l="-667" b="-95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860256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E3C1195E-6C7F-4C96-906A-6EDE75AE5BD3}"/>
              </a:ext>
            </a:extLst>
          </p:cNvPr>
          <p:cNvSpPr/>
          <p:nvPr/>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4" name="组合 53"/>
          <p:cNvGrpSpPr/>
          <p:nvPr/>
        </p:nvGrpSpPr>
        <p:grpSpPr>
          <a:xfrm>
            <a:off x="568443" y="319365"/>
            <a:ext cx="4904858" cy="461665"/>
            <a:chOff x="568442" y="319364"/>
            <a:chExt cx="4904858" cy="461666"/>
          </a:xfrm>
        </p:grpSpPr>
        <p:sp>
          <p:nvSpPr>
            <p:cNvPr id="55" name="文本框 23"/>
            <p:cNvSpPr txBox="1"/>
            <p:nvPr/>
          </p:nvSpPr>
          <p:spPr>
            <a:xfrm>
              <a:off x="665958" y="319364"/>
              <a:ext cx="4807342" cy="461666"/>
            </a:xfrm>
            <a:prstGeom prst="rect">
              <a:avLst/>
            </a:prstGeom>
            <a:noFill/>
          </p:spPr>
          <p:txBody>
            <a:bodyPr wrap="none" rtlCol="0">
              <a:spAutoFit/>
            </a:bodyPr>
            <a:lstStyle/>
            <a:p>
              <a:r>
                <a:rPr lang="en-US" altLang="zh-TW" sz="24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MLWE (module learning with errors)</a:t>
              </a: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文字方塊 1">
            <a:extLst>
              <a:ext uri="{FF2B5EF4-FFF2-40B4-BE49-F238E27FC236}">
                <a16:creationId xmlns:a16="http://schemas.microsoft.com/office/drawing/2014/main" id="{54C0D2C8-3DE9-822A-A0EB-114D5D763C1D}"/>
              </a:ext>
            </a:extLst>
          </p:cNvPr>
          <p:cNvSpPr txBox="1"/>
          <p:nvPr/>
        </p:nvSpPr>
        <p:spPr>
          <a:xfrm>
            <a:off x="11760000" y="6488668"/>
            <a:ext cx="432000"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04</a:t>
            </a:r>
            <a:endParaRPr lang="zh-TW" altLang="en-US" dirty="0">
              <a:latin typeface="Times New Roman" panose="02020603050405020304" pitchFamily="18" charset="0"/>
              <a:cs typeface="Times New Roman" panose="02020603050405020304" pitchFamily="18" charset="0"/>
            </a:endParaRPr>
          </a:p>
        </p:txBody>
      </p:sp>
      <p:sp>
        <p:nvSpPr>
          <p:cNvPr id="5" name="文字方塊 4">
            <a:extLst>
              <a:ext uri="{FF2B5EF4-FFF2-40B4-BE49-F238E27FC236}">
                <a16:creationId xmlns:a16="http://schemas.microsoft.com/office/drawing/2014/main" id="{50BC817D-F32B-FCDB-EF91-70C4C3776966}"/>
              </a:ext>
            </a:extLst>
          </p:cNvPr>
          <p:cNvSpPr txBox="1"/>
          <p:nvPr/>
        </p:nvSpPr>
        <p:spPr>
          <a:xfrm>
            <a:off x="642841" y="1079614"/>
            <a:ext cx="4987092" cy="3331618"/>
          </a:xfrm>
          <a:prstGeom prst="rect">
            <a:avLst/>
          </a:prstGeom>
          <a:noFill/>
        </p:spPr>
        <p:txBody>
          <a:bodyPr wrap="square" rtlCol="0">
            <a:spAutoFit/>
          </a:bodyPr>
          <a:lstStyle/>
          <a:p>
            <a:pPr>
              <a:lnSpc>
                <a:spcPct val="200000"/>
              </a:lnSpc>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Setup:</a:t>
            </a:r>
          </a:p>
          <a:p>
            <a:pPr marL="342900" indent="-342900">
              <a:lnSpc>
                <a:spcPct val="200000"/>
              </a:lnSpc>
              <a:buFont typeface="+mj-lt"/>
              <a:buAutoNum type="arabicPeriod"/>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Modulus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𝑞</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=7</a:t>
            </a:r>
          </a:p>
          <a:p>
            <a:pPr marL="342900" indent="-342900">
              <a:lnSpc>
                <a:spcPct val="200000"/>
              </a:lnSpc>
              <a:buFont typeface="+mj-lt"/>
              <a:buAutoNum type="arabicPeriod"/>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Matrix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𝐴</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 is of size 2×2, with elements selected randomly.</a:t>
            </a:r>
          </a:p>
          <a:p>
            <a:pPr marL="342900" indent="-342900">
              <a:lnSpc>
                <a:spcPct val="200000"/>
              </a:lnSpc>
              <a:buFont typeface="+mj-lt"/>
              <a:buAutoNum type="arabicPeriod"/>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Secret vectors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𝑠</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1​  and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𝑠</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2​  are both of size 2×1.</a:t>
            </a:r>
          </a:p>
          <a:p>
            <a:pPr marL="342900" indent="-342900">
              <a:lnSpc>
                <a:spcPct val="200000"/>
              </a:lnSpc>
              <a:buFont typeface="+mj-lt"/>
              <a:buAutoNum type="arabicPeriod"/>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Values for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𝐴</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𝑠</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1,</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𝑠</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2​ :</a:t>
            </a:r>
          </a:p>
        </p:txBody>
      </p:sp>
      <p:pic>
        <p:nvPicPr>
          <p:cNvPr id="4" name="圖片 3">
            <a:extLst>
              <a:ext uri="{FF2B5EF4-FFF2-40B4-BE49-F238E27FC236}">
                <a16:creationId xmlns:a16="http://schemas.microsoft.com/office/drawing/2014/main" id="{4368B6A2-8436-41F8-8B6D-408189B8417A}"/>
              </a:ext>
            </a:extLst>
          </p:cNvPr>
          <p:cNvPicPr>
            <a:picLocks noChangeAspect="1"/>
          </p:cNvPicPr>
          <p:nvPr/>
        </p:nvPicPr>
        <p:blipFill>
          <a:blip r:embed="rId3"/>
          <a:stretch>
            <a:fillRect/>
          </a:stretch>
        </p:blipFill>
        <p:spPr>
          <a:xfrm>
            <a:off x="1219147" y="4525825"/>
            <a:ext cx="3805680" cy="791325"/>
          </a:xfrm>
          <a:prstGeom prst="rect">
            <a:avLst/>
          </a:prstGeom>
        </p:spPr>
      </p:pic>
      <p:sp>
        <p:nvSpPr>
          <p:cNvPr id="11" name="文字方塊 10">
            <a:extLst>
              <a:ext uri="{FF2B5EF4-FFF2-40B4-BE49-F238E27FC236}">
                <a16:creationId xmlns:a16="http://schemas.microsoft.com/office/drawing/2014/main" id="{FE3EC88E-1AF0-41B3-B50E-F417DA070BB4}"/>
              </a:ext>
            </a:extLst>
          </p:cNvPr>
          <p:cNvSpPr txBox="1"/>
          <p:nvPr/>
        </p:nvSpPr>
        <p:spPr>
          <a:xfrm>
            <a:off x="6073097" y="658764"/>
            <a:ext cx="5374887" cy="5547929"/>
          </a:xfrm>
          <a:prstGeom prst="rect">
            <a:avLst/>
          </a:prstGeom>
          <a:noFill/>
        </p:spPr>
        <p:txBody>
          <a:bodyPr wrap="square" rtlCol="0">
            <a:spAutoFit/>
          </a:bodyPr>
          <a:lstStyle/>
          <a:p>
            <a:pPr>
              <a:lnSpc>
                <a:spcPct val="200000"/>
              </a:lnSpc>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Calculation Steps:</a:t>
            </a:r>
          </a:p>
          <a:p>
            <a:pPr marL="457200" indent="-457200">
              <a:lnSpc>
                <a:spcPct val="200000"/>
              </a:lnSpc>
              <a:buFont typeface="+mj-lt"/>
              <a:buAutoNum type="arabicPeriod"/>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Calculate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𝐴𝑠</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1 :</a:t>
            </a:r>
          </a:p>
          <a:p>
            <a:pPr marL="457200" indent="-457200">
              <a:lnSpc>
                <a:spcPct val="200000"/>
              </a:lnSpc>
              <a:buFont typeface="+mj-lt"/>
              <a:buAutoNum type="arabicPeriod"/>
            </a:pP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marL="457200" indent="-457200">
              <a:lnSpc>
                <a:spcPct val="200000"/>
              </a:lnSpc>
              <a:buFont typeface="+mj-lt"/>
              <a:buAutoNum type="arabicPeriod"/>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Add the secret vector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𝑠</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2​  to the result and take  modulus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𝑞</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t>
            </a:r>
          </a:p>
          <a:p>
            <a:pPr marL="457200" indent="-457200">
              <a:lnSpc>
                <a:spcPct val="200000"/>
              </a:lnSpc>
              <a:buFont typeface="+mj-lt"/>
              <a:buAutoNum type="arabicPeriod"/>
            </a:pP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marL="457200" indent="-457200">
              <a:lnSpc>
                <a:spcPct val="200000"/>
              </a:lnSpc>
              <a:buFont typeface="+mj-lt"/>
              <a:buAutoNum type="arabicPeriod"/>
            </a:pP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marL="457200" indent="-457200">
              <a:lnSpc>
                <a:spcPct val="200000"/>
              </a:lnSpc>
              <a:buFont typeface="+mj-lt"/>
              <a:buAutoNum type="arabicPeriod"/>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The public data is the matrix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𝐴</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 and the result vector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𝑡</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t>
            </a:r>
          </a:p>
          <a:p>
            <a:pPr marL="457200" indent="-457200">
              <a:lnSpc>
                <a:spcPct val="200000"/>
              </a:lnSpc>
              <a:buFont typeface="+mj-lt"/>
              <a:buAutoNum type="arabicPeriod"/>
            </a:pP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8" name="圖片 7">
            <a:extLst>
              <a:ext uri="{FF2B5EF4-FFF2-40B4-BE49-F238E27FC236}">
                <a16:creationId xmlns:a16="http://schemas.microsoft.com/office/drawing/2014/main" id="{D3022590-A7BA-49A9-BE42-ABA45971A42D}"/>
              </a:ext>
            </a:extLst>
          </p:cNvPr>
          <p:cNvPicPr>
            <a:picLocks noChangeAspect="1"/>
          </p:cNvPicPr>
          <p:nvPr/>
        </p:nvPicPr>
        <p:blipFill>
          <a:blip r:embed="rId4"/>
          <a:stretch>
            <a:fillRect/>
          </a:stretch>
        </p:blipFill>
        <p:spPr>
          <a:xfrm>
            <a:off x="6610409" y="1720158"/>
            <a:ext cx="4837575" cy="762945"/>
          </a:xfrm>
          <a:prstGeom prst="rect">
            <a:avLst/>
          </a:prstGeom>
        </p:spPr>
      </p:pic>
      <p:pic>
        <p:nvPicPr>
          <p:cNvPr id="10" name="圖片 9">
            <a:extLst>
              <a:ext uri="{FF2B5EF4-FFF2-40B4-BE49-F238E27FC236}">
                <a16:creationId xmlns:a16="http://schemas.microsoft.com/office/drawing/2014/main" id="{B8630FE6-5A4C-4EFA-A5A4-BADC67E7B5BD}"/>
              </a:ext>
            </a:extLst>
          </p:cNvPr>
          <p:cNvPicPr>
            <a:picLocks noChangeAspect="1"/>
          </p:cNvPicPr>
          <p:nvPr/>
        </p:nvPicPr>
        <p:blipFill>
          <a:blip r:embed="rId5"/>
          <a:stretch>
            <a:fillRect/>
          </a:stretch>
        </p:blipFill>
        <p:spPr>
          <a:xfrm>
            <a:off x="6610409" y="3439876"/>
            <a:ext cx="3169456" cy="537822"/>
          </a:xfrm>
          <a:prstGeom prst="rect">
            <a:avLst/>
          </a:prstGeom>
        </p:spPr>
      </p:pic>
      <p:pic>
        <p:nvPicPr>
          <p:cNvPr id="13" name="圖片 12">
            <a:extLst>
              <a:ext uri="{FF2B5EF4-FFF2-40B4-BE49-F238E27FC236}">
                <a16:creationId xmlns:a16="http://schemas.microsoft.com/office/drawing/2014/main" id="{8A64E5AB-9DC3-443F-8080-2A050A194586}"/>
              </a:ext>
            </a:extLst>
          </p:cNvPr>
          <p:cNvPicPr>
            <a:picLocks noChangeAspect="1"/>
          </p:cNvPicPr>
          <p:nvPr/>
        </p:nvPicPr>
        <p:blipFill>
          <a:blip r:embed="rId6"/>
          <a:stretch>
            <a:fillRect/>
          </a:stretch>
        </p:blipFill>
        <p:spPr>
          <a:xfrm>
            <a:off x="6699617" y="4028995"/>
            <a:ext cx="2267404" cy="699707"/>
          </a:xfrm>
          <a:prstGeom prst="rect">
            <a:avLst/>
          </a:prstGeom>
        </p:spPr>
      </p:pic>
      <p:pic>
        <p:nvPicPr>
          <p:cNvPr id="15" name="圖片 14">
            <a:extLst>
              <a:ext uri="{FF2B5EF4-FFF2-40B4-BE49-F238E27FC236}">
                <a16:creationId xmlns:a16="http://schemas.microsoft.com/office/drawing/2014/main" id="{9A20C7AE-AAFB-4C77-9E47-784090F856C7}"/>
              </a:ext>
            </a:extLst>
          </p:cNvPr>
          <p:cNvPicPr>
            <a:picLocks noChangeAspect="1"/>
          </p:cNvPicPr>
          <p:nvPr/>
        </p:nvPicPr>
        <p:blipFill>
          <a:blip r:embed="rId7"/>
          <a:stretch>
            <a:fillRect/>
          </a:stretch>
        </p:blipFill>
        <p:spPr>
          <a:xfrm>
            <a:off x="7067606" y="5617942"/>
            <a:ext cx="2354761" cy="692309"/>
          </a:xfrm>
          <a:prstGeom prst="rect">
            <a:avLst/>
          </a:prstGeom>
        </p:spPr>
      </p:pic>
    </p:spTree>
    <p:extLst>
      <p:ext uri="{BB962C8B-B14F-4D97-AF65-F5344CB8AC3E}">
        <p14:creationId xmlns:p14="http://schemas.microsoft.com/office/powerpoint/2010/main" val="1688890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E3C1195E-6C7F-4C96-906A-6EDE75AE5BD3}"/>
              </a:ext>
            </a:extLst>
          </p:cNvPr>
          <p:cNvSpPr/>
          <p:nvPr/>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4" name="组合 53"/>
          <p:cNvGrpSpPr/>
          <p:nvPr/>
        </p:nvGrpSpPr>
        <p:grpSpPr>
          <a:xfrm>
            <a:off x="568443" y="319365"/>
            <a:ext cx="5237064" cy="461665"/>
            <a:chOff x="568442" y="319364"/>
            <a:chExt cx="5237064" cy="461666"/>
          </a:xfrm>
        </p:grpSpPr>
        <p:sp>
          <p:nvSpPr>
            <p:cNvPr id="55" name="文本框 23"/>
            <p:cNvSpPr txBox="1"/>
            <p:nvPr/>
          </p:nvSpPr>
          <p:spPr>
            <a:xfrm>
              <a:off x="665958" y="319364"/>
              <a:ext cx="5139548" cy="461666"/>
            </a:xfrm>
            <a:prstGeom prst="rect">
              <a:avLst/>
            </a:prstGeom>
            <a:noFill/>
          </p:spPr>
          <p:txBody>
            <a:bodyPr wrap="none" rtlCol="0">
              <a:spAutoFit/>
            </a:bodyPr>
            <a:lstStyle/>
            <a:p>
              <a:r>
                <a:rPr lang="en-US" altLang="zh-TW" sz="24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MSIS</a:t>
              </a:r>
              <a:r>
                <a:rPr lang="zh-TW" altLang="en-US" sz="24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400" dirty="0">
                  <a:solidFill>
                    <a:schemeClr val="bg2"/>
                  </a:solidFill>
                  <a:latin typeface="Times New Roman" panose="02020603050405020304" pitchFamily="18" charset="0"/>
                  <a:ea typeface="微軟正黑體" panose="020B0604030504040204" pitchFamily="34" charset="-120"/>
                  <a:cs typeface="Times New Roman" panose="02020603050405020304" pitchFamily="18" charset="0"/>
                </a:rPr>
                <a:t>(module shortest integer solution)</a:t>
              </a:r>
            </a:p>
          </p:txBody>
        </p:sp>
        <p:sp>
          <p:nvSpPr>
            <p:cNvPr id="56" name="等腰三角形 55"/>
            <p:cNvSpPr/>
            <p:nvPr/>
          </p:nvSpPr>
          <p:spPr>
            <a:xfrm rot="16200000" flipH="1" flipV="1">
              <a:off x="492508" y="454911"/>
              <a:ext cx="304323" cy="152455"/>
            </a:xfrm>
            <a:prstGeom prst="triangle">
              <a:avLst/>
            </a:prstGeom>
            <a:solidFill>
              <a:schemeClr val="tx2"/>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latin typeface="微软雅黑"/>
                <a:cs typeface="+mn-ea"/>
              </a:endParaRPr>
            </a:p>
          </p:txBody>
        </p:sp>
      </p:grpSp>
      <p:sp>
        <p:nvSpPr>
          <p:cNvPr id="2" name="文字方塊 1">
            <a:extLst>
              <a:ext uri="{FF2B5EF4-FFF2-40B4-BE49-F238E27FC236}">
                <a16:creationId xmlns:a16="http://schemas.microsoft.com/office/drawing/2014/main" id="{54C0D2C8-3DE9-822A-A0EB-114D5D763C1D}"/>
              </a:ext>
            </a:extLst>
          </p:cNvPr>
          <p:cNvSpPr txBox="1"/>
          <p:nvPr/>
        </p:nvSpPr>
        <p:spPr>
          <a:xfrm>
            <a:off x="11760000" y="6488668"/>
            <a:ext cx="432000"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04</a:t>
            </a:r>
            <a:endParaRPr lang="zh-TW" altLang="en-US" dirty="0">
              <a:latin typeface="Times New Roman" panose="02020603050405020304" pitchFamily="18" charset="0"/>
              <a:cs typeface="Times New Roman" panose="02020603050405020304" pitchFamily="18" charset="0"/>
            </a:endParaRPr>
          </a:p>
        </p:txBody>
      </p:sp>
      <p:sp>
        <p:nvSpPr>
          <p:cNvPr id="5" name="文字方塊 4">
            <a:extLst>
              <a:ext uri="{FF2B5EF4-FFF2-40B4-BE49-F238E27FC236}">
                <a16:creationId xmlns:a16="http://schemas.microsoft.com/office/drawing/2014/main" id="{50BC817D-F32B-FCDB-EF91-70C4C3776966}"/>
              </a:ext>
            </a:extLst>
          </p:cNvPr>
          <p:cNvSpPr txBox="1"/>
          <p:nvPr/>
        </p:nvSpPr>
        <p:spPr>
          <a:xfrm>
            <a:off x="642841" y="1079614"/>
            <a:ext cx="4987092" cy="2777620"/>
          </a:xfrm>
          <a:prstGeom prst="rect">
            <a:avLst/>
          </a:prstGeom>
          <a:noFill/>
        </p:spPr>
        <p:txBody>
          <a:bodyPr wrap="square" rtlCol="0">
            <a:spAutoFit/>
          </a:bodyPr>
          <a:lstStyle/>
          <a:p>
            <a:pPr>
              <a:lnSpc>
                <a:spcPct val="200000"/>
              </a:lnSpc>
            </a:pPr>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Setup:</a:t>
            </a:r>
          </a:p>
          <a:p>
            <a:pPr marL="342900" indent="-342900">
              <a:lnSpc>
                <a:spcPct val="200000"/>
              </a:lnSpc>
              <a:buFont typeface="+mj-lt"/>
              <a:buAutoNum type="arabicPeriod"/>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Modulus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𝑞</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=7</a:t>
            </a:r>
          </a:p>
          <a:p>
            <a:pPr marL="342900" indent="-342900">
              <a:lnSpc>
                <a:spcPct val="200000"/>
              </a:lnSpc>
              <a:buFont typeface="+mj-lt"/>
              <a:buAutoNum type="arabicPeriod"/>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Matrix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𝐴</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 is of size 3×2, with elements selected randomly.</a:t>
            </a:r>
          </a:p>
          <a:p>
            <a:pPr marL="342900" indent="-342900">
              <a:lnSpc>
                <a:spcPct val="200000"/>
              </a:lnSpc>
              <a:buFont typeface="+mj-lt"/>
              <a:buAutoNum type="arabicPeriod"/>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Values for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𝐴</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t>
            </a:r>
          </a:p>
        </p:txBody>
      </p:sp>
      <p:sp>
        <p:nvSpPr>
          <p:cNvPr id="11" name="文字方塊 10">
            <a:extLst>
              <a:ext uri="{FF2B5EF4-FFF2-40B4-BE49-F238E27FC236}">
                <a16:creationId xmlns:a16="http://schemas.microsoft.com/office/drawing/2014/main" id="{FE3EC88E-1AF0-41B3-B50E-F417DA070BB4}"/>
              </a:ext>
            </a:extLst>
          </p:cNvPr>
          <p:cNvSpPr txBox="1"/>
          <p:nvPr/>
        </p:nvSpPr>
        <p:spPr>
          <a:xfrm>
            <a:off x="6057472" y="1077790"/>
            <a:ext cx="5374887" cy="3331938"/>
          </a:xfrm>
          <a:prstGeom prst="rect">
            <a:avLst/>
          </a:prstGeom>
          <a:noFill/>
        </p:spPr>
        <p:txBody>
          <a:bodyPr wrap="square" rtlCol="0">
            <a:spAutoFit/>
          </a:bodyPr>
          <a:lstStyle/>
          <a:p>
            <a:pPr>
              <a:lnSpc>
                <a:spcPct val="200000"/>
              </a:lnSpc>
            </a:pPr>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Attempt to Solve:</a:t>
            </a:r>
          </a:p>
          <a:p>
            <a:pPr marL="342900" indent="-342900">
              <a:lnSpc>
                <a:spcPct val="200000"/>
              </a:lnSpc>
              <a:buFont typeface="+mj-lt"/>
              <a:buAutoNum type="arabicPeriod"/>
            </a:pPr>
            <a:r>
              <a:rPr lang="pt-BR" altLang="zh-TW" dirty="0">
                <a:latin typeface="Times New Roman" panose="02020603050405020304" pitchFamily="18" charset="0"/>
                <a:ea typeface="微軟正黑體" panose="020B0604030504040204" pitchFamily="34" charset="-120"/>
                <a:cs typeface="Times New Roman" panose="02020603050405020304" pitchFamily="18" charset="0"/>
              </a:rPr>
              <a:t>Assume a vector </a:t>
            </a:r>
            <a:r>
              <a:rPr lang="zh-TW" altLang="pt-BR" dirty="0">
                <a:latin typeface="Times New Roman" panose="02020603050405020304" pitchFamily="18" charset="0"/>
                <a:ea typeface="微軟正黑體" panose="020B0604030504040204" pitchFamily="34" charset="-120"/>
                <a:cs typeface="Times New Roman" panose="02020603050405020304" pitchFamily="18" charset="0"/>
              </a:rPr>
              <a:t>𝑧</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𝑢</a:t>
            </a:r>
            <a:r>
              <a:rPr lang="pt-BR" altLang="zh-TW" dirty="0">
                <a:latin typeface="Times New Roman" panose="02020603050405020304" pitchFamily="18" charset="0"/>
                <a:ea typeface="微軟正黑體" panose="020B0604030504040204" pitchFamily="34" charset="-120"/>
                <a:cs typeface="Times New Roman" panose="02020603050405020304" pitchFamily="18" charset="0"/>
              </a:rPr>
              <a:t>:</a:t>
            </a:r>
          </a:p>
          <a:p>
            <a:pPr marL="342900" indent="-342900">
              <a:lnSpc>
                <a:spcPct val="200000"/>
              </a:lnSpc>
              <a:buFont typeface="+mj-lt"/>
              <a:buAutoNum type="arabicPeriod"/>
            </a:pPr>
            <a:endParaRPr lang="pt-BR"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marL="342900" indent="-342900">
              <a:lnSpc>
                <a:spcPct val="200000"/>
              </a:lnSpc>
              <a:buFont typeface="+mj-lt"/>
              <a:buAutoNum type="arabicPeriod"/>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Calculate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𝐴𝑧</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𝑢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and take modulus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𝑞</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t>
            </a:r>
          </a:p>
          <a:p>
            <a:pPr marL="457200" indent="-457200">
              <a:lnSpc>
                <a:spcPct val="200000"/>
              </a:lnSpc>
              <a:buFont typeface="+mj-lt"/>
              <a:buAutoNum type="arabicPeriod"/>
            </a:pP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marL="457200" indent="-457200">
              <a:lnSpc>
                <a:spcPct val="200000"/>
              </a:lnSpc>
              <a:buFont typeface="+mj-lt"/>
              <a:buAutoNum type="arabicPeriod"/>
            </a:pP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6" name="圖片 5">
            <a:extLst>
              <a:ext uri="{FF2B5EF4-FFF2-40B4-BE49-F238E27FC236}">
                <a16:creationId xmlns:a16="http://schemas.microsoft.com/office/drawing/2014/main" id="{55F7B046-E0F1-4B67-9F80-67831FBEE087}"/>
              </a:ext>
            </a:extLst>
          </p:cNvPr>
          <p:cNvPicPr>
            <a:picLocks noChangeAspect="1"/>
          </p:cNvPicPr>
          <p:nvPr/>
        </p:nvPicPr>
        <p:blipFill>
          <a:blip r:embed="rId3"/>
          <a:stretch>
            <a:fillRect/>
          </a:stretch>
        </p:blipFill>
        <p:spPr>
          <a:xfrm>
            <a:off x="2019463" y="3857235"/>
            <a:ext cx="1427623" cy="1115626"/>
          </a:xfrm>
          <a:prstGeom prst="rect">
            <a:avLst/>
          </a:prstGeom>
        </p:spPr>
      </p:pic>
      <p:sp>
        <p:nvSpPr>
          <p:cNvPr id="17" name="文字方塊 16">
            <a:extLst>
              <a:ext uri="{FF2B5EF4-FFF2-40B4-BE49-F238E27FC236}">
                <a16:creationId xmlns:a16="http://schemas.microsoft.com/office/drawing/2014/main" id="{E148C8E6-46AF-46A4-8826-70A536DBDB5E}"/>
              </a:ext>
            </a:extLst>
          </p:cNvPr>
          <p:cNvSpPr txBox="1"/>
          <p:nvPr/>
        </p:nvSpPr>
        <p:spPr>
          <a:xfrm>
            <a:off x="633947" y="5081165"/>
            <a:ext cx="6116444" cy="1115626"/>
          </a:xfrm>
          <a:prstGeom prst="rect">
            <a:avLst/>
          </a:prstGeom>
          <a:noFill/>
        </p:spPr>
        <p:txBody>
          <a:bodyPr wrap="square">
            <a:spAutoFit/>
          </a:bodyPr>
          <a:lstStyle/>
          <a:p>
            <a:pPr>
              <a:lnSpc>
                <a:spcPct val="200000"/>
              </a:lnSpc>
            </a:pPr>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Goal:</a:t>
            </a:r>
          </a:p>
          <a:p>
            <a:pPr>
              <a:lnSpc>
                <a:spcPct val="200000"/>
              </a:lnSpc>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Find vectors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𝑧</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 and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𝑢</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 such that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𝐴𝑧</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𝑢</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=0 mod q.</a:t>
            </a:r>
          </a:p>
        </p:txBody>
      </p:sp>
      <p:pic>
        <p:nvPicPr>
          <p:cNvPr id="8" name="圖片 7">
            <a:extLst>
              <a:ext uri="{FF2B5EF4-FFF2-40B4-BE49-F238E27FC236}">
                <a16:creationId xmlns:a16="http://schemas.microsoft.com/office/drawing/2014/main" id="{A72A0A5E-9429-E2DA-5451-669FDADA4B7E}"/>
              </a:ext>
            </a:extLst>
          </p:cNvPr>
          <p:cNvPicPr>
            <a:picLocks noChangeAspect="1"/>
          </p:cNvPicPr>
          <p:nvPr/>
        </p:nvPicPr>
        <p:blipFill>
          <a:blip r:embed="rId4"/>
          <a:srcRect t="9431" b="-1"/>
          <a:stretch/>
        </p:blipFill>
        <p:spPr>
          <a:xfrm>
            <a:off x="7480583" y="2178756"/>
            <a:ext cx="2358984" cy="789431"/>
          </a:xfrm>
          <a:prstGeom prst="rect">
            <a:avLst/>
          </a:prstGeom>
        </p:spPr>
      </p:pic>
      <p:pic>
        <p:nvPicPr>
          <p:cNvPr id="10" name="圖片 9">
            <a:extLst>
              <a:ext uri="{FF2B5EF4-FFF2-40B4-BE49-F238E27FC236}">
                <a16:creationId xmlns:a16="http://schemas.microsoft.com/office/drawing/2014/main" id="{07B6DC8D-084C-1DA6-0C64-EA7BE92A1DFF}"/>
              </a:ext>
            </a:extLst>
          </p:cNvPr>
          <p:cNvPicPr>
            <a:picLocks noChangeAspect="1"/>
          </p:cNvPicPr>
          <p:nvPr/>
        </p:nvPicPr>
        <p:blipFill>
          <a:blip r:embed="rId5"/>
          <a:stretch>
            <a:fillRect/>
          </a:stretch>
        </p:blipFill>
        <p:spPr>
          <a:xfrm>
            <a:off x="6092838" y="4235897"/>
            <a:ext cx="5100952" cy="1072405"/>
          </a:xfrm>
          <a:prstGeom prst="rect">
            <a:avLst/>
          </a:prstGeom>
        </p:spPr>
      </p:pic>
      <p:pic>
        <p:nvPicPr>
          <p:cNvPr id="14" name="圖片 13">
            <a:extLst>
              <a:ext uri="{FF2B5EF4-FFF2-40B4-BE49-F238E27FC236}">
                <a16:creationId xmlns:a16="http://schemas.microsoft.com/office/drawing/2014/main" id="{CE955542-8279-00CC-C135-452168E708DA}"/>
              </a:ext>
            </a:extLst>
          </p:cNvPr>
          <p:cNvPicPr>
            <a:picLocks noChangeAspect="1"/>
          </p:cNvPicPr>
          <p:nvPr/>
        </p:nvPicPr>
        <p:blipFill>
          <a:blip r:embed="rId6"/>
          <a:stretch>
            <a:fillRect/>
          </a:stretch>
        </p:blipFill>
        <p:spPr>
          <a:xfrm>
            <a:off x="6288936" y="5434097"/>
            <a:ext cx="3845064" cy="916253"/>
          </a:xfrm>
          <a:prstGeom prst="rect">
            <a:avLst/>
          </a:prstGeom>
        </p:spPr>
      </p:pic>
      <p:pic>
        <p:nvPicPr>
          <p:cNvPr id="18" name="圖片 17">
            <a:extLst>
              <a:ext uri="{FF2B5EF4-FFF2-40B4-BE49-F238E27FC236}">
                <a16:creationId xmlns:a16="http://schemas.microsoft.com/office/drawing/2014/main" id="{E02E0C75-035D-9BD3-F130-20CE69B33E9B}"/>
              </a:ext>
            </a:extLst>
          </p:cNvPr>
          <p:cNvPicPr>
            <a:picLocks noChangeAspect="1"/>
          </p:cNvPicPr>
          <p:nvPr/>
        </p:nvPicPr>
        <p:blipFill>
          <a:blip r:embed="rId7"/>
          <a:stretch>
            <a:fillRect/>
          </a:stretch>
        </p:blipFill>
        <p:spPr>
          <a:xfrm>
            <a:off x="6288936" y="3333453"/>
            <a:ext cx="5862127" cy="902444"/>
          </a:xfrm>
          <a:prstGeom prst="rect">
            <a:avLst/>
          </a:prstGeom>
        </p:spPr>
      </p:pic>
    </p:spTree>
    <p:extLst>
      <p:ext uri="{BB962C8B-B14F-4D97-AF65-F5344CB8AC3E}">
        <p14:creationId xmlns:p14="http://schemas.microsoft.com/office/powerpoint/2010/main" val="2673176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 y="-702009"/>
            <a:ext cx="5766460" cy="8704088"/>
          </a:xfrm>
          <a:prstGeom prst="rect">
            <a:avLst/>
          </a:prstGeom>
        </p:spPr>
      </p:pic>
      <p:sp>
        <p:nvSpPr>
          <p:cNvPr id="3" name="文本框 2"/>
          <p:cNvSpPr txBox="1"/>
          <p:nvPr/>
        </p:nvSpPr>
        <p:spPr>
          <a:xfrm>
            <a:off x="3815254" y="2832624"/>
            <a:ext cx="7937513" cy="707886"/>
          </a:xfrm>
          <a:prstGeom prst="rect">
            <a:avLst/>
          </a:prstGeom>
        </p:spPr>
        <p:txBody>
          <a:bodyPr wrap="square" rtlCol="0">
            <a:spAutoFit/>
          </a:bodyPr>
          <a:lstStyle/>
          <a:p>
            <a:pPr algn="ctr"/>
            <a:r>
              <a:rPr lang="en-US" altLang="zh-TW" sz="4000" dirty="0">
                <a:latin typeface="Times New Roman" panose="02020603050405020304" pitchFamily="18" charset="0"/>
                <a:cs typeface="Times New Roman" panose="02020603050405020304" pitchFamily="18" charset="0"/>
              </a:rPr>
              <a:t>Algorithms</a:t>
            </a:r>
            <a:endParaRPr lang="zh-TW" altLang="en-US" sz="4000" dirty="0">
              <a:solidFill>
                <a:schemeClr val="tx1">
                  <a:lumMod val="75000"/>
                  <a:lumOff val="25000"/>
                </a:schemeClr>
              </a:solidFill>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6" name="组合 5"/>
          <p:cNvGrpSpPr/>
          <p:nvPr/>
        </p:nvGrpSpPr>
        <p:grpSpPr>
          <a:xfrm>
            <a:off x="3425059" y="2400956"/>
            <a:ext cx="1915291" cy="1797269"/>
            <a:chOff x="4007069" y="1623847"/>
            <a:chExt cx="1797269" cy="1797269"/>
          </a:xfrm>
        </p:grpSpPr>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4007069" y="1623847"/>
              <a:ext cx="1797269" cy="1797269"/>
            </a:xfrm>
            <a:prstGeom prst="rect">
              <a:avLst/>
            </a:prstGeom>
          </p:spPr>
        </p:pic>
        <p:sp>
          <p:nvSpPr>
            <p:cNvPr id="4" name="文本框 3"/>
            <p:cNvSpPr txBox="1"/>
            <p:nvPr/>
          </p:nvSpPr>
          <p:spPr>
            <a:xfrm>
              <a:off x="4202454" y="1968483"/>
              <a:ext cx="1506709" cy="1107996"/>
            </a:xfrm>
            <a:prstGeom prst="rect">
              <a:avLst/>
            </a:prstGeom>
          </p:spPr>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02</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grpSp>
      <p:cxnSp>
        <p:nvCxnSpPr>
          <p:cNvPr id="8" name="直接连接符 7"/>
          <p:cNvCxnSpPr/>
          <p:nvPr/>
        </p:nvCxnSpPr>
        <p:spPr>
          <a:xfrm flipV="1">
            <a:off x="9798603" y="2857438"/>
            <a:ext cx="1553169" cy="15193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10016356" y="2303309"/>
            <a:ext cx="1450428" cy="14188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69924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accel="46000" fill="hold" nodeType="withEffect" p14:presetBounceEnd="52000">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14:bounceEnd="52000">
                                          <p:cBhvr additive="base">
                                            <p:cTn id="10" dur="500" fill="hold"/>
                                            <p:tgtEl>
                                              <p:spTgt spid="6"/>
                                            </p:tgtEl>
                                            <p:attrNameLst>
                                              <p:attrName>ppt_x</p:attrName>
                                            </p:attrNameLst>
                                          </p:cBhvr>
                                          <p:tavLst>
                                            <p:tav tm="0">
                                              <p:val>
                                                <p:strVal val="0-#ppt_w/2"/>
                                              </p:val>
                                            </p:tav>
                                            <p:tav tm="100000">
                                              <p:val>
                                                <p:strVal val="#ppt_x"/>
                                              </p:val>
                                            </p:tav>
                                          </p:tavLst>
                                        </p:anim>
                                        <p:anim calcmode="lin" valueType="num" p14:bounceEnd="52000">
                                          <p:cBhvr additive="base">
                                            <p:cTn id="11"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 presetClass="entr" presetSubtype="8" accel="4600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0-#ppt_w/2"/>
                                              </p:val>
                                            </p:tav>
                                            <p:tav tm="100000">
                                              <p:val>
                                                <p:strVal val="#ppt_x"/>
                                              </p:val>
                                            </p:tav>
                                          </p:tavLst>
                                        </p:anim>
                                        <p:anim calcmode="lin" valueType="num">
                                          <p:cBhvr additive="base">
                                            <p:cTn id="11"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0428-4"/>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千图网海量PPT模板www.58pic.com">
  <a:themeElements>
    <a:clrScheme name="自定义 306">
      <a:dk1>
        <a:sysClr val="windowText" lastClr="000000"/>
      </a:dk1>
      <a:lt1>
        <a:sysClr val="window" lastClr="FFFFFF"/>
      </a:lt1>
      <a:dk2>
        <a:srgbClr val="3F3F3F"/>
      </a:dk2>
      <a:lt2>
        <a:srgbClr val="262626"/>
      </a:lt2>
      <a:accent1>
        <a:srgbClr val="262626"/>
      </a:accent1>
      <a:accent2>
        <a:srgbClr val="3F3F3F"/>
      </a:accent2>
      <a:accent3>
        <a:srgbClr val="262626"/>
      </a:accent3>
      <a:accent4>
        <a:srgbClr val="3F3F3F"/>
      </a:accent4>
      <a:accent5>
        <a:srgbClr val="262626"/>
      </a:accent5>
      <a:accent6>
        <a:srgbClr val="3F3F3F"/>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14437</TotalTime>
  <Words>3579</Words>
  <Application>Microsoft Office PowerPoint</Application>
  <PresentationFormat>寬螢幕</PresentationFormat>
  <Paragraphs>342</Paragraphs>
  <Slides>31</Slides>
  <Notes>31</Notes>
  <HiddenSlides>1</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1</vt:i4>
      </vt:variant>
      <vt:variant>
        <vt:lpstr>投影片標題</vt:lpstr>
      </vt:variant>
      <vt:variant>
        <vt:i4>31</vt:i4>
      </vt:variant>
    </vt:vector>
  </HeadingPairs>
  <TitlesOfParts>
    <vt:vector size="41" baseType="lpstr">
      <vt:lpstr>微软雅黑</vt:lpstr>
      <vt:lpstr>汉仪丫丫体简</vt:lpstr>
      <vt:lpstr>微軟正黑體</vt:lpstr>
      <vt:lpstr>Arial</vt:lpstr>
      <vt:lpstr>Calibri</vt:lpstr>
      <vt:lpstr>Cambria Math</vt:lpstr>
      <vt:lpstr>Times New Roman</vt:lpstr>
      <vt:lpstr>Wingdings</vt:lpstr>
      <vt:lpstr>千图网海量PPT模板www.58pic.com</vt:lpstr>
      <vt:lpstr>Visio</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450A 蘇柏丞</cp:lastModifiedBy>
  <cp:revision>187</cp:revision>
  <dcterms:created xsi:type="dcterms:W3CDTF">2015-05-05T08:02:14Z</dcterms:created>
  <dcterms:modified xsi:type="dcterms:W3CDTF">2024-11-17T15:52:46Z</dcterms:modified>
</cp:coreProperties>
</file>