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99" r:id="rId2"/>
    <p:sldId id="2996" r:id="rId3"/>
    <p:sldId id="298" r:id="rId4"/>
    <p:sldId id="363" r:id="rId5"/>
    <p:sldId id="2990" r:id="rId6"/>
    <p:sldId id="2993" r:id="rId7"/>
    <p:sldId id="2994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CAD4-B3D3-4AFD-A6DE-BDDFA84F9A9F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34083-3F9D-4C25-AA04-61B605BFBF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932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6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整體的架構目前預計還是和</a:t>
            </a:r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lab6</a:t>
            </a:r>
            <a:r>
              <a:rPr lang="zh-TW" altLang="en-US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相同。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545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00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這是我們的</a:t>
            </a:r>
            <a:r>
              <a:rPr lang="en-US" altLang="zh-CN" sz="1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748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31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009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6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55A74-7175-492F-B33D-30C749FE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9D1701-8136-4819-A4D8-FEBE0557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33AD6A-17D0-41A8-9488-47040A8B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F8BDCC-CCC0-4A23-847E-F6D7964A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BB0B15-1928-4A45-B077-E9162F9E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C6482-45B4-403C-AD63-50CED48A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5EAE06-3D15-4E50-8B76-5301740E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6F99F4-1094-4605-A3FB-03B8DB39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E87236-29D2-4893-8B0C-81D6F13D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4F069C-5B3C-4DDA-8AF4-C0A8ABC1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708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CFA05B1-B6B5-4091-BADA-A2771CEF7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613A62-CEF4-4D14-97EB-DF739E6712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1643ED-C119-4C84-B6A4-81F2AFE7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6734FB-6F8A-4A3B-BBF2-7D4E0E07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572210-30ED-4CCF-A7AB-7AB39F7C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7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9B0FFE-6AD7-45F1-BC0D-47EF4F170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529ECB-C0B9-4563-BF88-E2857025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7A0580-13A7-4769-864D-AC1C2EE5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D33E5A-DE73-4FA1-84F6-FE91FA4F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947213-EF2B-4CDC-B509-B7C29BE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88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17AD3A-C9BD-4D29-B0B8-5D6BFC60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8A54652-A7E0-4A87-8AD1-9402F263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1232DA-D46B-4ACA-8D39-275710AE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DAA657-F12E-4840-B2B8-5298D23F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EEDE92-C29A-4976-A455-2A1B80DA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5755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6E422-68D0-469C-9AD7-55E570DA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DC0A56-83C3-4AA0-8232-D9EF1B7559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6A8E71-D96A-49AD-B0B6-A87B6FDAA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0E9811-AA76-46F6-9D10-A39D05D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7B825D9-8032-4C1E-8A4D-728537A1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D16F4A8-12F6-4AA2-A6DA-E9827DE7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63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9BD20C-306E-4913-8E13-6BDD7EB2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7D8EDC-A7BB-440A-99BC-5C85F7781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251A8B-CE6E-4336-9D9F-A632BCFA3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D002C68-F9EE-439C-A3E1-2810FD9B8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D27EC4-CE3C-45FB-A406-B23A7259F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4FDE3A-E83A-46A4-9F74-2B3C472E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8342CD-B64C-4560-A01C-4FFBDBCA5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934C283-5BD9-447B-8A66-569BBCBD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39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FCAF12-B440-4FF4-843B-2382B6B4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A30E44-C3AD-4707-AB61-3341D4CB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E231132-C6EE-4950-B3BB-E628007D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E797556-5F88-4F5E-BB96-F0901A20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78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8DBA188-BB17-4D09-B666-90B8E356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1FF8746-4C23-4C46-94D3-62DFED70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967261-9DB9-4923-943F-E37A15C7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2546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45DD2B-A7D9-4FF3-AC40-BD79C999D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A95162-1576-4115-80A0-F96B5CD4B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345A05-7823-43E8-AB0B-5EBDE066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8CEE1B-39AD-4278-B487-5827BCA68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2E453F-CBB9-4085-AFDD-1FD12712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6772CF6-499C-4724-AA01-39EE8754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3887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EFA997-59E0-4242-BC42-C1FF9A53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CB97AA-AF8C-4D82-96F4-620944037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940EE3-D254-48C0-898C-8B150C35E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962190-AC7D-4A2D-8489-CD725BFD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3265A2B-33A8-42FA-A6DA-25FF82FBA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AEDF90-B917-4C06-AACE-58C95BA6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9361B5-45CF-467B-8F82-71F9F017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61279A-4519-47BC-8CF7-65FD3E0D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D560E8-30AB-4EA6-A854-905444C48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A295F-D396-440E-8138-299C2C4E3591}" type="datetimeFigureOut">
              <a:rPr lang="zh-TW" altLang="en-US" smtClean="0"/>
              <a:t>2024/4/14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66D047-6FD0-48C4-963B-57032909A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E1D319-0141-413F-A1DB-04D3BAA2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E39EE-C047-42C9-8C8E-A549F8096E2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26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675575" y="3245196"/>
            <a:ext cx="3782764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978904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8214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Block Diagram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02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62253A-0DCF-4646-A17F-6DC65ACC78AD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814220E-0EBD-4203-895C-62D1453C10B4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95E09-0A95-C73A-C290-12CD3E94A968}"/>
              </a:ext>
            </a:extLst>
          </p:cNvPr>
          <p:cNvGrpSpPr/>
          <p:nvPr/>
        </p:nvGrpSpPr>
        <p:grpSpPr>
          <a:xfrm>
            <a:off x="761551" y="1102658"/>
            <a:ext cx="10948297" cy="5082504"/>
            <a:chOff x="761551" y="1102658"/>
            <a:chExt cx="10948297" cy="50825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8B48816-0BF6-2BCD-F558-8FA7A5C37139}"/>
                </a:ext>
              </a:extLst>
            </p:cNvPr>
            <p:cNvSpPr/>
            <p:nvPr/>
          </p:nvSpPr>
          <p:spPr>
            <a:xfrm>
              <a:off x="5725653" y="4515563"/>
              <a:ext cx="1566248" cy="6246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82AC2D1-5088-C015-C483-D38D70F98C03}"/>
                </a:ext>
              </a:extLst>
            </p:cNvPr>
            <p:cNvSpPr txBox="1"/>
            <p:nvPr/>
          </p:nvSpPr>
          <p:spPr>
            <a:xfrm>
              <a:off x="6500388" y="497940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TW" altLang="en-US" dirty="0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31744332-F1D3-E188-7221-3D783752EFB0}"/>
                </a:ext>
              </a:extLst>
            </p:cNvPr>
            <p:cNvGrpSpPr/>
            <p:nvPr/>
          </p:nvGrpSpPr>
          <p:grpSpPr>
            <a:xfrm>
              <a:off x="761551" y="1102658"/>
              <a:ext cx="10948297" cy="5082504"/>
              <a:chOff x="937720" y="741931"/>
              <a:chExt cx="10948297" cy="5082504"/>
            </a:xfrm>
          </p:grpSpPr>
          <p:grpSp>
            <p:nvGrpSpPr>
              <p:cNvPr id="2" name="群組 1">
                <a:extLst>
                  <a:ext uri="{FF2B5EF4-FFF2-40B4-BE49-F238E27FC236}">
                    <a16:creationId xmlns:a16="http://schemas.microsoft.com/office/drawing/2014/main" id="{25C1CBF3-0CBC-1636-0740-94199B94B2F0}"/>
                  </a:ext>
                </a:extLst>
              </p:cNvPr>
              <p:cNvGrpSpPr/>
              <p:nvPr/>
            </p:nvGrpSpPr>
            <p:grpSpPr>
              <a:xfrm>
                <a:off x="2877300" y="741931"/>
                <a:ext cx="9008717" cy="5082504"/>
                <a:chOff x="1591641" y="1132282"/>
                <a:chExt cx="9008717" cy="5082504"/>
              </a:xfrm>
            </p:grpSpPr>
            <p:pic>
              <p:nvPicPr>
                <p:cNvPr id="3" name="圖片 2">
                  <a:extLst>
                    <a:ext uri="{FF2B5EF4-FFF2-40B4-BE49-F238E27FC236}">
                      <a16:creationId xmlns:a16="http://schemas.microsoft.com/office/drawing/2014/main" id="{7066DE75-2831-476C-9B86-2FDC0637EC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91641" y="1132282"/>
                  <a:ext cx="9008717" cy="5082504"/>
                </a:xfrm>
                <a:prstGeom prst="rect">
                  <a:avLst/>
                </a:prstGeom>
              </p:spPr>
            </p:pic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0B734391-A971-41BA-B41B-3429F7964986}"/>
                    </a:ext>
                  </a:extLst>
                </p:cNvPr>
                <p:cNvSpPr/>
                <p:nvPr/>
              </p:nvSpPr>
              <p:spPr>
                <a:xfrm>
                  <a:off x="1935444" y="1418897"/>
                  <a:ext cx="5568942" cy="9144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4C1C6E95-669F-1B74-99BC-254802431F4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1892"/>
              <a:stretch/>
            </p:blipFill>
            <p:spPr>
              <a:xfrm>
                <a:off x="937720" y="2117482"/>
                <a:ext cx="3248386" cy="3311008"/>
              </a:xfrm>
              <a:prstGeom prst="rect">
                <a:avLst/>
              </a:prstGeom>
            </p:spPr>
          </p:pic>
        </p:grp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F4E6F71D-9EC2-7BD1-D54B-1BC7B7841886}"/>
                </a:ext>
              </a:extLst>
            </p:cNvPr>
            <p:cNvCxnSpPr/>
            <p:nvPr/>
          </p:nvCxnSpPr>
          <p:spPr>
            <a:xfrm>
              <a:off x="1553533" y="5038129"/>
              <a:ext cx="4050313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33A20522-6915-9815-2263-23C1363856A9}"/>
                </a:ext>
              </a:extLst>
            </p:cNvPr>
            <p:cNvCxnSpPr/>
            <p:nvPr/>
          </p:nvCxnSpPr>
          <p:spPr>
            <a:xfrm flipH="1">
              <a:off x="1553533" y="5180850"/>
              <a:ext cx="405031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986D24B-9D6F-C007-42FC-B234E26E39AA}"/>
                </a:ext>
              </a:extLst>
            </p:cNvPr>
            <p:cNvSpPr/>
            <p:nvPr/>
          </p:nvSpPr>
          <p:spPr>
            <a:xfrm>
              <a:off x="5553512" y="4861463"/>
              <a:ext cx="1566248" cy="6408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03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 rot="2700000">
            <a:off x="5017147" y="205885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00484" y="1542194"/>
            <a:ext cx="3957855" cy="3957855"/>
          </a:xfrm>
          <a:prstGeom prst="ellipse">
            <a:avLst/>
          </a:prstGeom>
          <a:noFill/>
          <a:ln w="28575">
            <a:solidFill>
              <a:srgbClr val="1847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50565" y="2141272"/>
            <a:ext cx="3094826" cy="2773962"/>
            <a:chOff x="4950565" y="2141272"/>
            <a:chExt cx="3094826" cy="2773962"/>
          </a:xfrm>
        </p:grpSpPr>
        <p:sp>
          <p:nvSpPr>
            <p:cNvPr id="44" name="椭圆 43"/>
            <p:cNvSpPr/>
            <p:nvPr/>
          </p:nvSpPr>
          <p:spPr>
            <a:xfrm>
              <a:off x="4950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893507" y="4763350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953229" y="2141272"/>
            <a:ext cx="3084220" cy="2798278"/>
            <a:chOff x="4953229" y="2141272"/>
            <a:chExt cx="3084220" cy="2798278"/>
          </a:xfrm>
        </p:grpSpPr>
        <p:sp>
          <p:nvSpPr>
            <p:cNvPr id="46" name="椭圆 45"/>
            <p:cNvSpPr/>
            <p:nvPr/>
          </p:nvSpPr>
          <p:spPr>
            <a:xfrm>
              <a:off x="4953229" y="4787666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7885565" y="2141272"/>
              <a:ext cx="151884" cy="151884"/>
            </a:xfrm>
            <a:prstGeom prst="ellipse">
              <a:avLst/>
            </a:prstGeom>
            <a:solidFill>
              <a:srgbClr val="1847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4729401" y="3085129"/>
            <a:ext cx="3649335" cy="138499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  <a:p>
            <a:pPr algn="ctr"/>
            <a:endParaRPr lang="en-US" altLang="zh-CN" sz="2800" b="1" dirty="0">
              <a:solidFill>
                <a:srgbClr val="18478F"/>
              </a:solidFill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 rot="13500000">
            <a:off x="3197913" y="2850072"/>
            <a:ext cx="1342093" cy="1342095"/>
          </a:xfrm>
          <a:prstGeom prst="rect">
            <a:avLst/>
          </a:prstGeom>
          <a:solidFill>
            <a:srgbClr val="1847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468849" y="3105620"/>
            <a:ext cx="80021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800" dirty="0">
                <a:solidFill>
                  <a:prstClr val="white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4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0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725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5E7B462-3136-4BB9-B596-67B6C3FA655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61479" y="1648083"/>
          <a:ext cx="6662411" cy="3561834"/>
        </p:xfrm>
        <a:graphic>
          <a:graphicData uri="http://schemas.openxmlformats.org/drawingml/2006/table">
            <a:tbl>
              <a:tblPr firstRow="1" firstCol="1" bandRow="1"/>
              <a:tblGrid>
                <a:gridCol w="3843768">
                  <a:extLst>
                    <a:ext uri="{9D8B030D-6E8A-4147-A177-3AD203B41FA5}">
                      <a16:colId xmlns:a16="http://schemas.microsoft.com/office/drawing/2014/main" val="1860776732"/>
                    </a:ext>
                  </a:extLst>
                </a:gridCol>
                <a:gridCol w="2818643">
                  <a:extLst>
                    <a:ext uri="{9D8B030D-6E8A-4147-A177-3AD203B41FA5}">
                      <a16:colId xmlns:a16="http://schemas.microsoft.com/office/drawing/2014/main" val="129680164"/>
                    </a:ext>
                  </a:extLst>
                </a:gridCol>
              </a:tblGrid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User Project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Base Address Map</a:t>
                      </a:r>
                      <a:endParaRPr lang="zh-TW" sz="16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153446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Memory Starting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3800_0000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878910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FIR Base Address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3600_0000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427347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3400_0000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4363435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 Base Address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3200_0000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345881"/>
                  </a:ext>
                </a:extLst>
              </a:tr>
              <a:tr h="5936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UART Base Address 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3000_0000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4467686"/>
                  </a:ext>
                </a:extLst>
              </a:tr>
            </a:tbl>
          </a:graphicData>
        </a:graphic>
      </p:graphicFrame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85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4" y="459113"/>
            <a:ext cx="5725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- FIR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5444" y="1303170"/>
          <a:ext cx="7807775" cy="4251660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FIR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0x10-13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data-length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495483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sz="14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0x40-7F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Tap parameters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434363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6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3" y="459113"/>
            <a:ext cx="801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- Matrix Multiplication 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5444" y="1303170"/>
          <a:ext cx="7807775" cy="3343336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Matrix Multiplication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35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 rot="13500000">
            <a:off x="1338014" y="553189"/>
            <a:ext cx="291422" cy="291423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rot="13500000">
            <a:off x="1591471" y="587059"/>
            <a:ext cx="223681" cy="223682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935443" y="459113"/>
            <a:ext cx="80178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Configuration Register Address Map – Quick Sort</a:t>
            </a:r>
          </a:p>
        </p:txBody>
      </p:sp>
      <p:sp>
        <p:nvSpPr>
          <p:cNvPr id="15" name="圆角矩形 14"/>
          <p:cNvSpPr/>
          <p:nvPr/>
        </p:nvSpPr>
        <p:spPr>
          <a:xfrm rot="2700000">
            <a:off x="451479" y="347642"/>
            <a:ext cx="702516" cy="702516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</a:ln>
          <a:effectLst>
            <a:outerShdw blurRad="63500" sx="103000" sy="103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86853" y="399268"/>
            <a:ext cx="59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rgbClr val="18478F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03</a:t>
            </a:r>
            <a:endParaRPr lang="zh-CN" altLang="en-US" sz="3200" dirty="0">
              <a:solidFill>
                <a:srgbClr val="18478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3359B7B-6569-4B76-9BDA-0705B8BBC88A}"/>
              </a:ext>
            </a:extLst>
          </p:cNvPr>
          <p:cNvSpPr txBox="1"/>
          <p:nvPr/>
        </p:nvSpPr>
        <p:spPr>
          <a:xfrm>
            <a:off x="0" y="6490002"/>
            <a:ext cx="12194038" cy="369332"/>
          </a:xfrm>
          <a:prstGeom prst="rect">
            <a:avLst/>
          </a:prstGeom>
          <a:solidFill>
            <a:srgbClr val="5B7CAE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E9CA774-16A8-4D61-A4A5-A5C33D5488FD}"/>
              </a:ext>
            </a:extLst>
          </p:cNvPr>
          <p:cNvSpPr txBox="1"/>
          <p:nvPr/>
        </p:nvSpPr>
        <p:spPr>
          <a:xfrm>
            <a:off x="11273995" y="6354496"/>
            <a:ext cx="72000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7EC6C90-DC59-469D-9315-E32E2FF0195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35444" y="1303170"/>
          <a:ext cx="7807775" cy="3343336"/>
        </p:xfrm>
        <a:graphic>
          <a:graphicData uri="http://schemas.openxmlformats.org/drawingml/2006/table">
            <a:tbl>
              <a:tblPr firstRow="1" firstCol="1" bandRow="1"/>
              <a:tblGrid>
                <a:gridCol w="1763581">
                  <a:extLst>
                    <a:ext uri="{9D8B030D-6E8A-4147-A177-3AD203B41FA5}">
                      <a16:colId xmlns:a16="http://schemas.microsoft.com/office/drawing/2014/main" val="3496151973"/>
                    </a:ext>
                  </a:extLst>
                </a:gridCol>
                <a:gridCol w="2519401">
                  <a:extLst>
                    <a:ext uri="{9D8B030D-6E8A-4147-A177-3AD203B41FA5}">
                      <a16:colId xmlns:a16="http://schemas.microsoft.com/office/drawing/2014/main" val="880405108"/>
                    </a:ext>
                  </a:extLst>
                </a:gridCol>
                <a:gridCol w="3524793">
                  <a:extLst>
                    <a:ext uri="{9D8B030D-6E8A-4147-A177-3AD203B41FA5}">
                      <a16:colId xmlns:a16="http://schemas.microsoft.com/office/drawing/2014/main" val="3878580922"/>
                    </a:ext>
                  </a:extLst>
                </a:gridCol>
              </a:tblGrid>
              <a:tr h="45416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Quick Sort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altLang="zh-TW" sz="12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6498584"/>
                  </a:ext>
                </a:extLst>
              </a:tr>
              <a:tr h="396170">
                <a:tc row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0x00</a:t>
                      </a:r>
                      <a:endParaRPr lang="zh-TW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[0]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ap_start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(r/w)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8593863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ap_done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1158732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ap_idle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876700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 marL="68580" marR="68580" marT="0" marB="0" anchor="ctr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X[n]_ready to accept input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04557"/>
                  </a:ext>
                </a:extLst>
              </a:tr>
              <a:tr h="39617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is ready to read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73737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0x80-83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pt-BR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X[n] input (r/w)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067862"/>
                  </a:ext>
                </a:extLst>
              </a:tr>
              <a:tr h="454162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0x84-87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CE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Y[n] output (</a:t>
                      </a:r>
                      <a:r>
                        <a:rPr lang="en-US" altLang="zh-TW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ro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621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65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330</Words>
  <Application>Microsoft Office PowerPoint</Application>
  <PresentationFormat>寬螢幕</PresentationFormat>
  <Paragraphs>92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等线</vt:lpstr>
      <vt:lpstr>Open Sans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</cp:revision>
  <dcterms:created xsi:type="dcterms:W3CDTF">2024-04-11T10:39:36Z</dcterms:created>
  <dcterms:modified xsi:type="dcterms:W3CDTF">2024-04-14T03:55:05Z</dcterms:modified>
</cp:coreProperties>
</file>