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321" r:id="rId4"/>
    <p:sldId id="320" r:id="rId5"/>
    <p:sldId id="312" r:id="rId6"/>
    <p:sldId id="313" r:id="rId7"/>
    <p:sldId id="314" r:id="rId8"/>
    <p:sldId id="315" r:id="rId9"/>
    <p:sldId id="316" r:id="rId10"/>
    <p:sldId id="317" r:id="rId11"/>
    <p:sldId id="311" r:id="rId12"/>
    <p:sldId id="290" r:id="rId13"/>
    <p:sldId id="279" r:id="rId14"/>
    <p:sldId id="288" r:id="rId15"/>
    <p:sldId id="310" r:id="rId16"/>
    <p:sldId id="297" r:id="rId17"/>
    <p:sldId id="291" r:id="rId18"/>
    <p:sldId id="309" r:id="rId19"/>
    <p:sldId id="292" r:id="rId20"/>
    <p:sldId id="284" r:id="rId21"/>
    <p:sldId id="293" r:id="rId22"/>
    <p:sldId id="305" r:id="rId23"/>
    <p:sldId id="304" r:id="rId24"/>
    <p:sldId id="306" r:id="rId25"/>
    <p:sldId id="322" r:id="rId26"/>
    <p:sldId id="323" r:id="rId27"/>
    <p:sldId id="294" r:id="rId28"/>
    <p:sldId id="295" r:id="rId29"/>
    <p:sldId id="307" r:id="rId30"/>
    <p:sldId id="303" r:id="rId31"/>
    <p:sldId id="298" r:id="rId32"/>
    <p:sldId id="301" r:id="rId33"/>
    <p:sldId id="308" r:id="rId34"/>
    <p:sldId id="300" r:id="rId35"/>
    <p:sldId id="277" r:id="rId36"/>
    <p:sldId id="299" r:id="rId37"/>
    <p:sldId id="283" r:id="rId38"/>
    <p:sldId id="302" r:id="rId39"/>
    <p:sldId id="318" r:id="rId40"/>
    <p:sldId id="319" r:id="rId41"/>
    <p:sldId id="324" r:id="rId42"/>
  </p:sldIdLst>
  <p:sldSz cx="10160000" cy="5715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4C"/>
    <a:srgbClr val="F36A64"/>
    <a:srgbClr val="37BEDE"/>
    <a:srgbClr val="1683C6"/>
    <a:srgbClr val="262626"/>
    <a:srgbClr val="19547C"/>
    <a:srgbClr val="E55948"/>
    <a:srgbClr val="E7E5E6"/>
    <a:srgbClr val="FAF5C8"/>
    <a:srgbClr val="FEF5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11" autoAdjust="0"/>
  </p:normalViewPr>
  <p:slideViewPr>
    <p:cSldViewPr>
      <p:cViewPr varScale="1">
        <p:scale>
          <a:sx n="114" d="100"/>
          <a:sy n="114" d="100"/>
        </p:scale>
        <p:origin x="1080" y="108"/>
      </p:cViewPr>
      <p:guideLst>
        <p:guide orient="horz" pos="1800"/>
        <p:guide pos="320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EEE2A-E1DA-431F-81A2-EDD56C375C3D}" type="datetimeFigureOut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40415-9386-408E-9CCF-54F7835AD1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01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114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 input</a:t>
            </a:r>
            <a:r>
              <a:rPr lang="zh-CN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spef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sdf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sdc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 library</a:t>
            </a:r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AMBA</a:t>
            </a:r>
            <a:r>
              <a:rPr lang="en-US" altLang="zh-TW" dirty="0" smtClean="0"/>
              <a:t>:ARM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的</a:t>
            </a:r>
            <a:r>
              <a:rPr lang="en-US" altLang="zh-TW" baseline="0" dirty="0" smtClean="0"/>
              <a:t>bus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protocol</a:t>
            </a:r>
            <a:r>
              <a:rPr lang="zh-TW" altLang="en-US" baseline="0" dirty="0" smtClean="0"/>
              <a:t>，</a:t>
            </a:r>
            <a:r>
              <a:rPr lang="en-US" altLang="zh-TW" baseline="0" dirty="0" err="1" smtClean="0"/>
              <a:t>axi</a:t>
            </a:r>
            <a:r>
              <a:rPr lang="zh-TW" altLang="en-US" baseline="0" dirty="0" smtClean="0"/>
              <a:t>、</a:t>
            </a:r>
            <a:r>
              <a:rPr lang="en-US" altLang="zh-TW" baseline="0" dirty="0" err="1" smtClean="0"/>
              <a:t>apb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ace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ace-lite</a:t>
            </a:r>
          </a:p>
          <a:p>
            <a:r>
              <a:rPr lang="en-US" altLang="zh-TW" baseline="0" dirty="0" err="1" smtClean="0"/>
              <a:t>Cts</a:t>
            </a:r>
            <a:r>
              <a:rPr lang="en-US" altLang="zh-TW" baseline="0" dirty="0" smtClean="0"/>
              <a:t> : sync pin 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ignore pin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group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local balance </a:t>
            </a:r>
            <a:r>
              <a:rPr lang="zh-TW" altLang="en-US" baseline="0" dirty="0" smtClean="0"/>
              <a:t>、</a:t>
            </a:r>
            <a:r>
              <a:rPr lang="en-US" altLang="zh-TW" baseline="0" dirty="0" smtClean="0"/>
              <a:t>data skew balance (</a:t>
            </a:r>
            <a:r>
              <a:rPr lang="zh-TW" altLang="en-US" baseline="0" dirty="0" smtClean="0"/>
              <a:t>後端做，但我們需要告訴後端，那些要平衡</a:t>
            </a:r>
            <a:r>
              <a:rPr lang="en-US" altLang="zh-TW" baseline="0" dirty="0" smtClean="0"/>
              <a:t>)</a:t>
            </a:r>
          </a:p>
          <a:p>
            <a:endParaRPr lang="en-US" altLang="zh-TW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3013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643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5782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/>
              <a:t>Spi</a:t>
            </a:r>
            <a:r>
              <a:rPr lang="en-US" altLang="zh-CN" dirty="0" smtClean="0"/>
              <a:t> </a:t>
            </a:r>
            <a:r>
              <a:rPr lang="zh-TW" altLang="en-US" dirty="0" smtClean="0"/>
              <a:t>應用 </a:t>
            </a:r>
            <a:r>
              <a:rPr lang="en-US" altLang="zh-TW" dirty="0" smtClean="0"/>
              <a:t>:</a:t>
            </a:r>
            <a:r>
              <a:rPr lang="zh-TW" altLang="en-US" dirty="0" smtClean="0"/>
              <a:t>熱影像鏡頭模組介面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5324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558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061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用</a:t>
            </a:r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verilog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將自己設計的兩個模組對接，並將欲傳送的資料先寫入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FIFO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中，接著用指撥開關讓模組開始傳輸，最後將結果顯示在七段顯示器上。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 smtClean="0"/>
              <a:t>最左邊兩個七段顯示器，顯示的是 </a:t>
            </a:r>
            <a:r>
              <a:rPr lang="en-US" altLang="zh-TW" dirty="0" smtClean="0"/>
              <a:t>SPI Master </a:t>
            </a:r>
            <a:r>
              <a:rPr lang="zh-TW" altLang="en-US" dirty="0" smtClean="0"/>
              <a:t>傳送的資料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傳送 </a:t>
            </a:r>
            <a:r>
              <a:rPr lang="en-US" altLang="zh-TW" dirty="0" smtClean="0"/>
              <a:t>8’had)</a:t>
            </a:r>
            <a:r>
              <a:rPr lang="zh-TW" altLang="en-US" dirty="0" smtClean="0"/>
              <a:t>，中間兩個顯示的是 </a:t>
            </a:r>
            <a:r>
              <a:rPr lang="en-US" altLang="zh-TW" dirty="0" smtClean="0"/>
              <a:t>SPI Slave </a:t>
            </a:r>
            <a:r>
              <a:rPr lang="zh-TW" altLang="en-US" dirty="0" smtClean="0"/>
              <a:t>所收到 的資料，最右邊顯示的是 </a:t>
            </a:r>
            <a:r>
              <a:rPr lang="en-US" altLang="zh-TW" dirty="0" smtClean="0"/>
              <a:t>Master </a:t>
            </a:r>
            <a:r>
              <a:rPr lang="zh-TW" altLang="en-US" dirty="0" smtClean="0"/>
              <a:t>收到來自 </a:t>
            </a:r>
            <a:r>
              <a:rPr lang="en-US" altLang="zh-TW" dirty="0" smtClean="0"/>
              <a:t>Slave </a:t>
            </a:r>
            <a:r>
              <a:rPr lang="zh-TW" altLang="en-US" dirty="0" smtClean="0"/>
              <a:t>的資料，右邊 倒數第二個為 </a:t>
            </a:r>
            <a:r>
              <a:rPr lang="en-US" altLang="zh-TW" dirty="0" smtClean="0"/>
              <a:t>Slave </a:t>
            </a:r>
            <a:r>
              <a:rPr lang="zh-TW" altLang="en-US" dirty="0" smtClean="0"/>
              <a:t>傳送給 </a:t>
            </a:r>
            <a:r>
              <a:rPr lang="en-US" altLang="zh-TW" dirty="0" smtClean="0"/>
              <a:t>Master </a:t>
            </a:r>
            <a:r>
              <a:rPr lang="zh-TW" altLang="en-US" dirty="0" smtClean="0"/>
              <a:t>的資料</a:t>
            </a:r>
            <a:r>
              <a:rPr lang="en-US" altLang="zh-TW" dirty="0" smtClean="0"/>
              <a:t>(</a:t>
            </a:r>
            <a:r>
              <a:rPr lang="zh-TW" altLang="en-US" dirty="0" smtClean="0"/>
              <a:t>因顯示器數量問題， 所以讓 </a:t>
            </a:r>
            <a:r>
              <a:rPr lang="en-US" altLang="zh-TW" dirty="0" smtClean="0"/>
              <a:t>slave </a:t>
            </a:r>
            <a:r>
              <a:rPr lang="zh-TW" altLang="en-US" dirty="0" smtClean="0"/>
              <a:t>傳送 </a:t>
            </a:r>
            <a:r>
              <a:rPr lang="en-US" altLang="zh-TW" dirty="0" smtClean="0"/>
              <a:t>8’h03</a:t>
            </a:r>
            <a:r>
              <a:rPr lang="zh-TW" altLang="en-US" dirty="0" smtClean="0"/>
              <a:t>，因此只用一個顯示器表示</a:t>
            </a:r>
            <a:r>
              <a:rPr lang="en-US" altLang="zh-TW" dirty="0" smtClean="0"/>
              <a:t>)`</a:t>
            </a:r>
            <a:endParaRPr lang="zh-TW" altLang="en-US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32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Gate Count</a:t>
            </a:r>
            <a:r>
              <a:rPr lang="zh-TW" altLang="en-US" dirty="0" smtClean="0"/>
              <a:t> 大約是</a:t>
            </a:r>
            <a:r>
              <a:rPr lang="en-US" altLang="zh-TW" dirty="0" smtClean="0"/>
              <a:t>cell area </a:t>
            </a:r>
            <a:r>
              <a:rPr lang="zh-TW" altLang="en-US" dirty="0" smtClean="0"/>
              <a:t>除以</a:t>
            </a:r>
            <a:r>
              <a:rPr lang="en-US" altLang="zh-TW" dirty="0" smtClean="0"/>
              <a:t>10 </a:t>
            </a:r>
            <a:r>
              <a:rPr lang="zh-TW" altLang="en-US" dirty="0" smtClean="0"/>
              <a:t>，因一個</a:t>
            </a:r>
            <a:r>
              <a:rPr lang="en-US" altLang="zh-TW" dirty="0" err="1" smtClean="0"/>
              <a:t>nand</a:t>
            </a:r>
            <a:r>
              <a:rPr lang="zh-TW" altLang="en-US" dirty="0" smtClean="0"/>
              <a:t>閘大約是</a:t>
            </a:r>
            <a:r>
              <a:rPr lang="en-US" altLang="zh-TW" dirty="0" smtClean="0"/>
              <a:t>10</a:t>
            </a:r>
            <a:r>
              <a:rPr lang="zh-TW" altLang="en-US" dirty="0" smtClean="0"/>
              <a:t> </a:t>
            </a:r>
            <a:r>
              <a:rPr lang="en-US" altLang="zh-TW" dirty="0" smtClean="0"/>
              <a:t>um2</a:t>
            </a:r>
          </a:p>
          <a:p>
            <a:r>
              <a:rPr lang="en-US" altLang="zh-CN" dirty="0" smtClean="0"/>
              <a:t>V93000</a:t>
            </a:r>
            <a:r>
              <a:rPr lang="zh-TW" altLang="en-US" dirty="0" smtClean="0"/>
              <a:t> 輸出電容 是 </a:t>
            </a:r>
            <a:r>
              <a:rPr lang="en-US" altLang="zh-TW" dirty="0" smtClean="0"/>
              <a:t>40pF</a:t>
            </a:r>
            <a:r>
              <a:rPr lang="zh-TW" altLang="en-US" dirty="0" smtClean="0"/>
              <a:t> 是滿大的值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1613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69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47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8606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392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683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94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111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323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3266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5150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0630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2182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82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6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62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674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2022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87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3636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47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3692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1094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073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17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09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4010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980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5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22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Dc:wire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load model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DCT: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 delay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更精準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DCG: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比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多了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congestion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的優化項目。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Eps: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假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floorplan(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只有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subsys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最外框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Dcg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有實際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layout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資訊，告訴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macro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要擺哪裡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floorplan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的框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46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不用</a:t>
            </a:r>
            <a:r>
              <a:rPr lang="en-US" altLang="zh-TW" dirty="0" smtClean="0"/>
              <a:t>test pattern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294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不用</a:t>
            </a:r>
            <a:r>
              <a:rPr lang="en-US" altLang="zh-TW" dirty="0" smtClean="0"/>
              <a:t>test pattern</a:t>
            </a:r>
          </a:p>
          <a:p>
            <a:r>
              <a:rPr lang="en-US" altLang="zh-CN" dirty="0" err="1" smtClean="0"/>
              <a:t>Svf</a:t>
            </a:r>
            <a:r>
              <a:rPr lang="zh-TW" altLang="en-US" dirty="0" smtClean="0"/>
              <a:t> </a:t>
            </a:r>
            <a:r>
              <a:rPr lang="en-US" altLang="zh-TW" dirty="0" smtClean="0"/>
              <a:t>file:</a:t>
            </a:r>
            <a:r>
              <a:rPr lang="zh-TW" altLang="en-US" dirty="0" smtClean="0"/>
              <a:t>紀錄合成時，做了那些優化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A40415-9386-408E-9CCF-54F7835AD1E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014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1775364"/>
            <a:ext cx="8636000" cy="122502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8AFC3-7525-4606-B8D1-6330BAA7500D}" type="datetime1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3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BC34D-25B1-47D7-8EF0-BF63FE63BDB3}" type="datetime1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189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66000" y="190500"/>
            <a:ext cx="2286000" cy="4064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8002" y="190500"/>
            <a:ext cx="6688667" cy="4064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AA0CF-3D48-410F-A16B-384857B9157E}" type="datetime1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57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FAEF-9ED9-4043-990F-3843ADE84BC0}" type="datetime1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83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02570" y="3672426"/>
            <a:ext cx="86360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3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1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0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11265-BB9E-4D81-B9BD-38D5C453479A}" type="datetime1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835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8000" y="1111250"/>
            <a:ext cx="4487333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64669" y="1111250"/>
            <a:ext cx="4487333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71E3-3D90-4759-A17F-95CBD30CAB7C}" type="datetime1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96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279268"/>
            <a:ext cx="448909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3" indent="0">
              <a:buNone/>
              <a:defRPr sz="1800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4" indent="0">
              <a:buNone/>
              <a:defRPr sz="1600" b="1"/>
            </a:lvl8pPr>
            <a:lvl9pPr marL="365748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61145" y="1279268"/>
            <a:ext cx="4490861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7" indent="0">
              <a:buNone/>
              <a:defRPr sz="2000" b="1"/>
            </a:lvl2pPr>
            <a:lvl3pPr marL="914373" indent="0">
              <a:buNone/>
              <a:defRPr sz="1800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4" indent="0">
              <a:buNone/>
              <a:defRPr sz="1600" b="1"/>
            </a:lvl8pPr>
            <a:lvl9pPr marL="3657489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61145" y="1812396"/>
            <a:ext cx="4490861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7C29-22B9-405F-B4D2-9715F268709D}" type="datetime1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776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4A53-DA4A-4D37-8E82-499B584DA226}" type="datetime1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78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143D-814B-4FF0-87B5-09F245B473F3}" type="datetime1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792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8006" y="227551"/>
            <a:ext cx="3342570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8006" y="1195920"/>
            <a:ext cx="3342570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187" indent="0">
              <a:buNone/>
              <a:defRPr sz="1200"/>
            </a:lvl2pPr>
            <a:lvl3pPr marL="914373" indent="0">
              <a:buNone/>
              <a:defRPr sz="1000"/>
            </a:lvl3pPr>
            <a:lvl4pPr marL="1371560" indent="0">
              <a:buNone/>
              <a:defRPr sz="900"/>
            </a:lvl4pPr>
            <a:lvl5pPr marL="1828746" indent="0">
              <a:buNone/>
              <a:defRPr sz="900"/>
            </a:lvl5pPr>
            <a:lvl6pPr marL="2285933" indent="0">
              <a:buNone/>
              <a:defRPr sz="900"/>
            </a:lvl6pPr>
            <a:lvl7pPr marL="2743119" indent="0">
              <a:buNone/>
              <a:defRPr sz="900"/>
            </a:lvl7pPr>
            <a:lvl8pPr marL="3200304" indent="0">
              <a:buNone/>
              <a:defRPr sz="900"/>
            </a:lvl8pPr>
            <a:lvl9pPr marL="365748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3D748-DF16-4056-82FC-EB2FADCC59D1}" type="datetime1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187" indent="0">
              <a:buNone/>
              <a:defRPr sz="2800"/>
            </a:lvl2pPr>
            <a:lvl3pPr marL="914373" indent="0">
              <a:buNone/>
              <a:defRPr sz="2400"/>
            </a:lvl3pPr>
            <a:lvl4pPr marL="1371560" indent="0">
              <a:buNone/>
              <a:defRPr sz="2000"/>
            </a:lvl4pPr>
            <a:lvl5pPr marL="1828746" indent="0">
              <a:buNone/>
              <a:defRPr sz="2000"/>
            </a:lvl5pPr>
            <a:lvl6pPr marL="2285933" indent="0">
              <a:buNone/>
              <a:defRPr sz="2000"/>
            </a:lvl6pPr>
            <a:lvl7pPr marL="2743119" indent="0">
              <a:buNone/>
              <a:defRPr sz="2000"/>
            </a:lvl7pPr>
            <a:lvl8pPr marL="3200304" indent="0">
              <a:buNone/>
              <a:defRPr sz="2000"/>
            </a:lvl8pPr>
            <a:lvl9pPr marL="365748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187" indent="0">
              <a:buNone/>
              <a:defRPr sz="1200"/>
            </a:lvl2pPr>
            <a:lvl3pPr marL="914373" indent="0">
              <a:buNone/>
              <a:defRPr sz="1000"/>
            </a:lvl3pPr>
            <a:lvl4pPr marL="1371560" indent="0">
              <a:buNone/>
              <a:defRPr sz="900"/>
            </a:lvl4pPr>
            <a:lvl5pPr marL="1828746" indent="0">
              <a:buNone/>
              <a:defRPr sz="900"/>
            </a:lvl5pPr>
            <a:lvl6pPr marL="2285933" indent="0">
              <a:buNone/>
              <a:defRPr sz="900"/>
            </a:lvl6pPr>
            <a:lvl7pPr marL="2743119" indent="0">
              <a:buNone/>
              <a:defRPr sz="900"/>
            </a:lvl7pPr>
            <a:lvl8pPr marL="3200304" indent="0">
              <a:buNone/>
              <a:defRPr sz="900"/>
            </a:lvl8pPr>
            <a:lvl9pPr marL="3657489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C93E1-73B1-46A3-A72B-810DA41B57EA}" type="datetime1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61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08002" y="5296968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584B4-FBAB-4322-8419-C4EE8F98577D}" type="datetime1">
              <a:rPr lang="zh-CN" altLang="en-US" smtClean="0"/>
              <a:t>2022/9/5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71338" y="5296968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281333" y="5296968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CE74CF-356A-4169-9D6E-C5675D7456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18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7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9" indent="-342889" algn="l" defTabSz="91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28" indent="-285741" algn="l" defTabSz="9143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6" indent="-228593" algn="l" defTabSz="91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2" indent="-228593" algn="l" defTabSz="91437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9" indent="-228593" algn="l" defTabSz="91437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5" indent="-228593" algn="l" defTabSz="91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1" indent="-228593" algn="l" defTabSz="91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97" indent="-228593" algn="l" defTabSz="91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3" indent="-228593" algn="l" defTabSz="91437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7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3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6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9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4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89" algn="l" defTabSz="9143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五边形 10"/>
          <p:cNvSpPr/>
          <p:nvPr/>
        </p:nvSpPr>
        <p:spPr>
          <a:xfrm>
            <a:off x="-2088" y="1466266"/>
            <a:ext cx="9150842" cy="2062971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/>
          <p:cNvSpPr/>
          <p:nvPr/>
        </p:nvSpPr>
        <p:spPr>
          <a:xfrm flipH="1">
            <a:off x="5726484" y="3137108"/>
            <a:ext cx="4427984" cy="863517"/>
          </a:xfrm>
          <a:prstGeom prst="homePlate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32480" y="336031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應試人：謝杰良</a:t>
            </a:r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305333" y="2003395"/>
            <a:ext cx="2800767" cy="10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RESUME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75544" y="1962828"/>
            <a:ext cx="2646878" cy="10698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個人簡報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72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24" y="440586"/>
            <a:ext cx="3320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Hardware Training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ourses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831528" y="1210120"/>
            <a:ext cx="8576376" cy="406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dirty="0" smtClean="0">
                <a:ea typeface="微軟正黑體" panose="020B0604030504040204" pitchFamily="34" charset="-120"/>
              </a:rPr>
              <a:t>．</a:t>
            </a:r>
            <a:r>
              <a:rPr lang="en-US" altLang="zh-TW" dirty="0" smtClean="0">
                <a:ea typeface="微軟正黑體" panose="020B0604030504040204" pitchFamily="34" charset="-120"/>
              </a:rPr>
              <a:t>Clock </a:t>
            </a:r>
            <a:r>
              <a:rPr lang="en-US" altLang="zh-TW" dirty="0">
                <a:ea typeface="微軟正黑體" panose="020B0604030504040204" pitchFamily="34" charset="-120"/>
              </a:rPr>
              <a:t>t</a:t>
            </a:r>
            <a:r>
              <a:rPr lang="en-US" altLang="zh-TW" dirty="0" smtClean="0">
                <a:ea typeface="微軟正黑體" panose="020B0604030504040204" pitchFamily="34" charset="-120"/>
              </a:rPr>
              <a:t>ree synthesis (CTS)</a:t>
            </a:r>
          </a:p>
          <a:p>
            <a:pPr>
              <a:lnSpc>
                <a:spcPts val="3000"/>
              </a:lnSpc>
            </a:pPr>
            <a:r>
              <a:rPr lang="zh-TW" altLang="en-US" dirty="0" smtClean="0">
                <a:ea typeface="微軟正黑體" panose="020B0604030504040204" pitchFamily="34" charset="-120"/>
              </a:rPr>
              <a:t>．</a:t>
            </a:r>
            <a:r>
              <a:rPr lang="en-US" altLang="zh-TW" dirty="0" smtClean="0">
                <a:ea typeface="微軟正黑體" panose="020B0604030504040204" pitchFamily="34" charset="-120"/>
              </a:rPr>
              <a:t>AMBA </a:t>
            </a:r>
          </a:p>
          <a:p>
            <a:pPr>
              <a:lnSpc>
                <a:spcPts val="3000"/>
              </a:lnSpc>
            </a:pPr>
            <a:r>
              <a:rPr lang="zh-TW" altLang="en-US" dirty="0" smtClean="0">
                <a:ea typeface="微軟正黑體" panose="020B0604030504040204" pitchFamily="34" charset="-120"/>
              </a:rPr>
              <a:t>．</a:t>
            </a:r>
            <a:r>
              <a:rPr lang="en-US" altLang="zh-TW" dirty="0" smtClean="0">
                <a:ea typeface="微軟正黑體" panose="020B0604030504040204" pitchFamily="34" charset="-120"/>
              </a:rPr>
              <a:t>Clock domain crossing (CDC)</a:t>
            </a:r>
          </a:p>
          <a:p>
            <a:pPr>
              <a:lnSpc>
                <a:spcPts val="2500"/>
              </a:lnSpc>
            </a:pP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    </a:t>
            </a:r>
            <a:r>
              <a:rPr lang="zh-TW" altLang="en-US" dirty="0" smtClean="0">
                <a:ea typeface="微軟正黑體" panose="020B0604030504040204" pitchFamily="34" charset="-120"/>
              </a:rPr>
              <a:t>．</a:t>
            </a:r>
            <a:r>
              <a:rPr lang="en-US" altLang="zh-TW" dirty="0" smtClean="0">
                <a:ea typeface="微軟正黑體" panose="020B0604030504040204" pitchFamily="34" charset="-120"/>
              </a:rPr>
              <a:t>Single bit</a:t>
            </a:r>
          </a:p>
          <a:p>
            <a:pPr>
              <a:lnSpc>
                <a:spcPts val="2500"/>
              </a:lnSpc>
            </a:pP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    </a:t>
            </a:r>
            <a:r>
              <a:rPr lang="zh-TW" altLang="en-US" dirty="0" smtClean="0">
                <a:ea typeface="微軟正黑體" panose="020B0604030504040204" pitchFamily="34" charset="-120"/>
              </a:rPr>
              <a:t>．</a:t>
            </a:r>
            <a:r>
              <a:rPr lang="en-US" altLang="zh-TW" dirty="0" smtClean="0">
                <a:ea typeface="微軟正黑體" panose="020B0604030504040204" pitchFamily="34" charset="-120"/>
              </a:rPr>
              <a:t>Multi bit</a:t>
            </a:r>
          </a:p>
          <a:p>
            <a:pPr>
              <a:lnSpc>
                <a:spcPts val="3000"/>
              </a:lnSpc>
            </a:pPr>
            <a:r>
              <a:rPr lang="zh-TW" altLang="en-US" dirty="0" smtClean="0">
                <a:ea typeface="微軟正黑體" panose="020B0604030504040204" pitchFamily="34" charset="-120"/>
              </a:rPr>
              <a:t>．</a:t>
            </a:r>
            <a:r>
              <a:rPr lang="en-US" altLang="zh-TW" dirty="0" smtClean="0">
                <a:ea typeface="微軟正黑體" panose="020B0604030504040204" pitchFamily="34" charset="-120"/>
              </a:rPr>
              <a:t>Design for testing (DFT)</a:t>
            </a:r>
          </a:p>
          <a:p>
            <a:pPr>
              <a:lnSpc>
                <a:spcPts val="3000"/>
              </a:lnSpc>
            </a:pP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    </a:t>
            </a:r>
            <a:r>
              <a:rPr lang="zh-TW" altLang="en-US" dirty="0" smtClean="0">
                <a:ea typeface="微軟正黑體" panose="020B0604030504040204" pitchFamily="34" charset="-120"/>
              </a:rPr>
              <a:t>．</a:t>
            </a:r>
            <a:r>
              <a:rPr lang="en-US" altLang="zh-TW" dirty="0" smtClean="0">
                <a:ea typeface="微軟正黑體" panose="020B0604030504040204" pitchFamily="34" charset="-120"/>
              </a:rPr>
              <a:t>Scan chain</a:t>
            </a:r>
          </a:p>
          <a:p>
            <a:pPr>
              <a:lnSpc>
                <a:spcPts val="3000"/>
              </a:lnSpc>
            </a:pPr>
            <a:r>
              <a:rPr lang="zh-TW" altLang="en-US" dirty="0" smtClean="0">
                <a:ea typeface="微軟正黑體" panose="020B0604030504040204" pitchFamily="34" charset="-120"/>
              </a:rPr>
              <a:t>．</a:t>
            </a:r>
            <a:r>
              <a:rPr lang="en-US" altLang="zh-TW" dirty="0" smtClean="0">
                <a:ea typeface="微軟正黑體" panose="020B0604030504040204" pitchFamily="34" charset="-120"/>
              </a:rPr>
              <a:t>Static timing Analysis (STA)</a:t>
            </a:r>
          </a:p>
          <a:p>
            <a:pPr>
              <a:lnSpc>
                <a:spcPts val="2500"/>
              </a:lnSpc>
            </a:pPr>
            <a:r>
              <a:rPr lang="en-US" altLang="zh-TW" sz="1700" dirty="0" smtClean="0">
                <a:ea typeface="微軟正黑體" panose="020B0604030504040204" pitchFamily="34" charset="-120"/>
              </a:rPr>
              <a:t>     </a:t>
            </a:r>
            <a:r>
              <a:rPr lang="zh-TW" altLang="en-US" sz="1700" dirty="0" smtClean="0">
                <a:ea typeface="微軟正黑體" panose="020B0604030504040204" pitchFamily="34" charset="-120"/>
              </a:rPr>
              <a:t>．</a:t>
            </a:r>
            <a:r>
              <a:rPr lang="en-US" altLang="zh-TW" sz="1700" dirty="0" smtClean="0">
                <a:ea typeface="微軟正黑體" panose="020B0604030504040204" pitchFamily="34" charset="-120"/>
              </a:rPr>
              <a:t>Setup time</a:t>
            </a:r>
          </a:p>
          <a:p>
            <a:pPr>
              <a:lnSpc>
                <a:spcPts val="2500"/>
              </a:lnSpc>
            </a:pPr>
            <a:r>
              <a:rPr lang="en-US" altLang="zh-TW" sz="1700" dirty="0">
                <a:ea typeface="微軟正黑體" panose="020B0604030504040204" pitchFamily="34" charset="-120"/>
              </a:rPr>
              <a:t> </a:t>
            </a:r>
            <a:r>
              <a:rPr lang="en-US" altLang="zh-TW" sz="1700" dirty="0" smtClean="0">
                <a:ea typeface="微軟正黑體" panose="020B0604030504040204" pitchFamily="34" charset="-120"/>
              </a:rPr>
              <a:t>    </a:t>
            </a:r>
            <a:r>
              <a:rPr lang="zh-TW" altLang="en-US" sz="1700" dirty="0" smtClean="0">
                <a:ea typeface="微軟正黑體" panose="020B0604030504040204" pitchFamily="34" charset="-120"/>
              </a:rPr>
              <a:t>．</a:t>
            </a:r>
            <a:r>
              <a:rPr lang="en-US" altLang="zh-TW" sz="1700" dirty="0" smtClean="0">
                <a:ea typeface="微軟正黑體" panose="020B0604030504040204" pitchFamily="34" charset="-120"/>
              </a:rPr>
              <a:t>Hold </a:t>
            </a:r>
            <a:r>
              <a:rPr lang="en-US" altLang="zh-TW" sz="1700" dirty="0">
                <a:ea typeface="微軟正黑體" panose="020B0604030504040204" pitchFamily="34" charset="-120"/>
              </a:rPr>
              <a:t>time</a:t>
            </a:r>
            <a:endParaRPr lang="en-US" altLang="zh-TW" sz="1700" dirty="0" smtClean="0"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1775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五边形 10"/>
          <p:cNvSpPr/>
          <p:nvPr/>
        </p:nvSpPr>
        <p:spPr>
          <a:xfrm>
            <a:off x="-2088" y="1466266"/>
            <a:ext cx="9150842" cy="2062971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111448" y="2082252"/>
            <a:ext cx="85523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大學專題：</a:t>
            </a:r>
            <a:r>
              <a:rPr lang="en-US" altLang="zh-TW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</a:t>
            </a:r>
            <a:r>
              <a:rPr lang="zh-TW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模組設計與實現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03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24" y="440586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摘要</a:t>
            </a:r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設計流程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097638" y="3187919"/>
            <a:ext cx="1000268" cy="495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45" name="向右箭號 44"/>
          <p:cNvSpPr/>
          <p:nvPr/>
        </p:nvSpPr>
        <p:spPr>
          <a:xfrm>
            <a:off x="3125324" y="3322995"/>
            <a:ext cx="278763" cy="1887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46" name="矩形 45"/>
          <p:cNvSpPr/>
          <p:nvPr/>
        </p:nvSpPr>
        <p:spPr>
          <a:xfrm>
            <a:off x="3429377" y="3187919"/>
            <a:ext cx="1000268" cy="495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47" name="向右箭號 46"/>
          <p:cNvSpPr/>
          <p:nvPr/>
        </p:nvSpPr>
        <p:spPr>
          <a:xfrm>
            <a:off x="4461651" y="3322994"/>
            <a:ext cx="278763" cy="1887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63" name="文字方塊 62"/>
          <p:cNvSpPr txBox="1"/>
          <p:nvPr/>
        </p:nvSpPr>
        <p:spPr>
          <a:xfrm>
            <a:off x="2142613" y="3284460"/>
            <a:ext cx="9014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功能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制定</a:t>
            </a:r>
          </a:p>
        </p:txBody>
      </p:sp>
      <p:sp>
        <p:nvSpPr>
          <p:cNvPr id="64" name="文字方塊 63"/>
          <p:cNvSpPr txBox="1"/>
          <p:nvPr/>
        </p:nvSpPr>
        <p:spPr>
          <a:xfrm>
            <a:off x="3317572" y="3299830"/>
            <a:ext cx="119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Verilog 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撰寫</a:t>
            </a:r>
          </a:p>
        </p:txBody>
      </p:sp>
      <p:sp>
        <p:nvSpPr>
          <p:cNvPr id="73" name="矩形 72"/>
          <p:cNvSpPr/>
          <p:nvPr/>
        </p:nvSpPr>
        <p:spPr>
          <a:xfrm>
            <a:off x="4760879" y="3187919"/>
            <a:ext cx="1000268" cy="495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74" name="向右箭號 73"/>
          <p:cNvSpPr/>
          <p:nvPr/>
        </p:nvSpPr>
        <p:spPr>
          <a:xfrm>
            <a:off x="5798834" y="3314059"/>
            <a:ext cx="278763" cy="1887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75" name="矩形 74"/>
          <p:cNvSpPr/>
          <p:nvPr/>
        </p:nvSpPr>
        <p:spPr>
          <a:xfrm>
            <a:off x="6102347" y="3190728"/>
            <a:ext cx="1000268" cy="495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76" name="向右箭號 75"/>
          <p:cNvSpPr/>
          <p:nvPr/>
        </p:nvSpPr>
        <p:spPr>
          <a:xfrm>
            <a:off x="7127365" y="3326218"/>
            <a:ext cx="278763" cy="1887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77" name="文字方塊 76"/>
          <p:cNvSpPr txBox="1"/>
          <p:nvPr/>
        </p:nvSpPr>
        <p:spPr>
          <a:xfrm>
            <a:off x="4735526" y="3204881"/>
            <a:ext cx="103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波形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模擬及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FPGA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驗證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6004221" y="3205147"/>
            <a:ext cx="119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Design </a:t>
            </a:r>
          </a:p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Compiler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431374" y="3186523"/>
            <a:ext cx="1000268" cy="495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80" name="向右箭號 79"/>
          <p:cNvSpPr/>
          <p:nvPr/>
        </p:nvSpPr>
        <p:spPr>
          <a:xfrm rot="5400000">
            <a:off x="7792125" y="3763164"/>
            <a:ext cx="278763" cy="1887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81" name="文字方塊 80"/>
          <p:cNvSpPr txBox="1"/>
          <p:nvPr/>
        </p:nvSpPr>
        <p:spPr>
          <a:xfrm>
            <a:off x="7333246" y="3284649"/>
            <a:ext cx="119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波形驗證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7429716" y="4033012"/>
            <a:ext cx="1000268" cy="495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83" name="文字方塊 82"/>
          <p:cNvSpPr txBox="1"/>
          <p:nvPr/>
        </p:nvSpPr>
        <p:spPr>
          <a:xfrm>
            <a:off x="7333246" y="4142307"/>
            <a:ext cx="119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IC Compiler</a:t>
            </a:r>
          </a:p>
        </p:txBody>
      </p:sp>
      <p:sp>
        <p:nvSpPr>
          <p:cNvPr id="84" name="向右箭號 83"/>
          <p:cNvSpPr/>
          <p:nvPr/>
        </p:nvSpPr>
        <p:spPr>
          <a:xfrm rot="10800000">
            <a:off x="7127365" y="4186407"/>
            <a:ext cx="278763" cy="1887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85" name="矩形 84"/>
          <p:cNvSpPr/>
          <p:nvPr/>
        </p:nvSpPr>
        <p:spPr>
          <a:xfrm>
            <a:off x="6102347" y="4033012"/>
            <a:ext cx="1000268" cy="495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86" name="文字方塊 85"/>
          <p:cNvSpPr txBox="1"/>
          <p:nvPr/>
        </p:nvSpPr>
        <p:spPr>
          <a:xfrm>
            <a:off x="6005877" y="4142307"/>
            <a:ext cx="119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波形驗證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7" name="向右箭號 86"/>
          <p:cNvSpPr/>
          <p:nvPr/>
        </p:nvSpPr>
        <p:spPr>
          <a:xfrm rot="10800000">
            <a:off x="5799996" y="4186407"/>
            <a:ext cx="278763" cy="1887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88" name="矩形 87"/>
          <p:cNvSpPr/>
          <p:nvPr/>
        </p:nvSpPr>
        <p:spPr>
          <a:xfrm>
            <a:off x="4762231" y="4033012"/>
            <a:ext cx="1000268" cy="495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89" name="文字方塊 88"/>
          <p:cNvSpPr txBox="1"/>
          <p:nvPr/>
        </p:nvSpPr>
        <p:spPr>
          <a:xfrm>
            <a:off x="4665761" y="4142307"/>
            <a:ext cx="119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DRC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驗證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0" name="向右箭號 89"/>
          <p:cNvSpPr/>
          <p:nvPr/>
        </p:nvSpPr>
        <p:spPr>
          <a:xfrm rot="10800000">
            <a:off x="4459880" y="4186407"/>
            <a:ext cx="278763" cy="1887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91" name="矩形 90"/>
          <p:cNvSpPr/>
          <p:nvPr/>
        </p:nvSpPr>
        <p:spPr>
          <a:xfrm>
            <a:off x="3429377" y="4033012"/>
            <a:ext cx="1000268" cy="495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92" name="文字方塊 91"/>
          <p:cNvSpPr txBox="1"/>
          <p:nvPr/>
        </p:nvSpPr>
        <p:spPr>
          <a:xfrm>
            <a:off x="3335081" y="4142307"/>
            <a:ext cx="119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LVS 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驗證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3" name="向右箭號 92"/>
          <p:cNvSpPr/>
          <p:nvPr/>
        </p:nvSpPr>
        <p:spPr>
          <a:xfrm rot="10800000">
            <a:off x="3127026" y="4186407"/>
            <a:ext cx="278763" cy="1887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94" name="矩形 93"/>
          <p:cNvSpPr/>
          <p:nvPr/>
        </p:nvSpPr>
        <p:spPr>
          <a:xfrm>
            <a:off x="2096522" y="4033012"/>
            <a:ext cx="1000268" cy="495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95" name="文字方塊 94"/>
          <p:cNvSpPr txBox="1"/>
          <p:nvPr/>
        </p:nvSpPr>
        <p:spPr>
          <a:xfrm>
            <a:off x="1989480" y="4061688"/>
            <a:ext cx="119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Add </a:t>
            </a:r>
          </a:p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Bonding Pad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00096" y="2738620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設計流程：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96112" y="1384140"/>
            <a:ext cx="7736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摘要：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　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　此專題的主要目的是透過實作，來了解整個數位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IC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設計與實現的流程。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0354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 animBg="1"/>
      <p:bldP spid="47" grpId="0" animBg="1"/>
      <p:bldP spid="63" grpId="0"/>
      <p:bldP spid="64" grpId="0"/>
      <p:bldP spid="73" grpId="0" animBg="1"/>
      <p:bldP spid="74" grpId="0" animBg="1"/>
      <p:bldP spid="75" grpId="0" animBg="1"/>
      <p:bldP spid="76" grpId="0" animBg="1"/>
      <p:bldP spid="77" grpId="0"/>
      <p:bldP spid="78" grpId="0"/>
      <p:bldP spid="79" grpId="0" animBg="1"/>
      <p:bldP spid="80" grpId="0" animBg="1"/>
      <p:bldP spid="81" grpId="0"/>
      <p:bldP spid="82" grpId="0" animBg="1"/>
      <p:bldP spid="83" grpId="0"/>
      <p:bldP spid="84" grpId="0" animBg="1"/>
      <p:bldP spid="85" grpId="0" animBg="1"/>
      <p:bldP spid="86" grpId="0"/>
      <p:bldP spid="87" grpId="0" animBg="1"/>
      <p:bldP spid="88" grpId="0" animBg="1"/>
      <p:bldP spid="89" grpId="0"/>
      <p:bldP spid="90" grpId="0" animBg="1"/>
      <p:bldP spid="91" grpId="0" animBg="1"/>
      <p:bldP spid="92" grpId="0"/>
      <p:bldP spid="93" grpId="0" animBg="1"/>
      <p:bldP spid="94" grpId="0" animBg="1"/>
      <p:bldP spid="9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2518" y="440586"/>
            <a:ext cx="161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 Protocol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532518" y="1201316"/>
            <a:ext cx="4835514" cy="2278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SPI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介面介紹：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ts val="35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MOSI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Master Output Slave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Input</a:t>
            </a:r>
          </a:p>
          <a:p>
            <a:pPr>
              <a:lnSpc>
                <a:spcPts val="35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MISO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Master Input Slave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Output</a:t>
            </a:r>
          </a:p>
          <a:p>
            <a:pPr>
              <a:lnSpc>
                <a:spcPts val="35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SCLK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Serial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Clock</a:t>
            </a:r>
          </a:p>
          <a:p>
            <a:pPr>
              <a:lnSpc>
                <a:spcPts val="35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CS(SS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Chip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Select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532518" y="3793604"/>
            <a:ext cx="4000116" cy="1651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SPI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優點：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易選擇從端裝置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    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2.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屬於全雙工傳輸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SPI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缺點：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1.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使用較多線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    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2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僅能有一個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Master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6024" y="1605024"/>
            <a:ext cx="1428590" cy="21602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MOSI</a:t>
            </a:r>
          </a:p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</a:t>
            </a:r>
          </a:p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SCLK</a:t>
            </a:r>
          </a:p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CS/SS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5590122" y="12612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999235" y="1605024"/>
            <a:ext cx="1428590" cy="216024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MOSI</a:t>
            </a:r>
          </a:p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MISO</a:t>
            </a:r>
          </a:p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SCLK</a:t>
            </a:r>
          </a:p>
          <a:p>
            <a:pPr algn="ctr"/>
            <a:endParaRPr lang="en-US" altLang="zh-TW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CS/SS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8351851" y="12612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6742250" y="1849388"/>
            <a:ext cx="1256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6742250" y="2929508"/>
            <a:ext cx="1256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6742250" y="3479504"/>
            <a:ext cx="125698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6724614" y="2425452"/>
            <a:ext cx="125698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投影片編號版面配置區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9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2518" y="440586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Diagram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2380304" y="5412264"/>
            <a:ext cx="543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54519" y="2260373"/>
            <a:ext cx="1440160" cy="172819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8x8 bits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29472" y="1128879"/>
            <a:ext cx="1440160" cy="172819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8x8 bits</a:t>
            </a:r>
          </a:p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FIFO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35311" y="3433564"/>
            <a:ext cx="1440160" cy="172819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8x8 bits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 FIFO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05395" y="2260373"/>
            <a:ext cx="1440160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407592" y="2339080"/>
            <a:ext cx="646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407591" y="2785492"/>
            <a:ext cx="646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3494679" y="2421311"/>
            <a:ext cx="540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3494679" y="3721596"/>
            <a:ext cx="534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3" idx="3"/>
            <a:endCxn id="19" idx="1"/>
          </p:cNvCxnSpPr>
          <p:nvPr/>
        </p:nvCxnSpPr>
        <p:spPr>
          <a:xfrm>
            <a:off x="3494679" y="3124469"/>
            <a:ext cx="2510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785277" y="2266116"/>
            <a:ext cx="6615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MOSI</a:t>
            </a:r>
          </a:p>
          <a:p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MISO</a:t>
            </a:r>
          </a:p>
          <a:p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SCLK</a:t>
            </a:r>
          </a:p>
          <a:p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010264" y="2805543"/>
            <a:ext cx="94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 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1407591" y="3222921"/>
            <a:ext cx="646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119561" y="203412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Data[7:0]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919113" y="2497460"/>
            <a:ext cx="113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[2:0]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952110" y="2929508"/>
            <a:ext cx="1064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Write_Read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7441872" y="2421311"/>
            <a:ext cx="8955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7441872" y="2857071"/>
            <a:ext cx="8955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7441872" y="3268483"/>
            <a:ext cx="8955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7441872" y="3721596"/>
            <a:ext cx="8955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469632" y="2565327"/>
            <a:ext cx="540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5469632" y="3721596"/>
            <a:ext cx="534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1335584" y="3933808"/>
            <a:ext cx="714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037503" y="3989883"/>
            <a:ext cx="115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Data_out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[7:0]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410831" y="3649588"/>
            <a:ext cx="646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296341" y="3289548"/>
            <a:ext cx="39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296000" y="993294"/>
            <a:ext cx="23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    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(1) </a:t>
            </a:r>
            <a:r>
              <a:rPr lang="zh-TW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寫入資料</a:t>
            </a:r>
            <a:endParaRPr lang="zh-TW" altLang="en-US" sz="1400" dirty="0">
              <a:solidFill>
                <a:srgbClr val="FF000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335584" y="1221458"/>
            <a:ext cx="23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　  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2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 </a:t>
            </a:r>
            <a:r>
              <a:rPr lang="zh-TW" altLang="en-US" sz="1400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設定模式</a:t>
            </a:r>
            <a:endParaRPr lang="zh-TW" altLang="en-US" sz="1400" dirty="0">
              <a:solidFill>
                <a:srgbClr val="00B05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335584" y="1463870"/>
            <a:ext cx="23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　  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(3) </a:t>
            </a:r>
            <a:r>
              <a:rPr lang="zh-TW" altLang="en-US" sz="1400" dirty="0">
                <a:solidFill>
                  <a:srgbClr val="1683C6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開始傳送</a:t>
            </a: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1731054" y="2421159"/>
            <a:ext cx="2834485" cy="1984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3063776" y="3124469"/>
            <a:ext cx="347322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>
            <a:off x="3063776" y="2929508"/>
            <a:ext cx="3473220" cy="0"/>
          </a:xfrm>
          <a:prstGeom prst="straightConnector1">
            <a:avLst/>
          </a:prstGeom>
          <a:ln w="28575">
            <a:solidFill>
              <a:srgbClr val="1683C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5310334" y="2565327"/>
            <a:ext cx="853387" cy="0"/>
          </a:xfrm>
          <a:prstGeom prst="straightConnector1">
            <a:avLst/>
          </a:prstGeom>
          <a:ln w="28575">
            <a:solidFill>
              <a:srgbClr val="1683C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02081" y="988354"/>
            <a:ext cx="125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Ex. 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傳送資料</a:t>
            </a:r>
            <a:endParaRPr lang="zh-TW" altLang="en-US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9052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0" grpId="0"/>
      <p:bldP spid="51" grpId="0"/>
      <p:bldP spid="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32518" y="440586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Diagram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線接點 15"/>
          <p:cNvCxnSpPr/>
          <p:nvPr/>
        </p:nvCxnSpPr>
        <p:spPr>
          <a:xfrm>
            <a:off x="2380304" y="5412264"/>
            <a:ext cx="5436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54519" y="2260373"/>
            <a:ext cx="1440160" cy="172819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8x8 bits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029472" y="1128879"/>
            <a:ext cx="1440160" cy="172819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8x8 bits</a:t>
            </a:r>
          </a:p>
          <a:p>
            <a:pPr algn="ctr"/>
            <a:r>
              <a:rPr lang="en-US" altLang="zh-TW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FIFO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035311" y="3433564"/>
            <a:ext cx="1440160" cy="1728192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8x8 bits</a:t>
            </a:r>
          </a:p>
          <a:p>
            <a:pPr algn="ctr"/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Rx FIFO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05395" y="2260373"/>
            <a:ext cx="1440160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1407592" y="2339080"/>
            <a:ext cx="646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407591" y="2785492"/>
            <a:ext cx="646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3494679" y="2421311"/>
            <a:ext cx="540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3494679" y="3721596"/>
            <a:ext cx="534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3" idx="3"/>
            <a:endCxn id="19" idx="1"/>
          </p:cNvCxnSpPr>
          <p:nvPr/>
        </p:nvCxnSpPr>
        <p:spPr>
          <a:xfrm>
            <a:off x="3494679" y="3124469"/>
            <a:ext cx="25107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6785277" y="2266116"/>
            <a:ext cx="6615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MOSI</a:t>
            </a:r>
          </a:p>
          <a:p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MISO</a:t>
            </a:r>
          </a:p>
          <a:p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SCLK</a:t>
            </a:r>
          </a:p>
          <a:p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010264" y="2805543"/>
            <a:ext cx="94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 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1407591" y="3222921"/>
            <a:ext cx="646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1119561" y="2034126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Data[7:0]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919113" y="2497460"/>
            <a:ext cx="1130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Address [2:0]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952110" y="2929508"/>
            <a:ext cx="1064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Write_Read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7441872" y="2421311"/>
            <a:ext cx="8955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7441872" y="2857071"/>
            <a:ext cx="8955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7441872" y="3268483"/>
            <a:ext cx="8955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7441872" y="3721596"/>
            <a:ext cx="8955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469632" y="2565327"/>
            <a:ext cx="540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H="1">
            <a:off x="5469632" y="3721596"/>
            <a:ext cx="5347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1335584" y="3933808"/>
            <a:ext cx="7140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字方塊 56"/>
          <p:cNvSpPr txBox="1"/>
          <p:nvPr/>
        </p:nvSpPr>
        <p:spPr>
          <a:xfrm>
            <a:off x="1037503" y="3989883"/>
            <a:ext cx="115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Data_out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[7:0]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1410831" y="3649588"/>
            <a:ext cx="646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文字方塊 34"/>
          <p:cNvSpPr txBox="1"/>
          <p:nvPr/>
        </p:nvSpPr>
        <p:spPr>
          <a:xfrm>
            <a:off x="1296341" y="3289548"/>
            <a:ext cx="396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1335584" y="988354"/>
            <a:ext cx="23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　  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1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) </a:t>
            </a:r>
            <a:r>
              <a:rPr lang="zh-TW" altLang="en-US" sz="1400" dirty="0" smtClean="0">
                <a:solidFill>
                  <a:srgbClr val="00B05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設定模式</a:t>
            </a:r>
            <a:endParaRPr lang="zh-TW" altLang="en-US" sz="1400" dirty="0">
              <a:solidFill>
                <a:srgbClr val="00B050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335584" y="1230766"/>
            <a:ext cx="2315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　  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(2) </a:t>
            </a:r>
            <a:r>
              <a:rPr lang="zh-TW" altLang="en-US" sz="1400" dirty="0">
                <a:solidFill>
                  <a:srgbClr val="1683C6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讀取</a:t>
            </a:r>
          </a:p>
        </p:txBody>
      </p:sp>
      <p:cxnSp>
        <p:nvCxnSpPr>
          <p:cNvPr id="53" name="直線單箭頭接點 52"/>
          <p:cNvCxnSpPr/>
          <p:nvPr/>
        </p:nvCxnSpPr>
        <p:spPr>
          <a:xfrm>
            <a:off x="3063776" y="3124469"/>
            <a:ext cx="347322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3063776" y="3721596"/>
            <a:ext cx="1298239" cy="0"/>
          </a:xfrm>
          <a:prstGeom prst="straightConnector1">
            <a:avLst/>
          </a:prstGeom>
          <a:ln w="28575">
            <a:solidFill>
              <a:srgbClr val="1683C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 flipH="1">
            <a:off x="5007992" y="3721596"/>
            <a:ext cx="1368152" cy="0"/>
          </a:xfrm>
          <a:prstGeom prst="straightConnector1">
            <a:avLst/>
          </a:prstGeom>
          <a:ln w="28575">
            <a:solidFill>
              <a:srgbClr val="1683C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02081" y="988354"/>
            <a:ext cx="125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Ex. 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接收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資料</a:t>
            </a:r>
            <a:endParaRPr lang="zh-TW" altLang="en-US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982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1" grpId="0"/>
      <p:bldP spid="5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24" y="4405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驗證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508000" y="3199657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FPGA</a:t>
            </a:r>
            <a:r>
              <a:rPr lang="en-US" altLang="zh-TW" dirty="0" smtClean="0"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ea typeface="微軟正黑體" panose="020B0604030504040204" pitchFamily="34" charset="-120"/>
              </a:rPr>
              <a:t>驗證：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6" t="-723" r="30231" b="15582"/>
          <a:stretch/>
        </p:blipFill>
        <p:spPr>
          <a:xfrm rot="16200000">
            <a:off x="3030659" y="2425303"/>
            <a:ext cx="2194761" cy="380275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279800" y="5017740"/>
            <a:ext cx="432048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3715244" y="5017740"/>
            <a:ext cx="391690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4124442" y="5017740"/>
            <a:ext cx="207640" cy="3600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4348850" y="5017740"/>
            <a:ext cx="207640" cy="36004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494724" y="1129788"/>
            <a:ext cx="125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ea typeface="微軟正黑體" panose="020B0604030504040204" pitchFamily="34" charset="-120"/>
              </a:rPr>
              <a:t>驗證</a:t>
            </a:r>
            <a:r>
              <a:rPr lang="zh-TW" altLang="en-US" dirty="0">
                <a:ea typeface="微軟正黑體" panose="020B0604030504040204" pitchFamily="34" charset="-120"/>
              </a:rPr>
              <a:t>方法</a:t>
            </a:r>
            <a:r>
              <a:rPr lang="zh-TW" altLang="en-US" dirty="0" smtClean="0">
                <a:ea typeface="微軟正黑體" panose="020B0604030504040204" pitchFamily="34" charset="-120"/>
              </a:rPr>
              <a:t>：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673972" y="1354741"/>
            <a:ext cx="1440160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25" name="文字方塊 24"/>
          <p:cNvSpPr txBox="1"/>
          <p:nvPr/>
        </p:nvSpPr>
        <p:spPr>
          <a:xfrm>
            <a:off x="4453854" y="1360484"/>
            <a:ext cx="6615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MOSI</a:t>
            </a:r>
          </a:p>
          <a:p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MISO</a:t>
            </a:r>
          </a:p>
          <a:p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SCLK</a:t>
            </a:r>
          </a:p>
          <a:p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3678841" y="1899911"/>
            <a:ext cx="94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TOP 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114132" y="1515679"/>
            <a:ext cx="540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 flipH="1">
            <a:off x="5114133" y="1930805"/>
            <a:ext cx="539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5114132" y="2379775"/>
            <a:ext cx="540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114132" y="2811823"/>
            <a:ext cx="540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5656064" y="1354741"/>
            <a:ext cx="1440160" cy="17281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5653498" y="1354741"/>
            <a:ext cx="6615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MOSI</a:t>
            </a:r>
          </a:p>
          <a:p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MISO</a:t>
            </a:r>
          </a:p>
          <a:p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SCLK</a:t>
            </a:r>
          </a:p>
          <a:p>
            <a:endParaRPr lang="en-US" altLang="zh-TW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en-US" altLang="zh-TW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237679" y="1895671"/>
            <a:ext cx="946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</a:t>
            </a:r>
          </a:p>
          <a:p>
            <a:r>
              <a:rPr lang="en-US" altLang="zh-TW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3962004" y="980247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5970611" y="985408"/>
            <a:ext cx="727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Slave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94816" y="2389082"/>
            <a:ext cx="504056" cy="7031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/>
          <p:cNvCxnSpPr/>
          <p:nvPr/>
        </p:nvCxnSpPr>
        <p:spPr>
          <a:xfrm flipH="1">
            <a:off x="2698872" y="2955179"/>
            <a:ext cx="9751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字方塊 39"/>
          <p:cNvSpPr txBox="1"/>
          <p:nvPr/>
        </p:nvSpPr>
        <p:spPr>
          <a:xfrm>
            <a:off x="2776101" y="2725780"/>
            <a:ext cx="1007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data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線接點 41"/>
          <p:cNvCxnSpPr/>
          <p:nvPr/>
        </p:nvCxnSpPr>
        <p:spPr>
          <a:xfrm>
            <a:off x="2290790" y="2425452"/>
            <a:ext cx="3121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>
            <a:off x="2290790" y="2725780"/>
            <a:ext cx="3121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2290790" y="3049200"/>
            <a:ext cx="3121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接點 47"/>
          <p:cNvCxnSpPr/>
          <p:nvPr/>
        </p:nvCxnSpPr>
        <p:spPr>
          <a:xfrm>
            <a:off x="2631728" y="2459975"/>
            <a:ext cx="0" cy="243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>
            <a:off x="2631728" y="2785492"/>
            <a:ext cx="0" cy="243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>
            <a:off x="2271600" y="2785491"/>
            <a:ext cx="0" cy="243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>
            <a:off x="2271688" y="2458802"/>
            <a:ext cx="0" cy="243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7979664" y="2362023"/>
            <a:ext cx="504056" cy="70315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0" name="直線單箭頭接點 59"/>
          <p:cNvCxnSpPr/>
          <p:nvPr/>
        </p:nvCxnSpPr>
        <p:spPr>
          <a:xfrm>
            <a:off x="7096224" y="2972001"/>
            <a:ext cx="849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7071802" y="2719218"/>
            <a:ext cx="10073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data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線接點 61"/>
          <p:cNvCxnSpPr/>
          <p:nvPr/>
        </p:nvCxnSpPr>
        <p:spPr>
          <a:xfrm>
            <a:off x="8075638" y="2398393"/>
            <a:ext cx="3121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直線接點 62"/>
          <p:cNvCxnSpPr/>
          <p:nvPr/>
        </p:nvCxnSpPr>
        <p:spPr>
          <a:xfrm>
            <a:off x="8075638" y="2698721"/>
            <a:ext cx="3121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8075638" y="3022141"/>
            <a:ext cx="31210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8416576" y="2432916"/>
            <a:ext cx="0" cy="243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8416576" y="2758433"/>
            <a:ext cx="0" cy="243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8056448" y="2758432"/>
            <a:ext cx="0" cy="243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8056536" y="2431743"/>
            <a:ext cx="0" cy="2432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45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24" y="440586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Design Compiler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字方塊 1"/>
              <p:cNvSpPr txBox="1"/>
              <p:nvPr/>
            </p:nvSpPr>
            <p:spPr>
              <a:xfrm>
                <a:off x="615504" y="1057300"/>
                <a:ext cx="4176464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4000"/>
                  </a:lnSpc>
                  <a:buAutoNum type="arabicPeriod"/>
                </a:pP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使用製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程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0.18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 smtClean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ts val="4000"/>
                  </a:lnSpc>
                  <a:buFontTx/>
                  <a:buAutoNum type="arabicPeriod"/>
                </a:pP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工作頻率：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50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MHz </a:t>
                </a:r>
                <a:endParaRPr lang="en-US" altLang="zh-TW" dirty="0" smtClean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ts val="4000"/>
                  </a:lnSpc>
                  <a:buFontTx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Cell area 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56635.287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ts val="4000"/>
                  </a:lnSpc>
                  <a:buFontTx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Gate count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約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)5676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個</a:t>
                </a:r>
                <a:endParaRPr lang="en-US" altLang="zh-TW" dirty="0" smtClean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ts val="4000"/>
                  </a:lnSpc>
                  <a:buFontTx/>
                  <a:buAutoNum type="arabicPeriod"/>
                </a:pP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工作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環境設為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V93000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(CIC 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測試機台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 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的環境</a:t>
                </a:r>
                <a:endParaRPr lang="en-US" altLang="zh-TW" dirty="0" smtClean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342900" indent="-342900">
                  <a:buFontTx/>
                  <a:buAutoNum type="arabicPeriod"/>
                </a:pPr>
                <a:endParaRPr lang="en-US" altLang="zh-TW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342900" indent="-342900">
                  <a:buAutoNum type="arabicPeriod"/>
                </a:pPr>
                <a:endParaRPr lang="zh-TW" altLang="en-US" dirty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" name="文字方塊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04" y="1057300"/>
                <a:ext cx="4176464" cy="3724096"/>
              </a:xfrm>
              <a:prstGeom prst="rect">
                <a:avLst/>
              </a:prstGeom>
              <a:blipFill>
                <a:blip r:embed="rId3"/>
                <a:stretch>
                  <a:fillRect l="-1022" r="-29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/>
          <p:cNvSpPr txBox="1"/>
          <p:nvPr/>
        </p:nvSpPr>
        <p:spPr>
          <a:xfrm>
            <a:off x="4644240" y="1250998"/>
            <a:ext cx="377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Timing report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008" y="1772107"/>
            <a:ext cx="4875338" cy="56629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464" y="3663770"/>
            <a:ext cx="2372056" cy="190527"/>
          </a:xfrm>
          <a:prstGeom prst="rect">
            <a:avLst/>
          </a:prstGeom>
        </p:spPr>
      </p:pic>
      <p:cxnSp>
        <p:nvCxnSpPr>
          <p:cNvPr id="17" name="肘形接點 16"/>
          <p:cNvCxnSpPr/>
          <p:nvPr/>
        </p:nvCxnSpPr>
        <p:spPr>
          <a:xfrm>
            <a:off x="3063776" y="3663770"/>
            <a:ext cx="1998424" cy="95263"/>
          </a:xfrm>
          <a:prstGeom prst="bentConnector3">
            <a:avLst>
              <a:gd name="adj1" fmla="val 5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5284316" y="3899103"/>
            <a:ext cx="348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指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我們模組的輸出需要推動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40 pF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224016" y="2137420"/>
            <a:ext cx="4680520" cy="1440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67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24" y="44058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後端</a:t>
            </a:r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結果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00"/>
          <a:stretch/>
        </p:blipFill>
        <p:spPr>
          <a:xfrm>
            <a:off x="4215904" y="1408104"/>
            <a:ext cx="3888432" cy="375228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1407592" y="1325356"/>
            <a:ext cx="1000268" cy="495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20" name="文字方塊 19"/>
          <p:cNvSpPr txBox="1"/>
          <p:nvPr/>
        </p:nvSpPr>
        <p:spPr>
          <a:xfrm>
            <a:off x="1311122" y="1434651"/>
            <a:ext cx="119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IC Compiler</a:t>
            </a:r>
          </a:p>
        </p:txBody>
      </p:sp>
      <p:sp>
        <p:nvSpPr>
          <p:cNvPr id="21" name="向右箭號 20"/>
          <p:cNvSpPr/>
          <p:nvPr/>
        </p:nvSpPr>
        <p:spPr>
          <a:xfrm rot="5400000">
            <a:off x="1768344" y="1884258"/>
            <a:ext cx="278763" cy="1887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22" name="矩形 21"/>
          <p:cNvSpPr/>
          <p:nvPr/>
        </p:nvSpPr>
        <p:spPr>
          <a:xfrm>
            <a:off x="1407592" y="2136367"/>
            <a:ext cx="1000268" cy="495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23" name="文字方塊 22"/>
          <p:cNvSpPr txBox="1"/>
          <p:nvPr/>
        </p:nvSpPr>
        <p:spPr>
          <a:xfrm>
            <a:off x="1311122" y="2245662"/>
            <a:ext cx="119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波形驗證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407592" y="2963831"/>
            <a:ext cx="1000268" cy="495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26" name="文字方塊 25"/>
          <p:cNvSpPr txBox="1"/>
          <p:nvPr/>
        </p:nvSpPr>
        <p:spPr>
          <a:xfrm>
            <a:off x="1311122" y="3073126"/>
            <a:ext cx="119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DRC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驗證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407592" y="3790176"/>
            <a:ext cx="1000268" cy="495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29" name="文字方塊 28"/>
          <p:cNvSpPr txBox="1"/>
          <p:nvPr/>
        </p:nvSpPr>
        <p:spPr>
          <a:xfrm>
            <a:off x="1313296" y="3899471"/>
            <a:ext cx="1196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LVS 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驗證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418164" y="4601798"/>
            <a:ext cx="1000268" cy="4955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32" name="文字方塊 31"/>
          <p:cNvSpPr txBox="1"/>
          <p:nvPr/>
        </p:nvSpPr>
        <p:spPr>
          <a:xfrm>
            <a:off x="1311122" y="4630474"/>
            <a:ext cx="1196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Add </a:t>
            </a:r>
          </a:p>
          <a:p>
            <a:pPr algn="ctr"/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Bonding Pad</a:t>
            </a:r>
          </a:p>
        </p:txBody>
      </p:sp>
      <p:sp>
        <p:nvSpPr>
          <p:cNvPr id="33" name="向右箭號 32"/>
          <p:cNvSpPr/>
          <p:nvPr/>
        </p:nvSpPr>
        <p:spPr>
          <a:xfrm rot="5400000">
            <a:off x="1768344" y="2701172"/>
            <a:ext cx="278763" cy="1887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34" name="向右箭號 33"/>
          <p:cNvSpPr/>
          <p:nvPr/>
        </p:nvSpPr>
        <p:spPr>
          <a:xfrm rot="5400000">
            <a:off x="1768344" y="3530400"/>
            <a:ext cx="278763" cy="1887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35" name="向右箭號 34"/>
          <p:cNvSpPr/>
          <p:nvPr/>
        </p:nvSpPr>
        <p:spPr>
          <a:xfrm rot="5400000">
            <a:off x="1768343" y="4353617"/>
            <a:ext cx="278763" cy="188797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00"/>
          </a:p>
        </p:txBody>
      </p:sp>
      <p:sp>
        <p:nvSpPr>
          <p:cNvPr id="16" name="文字方塊 15"/>
          <p:cNvSpPr txBox="1"/>
          <p:nvPr/>
        </p:nvSpPr>
        <p:spPr>
          <a:xfrm>
            <a:off x="5548052" y="5207818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專題成果圖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6030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五边形 10"/>
          <p:cNvSpPr/>
          <p:nvPr/>
        </p:nvSpPr>
        <p:spPr>
          <a:xfrm>
            <a:off x="-2088" y="1466266"/>
            <a:ext cx="9150842" cy="2062971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111448" y="2082252"/>
            <a:ext cx="510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數位電路相關作品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493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自我介紹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97245" y="1280864"/>
            <a:ext cx="6456639" cy="36830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姓名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　　謝杰良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學歷：　　國立台灣科技大學電子所  </a:t>
            </a: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就讀中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　　　　　國立台灣科技大學電子工程系 畢業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(106.09~110.06)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研究領域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數位電路設計</a:t>
            </a:r>
            <a:endParaRPr lang="en-US" altLang="zh-TW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TW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擅長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語言：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Verilog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、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C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興趣：　　自行車、舞蹈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ts val="4000"/>
              </a:lnSpc>
            </a:pP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25" t="19760" r="12200"/>
          <a:stretch/>
        </p:blipFill>
        <p:spPr>
          <a:xfrm>
            <a:off x="687512" y="1439798"/>
            <a:ext cx="2148415" cy="2281436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2821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AES-128 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加密介紹</a:t>
            </a:r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文字方塊 87"/>
          <p:cNvSpPr txBox="1"/>
          <p:nvPr/>
        </p:nvSpPr>
        <p:spPr>
          <a:xfrm>
            <a:off x="5710070" y="965567"/>
            <a:ext cx="828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加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密金鑰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9" name="文字方塊 88"/>
          <p:cNvSpPr txBox="1"/>
          <p:nvPr/>
        </p:nvSpPr>
        <p:spPr>
          <a:xfrm>
            <a:off x="7097271" y="965567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明文</a:t>
            </a:r>
          </a:p>
        </p:txBody>
      </p:sp>
      <p:sp>
        <p:nvSpPr>
          <p:cNvPr id="90" name="矩形 89"/>
          <p:cNvSpPr/>
          <p:nvPr/>
        </p:nvSpPr>
        <p:spPr>
          <a:xfrm>
            <a:off x="5764076" y="1489348"/>
            <a:ext cx="720080" cy="288032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5440040" y="2281436"/>
            <a:ext cx="2160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金鑰擴展</a:t>
            </a:r>
          </a:p>
        </p:txBody>
      </p:sp>
      <p:sp>
        <p:nvSpPr>
          <p:cNvPr id="92" name="矩形 91"/>
          <p:cNvSpPr/>
          <p:nvPr/>
        </p:nvSpPr>
        <p:spPr>
          <a:xfrm>
            <a:off x="6952208" y="1489348"/>
            <a:ext cx="952747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6952208" y="1489348"/>
            <a:ext cx="10048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AddRoundKey</a:t>
            </a:r>
            <a:endParaRPr lang="zh-TW" altLang="en-US" sz="1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6880200" y="1735569"/>
            <a:ext cx="1392219" cy="104992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6952208" y="1786439"/>
            <a:ext cx="952747" cy="216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6942265" y="1762595"/>
            <a:ext cx="952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SubBytes</a:t>
            </a:r>
            <a:endParaRPr lang="zh-TW" altLang="en-US" sz="1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6951031" y="2053333"/>
            <a:ext cx="952747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8" name="文字方塊 97"/>
          <p:cNvSpPr txBox="1"/>
          <p:nvPr/>
        </p:nvSpPr>
        <p:spPr>
          <a:xfrm>
            <a:off x="6942264" y="2024541"/>
            <a:ext cx="952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ShiftRows</a:t>
            </a:r>
            <a:endParaRPr lang="zh-TW" altLang="en-US" sz="1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6951031" y="2299392"/>
            <a:ext cx="952747" cy="2160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6951030" y="2269628"/>
            <a:ext cx="952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MixColumns</a:t>
            </a:r>
            <a:endParaRPr lang="zh-TW" altLang="en-US" sz="1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6951031" y="2542442"/>
            <a:ext cx="952747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6951031" y="2542442"/>
            <a:ext cx="102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AddRoundKey</a:t>
            </a:r>
            <a:endParaRPr lang="zh-TW" altLang="en-US" sz="1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7903778" y="1874300"/>
            <a:ext cx="368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第一回合</a:t>
            </a:r>
          </a:p>
        </p:txBody>
      </p:sp>
      <p:sp>
        <p:nvSpPr>
          <p:cNvPr id="104" name="矩形 103"/>
          <p:cNvSpPr/>
          <p:nvPr/>
        </p:nvSpPr>
        <p:spPr>
          <a:xfrm>
            <a:off x="6880200" y="3550716"/>
            <a:ext cx="1392219" cy="81895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6952208" y="3599554"/>
            <a:ext cx="952747" cy="2160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6919402" y="3585472"/>
            <a:ext cx="952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SubBytes</a:t>
            </a:r>
            <a:endParaRPr lang="zh-TW" altLang="en-US" sz="1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6951031" y="3866448"/>
            <a:ext cx="952747" cy="2160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6935216" y="3836251"/>
            <a:ext cx="952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ShiftRows</a:t>
            </a:r>
            <a:endParaRPr lang="zh-TW" altLang="en-US" sz="1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6951031" y="4126618"/>
            <a:ext cx="952747" cy="216024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6951031" y="4126618"/>
            <a:ext cx="10247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AddRoundKey</a:t>
            </a:r>
            <a:endParaRPr lang="zh-TW" altLang="en-US" sz="1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3" name="文字方塊 112"/>
          <p:cNvSpPr txBox="1"/>
          <p:nvPr/>
        </p:nvSpPr>
        <p:spPr>
          <a:xfrm>
            <a:off x="7903777" y="3599554"/>
            <a:ext cx="3686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第十回合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7319392" y="2762351"/>
            <a:ext cx="21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. </a:t>
            </a:r>
            <a:r>
              <a:rPr lang="en-US" altLang="zh-TW" sz="1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</a:p>
        </p:txBody>
      </p:sp>
      <p:sp>
        <p:nvSpPr>
          <p:cNvPr id="115" name="文字方塊 114"/>
          <p:cNvSpPr txBox="1"/>
          <p:nvPr/>
        </p:nvSpPr>
        <p:spPr>
          <a:xfrm>
            <a:off x="7095455" y="4662234"/>
            <a:ext cx="9361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密文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5858953" y="1485302"/>
            <a:ext cx="539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Key(0)</a:t>
            </a:r>
            <a:endParaRPr lang="zh-TW" altLang="en-US" sz="1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851669" y="2512245"/>
            <a:ext cx="539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Key(1)</a:t>
            </a:r>
            <a:endParaRPr lang="zh-TW" altLang="en-US" sz="1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5813858" y="4106897"/>
            <a:ext cx="577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Key(10)</a:t>
            </a:r>
            <a:endParaRPr lang="zh-TW" altLang="en-US" sz="10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009382" y="2833409"/>
            <a:ext cx="2160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0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</a:p>
          <a:p>
            <a:r>
              <a:rPr lang="en-US" altLang="zh-TW" sz="10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.</a:t>
            </a:r>
          </a:p>
        </p:txBody>
      </p:sp>
      <p:cxnSp>
        <p:nvCxnSpPr>
          <p:cNvPr id="121" name="直線單箭頭接點 120"/>
          <p:cNvCxnSpPr>
            <a:stCxn id="88" idx="2"/>
          </p:cNvCxnSpPr>
          <p:nvPr/>
        </p:nvCxnSpPr>
        <p:spPr>
          <a:xfrm>
            <a:off x="6124116" y="1242566"/>
            <a:ext cx="0" cy="23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/>
          <p:nvPr/>
        </p:nvCxnSpPr>
        <p:spPr>
          <a:xfrm>
            <a:off x="7319392" y="1257665"/>
            <a:ext cx="0" cy="23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單箭頭接點 122"/>
          <p:cNvCxnSpPr/>
          <p:nvPr/>
        </p:nvCxnSpPr>
        <p:spPr>
          <a:xfrm>
            <a:off x="7319392" y="4430551"/>
            <a:ext cx="0" cy="23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116" idx="3"/>
            <a:endCxn id="93" idx="1"/>
          </p:cNvCxnSpPr>
          <p:nvPr/>
        </p:nvCxnSpPr>
        <p:spPr>
          <a:xfrm>
            <a:off x="6398243" y="1608413"/>
            <a:ext cx="553965" cy="4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/>
          <p:nvPr/>
        </p:nvCxnSpPr>
        <p:spPr>
          <a:xfrm>
            <a:off x="6390959" y="2661760"/>
            <a:ext cx="553965" cy="4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/>
          <p:nvPr/>
        </p:nvCxnSpPr>
        <p:spPr>
          <a:xfrm>
            <a:off x="6398243" y="4247468"/>
            <a:ext cx="553965" cy="4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文字方塊 130"/>
          <p:cNvSpPr txBox="1"/>
          <p:nvPr/>
        </p:nvSpPr>
        <p:spPr>
          <a:xfrm>
            <a:off x="504260" y="1257665"/>
            <a:ext cx="4594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AES-128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的明文長度與金鑰皆為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128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bits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並會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將此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128 bits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表示成一個二維陣列，稱之為狀態陣列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(state array)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，如下表所示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321749"/>
                  </p:ext>
                </p:extLst>
              </p:nvPr>
            </p:nvGraphicFramePr>
            <p:xfrm>
              <a:off x="903534" y="3007863"/>
              <a:ext cx="3240364" cy="15887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0091">
                      <a:extLst>
                        <a:ext uri="{9D8B030D-6E8A-4147-A177-3AD203B41FA5}">
                          <a16:colId xmlns:a16="http://schemas.microsoft.com/office/drawing/2014/main" val="1002464572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273468603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854170304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3705544897"/>
                        </a:ext>
                      </a:extLst>
                    </a:gridCol>
                  </a:tblGrid>
                  <a:tr h="39717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0,3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7839544"/>
                      </a:ext>
                    </a:extLst>
                  </a:tr>
                  <a:tr h="397178">
                    <a:tc>
                      <a:txBody>
                        <a:bodyPr/>
                        <a:lstStyle/>
                        <a:p>
                          <a:pPr marL="0" marR="0" indent="0" algn="l" defTabSz="9143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7103418"/>
                      </a:ext>
                    </a:extLst>
                  </a:tr>
                  <a:tr h="397178">
                    <a:tc>
                      <a:txBody>
                        <a:bodyPr/>
                        <a:lstStyle/>
                        <a:p>
                          <a:pPr marL="0" marR="0" indent="0" algn="l" defTabSz="9143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3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7813781"/>
                      </a:ext>
                    </a:extLst>
                  </a:tr>
                  <a:tr h="397178">
                    <a:tc>
                      <a:txBody>
                        <a:bodyPr/>
                        <a:lstStyle/>
                        <a:p>
                          <a:pPr marL="0" marR="0" lvl="0" indent="0" algn="l" defTabSz="9143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zh-TW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zh-TW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zh-TW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37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TW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TW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kumimoji="0" lang="en-US" altLang="zh-TW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3,3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zh-TW" altLang="en-US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/>
                            <a:ea typeface="新細明體" panose="02020500000000000000" pitchFamily="18" charset="-120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81241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2" name="表格 1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91321749"/>
                  </p:ext>
                </p:extLst>
              </p:nvPr>
            </p:nvGraphicFramePr>
            <p:xfrm>
              <a:off x="903534" y="3007863"/>
              <a:ext cx="3240364" cy="15887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10091">
                      <a:extLst>
                        <a:ext uri="{9D8B030D-6E8A-4147-A177-3AD203B41FA5}">
                          <a16:colId xmlns:a16="http://schemas.microsoft.com/office/drawing/2014/main" val="1002464572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273468603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854170304"/>
                        </a:ext>
                      </a:extLst>
                    </a:gridCol>
                    <a:gridCol w="810091">
                      <a:extLst>
                        <a:ext uri="{9D8B030D-6E8A-4147-A177-3AD203B41FA5}">
                          <a16:colId xmlns:a16="http://schemas.microsoft.com/office/drawing/2014/main" val="3705544897"/>
                        </a:ext>
                      </a:extLst>
                    </a:gridCol>
                  </a:tblGrid>
                  <a:tr h="39717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752" t="-1515" r="-3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752" t="-1515" r="-2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0752" t="-1515" r="-101504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0752" t="-1515" r="-1504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77839544"/>
                      </a:ext>
                    </a:extLst>
                  </a:tr>
                  <a:tr h="39717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752" t="-103077" r="-301504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752" t="-103077" r="-201504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0752" t="-103077" r="-101504" b="-2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0752" t="-103077" r="-1504" b="-2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03418"/>
                      </a:ext>
                    </a:extLst>
                  </a:tr>
                  <a:tr h="39717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752" t="-200000" r="-301504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752" t="-200000" r="-201504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0752" t="-200000" r="-101504" b="-1015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0752" t="-200000" r="-1504" b="-1015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7813781"/>
                      </a:ext>
                    </a:extLst>
                  </a:tr>
                  <a:tr h="397178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752" t="-304615" r="-30150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100752" t="-304615" r="-20150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200752" t="-304615" r="-101504" b="-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300752" t="-304615" r="-1504" b="-30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81241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3" name="文字方塊 132"/>
          <p:cNvSpPr txBox="1"/>
          <p:nvPr/>
        </p:nvSpPr>
        <p:spPr>
          <a:xfrm>
            <a:off x="1930732" y="2641476"/>
            <a:ext cx="1185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array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4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AES-128 </a:t>
            </a:r>
            <a:r>
              <a:rPr lang="zh-TW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Diagram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28395" y="806020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95859" y="806020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55899" y="806020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023363" y="806020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2D7EA38-FADF-4301-877B-C27807D17860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4224650" y="3725774"/>
            <a:ext cx="8908" cy="12342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7771A5A-7FA3-4F7E-84C5-CCA7CB30A9A1}"/>
              </a:ext>
            </a:extLst>
          </p:cNvPr>
          <p:cNvCxnSpPr>
            <a:cxnSpLocks/>
          </p:cNvCxnSpPr>
          <p:nvPr/>
        </p:nvCxnSpPr>
        <p:spPr>
          <a:xfrm>
            <a:off x="4234835" y="2839212"/>
            <a:ext cx="0" cy="7459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87474334-DEEF-4572-9EAC-A95276A80BF1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4233558" y="5285283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C769DDC-A1BC-43C6-BFCA-8DB2F080B118}"/>
              </a:ext>
            </a:extLst>
          </p:cNvPr>
          <p:cNvCxnSpPr>
            <a:cxnSpLocks/>
            <a:stCxn id="125" idx="0"/>
            <a:endCxn id="110" idx="0"/>
          </p:cNvCxnSpPr>
          <p:nvPr/>
        </p:nvCxnSpPr>
        <p:spPr>
          <a:xfrm flipH="1" flipV="1">
            <a:off x="6763719" y="2165375"/>
            <a:ext cx="600" cy="21534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C2826A2B-A131-47B6-9977-0BBC12A3094C}"/>
              </a:ext>
            </a:extLst>
          </p:cNvPr>
          <p:cNvCxnSpPr>
            <a:cxnSpLocks/>
          </p:cNvCxnSpPr>
          <p:nvPr/>
        </p:nvCxnSpPr>
        <p:spPr>
          <a:xfrm>
            <a:off x="4240858" y="2223075"/>
            <a:ext cx="0" cy="5446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71D3041-DC0D-485F-B0F8-DA92EF4EBBE2}"/>
              </a:ext>
            </a:extLst>
          </p:cNvPr>
          <p:cNvSpPr/>
          <p:nvPr/>
        </p:nvSpPr>
        <p:spPr>
          <a:xfrm>
            <a:off x="3385584" y="3563158"/>
            <a:ext cx="1786131" cy="406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ShiftRows</a:t>
            </a:r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3ADFD00-57F3-48BC-B4B2-A524689F0B72}"/>
              </a:ext>
            </a:extLst>
          </p:cNvPr>
          <p:cNvSpPr/>
          <p:nvPr/>
        </p:nvSpPr>
        <p:spPr>
          <a:xfrm>
            <a:off x="3340492" y="4960070"/>
            <a:ext cx="1786131" cy="325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MixColumns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4CCA83C-11C7-46B3-A560-201C49B64B54}"/>
              </a:ext>
            </a:extLst>
          </p:cNvPr>
          <p:cNvSpPr/>
          <p:nvPr/>
        </p:nvSpPr>
        <p:spPr>
          <a:xfrm>
            <a:off x="3367889" y="2780766"/>
            <a:ext cx="1786131" cy="395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SubBytes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B9CAE2-2226-4403-A06A-63E48F8D2BBC}"/>
              </a:ext>
            </a:extLst>
          </p:cNvPr>
          <p:cNvSpPr/>
          <p:nvPr/>
        </p:nvSpPr>
        <p:spPr>
          <a:xfrm>
            <a:off x="3693226" y="1931343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array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5F8B17B9-A46E-402C-9A5D-44A6E1EBAF37}"/>
              </a:ext>
            </a:extLst>
          </p:cNvPr>
          <p:cNvSpPr/>
          <p:nvPr/>
        </p:nvSpPr>
        <p:spPr>
          <a:xfrm flipV="1">
            <a:off x="3798091" y="1931343"/>
            <a:ext cx="216024" cy="8194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760A4DD-D431-495D-A42F-C53C67DFD691}"/>
              </a:ext>
            </a:extLst>
          </p:cNvPr>
          <p:cNvSpPr/>
          <p:nvPr/>
        </p:nvSpPr>
        <p:spPr>
          <a:xfrm>
            <a:off x="8005805" y="2972980"/>
            <a:ext cx="1786131" cy="549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KeyExpansion</a:t>
            </a:r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CBAE512-0816-45C2-9B7A-4EB9F3979358}"/>
              </a:ext>
            </a:extLst>
          </p:cNvPr>
          <p:cNvSpPr/>
          <p:nvPr/>
        </p:nvSpPr>
        <p:spPr>
          <a:xfrm>
            <a:off x="7241949" y="1934490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ey array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08F1D6A7-93BF-44EF-94E6-8E5C9E015D2E}"/>
              </a:ext>
            </a:extLst>
          </p:cNvPr>
          <p:cNvSpPr/>
          <p:nvPr/>
        </p:nvSpPr>
        <p:spPr>
          <a:xfrm flipV="1">
            <a:off x="7343254" y="1934788"/>
            <a:ext cx="216024" cy="8194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梯形 60">
            <a:extLst>
              <a:ext uri="{FF2B5EF4-FFF2-40B4-BE49-F238E27FC236}">
                <a16:creationId xmlns:a16="http://schemas.microsoft.com/office/drawing/2014/main" id="{248E1FC5-BED3-4862-BDC8-C50C0E48BD8D}"/>
              </a:ext>
            </a:extLst>
          </p:cNvPr>
          <p:cNvSpPr/>
          <p:nvPr/>
        </p:nvSpPr>
        <p:spPr>
          <a:xfrm flipV="1">
            <a:off x="3912777" y="1413539"/>
            <a:ext cx="656161" cy="288660"/>
          </a:xfrm>
          <a:prstGeom prst="trapezoid">
            <a:avLst>
              <a:gd name="adj" fmla="val 46819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AE5EEC67-6369-44AA-BC5C-F5EE1D9BE607}"/>
              </a:ext>
            </a:extLst>
          </p:cNvPr>
          <p:cNvSpPr/>
          <p:nvPr/>
        </p:nvSpPr>
        <p:spPr>
          <a:xfrm>
            <a:off x="5827080" y="2043055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47A77AC-0A59-4D2A-8677-7A45160CC75A}"/>
              </a:ext>
            </a:extLst>
          </p:cNvPr>
          <p:cNvCxnSpPr>
            <a:cxnSpLocks/>
            <a:stCxn id="62" idx="0"/>
            <a:endCxn id="62" idx="4"/>
          </p:cNvCxnSpPr>
          <p:nvPr/>
        </p:nvCxnSpPr>
        <p:spPr>
          <a:xfrm>
            <a:off x="6007100" y="2043055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2435A485-D192-4145-B04B-358C004ACE5E}"/>
              </a:ext>
            </a:extLst>
          </p:cNvPr>
          <p:cNvCxnSpPr>
            <a:cxnSpLocks/>
            <a:stCxn id="62" idx="2"/>
            <a:endCxn id="62" idx="6"/>
          </p:cNvCxnSpPr>
          <p:nvPr/>
        </p:nvCxnSpPr>
        <p:spPr>
          <a:xfrm>
            <a:off x="5827080" y="2223075"/>
            <a:ext cx="360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C260E929-9152-4DD0-A2A7-C36D5E333716}"/>
              </a:ext>
            </a:extLst>
          </p:cNvPr>
          <p:cNvCxnSpPr>
            <a:cxnSpLocks/>
            <a:stCxn id="56" idx="3"/>
            <a:endCxn id="62" idx="2"/>
          </p:cNvCxnSpPr>
          <p:nvPr/>
        </p:nvCxnSpPr>
        <p:spPr>
          <a:xfrm>
            <a:off x="4845354" y="2219375"/>
            <a:ext cx="981726" cy="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22FA19C3-C44A-49B1-ABF0-31523A15AF26}"/>
              </a:ext>
            </a:extLst>
          </p:cNvPr>
          <p:cNvCxnSpPr>
            <a:cxnSpLocks/>
            <a:stCxn id="59" idx="1"/>
            <a:endCxn id="62" idx="6"/>
          </p:cNvCxnSpPr>
          <p:nvPr/>
        </p:nvCxnSpPr>
        <p:spPr>
          <a:xfrm flipH="1">
            <a:off x="6187120" y="2222522"/>
            <a:ext cx="1054829" cy="55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88532A14-CA69-4714-9D72-F2AF71B63194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007100" y="1101476"/>
            <a:ext cx="4007" cy="941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FB12F78-1C0D-4A81-B88C-7DBC974608ED}"/>
              </a:ext>
            </a:extLst>
          </p:cNvPr>
          <p:cNvCxnSpPr>
            <a:cxnSpLocks/>
          </p:cNvCxnSpPr>
          <p:nvPr/>
        </p:nvCxnSpPr>
        <p:spPr>
          <a:xfrm flipH="1">
            <a:off x="4458928" y="1129308"/>
            <a:ext cx="15481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D378030-CA9E-4F9C-84B5-FEC14E326D40}"/>
              </a:ext>
            </a:extLst>
          </p:cNvPr>
          <p:cNvCxnSpPr>
            <a:cxnSpLocks/>
          </p:cNvCxnSpPr>
          <p:nvPr/>
        </p:nvCxnSpPr>
        <p:spPr>
          <a:xfrm>
            <a:off x="4458928" y="1111291"/>
            <a:ext cx="0" cy="3022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D899853B-7DBE-4A3C-82EA-BC6696A7A62C}"/>
              </a:ext>
            </a:extLst>
          </p:cNvPr>
          <p:cNvCxnSpPr>
            <a:cxnSpLocks/>
          </p:cNvCxnSpPr>
          <p:nvPr/>
        </p:nvCxnSpPr>
        <p:spPr>
          <a:xfrm flipH="1">
            <a:off x="4391143" y="4356545"/>
            <a:ext cx="4507728" cy="15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F2A07DAA-A2F2-4387-BDEA-20E1961C39DC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394077" y="2222522"/>
            <a:ext cx="50479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弧形 73">
            <a:extLst>
              <a:ext uri="{FF2B5EF4-FFF2-40B4-BE49-F238E27FC236}">
                <a16:creationId xmlns:a16="http://schemas.microsoft.com/office/drawing/2014/main" id="{C0FA77F1-7268-4619-BB61-B9C7E1D06DBF}"/>
              </a:ext>
            </a:extLst>
          </p:cNvPr>
          <p:cNvSpPr/>
          <p:nvPr/>
        </p:nvSpPr>
        <p:spPr>
          <a:xfrm>
            <a:off x="4038852" y="4273355"/>
            <a:ext cx="371596" cy="264239"/>
          </a:xfrm>
          <a:prstGeom prst="arc">
            <a:avLst>
              <a:gd name="adj1" fmla="val 11355139"/>
              <a:gd name="adj2" fmla="val 209751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92DCE6DF-8276-4CFA-B6FE-34C930351B30}"/>
              </a:ext>
            </a:extLst>
          </p:cNvPr>
          <p:cNvSpPr/>
          <p:nvPr/>
        </p:nvSpPr>
        <p:spPr>
          <a:xfrm>
            <a:off x="831528" y="4176525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B3AF2614-6551-455B-AF5F-5CE1A03F9F6C}"/>
              </a:ext>
            </a:extLst>
          </p:cNvPr>
          <p:cNvCxnSpPr>
            <a:cxnSpLocks/>
          </p:cNvCxnSpPr>
          <p:nvPr/>
        </p:nvCxnSpPr>
        <p:spPr>
          <a:xfrm>
            <a:off x="1014577" y="4172548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C0FBA29A-7A50-405D-A6A7-122D678562F1}"/>
              </a:ext>
            </a:extLst>
          </p:cNvPr>
          <p:cNvCxnSpPr>
            <a:cxnSpLocks/>
            <a:stCxn id="75" idx="2"/>
            <a:endCxn id="75" idx="6"/>
          </p:cNvCxnSpPr>
          <p:nvPr/>
        </p:nvCxnSpPr>
        <p:spPr>
          <a:xfrm>
            <a:off x="831528" y="4356545"/>
            <a:ext cx="360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F3461EC1-29A0-4833-8AFE-27A4D44FC922}"/>
              </a:ext>
            </a:extLst>
          </p:cNvPr>
          <p:cNvCxnSpPr>
            <a:cxnSpLocks/>
          </p:cNvCxnSpPr>
          <p:nvPr/>
        </p:nvCxnSpPr>
        <p:spPr>
          <a:xfrm flipH="1" flipV="1">
            <a:off x="1203871" y="4359952"/>
            <a:ext cx="2854287" cy="183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梯形 78">
            <a:extLst>
              <a:ext uri="{FF2B5EF4-FFF2-40B4-BE49-F238E27FC236}">
                <a16:creationId xmlns:a16="http://schemas.microsoft.com/office/drawing/2014/main" id="{2FC0D838-8705-4D33-8402-8FECAED088C7}"/>
              </a:ext>
            </a:extLst>
          </p:cNvPr>
          <p:cNvSpPr/>
          <p:nvPr/>
        </p:nvSpPr>
        <p:spPr>
          <a:xfrm rot="5400000" flipV="1">
            <a:off x="1252606" y="4928676"/>
            <a:ext cx="742067" cy="432048"/>
          </a:xfrm>
          <a:prstGeom prst="trapezoid">
            <a:avLst>
              <a:gd name="adj" fmla="val 46819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A7211716-0C83-4017-9686-0826D1908B31}"/>
              </a:ext>
            </a:extLst>
          </p:cNvPr>
          <p:cNvCxnSpPr>
            <a:cxnSpLocks/>
          </p:cNvCxnSpPr>
          <p:nvPr/>
        </p:nvCxnSpPr>
        <p:spPr>
          <a:xfrm flipH="1">
            <a:off x="2930423" y="4690825"/>
            <a:ext cx="12859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6786EBBA-F2A9-4083-AA14-BC416AF08A72}"/>
              </a:ext>
            </a:extLst>
          </p:cNvPr>
          <p:cNvCxnSpPr>
            <a:cxnSpLocks/>
          </p:cNvCxnSpPr>
          <p:nvPr/>
        </p:nvCxnSpPr>
        <p:spPr>
          <a:xfrm flipH="1">
            <a:off x="1011548" y="5241718"/>
            <a:ext cx="396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DBE32B3E-7A34-4360-BAC8-25A6CD759CCE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1011548" y="4536565"/>
            <a:ext cx="0" cy="70515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367EE2CF-B2D4-4D2F-9A26-6EC8044EC350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011548" y="1101476"/>
            <a:ext cx="0" cy="3075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98BDE59F-3DE1-4D17-874E-FF51EA170117}"/>
              </a:ext>
            </a:extLst>
          </p:cNvPr>
          <p:cNvCxnSpPr>
            <a:cxnSpLocks/>
          </p:cNvCxnSpPr>
          <p:nvPr/>
        </p:nvCxnSpPr>
        <p:spPr>
          <a:xfrm flipH="1">
            <a:off x="1011548" y="1123673"/>
            <a:ext cx="30273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0C2F49BA-F797-4CFC-A966-61A3EAC16FAA}"/>
              </a:ext>
            </a:extLst>
          </p:cNvPr>
          <p:cNvCxnSpPr>
            <a:cxnSpLocks/>
          </p:cNvCxnSpPr>
          <p:nvPr/>
        </p:nvCxnSpPr>
        <p:spPr>
          <a:xfrm>
            <a:off x="4029016" y="1123673"/>
            <a:ext cx="0" cy="3022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4E9D878-C70A-45AB-BC48-6CEED3AC69DE}"/>
              </a:ext>
            </a:extLst>
          </p:cNvPr>
          <p:cNvCxnSpPr>
            <a:cxnSpLocks/>
          </p:cNvCxnSpPr>
          <p:nvPr/>
        </p:nvCxnSpPr>
        <p:spPr>
          <a:xfrm>
            <a:off x="4241961" y="1717653"/>
            <a:ext cx="1888" cy="2136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A3D1DCF4-2AEF-411D-B8CE-851F0E0CE057}"/>
              </a:ext>
            </a:extLst>
          </p:cNvPr>
          <p:cNvCxnSpPr>
            <a:cxnSpLocks/>
          </p:cNvCxnSpPr>
          <p:nvPr/>
        </p:nvCxnSpPr>
        <p:spPr>
          <a:xfrm flipV="1">
            <a:off x="2930424" y="4690825"/>
            <a:ext cx="9683" cy="321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90ED1A6A-038A-4706-A900-D6585D29FD2A}"/>
              </a:ext>
            </a:extLst>
          </p:cNvPr>
          <p:cNvCxnSpPr>
            <a:cxnSpLocks/>
          </p:cNvCxnSpPr>
          <p:nvPr/>
        </p:nvCxnSpPr>
        <p:spPr>
          <a:xfrm flipH="1">
            <a:off x="1849634" y="4991499"/>
            <a:ext cx="108216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圖: 接點 109">
            <a:extLst>
              <a:ext uri="{FF2B5EF4-FFF2-40B4-BE49-F238E27FC236}">
                <a16:creationId xmlns:a16="http://schemas.microsoft.com/office/drawing/2014/main" id="{B553D7A2-DFAE-468E-ACFE-ECDD082B0843}"/>
              </a:ext>
            </a:extLst>
          </p:cNvPr>
          <p:cNvSpPr/>
          <p:nvPr/>
        </p:nvSpPr>
        <p:spPr>
          <a:xfrm>
            <a:off x="6709719" y="2165375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流程圖: 接點 119">
            <a:extLst>
              <a:ext uri="{FF2B5EF4-FFF2-40B4-BE49-F238E27FC236}">
                <a16:creationId xmlns:a16="http://schemas.microsoft.com/office/drawing/2014/main" id="{A64DDD96-8B28-49C5-B65F-1722B31CB142}"/>
              </a:ext>
            </a:extLst>
          </p:cNvPr>
          <p:cNvSpPr/>
          <p:nvPr/>
        </p:nvSpPr>
        <p:spPr>
          <a:xfrm>
            <a:off x="4170650" y="4632387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流程圖: 接點 124">
            <a:extLst>
              <a:ext uri="{FF2B5EF4-FFF2-40B4-BE49-F238E27FC236}">
                <a16:creationId xmlns:a16="http://schemas.microsoft.com/office/drawing/2014/main" id="{0DDCDF8F-FE58-4BDF-A0AF-143ABAD18892}"/>
              </a:ext>
            </a:extLst>
          </p:cNvPr>
          <p:cNvSpPr/>
          <p:nvPr/>
        </p:nvSpPr>
        <p:spPr>
          <a:xfrm>
            <a:off x="6710319" y="4318780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2EDC6293-E286-41F8-97EE-A6EB22186626}"/>
              </a:ext>
            </a:extLst>
          </p:cNvPr>
          <p:cNvCxnSpPr>
            <a:cxnSpLocks/>
          </p:cNvCxnSpPr>
          <p:nvPr/>
        </p:nvCxnSpPr>
        <p:spPr>
          <a:xfrm flipH="1">
            <a:off x="1840306" y="5449789"/>
            <a:ext cx="24005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F2A07DAA-A2F2-4387-BDEA-20E1961C39DC}"/>
              </a:ext>
            </a:extLst>
          </p:cNvPr>
          <p:cNvCxnSpPr>
            <a:cxnSpLocks/>
          </p:cNvCxnSpPr>
          <p:nvPr/>
        </p:nvCxnSpPr>
        <p:spPr>
          <a:xfrm>
            <a:off x="6763719" y="3607069"/>
            <a:ext cx="1" cy="7206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6C769DDC-A1BC-43C6-BFCA-8DB2F080B118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8898871" y="2219375"/>
            <a:ext cx="0" cy="753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F2A07DAA-A2F2-4387-BDEA-20E1961C39DC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8898871" y="3522972"/>
            <a:ext cx="0" cy="8553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投影片編號版面配置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410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AES-128 </a:t>
            </a:r>
            <a:r>
              <a:rPr lang="zh-TW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Diagram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28395" y="806020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95859" y="806020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55899" y="806020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023363" y="806020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2D7EA38-FADF-4301-877B-C27807D17860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4224650" y="3725774"/>
            <a:ext cx="8908" cy="12342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7771A5A-7FA3-4F7E-84C5-CCA7CB30A9A1}"/>
              </a:ext>
            </a:extLst>
          </p:cNvPr>
          <p:cNvCxnSpPr>
            <a:cxnSpLocks/>
          </p:cNvCxnSpPr>
          <p:nvPr/>
        </p:nvCxnSpPr>
        <p:spPr>
          <a:xfrm>
            <a:off x="4234835" y="2839212"/>
            <a:ext cx="0" cy="74594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87474334-DEEF-4572-9EAC-A95276A80BF1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4233558" y="5285283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C769DDC-A1BC-43C6-BFCA-8DB2F080B118}"/>
              </a:ext>
            </a:extLst>
          </p:cNvPr>
          <p:cNvCxnSpPr>
            <a:cxnSpLocks/>
            <a:stCxn id="125" idx="0"/>
            <a:endCxn id="110" idx="0"/>
          </p:cNvCxnSpPr>
          <p:nvPr/>
        </p:nvCxnSpPr>
        <p:spPr>
          <a:xfrm flipH="1" flipV="1">
            <a:off x="6763719" y="2165375"/>
            <a:ext cx="600" cy="2153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C2826A2B-A131-47B6-9977-0BBC12A3094C}"/>
              </a:ext>
            </a:extLst>
          </p:cNvPr>
          <p:cNvCxnSpPr>
            <a:cxnSpLocks/>
          </p:cNvCxnSpPr>
          <p:nvPr/>
        </p:nvCxnSpPr>
        <p:spPr>
          <a:xfrm>
            <a:off x="4240858" y="2223075"/>
            <a:ext cx="0" cy="5446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71D3041-DC0D-485F-B0F8-DA92EF4EBBE2}"/>
              </a:ext>
            </a:extLst>
          </p:cNvPr>
          <p:cNvSpPr/>
          <p:nvPr/>
        </p:nvSpPr>
        <p:spPr>
          <a:xfrm>
            <a:off x="3385584" y="3563158"/>
            <a:ext cx="1786131" cy="406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ShiftRows</a:t>
            </a:r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3ADFD00-57F3-48BC-B4B2-A524689F0B72}"/>
              </a:ext>
            </a:extLst>
          </p:cNvPr>
          <p:cNvSpPr/>
          <p:nvPr/>
        </p:nvSpPr>
        <p:spPr>
          <a:xfrm>
            <a:off x="3340492" y="4960070"/>
            <a:ext cx="1786131" cy="325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MixColumns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4CCA83C-11C7-46B3-A560-201C49B64B54}"/>
              </a:ext>
            </a:extLst>
          </p:cNvPr>
          <p:cNvSpPr/>
          <p:nvPr/>
        </p:nvSpPr>
        <p:spPr>
          <a:xfrm>
            <a:off x="3367889" y="2780766"/>
            <a:ext cx="1786131" cy="395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SubBytes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B9CAE2-2226-4403-A06A-63E48F8D2BBC}"/>
              </a:ext>
            </a:extLst>
          </p:cNvPr>
          <p:cNvSpPr/>
          <p:nvPr/>
        </p:nvSpPr>
        <p:spPr>
          <a:xfrm>
            <a:off x="3693226" y="1931343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array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5F8B17B9-A46E-402C-9A5D-44A6E1EBAF37}"/>
              </a:ext>
            </a:extLst>
          </p:cNvPr>
          <p:cNvSpPr/>
          <p:nvPr/>
        </p:nvSpPr>
        <p:spPr>
          <a:xfrm flipV="1">
            <a:off x="3798091" y="1931343"/>
            <a:ext cx="216024" cy="81947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760A4DD-D431-495D-A42F-C53C67DFD691}"/>
              </a:ext>
            </a:extLst>
          </p:cNvPr>
          <p:cNvSpPr/>
          <p:nvPr/>
        </p:nvSpPr>
        <p:spPr>
          <a:xfrm>
            <a:off x="8005805" y="2972980"/>
            <a:ext cx="1786131" cy="549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KeyExpansion</a:t>
            </a:r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CBAE512-0816-45C2-9B7A-4EB9F3979358}"/>
              </a:ext>
            </a:extLst>
          </p:cNvPr>
          <p:cNvSpPr/>
          <p:nvPr/>
        </p:nvSpPr>
        <p:spPr>
          <a:xfrm>
            <a:off x="7241949" y="1934490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ey array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08F1D6A7-93BF-44EF-94E6-8E5C9E015D2E}"/>
              </a:ext>
            </a:extLst>
          </p:cNvPr>
          <p:cNvSpPr/>
          <p:nvPr/>
        </p:nvSpPr>
        <p:spPr>
          <a:xfrm flipV="1">
            <a:off x="7343327" y="1932803"/>
            <a:ext cx="216024" cy="81947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梯形 60">
            <a:extLst>
              <a:ext uri="{FF2B5EF4-FFF2-40B4-BE49-F238E27FC236}">
                <a16:creationId xmlns:a16="http://schemas.microsoft.com/office/drawing/2014/main" id="{248E1FC5-BED3-4862-BDC8-C50C0E48BD8D}"/>
              </a:ext>
            </a:extLst>
          </p:cNvPr>
          <p:cNvSpPr/>
          <p:nvPr/>
        </p:nvSpPr>
        <p:spPr>
          <a:xfrm flipV="1">
            <a:off x="3912777" y="1413539"/>
            <a:ext cx="656161" cy="288660"/>
          </a:xfrm>
          <a:prstGeom prst="trapezoid">
            <a:avLst>
              <a:gd name="adj" fmla="val 46819"/>
            </a:avLst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AE5EEC67-6369-44AA-BC5C-F5EE1D9BE607}"/>
              </a:ext>
            </a:extLst>
          </p:cNvPr>
          <p:cNvSpPr/>
          <p:nvPr/>
        </p:nvSpPr>
        <p:spPr>
          <a:xfrm>
            <a:off x="5827080" y="2043055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47A77AC-0A59-4D2A-8677-7A45160CC75A}"/>
              </a:ext>
            </a:extLst>
          </p:cNvPr>
          <p:cNvCxnSpPr>
            <a:cxnSpLocks/>
            <a:stCxn id="62" idx="0"/>
            <a:endCxn id="62" idx="4"/>
          </p:cNvCxnSpPr>
          <p:nvPr/>
        </p:nvCxnSpPr>
        <p:spPr>
          <a:xfrm>
            <a:off x="6007100" y="2043055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2435A485-D192-4145-B04B-358C004ACE5E}"/>
              </a:ext>
            </a:extLst>
          </p:cNvPr>
          <p:cNvCxnSpPr>
            <a:cxnSpLocks/>
            <a:stCxn id="62" idx="2"/>
            <a:endCxn id="62" idx="6"/>
          </p:cNvCxnSpPr>
          <p:nvPr/>
        </p:nvCxnSpPr>
        <p:spPr>
          <a:xfrm>
            <a:off x="5827080" y="2223075"/>
            <a:ext cx="36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C260E929-9152-4DD0-A2A7-C36D5E333716}"/>
              </a:ext>
            </a:extLst>
          </p:cNvPr>
          <p:cNvCxnSpPr>
            <a:cxnSpLocks/>
            <a:stCxn id="56" idx="3"/>
            <a:endCxn id="62" idx="2"/>
          </p:cNvCxnSpPr>
          <p:nvPr/>
        </p:nvCxnSpPr>
        <p:spPr>
          <a:xfrm>
            <a:off x="4845354" y="2219375"/>
            <a:ext cx="981726" cy="370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22FA19C3-C44A-49B1-ABF0-31523A15AF26}"/>
              </a:ext>
            </a:extLst>
          </p:cNvPr>
          <p:cNvCxnSpPr>
            <a:cxnSpLocks/>
            <a:stCxn id="59" idx="1"/>
            <a:endCxn id="62" idx="6"/>
          </p:cNvCxnSpPr>
          <p:nvPr/>
        </p:nvCxnSpPr>
        <p:spPr>
          <a:xfrm flipH="1">
            <a:off x="6187120" y="2222522"/>
            <a:ext cx="1054829" cy="55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88532A14-CA69-4714-9D72-F2AF71B63194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007100" y="1101476"/>
            <a:ext cx="4007" cy="9415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FB12F78-1C0D-4A81-B88C-7DBC974608ED}"/>
              </a:ext>
            </a:extLst>
          </p:cNvPr>
          <p:cNvCxnSpPr>
            <a:cxnSpLocks/>
          </p:cNvCxnSpPr>
          <p:nvPr/>
        </p:nvCxnSpPr>
        <p:spPr>
          <a:xfrm flipH="1">
            <a:off x="4458928" y="1129308"/>
            <a:ext cx="154817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D378030-CA9E-4F9C-84B5-FEC14E326D40}"/>
              </a:ext>
            </a:extLst>
          </p:cNvPr>
          <p:cNvCxnSpPr>
            <a:cxnSpLocks/>
          </p:cNvCxnSpPr>
          <p:nvPr/>
        </p:nvCxnSpPr>
        <p:spPr>
          <a:xfrm>
            <a:off x="4458928" y="1111291"/>
            <a:ext cx="0" cy="3022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D899853B-7DBE-4A3C-82EA-BC6696A7A62C}"/>
              </a:ext>
            </a:extLst>
          </p:cNvPr>
          <p:cNvCxnSpPr>
            <a:cxnSpLocks/>
            <a:endCxn id="125" idx="6"/>
          </p:cNvCxnSpPr>
          <p:nvPr/>
        </p:nvCxnSpPr>
        <p:spPr>
          <a:xfrm flipH="1">
            <a:off x="6818319" y="4356545"/>
            <a:ext cx="2080552" cy="162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F2A07DAA-A2F2-4387-BDEA-20E1961C39DC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394077" y="2222522"/>
            <a:ext cx="50479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弧形 73">
            <a:extLst>
              <a:ext uri="{FF2B5EF4-FFF2-40B4-BE49-F238E27FC236}">
                <a16:creationId xmlns:a16="http://schemas.microsoft.com/office/drawing/2014/main" id="{C0FA77F1-7268-4619-BB61-B9C7E1D06DBF}"/>
              </a:ext>
            </a:extLst>
          </p:cNvPr>
          <p:cNvSpPr/>
          <p:nvPr/>
        </p:nvSpPr>
        <p:spPr>
          <a:xfrm>
            <a:off x="4038852" y="4273355"/>
            <a:ext cx="371596" cy="264239"/>
          </a:xfrm>
          <a:prstGeom prst="arc">
            <a:avLst>
              <a:gd name="adj1" fmla="val 11355139"/>
              <a:gd name="adj2" fmla="val 209751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92DCE6DF-8276-4CFA-B6FE-34C930351B30}"/>
              </a:ext>
            </a:extLst>
          </p:cNvPr>
          <p:cNvSpPr/>
          <p:nvPr/>
        </p:nvSpPr>
        <p:spPr>
          <a:xfrm>
            <a:off x="831528" y="4176525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B3AF2614-6551-455B-AF5F-5CE1A03F9F6C}"/>
              </a:ext>
            </a:extLst>
          </p:cNvPr>
          <p:cNvCxnSpPr>
            <a:cxnSpLocks/>
          </p:cNvCxnSpPr>
          <p:nvPr/>
        </p:nvCxnSpPr>
        <p:spPr>
          <a:xfrm>
            <a:off x="1014577" y="4172548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C0FBA29A-7A50-405D-A6A7-122D678562F1}"/>
              </a:ext>
            </a:extLst>
          </p:cNvPr>
          <p:cNvCxnSpPr>
            <a:cxnSpLocks/>
            <a:stCxn id="75" idx="2"/>
            <a:endCxn id="75" idx="6"/>
          </p:cNvCxnSpPr>
          <p:nvPr/>
        </p:nvCxnSpPr>
        <p:spPr>
          <a:xfrm>
            <a:off x="831528" y="4356545"/>
            <a:ext cx="360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F3461EC1-29A0-4833-8AFE-27A4D44FC922}"/>
              </a:ext>
            </a:extLst>
          </p:cNvPr>
          <p:cNvCxnSpPr>
            <a:cxnSpLocks/>
          </p:cNvCxnSpPr>
          <p:nvPr/>
        </p:nvCxnSpPr>
        <p:spPr>
          <a:xfrm flipH="1" flipV="1">
            <a:off x="1203871" y="4359952"/>
            <a:ext cx="2854287" cy="1839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梯形 78">
            <a:extLst>
              <a:ext uri="{FF2B5EF4-FFF2-40B4-BE49-F238E27FC236}">
                <a16:creationId xmlns:a16="http://schemas.microsoft.com/office/drawing/2014/main" id="{2FC0D838-8705-4D33-8402-8FECAED088C7}"/>
              </a:ext>
            </a:extLst>
          </p:cNvPr>
          <p:cNvSpPr/>
          <p:nvPr/>
        </p:nvSpPr>
        <p:spPr>
          <a:xfrm rot="5400000" flipV="1">
            <a:off x="1252606" y="4928676"/>
            <a:ext cx="742067" cy="432048"/>
          </a:xfrm>
          <a:prstGeom prst="trapezoid">
            <a:avLst>
              <a:gd name="adj" fmla="val 46819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A7211716-0C83-4017-9686-0826D1908B31}"/>
              </a:ext>
            </a:extLst>
          </p:cNvPr>
          <p:cNvCxnSpPr>
            <a:cxnSpLocks/>
          </p:cNvCxnSpPr>
          <p:nvPr/>
        </p:nvCxnSpPr>
        <p:spPr>
          <a:xfrm flipH="1">
            <a:off x="2930423" y="4690825"/>
            <a:ext cx="12859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6786EBBA-F2A9-4083-AA14-BC416AF08A72}"/>
              </a:ext>
            </a:extLst>
          </p:cNvPr>
          <p:cNvCxnSpPr>
            <a:cxnSpLocks/>
          </p:cNvCxnSpPr>
          <p:nvPr/>
        </p:nvCxnSpPr>
        <p:spPr>
          <a:xfrm flipH="1">
            <a:off x="1011548" y="5241718"/>
            <a:ext cx="3960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DBE32B3E-7A34-4360-BAC8-25A6CD759CCE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1011548" y="4536565"/>
            <a:ext cx="0" cy="70515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367EE2CF-B2D4-4D2F-9A26-6EC8044EC350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011548" y="1101476"/>
            <a:ext cx="0" cy="30750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98BDE59F-3DE1-4D17-874E-FF51EA170117}"/>
              </a:ext>
            </a:extLst>
          </p:cNvPr>
          <p:cNvCxnSpPr>
            <a:cxnSpLocks/>
          </p:cNvCxnSpPr>
          <p:nvPr/>
        </p:nvCxnSpPr>
        <p:spPr>
          <a:xfrm flipH="1">
            <a:off x="1011548" y="1123673"/>
            <a:ext cx="30273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0C2F49BA-F797-4CFC-A966-61A3EAC16FAA}"/>
              </a:ext>
            </a:extLst>
          </p:cNvPr>
          <p:cNvCxnSpPr>
            <a:cxnSpLocks/>
          </p:cNvCxnSpPr>
          <p:nvPr/>
        </p:nvCxnSpPr>
        <p:spPr>
          <a:xfrm>
            <a:off x="4029016" y="1123673"/>
            <a:ext cx="0" cy="3022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4E9D878-C70A-45AB-BC48-6CEED3AC69DE}"/>
              </a:ext>
            </a:extLst>
          </p:cNvPr>
          <p:cNvCxnSpPr>
            <a:cxnSpLocks/>
          </p:cNvCxnSpPr>
          <p:nvPr/>
        </p:nvCxnSpPr>
        <p:spPr>
          <a:xfrm>
            <a:off x="4241961" y="1717653"/>
            <a:ext cx="1888" cy="21369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A3D1DCF4-2AEF-411D-B8CE-851F0E0CE057}"/>
              </a:ext>
            </a:extLst>
          </p:cNvPr>
          <p:cNvCxnSpPr>
            <a:cxnSpLocks/>
          </p:cNvCxnSpPr>
          <p:nvPr/>
        </p:nvCxnSpPr>
        <p:spPr>
          <a:xfrm flipV="1">
            <a:off x="2930424" y="4690825"/>
            <a:ext cx="9683" cy="321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90ED1A6A-038A-4706-A900-D6585D29FD2A}"/>
              </a:ext>
            </a:extLst>
          </p:cNvPr>
          <p:cNvCxnSpPr>
            <a:cxnSpLocks/>
          </p:cNvCxnSpPr>
          <p:nvPr/>
        </p:nvCxnSpPr>
        <p:spPr>
          <a:xfrm flipH="1">
            <a:off x="1849634" y="4991499"/>
            <a:ext cx="108216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圖: 接點 109">
            <a:extLst>
              <a:ext uri="{FF2B5EF4-FFF2-40B4-BE49-F238E27FC236}">
                <a16:creationId xmlns:a16="http://schemas.microsoft.com/office/drawing/2014/main" id="{B553D7A2-DFAE-468E-ACFE-ECDD082B0843}"/>
              </a:ext>
            </a:extLst>
          </p:cNvPr>
          <p:cNvSpPr/>
          <p:nvPr/>
        </p:nvSpPr>
        <p:spPr>
          <a:xfrm>
            <a:off x="6709719" y="2165375"/>
            <a:ext cx="108000" cy="1080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流程圖: 接點 119">
            <a:extLst>
              <a:ext uri="{FF2B5EF4-FFF2-40B4-BE49-F238E27FC236}">
                <a16:creationId xmlns:a16="http://schemas.microsoft.com/office/drawing/2014/main" id="{A64DDD96-8B28-49C5-B65F-1722B31CB142}"/>
              </a:ext>
            </a:extLst>
          </p:cNvPr>
          <p:cNvSpPr/>
          <p:nvPr/>
        </p:nvSpPr>
        <p:spPr>
          <a:xfrm>
            <a:off x="4170650" y="4632387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流程圖: 接點 124">
            <a:extLst>
              <a:ext uri="{FF2B5EF4-FFF2-40B4-BE49-F238E27FC236}">
                <a16:creationId xmlns:a16="http://schemas.microsoft.com/office/drawing/2014/main" id="{0DDCDF8F-FE58-4BDF-A0AF-143ABAD18892}"/>
              </a:ext>
            </a:extLst>
          </p:cNvPr>
          <p:cNvSpPr/>
          <p:nvPr/>
        </p:nvSpPr>
        <p:spPr>
          <a:xfrm>
            <a:off x="6710319" y="4318780"/>
            <a:ext cx="108000" cy="1080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2EDC6293-E286-41F8-97EE-A6EB22186626}"/>
              </a:ext>
            </a:extLst>
          </p:cNvPr>
          <p:cNvCxnSpPr>
            <a:cxnSpLocks/>
          </p:cNvCxnSpPr>
          <p:nvPr/>
        </p:nvCxnSpPr>
        <p:spPr>
          <a:xfrm flipH="1">
            <a:off x="1840306" y="5449789"/>
            <a:ext cx="24005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F2A07DAA-A2F2-4387-BDEA-20E1961C39DC}"/>
              </a:ext>
            </a:extLst>
          </p:cNvPr>
          <p:cNvCxnSpPr>
            <a:cxnSpLocks/>
          </p:cNvCxnSpPr>
          <p:nvPr/>
        </p:nvCxnSpPr>
        <p:spPr>
          <a:xfrm>
            <a:off x="6763719" y="3607069"/>
            <a:ext cx="1" cy="7206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6C769DDC-A1BC-43C6-BFCA-8DB2F080B118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8898871" y="2219375"/>
            <a:ext cx="0" cy="7536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F2A07DAA-A2F2-4387-BDEA-20E1961C39DC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8898871" y="3522972"/>
            <a:ext cx="0" cy="8553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投影片編號版面配置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EFB12F78-1C0D-4A81-B88C-7DBC974608ED}"/>
              </a:ext>
            </a:extLst>
          </p:cNvPr>
          <p:cNvCxnSpPr>
            <a:cxnSpLocks/>
            <a:stCxn id="125" idx="2"/>
          </p:cNvCxnSpPr>
          <p:nvPr/>
        </p:nvCxnSpPr>
        <p:spPr>
          <a:xfrm flipH="1" flipV="1">
            <a:off x="4397629" y="4367330"/>
            <a:ext cx="2312690" cy="5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330280" y="452169"/>
            <a:ext cx="9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Round 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AES-128 </a:t>
            </a:r>
            <a:r>
              <a:rPr lang="zh-TW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Diagram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28395" y="806020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95859" y="806020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55899" y="806020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023363" y="806020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2D7EA38-FADF-4301-877B-C27807D17860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4224650" y="3725774"/>
            <a:ext cx="8908" cy="123429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7771A5A-7FA3-4F7E-84C5-CCA7CB30A9A1}"/>
              </a:ext>
            </a:extLst>
          </p:cNvPr>
          <p:cNvCxnSpPr>
            <a:cxnSpLocks/>
          </p:cNvCxnSpPr>
          <p:nvPr/>
        </p:nvCxnSpPr>
        <p:spPr>
          <a:xfrm>
            <a:off x="4234835" y="2839212"/>
            <a:ext cx="0" cy="74594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87474334-DEEF-4572-9EAC-A95276A80BF1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4233558" y="5285283"/>
            <a:ext cx="0" cy="180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C769DDC-A1BC-43C6-BFCA-8DB2F080B118}"/>
              </a:ext>
            </a:extLst>
          </p:cNvPr>
          <p:cNvCxnSpPr>
            <a:cxnSpLocks/>
            <a:stCxn id="125" idx="0"/>
            <a:endCxn id="110" idx="0"/>
          </p:cNvCxnSpPr>
          <p:nvPr/>
        </p:nvCxnSpPr>
        <p:spPr>
          <a:xfrm flipH="1" flipV="1">
            <a:off x="6763719" y="2165375"/>
            <a:ext cx="600" cy="2153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C2826A2B-A131-47B6-9977-0BBC12A3094C}"/>
              </a:ext>
            </a:extLst>
          </p:cNvPr>
          <p:cNvCxnSpPr>
            <a:cxnSpLocks/>
          </p:cNvCxnSpPr>
          <p:nvPr/>
        </p:nvCxnSpPr>
        <p:spPr>
          <a:xfrm>
            <a:off x="4240858" y="2223075"/>
            <a:ext cx="0" cy="5446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71D3041-DC0D-485F-B0F8-DA92EF4EBBE2}"/>
              </a:ext>
            </a:extLst>
          </p:cNvPr>
          <p:cNvSpPr/>
          <p:nvPr/>
        </p:nvSpPr>
        <p:spPr>
          <a:xfrm>
            <a:off x="3385584" y="3563158"/>
            <a:ext cx="1786131" cy="406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ShiftRows</a:t>
            </a:r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3ADFD00-57F3-48BC-B4B2-A524689F0B72}"/>
              </a:ext>
            </a:extLst>
          </p:cNvPr>
          <p:cNvSpPr/>
          <p:nvPr/>
        </p:nvSpPr>
        <p:spPr>
          <a:xfrm>
            <a:off x="3340492" y="4960070"/>
            <a:ext cx="1786131" cy="325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MixColumns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4CCA83C-11C7-46B3-A560-201C49B64B54}"/>
              </a:ext>
            </a:extLst>
          </p:cNvPr>
          <p:cNvSpPr/>
          <p:nvPr/>
        </p:nvSpPr>
        <p:spPr>
          <a:xfrm>
            <a:off x="3367889" y="2780766"/>
            <a:ext cx="1786131" cy="395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SubBytes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B9CAE2-2226-4403-A06A-63E48F8D2BBC}"/>
              </a:ext>
            </a:extLst>
          </p:cNvPr>
          <p:cNvSpPr/>
          <p:nvPr/>
        </p:nvSpPr>
        <p:spPr>
          <a:xfrm>
            <a:off x="3693226" y="1931343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array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5F8B17B9-A46E-402C-9A5D-44A6E1EBAF37}"/>
              </a:ext>
            </a:extLst>
          </p:cNvPr>
          <p:cNvSpPr/>
          <p:nvPr/>
        </p:nvSpPr>
        <p:spPr>
          <a:xfrm flipV="1">
            <a:off x="3798091" y="1931343"/>
            <a:ext cx="216024" cy="81947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760A4DD-D431-495D-A42F-C53C67DFD691}"/>
              </a:ext>
            </a:extLst>
          </p:cNvPr>
          <p:cNvSpPr/>
          <p:nvPr/>
        </p:nvSpPr>
        <p:spPr>
          <a:xfrm>
            <a:off x="8005805" y="2972980"/>
            <a:ext cx="1786131" cy="549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KeyExpansion</a:t>
            </a:r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CBAE512-0816-45C2-9B7A-4EB9F3979358}"/>
              </a:ext>
            </a:extLst>
          </p:cNvPr>
          <p:cNvSpPr/>
          <p:nvPr/>
        </p:nvSpPr>
        <p:spPr>
          <a:xfrm>
            <a:off x="7241949" y="1934490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ey array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08F1D6A7-93BF-44EF-94E6-8E5C9E015D2E}"/>
              </a:ext>
            </a:extLst>
          </p:cNvPr>
          <p:cNvSpPr/>
          <p:nvPr/>
        </p:nvSpPr>
        <p:spPr>
          <a:xfrm flipV="1">
            <a:off x="7343327" y="1932803"/>
            <a:ext cx="216024" cy="81947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梯形 60">
            <a:extLst>
              <a:ext uri="{FF2B5EF4-FFF2-40B4-BE49-F238E27FC236}">
                <a16:creationId xmlns:a16="http://schemas.microsoft.com/office/drawing/2014/main" id="{248E1FC5-BED3-4862-BDC8-C50C0E48BD8D}"/>
              </a:ext>
            </a:extLst>
          </p:cNvPr>
          <p:cNvSpPr/>
          <p:nvPr/>
        </p:nvSpPr>
        <p:spPr>
          <a:xfrm flipV="1">
            <a:off x="3912777" y="1413539"/>
            <a:ext cx="656161" cy="288660"/>
          </a:xfrm>
          <a:prstGeom prst="trapezoid">
            <a:avLst>
              <a:gd name="adj" fmla="val 46819"/>
            </a:avLst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AE5EEC67-6369-44AA-BC5C-F5EE1D9BE607}"/>
              </a:ext>
            </a:extLst>
          </p:cNvPr>
          <p:cNvSpPr/>
          <p:nvPr/>
        </p:nvSpPr>
        <p:spPr>
          <a:xfrm>
            <a:off x="5827080" y="2043055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47A77AC-0A59-4D2A-8677-7A45160CC75A}"/>
              </a:ext>
            </a:extLst>
          </p:cNvPr>
          <p:cNvCxnSpPr>
            <a:cxnSpLocks/>
            <a:stCxn id="62" idx="0"/>
            <a:endCxn id="62" idx="4"/>
          </p:cNvCxnSpPr>
          <p:nvPr/>
        </p:nvCxnSpPr>
        <p:spPr>
          <a:xfrm>
            <a:off x="6007100" y="2043055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2435A485-D192-4145-B04B-358C004ACE5E}"/>
              </a:ext>
            </a:extLst>
          </p:cNvPr>
          <p:cNvCxnSpPr>
            <a:cxnSpLocks/>
            <a:stCxn id="62" idx="2"/>
            <a:endCxn id="62" idx="6"/>
          </p:cNvCxnSpPr>
          <p:nvPr/>
        </p:nvCxnSpPr>
        <p:spPr>
          <a:xfrm>
            <a:off x="5827080" y="2223075"/>
            <a:ext cx="360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C260E929-9152-4DD0-A2A7-C36D5E333716}"/>
              </a:ext>
            </a:extLst>
          </p:cNvPr>
          <p:cNvCxnSpPr>
            <a:cxnSpLocks/>
            <a:stCxn id="56" idx="3"/>
            <a:endCxn id="62" idx="2"/>
          </p:cNvCxnSpPr>
          <p:nvPr/>
        </p:nvCxnSpPr>
        <p:spPr>
          <a:xfrm>
            <a:off x="4845354" y="2219375"/>
            <a:ext cx="981726" cy="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22FA19C3-C44A-49B1-ABF0-31523A15AF26}"/>
              </a:ext>
            </a:extLst>
          </p:cNvPr>
          <p:cNvCxnSpPr>
            <a:cxnSpLocks/>
            <a:stCxn id="110" idx="2"/>
            <a:endCxn id="62" idx="6"/>
          </p:cNvCxnSpPr>
          <p:nvPr/>
        </p:nvCxnSpPr>
        <p:spPr>
          <a:xfrm flipH="1">
            <a:off x="6187120" y="2219375"/>
            <a:ext cx="522599" cy="3700"/>
          </a:xfrm>
          <a:prstGeom prst="straightConnector1">
            <a:avLst/>
          </a:prstGeom>
          <a:ln w="38100">
            <a:solidFill>
              <a:srgbClr val="26262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88532A14-CA69-4714-9D72-F2AF71B63194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007100" y="1101476"/>
            <a:ext cx="4007" cy="941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FB12F78-1C0D-4A81-B88C-7DBC974608ED}"/>
              </a:ext>
            </a:extLst>
          </p:cNvPr>
          <p:cNvCxnSpPr>
            <a:cxnSpLocks/>
          </p:cNvCxnSpPr>
          <p:nvPr/>
        </p:nvCxnSpPr>
        <p:spPr>
          <a:xfrm flipH="1">
            <a:off x="4458928" y="1129308"/>
            <a:ext cx="15481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D378030-CA9E-4F9C-84B5-FEC14E326D40}"/>
              </a:ext>
            </a:extLst>
          </p:cNvPr>
          <p:cNvCxnSpPr>
            <a:cxnSpLocks/>
          </p:cNvCxnSpPr>
          <p:nvPr/>
        </p:nvCxnSpPr>
        <p:spPr>
          <a:xfrm>
            <a:off x="4458928" y="1111291"/>
            <a:ext cx="0" cy="3022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D899853B-7DBE-4A3C-82EA-BC6696A7A62C}"/>
              </a:ext>
            </a:extLst>
          </p:cNvPr>
          <p:cNvCxnSpPr>
            <a:cxnSpLocks/>
          </p:cNvCxnSpPr>
          <p:nvPr/>
        </p:nvCxnSpPr>
        <p:spPr>
          <a:xfrm flipH="1">
            <a:off x="4391143" y="4356545"/>
            <a:ext cx="4507728" cy="153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F2A07DAA-A2F2-4387-BDEA-20E1961C39DC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394077" y="2222522"/>
            <a:ext cx="504794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弧形 73">
            <a:extLst>
              <a:ext uri="{FF2B5EF4-FFF2-40B4-BE49-F238E27FC236}">
                <a16:creationId xmlns:a16="http://schemas.microsoft.com/office/drawing/2014/main" id="{C0FA77F1-7268-4619-BB61-B9C7E1D06DBF}"/>
              </a:ext>
            </a:extLst>
          </p:cNvPr>
          <p:cNvSpPr/>
          <p:nvPr/>
        </p:nvSpPr>
        <p:spPr>
          <a:xfrm>
            <a:off x="4038852" y="4273355"/>
            <a:ext cx="371596" cy="264239"/>
          </a:xfrm>
          <a:prstGeom prst="arc">
            <a:avLst>
              <a:gd name="adj1" fmla="val 11355139"/>
              <a:gd name="adj2" fmla="val 2097518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92DCE6DF-8276-4CFA-B6FE-34C930351B30}"/>
              </a:ext>
            </a:extLst>
          </p:cNvPr>
          <p:cNvSpPr/>
          <p:nvPr/>
        </p:nvSpPr>
        <p:spPr>
          <a:xfrm>
            <a:off x="831528" y="4176525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B3AF2614-6551-455B-AF5F-5CE1A03F9F6C}"/>
              </a:ext>
            </a:extLst>
          </p:cNvPr>
          <p:cNvCxnSpPr>
            <a:cxnSpLocks/>
          </p:cNvCxnSpPr>
          <p:nvPr/>
        </p:nvCxnSpPr>
        <p:spPr>
          <a:xfrm>
            <a:off x="1014577" y="4172548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C0FBA29A-7A50-405D-A6A7-122D678562F1}"/>
              </a:ext>
            </a:extLst>
          </p:cNvPr>
          <p:cNvCxnSpPr>
            <a:cxnSpLocks/>
            <a:stCxn id="75" idx="2"/>
            <a:endCxn id="75" idx="6"/>
          </p:cNvCxnSpPr>
          <p:nvPr/>
        </p:nvCxnSpPr>
        <p:spPr>
          <a:xfrm>
            <a:off x="831528" y="4356545"/>
            <a:ext cx="36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F3461EC1-29A0-4833-8AFE-27A4D44FC922}"/>
              </a:ext>
            </a:extLst>
          </p:cNvPr>
          <p:cNvCxnSpPr>
            <a:cxnSpLocks/>
          </p:cNvCxnSpPr>
          <p:nvPr/>
        </p:nvCxnSpPr>
        <p:spPr>
          <a:xfrm flipH="1" flipV="1">
            <a:off x="1203871" y="4359952"/>
            <a:ext cx="2854287" cy="1839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梯形 78">
            <a:extLst>
              <a:ext uri="{FF2B5EF4-FFF2-40B4-BE49-F238E27FC236}">
                <a16:creationId xmlns:a16="http://schemas.microsoft.com/office/drawing/2014/main" id="{2FC0D838-8705-4D33-8402-8FECAED088C7}"/>
              </a:ext>
            </a:extLst>
          </p:cNvPr>
          <p:cNvSpPr/>
          <p:nvPr/>
        </p:nvSpPr>
        <p:spPr>
          <a:xfrm rot="5400000" flipV="1">
            <a:off x="1252606" y="4928676"/>
            <a:ext cx="742067" cy="432048"/>
          </a:xfrm>
          <a:prstGeom prst="trapezoid">
            <a:avLst>
              <a:gd name="adj" fmla="val 46819"/>
            </a:avLst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A7211716-0C83-4017-9686-0826D1908B31}"/>
              </a:ext>
            </a:extLst>
          </p:cNvPr>
          <p:cNvCxnSpPr>
            <a:cxnSpLocks/>
          </p:cNvCxnSpPr>
          <p:nvPr/>
        </p:nvCxnSpPr>
        <p:spPr>
          <a:xfrm flipH="1">
            <a:off x="2930423" y="4690825"/>
            <a:ext cx="12859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6786EBBA-F2A9-4083-AA14-BC416AF08A72}"/>
              </a:ext>
            </a:extLst>
          </p:cNvPr>
          <p:cNvCxnSpPr>
            <a:cxnSpLocks/>
          </p:cNvCxnSpPr>
          <p:nvPr/>
        </p:nvCxnSpPr>
        <p:spPr>
          <a:xfrm flipH="1">
            <a:off x="1011548" y="5241718"/>
            <a:ext cx="3960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DBE32B3E-7A34-4360-BAC8-25A6CD759CCE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1011548" y="4536565"/>
            <a:ext cx="0" cy="70515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367EE2CF-B2D4-4D2F-9A26-6EC8044EC350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011548" y="1101476"/>
            <a:ext cx="0" cy="3075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98BDE59F-3DE1-4D17-874E-FF51EA170117}"/>
              </a:ext>
            </a:extLst>
          </p:cNvPr>
          <p:cNvCxnSpPr>
            <a:cxnSpLocks/>
          </p:cNvCxnSpPr>
          <p:nvPr/>
        </p:nvCxnSpPr>
        <p:spPr>
          <a:xfrm flipH="1">
            <a:off x="1011548" y="1123673"/>
            <a:ext cx="30273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0C2F49BA-F797-4CFC-A966-61A3EAC16FAA}"/>
              </a:ext>
            </a:extLst>
          </p:cNvPr>
          <p:cNvCxnSpPr>
            <a:cxnSpLocks/>
          </p:cNvCxnSpPr>
          <p:nvPr/>
        </p:nvCxnSpPr>
        <p:spPr>
          <a:xfrm>
            <a:off x="4029016" y="1123673"/>
            <a:ext cx="0" cy="3022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4E9D878-C70A-45AB-BC48-6CEED3AC69DE}"/>
              </a:ext>
            </a:extLst>
          </p:cNvPr>
          <p:cNvCxnSpPr>
            <a:cxnSpLocks/>
          </p:cNvCxnSpPr>
          <p:nvPr/>
        </p:nvCxnSpPr>
        <p:spPr>
          <a:xfrm>
            <a:off x="4241961" y="1717653"/>
            <a:ext cx="1888" cy="21369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A3D1DCF4-2AEF-411D-B8CE-851F0E0CE057}"/>
              </a:ext>
            </a:extLst>
          </p:cNvPr>
          <p:cNvCxnSpPr>
            <a:cxnSpLocks/>
          </p:cNvCxnSpPr>
          <p:nvPr/>
        </p:nvCxnSpPr>
        <p:spPr>
          <a:xfrm flipV="1">
            <a:off x="2930424" y="4690825"/>
            <a:ext cx="9683" cy="3218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90ED1A6A-038A-4706-A900-D6585D29FD2A}"/>
              </a:ext>
            </a:extLst>
          </p:cNvPr>
          <p:cNvCxnSpPr>
            <a:cxnSpLocks/>
          </p:cNvCxnSpPr>
          <p:nvPr/>
        </p:nvCxnSpPr>
        <p:spPr>
          <a:xfrm flipH="1">
            <a:off x="1849634" y="4991499"/>
            <a:ext cx="1082169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圖: 接點 109">
            <a:extLst>
              <a:ext uri="{FF2B5EF4-FFF2-40B4-BE49-F238E27FC236}">
                <a16:creationId xmlns:a16="http://schemas.microsoft.com/office/drawing/2014/main" id="{B553D7A2-DFAE-468E-ACFE-ECDD082B0843}"/>
              </a:ext>
            </a:extLst>
          </p:cNvPr>
          <p:cNvSpPr/>
          <p:nvPr/>
        </p:nvSpPr>
        <p:spPr>
          <a:xfrm>
            <a:off x="6709719" y="2165375"/>
            <a:ext cx="108000" cy="1080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流程圖: 接點 119">
            <a:extLst>
              <a:ext uri="{FF2B5EF4-FFF2-40B4-BE49-F238E27FC236}">
                <a16:creationId xmlns:a16="http://schemas.microsoft.com/office/drawing/2014/main" id="{A64DDD96-8B28-49C5-B65F-1722B31CB142}"/>
              </a:ext>
            </a:extLst>
          </p:cNvPr>
          <p:cNvSpPr/>
          <p:nvPr/>
        </p:nvSpPr>
        <p:spPr>
          <a:xfrm>
            <a:off x="4170650" y="4632387"/>
            <a:ext cx="108000" cy="1080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流程圖: 接點 124">
            <a:extLst>
              <a:ext uri="{FF2B5EF4-FFF2-40B4-BE49-F238E27FC236}">
                <a16:creationId xmlns:a16="http://schemas.microsoft.com/office/drawing/2014/main" id="{0DDCDF8F-FE58-4BDF-A0AF-143ABAD18892}"/>
              </a:ext>
            </a:extLst>
          </p:cNvPr>
          <p:cNvSpPr/>
          <p:nvPr/>
        </p:nvSpPr>
        <p:spPr>
          <a:xfrm>
            <a:off x="6710319" y="4318780"/>
            <a:ext cx="108000" cy="1080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2EDC6293-E286-41F8-97EE-A6EB22186626}"/>
              </a:ext>
            </a:extLst>
          </p:cNvPr>
          <p:cNvCxnSpPr>
            <a:cxnSpLocks/>
          </p:cNvCxnSpPr>
          <p:nvPr/>
        </p:nvCxnSpPr>
        <p:spPr>
          <a:xfrm flipH="1">
            <a:off x="1840306" y="5449789"/>
            <a:ext cx="2400552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F2A07DAA-A2F2-4387-BDEA-20E1961C39DC}"/>
              </a:ext>
            </a:extLst>
          </p:cNvPr>
          <p:cNvCxnSpPr>
            <a:cxnSpLocks/>
          </p:cNvCxnSpPr>
          <p:nvPr/>
        </p:nvCxnSpPr>
        <p:spPr>
          <a:xfrm>
            <a:off x="6763719" y="3607069"/>
            <a:ext cx="1" cy="7206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6C769DDC-A1BC-43C6-BFCA-8DB2F080B118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8898871" y="2219375"/>
            <a:ext cx="0" cy="7536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F2A07DAA-A2F2-4387-BDEA-20E1961C39DC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8898871" y="3522972"/>
            <a:ext cx="0" cy="85537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投影片編號版面配置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30280" y="452169"/>
            <a:ext cx="14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Round 1~9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22FA19C3-C44A-49B1-ABF0-31523A15AF26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796623" y="2219375"/>
            <a:ext cx="445326" cy="314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77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C2826A2B-A131-47B6-9977-0BBC12A3094C}"/>
              </a:ext>
            </a:extLst>
          </p:cNvPr>
          <p:cNvCxnSpPr>
            <a:cxnSpLocks/>
          </p:cNvCxnSpPr>
          <p:nvPr/>
        </p:nvCxnSpPr>
        <p:spPr>
          <a:xfrm>
            <a:off x="4233557" y="4652422"/>
            <a:ext cx="0" cy="3076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3063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AES-128 </a:t>
            </a:r>
            <a:r>
              <a:rPr lang="zh-TW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Diagram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28395" y="806020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95859" y="806020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55899" y="806020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023363" y="806020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52D7EA38-FADF-4301-877B-C27807D17860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4224650" y="3725774"/>
            <a:ext cx="0" cy="90661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7771A5A-7FA3-4F7E-84C5-CCA7CB30A9A1}"/>
              </a:ext>
            </a:extLst>
          </p:cNvPr>
          <p:cNvCxnSpPr>
            <a:cxnSpLocks/>
          </p:cNvCxnSpPr>
          <p:nvPr/>
        </p:nvCxnSpPr>
        <p:spPr>
          <a:xfrm>
            <a:off x="4234835" y="2839212"/>
            <a:ext cx="0" cy="74594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87474334-DEEF-4572-9EAC-A95276A80BF1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4233558" y="5285283"/>
            <a:ext cx="0" cy="180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6C769DDC-A1BC-43C6-BFCA-8DB2F080B118}"/>
              </a:ext>
            </a:extLst>
          </p:cNvPr>
          <p:cNvCxnSpPr>
            <a:cxnSpLocks/>
            <a:stCxn id="125" idx="0"/>
            <a:endCxn id="110" idx="0"/>
          </p:cNvCxnSpPr>
          <p:nvPr/>
        </p:nvCxnSpPr>
        <p:spPr>
          <a:xfrm flipH="1" flipV="1">
            <a:off x="6763719" y="2165375"/>
            <a:ext cx="600" cy="21534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C2826A2B-A131-47B6-9977-0BBC12A3094C}"/>
              </a:ext>
            </a:extLst>
          </p:cNvPr>
          <p:cNvCxnSpPr>
            <a:cxnSpLocks/>
          </p:cNvCxnSpPr>
          <p:nvPr/>
        </p:nvCxnSpPr>
        <p:spPr>
          <a:xfrm>
            <a:off x="4240858" y="2223075"/>
            <a:ext cx="0" cy="54461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E71D3041-DC0D-485F-B0F8-DA92EF4EBBE2}"/>
              </a:ext>
            </a:extLst>
          </p:cNvPr>
          <p:cNvSpPr/>
          <p:nvPr/>
        </p:nvSpPr>
        <p:spPr>
          <a:xfrm>
            <a:off x="3385584" y="3563158"/>
            <a:ext cx="1786131" cy="4068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ShiftRows</a:t>
            </a:r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3ADFD00-57F3-48BC-B4B2-A524689F0B72}"/>
              </a:ext>
            </a:extLst>
          </p:cNvPr>
          <p:cNvSpPr/>
          <p:nvPr/>
        </p:nvSpPr>
        <p:spPr>
          <a:xfrm>
            <a:off x="3340492" y="4960070"/>
            <a:ext cx="1786131" cy="325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MixColumns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4CCA83C-11C7-46B3-A560-201C49B64B54}"/>
              </a:ext>
            </a:extLst>
          </p:cNvPr>
          <p:cNvSpPr/>
          <p:nvPr/>
        </p:nvSpPr>
        <p:spPr>
          <a:xfrm>
            <a:off x="3367889" y="2780766"/>
            <a:ext cx="1786131" cy="395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SubBytes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BB9CAE2-2226-4403-A06A-63E48F8D2BBC}"/>
              </a:ext>
            </a:extLst>
          </p:cNvPr>
          <p:cNvSpPr/>
          <p:nvPr/>
        </p:nvSpPr>
        <p:spPr>
          <a:xfrm>
            <a:off x="3693226" y="1931343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data</a:t>
            </a:r>
            <a:r>
              <a:rPr lang="zh-TW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array</a:t>
            </a:r>
            <a:r>
              <a:rPr lang="zh-TW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5F8B17B9-A46E-402C-9A5D-44A6E1EBAF37}"/>
              </a:ext>
            </a:extLst>
          </p:cNvPr>
          <p:cNvSpPr/>
          <p:nvPr/>
        </p:nvSpPr>
        <p:spPr>
          <a:xfrm flipV="1">
            <a:off x="3798091" y="1931343"/>
            <a:ext cx="216024" cy="81947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0760A4DD-D431-495D-A42F-C53C67DFD691}"/>
              </a:ext>
            </a:extLst>
          </p:cNvPr>
          <p:cNvSpPr/>
          <p:nvPr/>
        </p:nvSpPr>
        <p:spPr>
          <a:xfrm>
            <a:off x="8005805" y="2972980"/>
            <a:ext cx="1786131" cy="549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err="1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Arial" panose="020B0604020202020204" pitchFamily="34" charset="0"/>
              </a:rPr>
              <a:t>KeyExpansion</a:t>
            </a:r>
            <a:endParaRPr lang="zh-TW" altLang="en-US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CBAE512-0816-45C2-9B7A-4EB9F3979358}"/>
              </a:ext>
            </a:extLst>
          </p:cNvPr>
          <p:cNvSpPr/>
          <p:nvPr/>
        </p:nvSpPr>
        <p:spPr>
          <a:xfrm>
            <a:off x="7241949" y="1934490"/>
            <a:ext cx="1152128" cy="57606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k</a:t>
            </a:r>
            <a:r>
              <a:rPr lang="en-US" altLang="zh-TW" dirty="0" smtClean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ey array</a:t>
            </a:r>
            <a:endParaRPr lang="zh-TW" altLang="en-US" dirty="0">
              <a:solidFill>
                <a:schemeClr val="tx1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08F1D6A7-93BF-44EF-94E6-8E5C9E015D2E}"/>
              </a:ext>
            </a:extLst>
          </p:cNvPr>
          <p:cNvSpPr/>
          <p:nvPr/>
        </p:nvSpPr>
        <p:spPr>
          <a:xfrm flipV="1">
            <a:off x="7343327" y="1932803"/>
            <a:ext cx="216024" cy="81947"/>
          </a:xfrm>
          <a:prstGeom prst="triangl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梯形 60">
            <a:extLst>
              <a:ext uri="{FF2B5EF4-FFF2-40B4-BE49-F238E27FC236}">
                <a16:creationId xmlns:a16="http://schemas.microsoft.com/office/drawing/2014/main" id="{248E1FC5-BED3-4862-BDC8-C50C0E48BD8D}"/>
              </a:ext>
            </a:extLst>
          </p:cNvPr>
          <p:cNvSpPr/>
          <p:nvPr/>
        </p:nvSpPr>
        <p:spPr>
          <a:xfrm flipV="1">
            <a:off x="3912777" y="1413539"/>
            <a:ext cx="656161" cy="288660"/>
          </a:xfrm>
          <a:prstGeom prst="trapezoid">
            <a:avLst>
              <a:gd name="adj" fmla="val 46819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AE5EEC67-6369-44AA-BC5C-F5EE1D9BE607}"/>
              </a:ext>
            </a:extLst>
          </p:cNvPr>
          <p:cNvSpPr/>
          <p:nvPr/>
        </p:nvSpPr>
        <p:spPr>
          <a:xfrm>
            <a:off x="5827080" y="2043055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B47A77AC-0A59-4D2A-8677-7A45160CC75A}"/>
              </a:ext>
            </a:extLst>
          </p:cNvPr>
          <p:cNvCxnSpPr>
            <a:cxnSpLocks/>
            <a:stCxn id="62" idx="0"/>
            <a:endCxn id="62" idx="4"/>
          </p:cNvCxnSpPr>
          <p:nvPr/>
        </p:nvCxnSpPr>
        <p:spPr>
          <a:xfrm>
            <a:off x="6007100" y="2043055"/>
            <a:ext cx="0" cy="3600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2435A485-D192-4145-B04B-358C004ACE5E}"/>
              </a:ext>
            </a:extLst>
          </p:cNvPr>
          <p:cNvCxnSpPr>
            <a:cxnSpLocks/>
            <a:stCxn id="62" idx="2"/>
            <a:endCxn id="62" idx="6"/>
          </p:cNvCxnSpPr>
          <p:nvPr/>
        </p:nvCxnSpPr>
        <p:spPr>
          <a:xfrm>
            <a:off x="5827080" y="2223075"/>
            <a:ext cx="36004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C260E929-9152-4DD0-A2A7-C36D5E333716}"/>
              </a:ext>
            </a:extLst>
          </p:cNvPr>
          <p:cNvCxnSpPr>
            <a:cxnSpLocks/>
            <a:stCxn id="56" idx="3"/>
            <a:endCxn id="62" idx="2"/>
          </p:cNvCxnSpPr>
          <p:nvPr/>
        </p:nvCxnSpPr>
        <p:spPr>
          <a:xfrm>
            <a:off x="4845354" y="2219375"/>
            <a:ext cx="981726" cy="37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22FA19C3-C44A-49B1-ABF0-31523A15AF26}"/>
              </a:ext>
            </a:extLst>
          </p:cNvPr>
          <p:cNvCxnSpPr>
            <a:cxnSpLocks/>
            <a:stCxn id="59" idx="1"/>
            <a:endCxn id="110" idx="6"/>
          </p:cNvCxnSpPr>
          <p:nvPr/>
        </p:nvCxnSpPr>
        <p:spPr>
          <a:xfrm flipH="1" flipV="1">
            <a:off x="6817719" y="2219375"/>
            <a:ext cx="424230" cy="314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88532A14-CA69-4714-9D72-F2AF71B63194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007100" y="1101476"/>
            <a:ext cx="4007" cy="9415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EFB12F78-1C0D-4A81-B88C-7DBC974608ED}"/>
              </a:ext>
            </a:extLst>
          </p:cNvPr>
          <p:cNvCxnSpPr>
            <a:cxnSpLocks/>
          </p:cNvCxnSpPr>
          <p:nvPr/>
        </p:nvCxnSpPr>
        <p:spPr>
          <a:xfrm flipH="1">
            <a:off x="4458928" y="1129308"/>
            <a:ext cx="15481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D378030-CA9E-4F9C-84B5-FEC14E326D40}"/>
              </a:ext>
            </a:extLst>
          </p:cNvPr>
          <p:cNvCxnSpPr>
            <a:cxnSpLocks/>
          </p:cNvCxnSpPr>
          <p:nvPr/>
        </p:nvCxnSpPr>
        <p:spPr>
          <a:xfrm>
            <a:off x="4458928" y="1111291"/>
            <a:ext cx="0" cy="30224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D899853B-7DBE-4A3C-82EA-BC6696A7A62C}"/>
              </a:ext>
            </a:extLst>
          </p:cNvPr>
          <p:cNvCxnSpPr>
            <a:cxnSpLocks/>
            <a:stCxn id="125" idx="2"/>
          </p:cNvCxnSpPr>
          <p:nvPr/>
        </p:nvCxnSpPr>
        <p:spPr>
          <a:xfrm flipH="1" flipV="1">
            <a:off x="4391143" y="4371873"/>
            <a:ext cx="2319176" cy="9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F2A07DAA-A2F2-4387-BDEA-20E1961C39DC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8394077" y="2222522"/>
            <a:ext cx="50479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弧形 73">
            <a:extLst>
              <a:ext uri="{FF2B5EF4-FFF2-40B4-BE49-F238E27FC236}">
                <a16:creationId xmlns:a16="http://schemas.microsoft.com/office/drawing/2014/main" id="{C0FA77F1-7268-4619-BB61-B9C7E1D06DBF}"/>
              </a:ext>
            </a:extLst>
          </p:cNvPr>
          <p:cNvSpPr/>
          <p:nvPr/>
        </p:nvSpPr>
        <p:spPr>
          <a:xfrm>
            <a:off x="4038852" y="4273355"/>
            <a:ext cx="371596" cy="264239"/>
          </a:xfrm>
          <a:prstGeom prst="arc">
            <a:avLst>
              <a:gd name="adj1" fmla="val 11355139"/>
              <a:gd name="adj2" fmla="val 2097518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92DCE6DF-8276-4CFA-B6FE-34C930351B30}"/>
              </a:ext>
            </a:extLst>
          </p:cNvPr>
          <p:cNvSpPr/>
          <p:nvPr/>
        </p:nvSpPr>
        <p:spPr>
          <a:xfrm>
            <a:off x="831528" y="4176525"/>
            <a:ext cx="360040" cy="36004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B3AF2614-6551-455B-AF5F-5CE1A03F9F6C}"/>
              </a:ext>
            </a:extLst>
          </p:cNvPr>
          <p:cNvCxnSpPr>
            <a:cxnSpLocks/>
          </p:cNvCxnSpPr>
          <p:nvPr/>
        </p:nvCxnSpPr>
        <p:spPr>
          <a:xfrm>
            <a:off x="1014577" y="4172548"/>
            <a:ext cx="0" cy="360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C0FBA29A-7A50-405D-A6A7-122D678562F1}"/>
              </a:ext>
            </a:extLst>
          </p:cNvPr>
          <p:cNvCxnSpPr>
            <a:cxnSpLocks/>
            <a:stCxn id="75" idx="2"/>
            <a:endCxn id="75" idx="6"/>
          </p:cNvCxnSpPr>
          <p:nvPr/>
        </p:nvCxnSpPr>
        <p:spPr>
          <a:xfrm>
            <a:off x="831528" y="4356545"/>
            <a:ext cx="3600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F3461EC1-29A0-4833-8AFE-27A4D44FC922}"/>
              </a:ext>
            </a:extLst>
          </p:cNvPr>
          <p:cNvCxnSpPr>
            <a:cxnSpLocks/>
          </p:cNvCxnSpPr>
          <p:nvPr/>
        </p:nvCxnSpPr>
        <p:spPr>
          <a:xfrm flipH="1" flipV="1">
            <a:off x="1203871" y="4359952"/>
            <a:ext cx="2854287" cy="1839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梯形 78">
            <a:extLst>
              <a:ext uri="{FF2B5EF4-FFF2-40B4-BE49-F238E27FC236}">
                <a16:creationId xmlns:a16="http://schemas.microsoft.com/office/drawing/2014/main" id="{2FC0D838-8705-4D33-8402-8FECAED088C7}"/>
              </a:ext>
            </a:extLst>
          </p:cNvPr>
          <p:cNvSpPr/>
          <p:nvPr/>
        </p:nvSpPr>
        <p:spPr>
          <a:xfrm rot="5400000" flipV="1">
            <a:off x="1252606" y="4928676"/>
            <a:ext cx="742067" cy="432048"/>
          </a:xfrm>
          <a:prstGeom prst="trapezoid">
            <a:avLst>
              <a:gd name="adj" fmla="val 46819"/>
            </a:avLst>
          </a:prstGeom>
          <a:solidFill>
            <a:schemeClr val="bg1">
              <a:lumMod val="6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A7211716-0C83-4017-9686-0826D1908B31}"/>
              </a:ext>
            </a:extLst>
          </p:cNvPr>
          <p:cNvCxnSpPr>
            <a:cxnSpLocks/>
          </p:cNvCxnSpPr>
          <p:nvPr/>
        </p:nvCxnSpPr>
        <p:spPr>
          <a:xfrm flipH="1">
            <a:off x="2930423" y="4690825"/>
            <a:ext cx="128592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6786EBBA-F2A9-4083-AA14-BC416AF08A72}"/>
              </a:ext>
            </a:extLst>
          </p:cNvPr>
          <p:cNvCxnSpPr>
            <a:cxnSpLocks/>
          </p:cNvCxnSpPr>
          <p:nvPr/>
        </p:nvCxnSpPr>
        <p:spPr>
          <a:xfrm flipH="1">
            <a:off x="1011548" y="5241718"/>
            <a:ext cx="3960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>
            <a:extLst>
              <a:ext uri="{FF2B5EF4-FFF2-40B4-BE49-F238E27FC236}">
                <a16:creationId xmlns:a16="http://schemas.microsoft.com/office/drawing/2014/main" id="{DBE32B3E-7A34-4360-BAC8-25A6CD759CCE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1011548" y="4536565"/>
            <a:ext cx="0" cy="70515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367EE2CF-B2D4-4D2F-9A26-6EC8044EC350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1011548" y="1101476"/>
            <a:ext cx="0" cy="30750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98BDE59F-3DE1-4D17-874E-FF51EA170117}"/>
              </a:ext>
            </a:extLst>
          </p:cNvPr>
          <p:cNvCxnSpPr>
            <a:cxnSpLocks/>
          </p:cNvCxnSpPr>
          <p:nvPr/>
        </p:nvCxnSpPr>
        <p:spPr>
          <a:xfrm flipH="1">
            <a:off x="1011548" y="1123673"/>
            <a:ext cx="30273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0C2F49BA-F797-4CFC-A966-61A3EAC16FAA}"/>
              </a:ext>
            </a:extLst>
          </p:cNvPr>
          <p:cNvCxnSpPr>
            <a:cxnSpLocks/>
          </p:cNvCxnSpPr>
          <p:nvPr/>
        </p:nvCxnSpPr>
        <p:spPr>
          <a:xfrm>
            <a:off x="4029016" y="1123673"/>
            <a:ext cx="0" cy="302248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>
            <a:extLst>
              <a:ext uri="{FF2B5EF4-FFF2-40B4-BE49-F238E27FC236}">
                <a16:creationId xmlns:a16="http://schemas.microsoft.com/office/drawing/2014/main" id="{04E9D878-C70A-45AB-BC48-6CEED3AC69DE}"/>
              </a:ext>
            </a:extLst>
          </p:cNvPr>
          <p:cNvCxnSpPr>
            <a:cxnSpLocks/>
          </p:cNvCxnSpPr>
          <p:nvPr/>
        </p:nvCxnSpPr>
        <p:spPr>
          <a:xfrm>
            <a:off x="4241961" y="1717653"/>
            <a:ext cx="1888" cy="21369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A3D1DCF4-2AEF-411D-B8CE-851F0E0CE057}"/>
              </a:ext>
            </a:extLst>
          </p:cNvPr>
          <p:cNvCxnSpPr>
            <a:cxnSpLocks/>
          </p:cNvCxnSpPr>
          <p:nvPr/>
        </p:nvCxnSpPr>
        <p:spPr>
          <a:xfrm flipV="1">
            <a:off x="2930424" y="4690825"/>
            <a:ext cx="9683" cy="3218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>
            <a:extLst>
              <a:ext uri="{FF2B5EF4-FFF2-40B4-BE49-F238E27FC236}">
                <a16:creationId xmlns:a16="http://schemas.microsoft.com/office/drawing/2014/main" id="{90ED1A6A-038A-4706-A900-D6585D29FD2A}"/>
              </a:ext>
            </a:extLst>
          </p:cNvPr>
          <p:cNvCxnSpPr>
            <a:cxnSpLocks/>
          </p:cNvCxnSpPr>
          <p:nvPr/>
        </p:nvCxnSpPr>
        <p:spPr>
          <a:xfrm flipH="1">
            <a:off x="1849634" y="4991499"/>
            <a:ext cx="1082169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流程圖: 接點 109">
            <a:extLst>
              <a:ext uri="{FF2B5EF4-FFF2-40B4-BE49-F238E27FC236}">
                <a16:creationId xmlns:a16="http://schemas.microsoft.com/office/drawing/2014/main" id="{B553D7A2-DFAE-468E-ACFE-ECDD082B0843}"/>
              </a:ext>
            </a:extLst>
          </p:cNvPr>
          <p:cNvSpPr/>
          <p:nvPr/>
        </p:nvSpPr>
        <p:spPr>
          <a:xfrm>
            <a:off x="6709719" y="2165375"/>
            <a:ext cx="108000" cy="1080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流程圖: 接點 119">
            <a:extLst>
              <a:ext uri="{FF2B5EF4-FFF2-40B4-BE49-F238E27FC236}">
                <a16:creationId xmlns:a16="http://schemas.microsoft.com/office/drawing/2014/main" id="{A64DDD96-8B28-49C5-B65F-1722B31CB142}"/>
              </a:ext>
            </a:extLst>
          </p:cNvPr>
          <p:cNvSpPr/>
          <p:nvPr/>
        </p:nvSpPr>
        <p:spPr>
          <a:xfrm>
            <a:off x="4170650" y="4632387"/>
            <a:ext cx="108000" cy="1080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流程圖: 接點 124">
            <a:extLst>
              <a:ext uri="{FF2B5EF4-FFF2-40B4-BE49-F238E27FC236}">
                <a16:creationId xmlns:a16="http://schemas.microsoft.com/office/drawing/2014/main" id="{0DDCDF8F-FE58-4BDF-A0AF-143ABAD18892}"/>
              </a:ext>
            </a:extLst>
          </p:cNvPr>
          <p:cNvSpPr/>
          <p:nvPr/>
        </p:nvSpPr>
        <p:spPr>
          <a:xfrm>
            <a:off x="6710319" y="4318780"/>
            <a:ext cx="108000" cy="10800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6" name="直線單箭頭接點 125">
            <a:extLst>
              <a:ext uri="{FF2B5EF4-FFF2-40B4-BE49-F238E27FC236}">
                <a16:creationId xmlns:a16="http://schemas.microsoft.com/office/drawing/2014/main" id="{2EDC6293-E286-41F8-97EE-A6EB22186626}"/>
              </a:ext>
            </a:extLst>
          </p:cNvPr>
          <p:cNvCxnSpPr>
            <a:cxnSpLocks/>
          </p:cNvCxnSpPr>
          <p:nvPr/>
        </p:nvCxnSpPr>
        <p:spPr>
          <a:xfrm flipH="1">
            <a:off x="1840306" y="5449789"/>
            <a:ext cx="240055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F2A07DAA-A2F2-4387-BDEA-20E1961C39DC}"/>
              </a:ext>
            </a:extLst>
          </p:cNvPr>
          <p:cNvCxnSpPr>
            <a:cxnSpLocks/>
          </p:cNvCxnSpPr>
          <p:nvPr/>
        </p:nvCxnSpPr>
        <p:spPr>
          <a:xfrm>
            <a:off x="6763719" y="3607069"/>
            <a:ext cx="1" cy="72064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接點 134">
            <a:extLst>
              <a:ext uri="{FF2B5EF4-FFF2-40B4-BE49-F238E27FC236}">
                <a16:creationId xmlns:a16="http://schemas.microsoft.com/office/drawing/2014/main" id="{6C769DDC-A1BC-43C6-BFCA-8DB2F080B118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8898871" y="2219375"/>
            <a:ext cx="0" cy="7536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F2A07DAA-A2F2-4387-BDEA-20E1961C39DC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8898871" y="3522972"/>
            <a:ext cx="0" cy="8553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投影片編號版面配置區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330280" y="452169"/>
            <a:ext cx="14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Round 10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F2A07DAA-A2F2-4387-BDEA-20E1961C39DC}"/>
              </a:ext>
            </a:extLst>
          </p:cNvPr>
          <p:cNvCxnSpPr>
            <a:cxnSpLocks/>
          </p:cNvCxnSpPr>
          <p:nvPr/>
        </p:nvCxnSpPr>
        <p:spPr>
          <a:xfrm flipH="1">
            <a:off x="6187120" y="2219375"/>
            <a:ext cx="504794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EFB12F78-1C0D-4A81-B88C-7DBC974608ED}"/>
              </a:ext>
            </a:extLst>
          </p:cNvPr>
          <p:cNvCxnSpPr>
            <a:cxnSpLocks/>
            <a:endCxn id="125" idx="6"/>
          </p:cNvCxnSpPr>
          <p:nvPr/>
        </p:nvCxnSpPr>
        <p:spPr>
          <a:xfrm flipH="1" flipV="1">
            <a:off x="6818319" y="4372780"/>
            <a:ext cx="2080551" cy="55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5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2359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AES-128 Chip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Info.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615504" y="1057300"/>
                <a:ext cx="4176464" cy="2657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4000"/>
                  </a:lnSpc>
                  <a:buAutoNum type="arabicPeriod"/>
                </a:pP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使用製</a:t>
                </a: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程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0.18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 smtClean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ts val="4000"/>
                  </a:lnSpc>
                  <a:buFontTx/>
                  <a:buAutoNum type="arabicPeriod"/>
                </a:pPr>
                <a:r>
                  <a:rPr lang="zh-TW" altLang="en-US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工作頻率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100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 </a:t>
                </a:r>
                <a:r>
                  <a:rPr lang="en-US" altLang="zh-TW" dirty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MHz </a:t>
                </a:r>
                <a:endParaRPr lang="en-US" altLang="zh-TW" dirty="0" smtClean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ts val="4000"/>
                  </a:lnSpc>
                  <a:buFontTx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Cell area 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104875.55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𝑢𝑚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ts val="4000"/>
                  </a:lnSpc>
                  <a:buFontTx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Gate count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(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約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)10508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個</a:t>
                </a:r>
                <a:endParaRPr lang="en-US" altLang="zh-TW" dirty="0" smtClean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  <a:p>
                <a:pPr marL="342900" indent="-342900">
                  <a:lnSpc>
                    <a:spcPts val="4000"/>
                  </a:lnSpc>
                  <a:buFontTx/>
                  <a:buAutoNum type="arabicPeriod"/>
                </a:pP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Chip size</a:t>
                </a:r>
                <a:r>
                  <a:rPr lang="zh-TW" altLang="en-US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：</a:t>
                </a:r>
                <a:r>
                  <a:rPr lang="en-US" altLang="zh-TW" dirty="0" smtClean="0">
                    <a:latin typeface="Times New Roman" panose="02020603050405020304" pitchFamily="18" charset="0"/>
                    <a:ea typeface="微軟正黑體" panose="020B0604030504040204" pitchFamily="34" charset="-120"/>
                  </a:rPr>
                  <a:t>1082.68 x 1079.68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𝑢𝑚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dirty="0" smtClean="0">
                  <a:latin typeface="Times New Roman" panose="02020603050405020304" pitchFamily="18" charset="0"/>
                  <a:ea typeface="微軟正黑體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04" y="1057300"/>
                <a:ext cx="4176464" cy="2657138"/>
              </a:xfrm>
              <a:prstGeom prst="rect">
                <a:avLst/>
              </a:prstGeom>
              <a:blipFill>
                <a:blip r:embed="rId3"/>
                <a:stretch>
                  <a:fillRect l="-10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313" y="1048063"/>
            <a:ext cx="3766066" cy="3713904"/>
          </a:xfrm>
          <a:prstGeom prst="rect">
            <a:avLst/>
          </a:prstGeom>
        </p:spPr>
      </p:pic>
      <p:sp>
        <p:nvSpPr>
          <p:cNvPr id="51" name="文字方塊 50"/>
          <p:cNvSpPr txBox="1"/>
          <p:nvPr/>
        </p:nvSpPr>
        <p:spPr>
          <a:xfrm>
            <a:off x="6951246" y="4852384"/>
            <a:ext cx="92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成果圖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514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2628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AES-128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ritical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ath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48" y="3330648"/>
            <a:ext cx="9962588" cy="1088930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631642" y="4657812"/>
            <a:ext cx="922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實際路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徑</a:t>
            </a:r>
          </a:p>
        </p:txBody>
      </p:sp>
      <p:sp>
        <p:nvSpPr>
          <p:cNvPr id="17" name="矩形 16"/>
          <p:cNvSpPr/>
          <p:nvPr/>
        </p:nvSpPr>
        <p:spPr>
          <a:xfrm>
            <a:off x="1059220" y="1687747"/>
            <a:ext cx="621882" cy="706590"/>
          </a:xfrm>
          <a:prstGeom prst="rect">
            <a:avLst/>
          </a:prstGeom>
          <a:solidFill>
            <a:srgbClr val="1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DFF</a:t>
            </a: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1643532" y="2039036"/>
            <a:ext cx="42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2067332" y="1687747"/>
            <a:ext cx="621882" cy="706590"/>
          </a:xfrm>
          <a:prstGeom prst="rect">
            <a:avLst/>
          </a:prstGeom>
          <a:solidFill>
            <a:srgbClr val="1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Sub</a:t>
            </a:r>
          </a:p>
          <a:p>
            <a:pPr algn="ctr"/>
            <a:r>
              <a:rPr lang="en-US" altLang="zh-TW" sz="1400" dirty="0" smtClean="0"/>
              <a:t>Bytes</a:t>
            </a: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2651644" y="2039036"/>
            <a:ext cx="42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075444" y="1687747"/>
            <a:ext cx="621882" cy="706590"/>
          </a:xfrm>
          <a:prstGeom prst="rect">
            <a:avLst/>
          </a:prstGeom>
          <a:solidFill>
            <a:srgbClr val="1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Shift</a:t>
            </a:r>
          </a:p>
          <a:p>
            <a:pPr algn="ctr"/>
            <a:r>
              <a:rPr lang="en-US" altLang="zh-TW" sz="1400" dirty="0" smtClean="0"/>
              <a:t>Rows</a:t>
            </a:r>
          </a:p>
        </p:txBody>
      </p:sp>
      <p:cxnSp>
        <p:nvCxnSpPr>
          <p:cNvPr id="22" name="直線單箭頭接點 21"/>
          <p:cNvCxnSpPr/>
          <p:nvPr/>
        </p:nvCxnSpPr>
        <p:spPr>
          <a:xfrm>
            <a:off x="3666604" y="2039036"/>
            <a:ext cx="42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4090404" y="1687747"/>
            <a:ext cx="826526" cy="706590"/>
          </a:xfrm>
          <a:prstGeom prst="rect">
            <a:avLst/>
          </a:prstGeom>
          <a:solidFill>
            <a:srgbClr val="1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Mix</a:t>
            </a:r>
          </a:p>
          <a:p>
            <a:pPr algn="ctr"/>
            <a:r>
              <a:rPr lang="en-US" altLang="zh-TW" sz="1400" dirty="0" smtClean="0"/>
              <a:t>columns</a:t>
            </a: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4875644" y="2039036"/>
            <a:ext cx="42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6359867" y="1687747"/>
            <a:ext cx="621882" cy="706590"/>
          </a:xfrm>
          <a:prstGeom prst="rect">
            <a:avLst/>
          </a:prstGeom>
          <a:solidFill>
            <a:srgbClr val="1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spc="-20" dirty="0" smtClean="0"/>
              <a:t>Adder</a:t>
            </a:r>
          </a:p>
        </p:txBody>
      </p:sp>
      <p:cxnSp>
        <p:nvCxnSpPr>
          <p:cNvPr id="28" name="直線單箭頭接點 27"/>
          <p:cNvCxnSpPr/>
          <p:nvPr/>
        </p:nvCxnSpPr>
        <p:spPr>
          <a:xfrm>
            <a:off x="6951483" y="2039036"/>
            <a:ext cx="42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375283" y="1687747"/>
            <a:ext cx="621882" cy="706590"/>
          </a:xfrm>
          <a:prstGeom prst="rect">
            <a:avLst/>
          </a:prstGeom>
          <a:solidFill>
            <a:srgbClr val="1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MUX</a:t>
            </a:r>
          </a:p>
        </p:txBody>
      </p:sp>
      <p:sp>
        <p:nvSpPr>
          <p:cNvPr id="30" name="文字方塊 29"/>
          <p:cNvSpPr txBox="1"/>
          <p:nvPr/>
        </p:nvSpPr>
        <p:spPr>
          <a:xfrm>
            <a:off x="399480" y="2350132"/>
            <a:ext cx="93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spc="5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Incr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     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0.96                </a:t>
            </a:r>
            <a:r>
              <a:rPr lang="en-US" altLang="zh-TW" sz="1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5.01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     0.36                  1.38                   0.90                0.26                0.88          0.14(setup time)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　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Path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     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0.96                5.97               6.33                  7.71                   8.61                8.87                9.75          9.89</a:t>
            </a:r>
            <a:endParaRPr lang="zh-TW" altLang="en-US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31" name="直線單箭頭接點 30"/>
          <p:cNvCxnSpPr/>
          <p:nvPr/>
        </p:nvCxnSpPr>
        <p:spPr>
          <a:xfrm>
            <a:off x="7994758" y="2039036"/>
            <a:ext cx="42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8418558" y="1687747"/>
            <a:ext cx="621882" cy="706590"/>
          </a:xfrm>
          <a:prstGeom prst="rect">
            <a:avLst/>
          </a:prstGeom>
          <a:solidFill>
            <a:srgbClr val="1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DFF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9527364" y="2497460"/>
            <a:ext cx="449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TW" sz="1400" spc="5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us</a:t>
            </a:r>
            <a:endParaRPr lang="zh-TW" altLang="en-US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47552" y="3653377"/>
            <a:ext cx="3618273" cy="63044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5310008" y="1682730"/>
            <a:ext cx="621882" cy="706590"/>
          </a:xfrm>
          <a:prstGeom prst="rect">
            <a:avLst/>
          </a:prstGeom>
          <a:solidFill>
            <a:srgbClr val="1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MUX</a:t>
            </a:r>
          </a:p>
        </p:txBody>
      </p:sp>
      <p:cxnSp>
        <p:nvCxnSpPr>
          <p:cNvPr id="36" name="直線單箭頭接點 35"/>
          <p:cNvCxnSpPr/>
          <p:nvPr/>
        </p:nvCxnSpPr>
        <p:spPr>
          <a:xfrm>
            <a:off x="5929483" y="2034019"/>
            <a:ext cx="42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2299164" y="3382012"/>
            <a:ext cx="852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solidFill>
                  <a:schemeClr val="bg1"/>
                </a:solidFill>
              </a:rPr>
              <a:t>SubBytes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1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245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FPGA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課程專題：</a:t>
            </a:r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04" y="1511033"/>
            <a:ext cx="4895691" cy="391376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615504" y="1113121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set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5944096" y="1297787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工作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頻率：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50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MHz</a:t>
            </a:r>
          </a:p>
          <a:p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工作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流程：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179368" y="2241868"/>
            <a:ext cx="1240779" cy="327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指令讀取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7" idx="2"/>
            <a:endCxn id="55" idx="0"/>
          </p:cNvCxnSpPr>
          <p:nvPr/>
        </p:nvCxnSpPr>
        <p:spPr>
          <a:xfrm>
            <a:off x="7799758" y="256946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179368" y="2857500"/>
            <a:ext cx="1240779" cy="3274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指令解碼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60" name="直線單箭頭接點 59"/>
          <p:cNvCxnSpPr>
            <a:endCxn id="61" idx="0"/>
          </p:cNvCxnSpPr>
          <p:nvPr/>
        </p:nvCxnSpPr>
        <p:spPr>
          <a:xfrm>
            <a:off x="7799758" y="3181801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179368" y="3469833"/>
            <a:ext cx="1240779" cy="3274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指令執行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62" name="直線單箭頭接點 61"/>
          <p:cNvCxnSpPr>
            <a:endCxn id="63" idx="0"/>
          </p:cNvCxnSpPr>
          <p:nvPr/>
        </p:nvCxnSpPr>
        <p:spPr>
          <a:xfrm>
            <a:off x="7799758" y="3798644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179368" y="4086676"/>
            <a:ext cx="1240779" cy="3274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mem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讀取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64" name="直線單箭頭接點 63"/>
          <p:cNvCxnSpPr>
            <a:endCxn id="65" idx="0"/>
          </p:cNvCxnSpPr>
          <p:nvPr/>
        </p:nvCxnSpPr>
        <p:spPr>
          <a:xfrm>
            <a:off x="7804477" y="438846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7184087" y="4676498"/>
            <a:ext cx="1240779" cy="3274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資料寫入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60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2440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Diagram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2445" y="2613993"/>
            <a:ext cx="864096" cy="926067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51789" y="2794065"/>
            <a:ext cx="864096" cy="92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Instr.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57923" y="2794065"/>
            <a:ext cx="864096" cy="92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Instr.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67028" y="2812420"/>
            <a:ext cx="1152128" cy="136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04336" y="2812420"/>
            <a:ext cx="1152128" cy="136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梯形 2"/>
          <p:cNvSpPr/>
          <p:nvPr/>
        </p:nvSpPr>
        <p:spPr>
          <a:xfrm rot="5400000">
            <a:off x="1694161" y="2918483"/>
            <a:ext cx="540008" cy="291172"/>
          </a:xfrm>
          <a:prstGeom prst="trapezoid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07752" y="1489348"/>
            <a:ext cx="864096" cy="92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00331" y="1489348"/>
            <a:ext cx="864096" cy="92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1476541" y="2908826"/>
            <a:ext cx="342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 rot="5400000" flipH="1" flipV="1">
            <a:off x="1167747" y="3691356"/>
            <a:ext cx="1116441" cy="185219"/>
          </a:xfrm>
          <a:prstGeom prst="bentConnector3">
            <a:avLst>
              <a:gd name="adj1" fmla="val 998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109751" y="3054102"/>
            <a:ext cx="342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 rot="5400000" flipH="1" flipV="1">
            <a:off x="1697580" y="3837596"/>
            <a:ext cx="1096877" cy="411541"/>
          </a:xfrm>
          <a:prstGeom prst="bentConnector3">
            <a:avLst>
              <a:gd name="adj1" fmla="val 997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3315885" y="3044631"/>
            <a:ext cx="342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522019" y="2919471"/>
            <a:ext cx="499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V="1">
            <a:off x="5021678" y="2559431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535049" y="2559431"/>
            <a:ext cx="1486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3536497" y="2199391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535049" y="2199391"/>
            <a:ext cx="37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021677" y="2919471"/>
            <a:ext cx="445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4998816" y="2895394"/>
            <a:ext cx="45719" cy="54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接點 47"/>
          <p:cNvCxnSpPr/>
          <p:nvPr/>
        </p:nvCxnSpPr>
        <p:spPr>
          <a:xfrm>
            <a:off x="6614599" y="2919471"/>
            <a:ext cx="499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7114258" y="2559431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5627629" y="2559431"/>
            <a:ext cx="1486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5629077" y="2199391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5627629" y="2199391"/>
            <a:ext cx="37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7091396" y="2895394"/>
            <a:ext cx="45719" cy="54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7649496" y="2974033"/>
            <a:ext cx="445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梯形 54"/>
          <p:cNvSpPr/>
          <p:nvPr/>
        </p:nvSpPr>
        <p:spPr>
          <a:xfrm rot="5400000">
            <a:off x="7233906" y="2846475"/>
            <a:ext cx="540008" cy="291172"/>
          </a:xfrm>
          <a:prstGeom prst="trapezoid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梯形 55"/>
          <p:cNvSpPr/>
          <p:nvPr/>
        </p:nvSpPr>
        <p:spPr>
          <a:xfrm rot="5400000">
            <a:off x="7461326" y="3566555"/>
            <a:ext cx="540008" cy="291172"/>
          </a:xfrm>
          <a:prstGeom prst="trapezoid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7873480" y="3710053"/>
            <a:ext cx="227347" cy="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7137114" y="2918157"/>
            <a:ext cx="237886" cy="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4771848" y="1677889"/>
            <a:ext cx="1228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肘形接點 64"/>
          <p:cNvCxnSpPr/>
          <p:nvPr/>
        </p:nvCxnSpPr>
        <p:spPr>
          <a:xfrm>
            <a:off x="4791968" y="2199391"/>
            <a:ext cx="742919" cy="617455"/>
          </a:xfrm>
          <a:prstGeom prst="bentConnector3">
            <a:avLst>
              <a:gd name="adj1" fmla="val 1003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6619156" y="3588280"/>
            <a:ext cx="966588" cy="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肘形接點 74"/>
          <p:cNvCxnSpPr/>
          <p:nvPr/>
        </p:nvCxnSpPr>
        <p:spPr>
          <a:xfrm rot="5400000" flipH="1" flipV="1">
            <a:off x="7074309" y="3208438"/>
            <a:ext cx="352201" cy="215832"/>
          </a:xfrm>
          <a:prstGeom prst="bentConnector3">
            <a:avLst>
              <a:gd name="adj1" fmla="val 1007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/>
          <p:nvPr/>
        </p:nvCxnSpPr>
        <p:spPr>
          <a:xfrm rot="5400000" flipH="1" flipV="1">
            <a:off x="7037907" y="4177984"/>
            <a:ext cx="916484" cy="169699"/>
          </a:xfrm>
          <a:prstGeom prst="bentConnector3">
            <a:avLst>
              <a:gd name="adj1" fmla="val 998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弧形 78"/>
          <p:cNvSpPr/>
          <p:nvPr/>
        </p:nvSpPr>
        <p:spPr>
          <a:xfrm rot="13642937">
            <a:off x="7098070" y="3457914"/>
            <a:ext cx="298008" cy="28410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線接點 85"/>
          <p:cNvCxnSpPr>
            <a:stCxn id="79" idx="0"/>
          </p:cNvCxnSpPr>
          <p:nvPr/>
        </p:nvCxnSpPr>
        <p:spPr>
          <a:xfrm flipH="1">
            <a:off x="7137114" y="3696150"/>
            <a:ext cx="5426" cy="566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梯形 87"/>
          <p:cNvSpPr/>
          <p:nvPr/>
        </p:nvSpPr>
        <p:spPr>
          <a:xfrm rot="16200000">
            <a:off x="6016789" y="4912526"/>
            <a:ext cx="540008" cy="291172"/>
          </a:xfrm>
          <a:prstGeom prst="trapezoid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接點 89"/>
          <p:cNvCxnSpPr>
            <a:stCxn id="19" idx="3"/>
          </p:cNvCxnSpPr>
          <p:nvPr/>
        </p:nvCxnSpPr>
        <p:spPr>
          <a:xfrm flipV="1">
            <a:off x="9256464" y="3492455"/>
            <a:ext cx="504056" cy="2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9760520" y="3492455"/>
            <a:ext cx="0" cy="1705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H="1">
            <a:off x="6432379" y="5198324"/>
            <a:ext cx="3328142" cy="1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6864427" y="2918157"/>
            <a:ext cx="0" cy="2027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H="1">
            <a:off x="6432379" y="4945732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 flipH="1" flipV="1">
            <a:off x="5044535" y="5058111"/>
            <a:ext cx="1096672" cy="9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肘形接點 111"/>
          <p:cNvCxnSpPr/>
          <p:nvPr/>
        </p:nvCxnSpPr>
        <p:spPr>
          <a:xfrm rot="5400000" flipH="1" flipV="1">
            <a:off x="4699338" y="4295165"/>
            <a:ext cx="1108142" cy="417749"/>
          </a:xfrm>
          <a:prstGeom prst="bentConnector3">
            <a:avLst>
              <a:gd name="adj1" fmla="val 998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4771848" y="2353444"/>
            <a:ext cx="1080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>
            <a:off x="4879941" y="2353444"/>
            <a:ext cx="0" cy="458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弧形 120"/>
          <p:cNvSpPr/>
          <p:nvPr/>
        </p:nvSpPr>
        <p:spPr>
          <a:xfrm rot="13642937">
            <a:off x="4834534" y="2776105"/>
            <a:ext cx="298008" cy="28410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線接點 123"/>
          <p:cNvCxnSpPr/>
          <p:nvPr/>
        </p:nvCxnSpPr>
        <p:spPr>
          <a:xfrm>
            <a:off x="4879941" y="3006000"/>
            <a:ext cx="0" cy="2443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肘形接點 129"/>
          <p:cNvCxnSpPr>
            <a:endCxn id="88" idx="1"/>
          </p:cNvCxnSpPr>
          <p:nvPr/>
        </p:nvCxnSpPr>
        <p:spPr>
          <a:xfrm flipV="1">
            <a:off x="4879941" y="5291719"/>
            <a:ext cx="1406852" cy="164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21" idx="3"/>
          </p:cNvCxnSpPr>
          <p:nvPr/>
        </p:nvCxnSpPr>
        <p:spPr>
          <a:xfrm flipV="1">
            <a:off x="6864427" y="1952381"/>
            <a:ext cx="58807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flipV="1">
            <a:off x="7452500" y="1267260"/>
            <a:ext cx="0" cy="6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flipH="1">
            <a:off x="255464" y="1273324"/>
            <a:ext cx="71970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255464" y="1267260"/>
            <a:ext cx="0" cy="1803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endCxn id="2" idx="1"/>
          </p:cNvCxnSpPr>
          <p:nvPr/>
        </p:nvCxnSpPr>
        <p:spPr>
          <a:xfrm>
            <a:off x="255464" y="3077026"/>
            <a:ext cx="356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2040248" y="2794065"/>
            <a:ext cx="49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1977421" y="3249255"/>
            <a:ext cx="49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1813280" y="4552496"/>
            <a:ext cx="818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980432" y="4112816"/>
            <a:ext cx="7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843891" y="4225761"/>
            <a:ext cx="51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xt_d_data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7358324" y="4500432"/>
            <a:ext cx="776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xt_d_addr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接點 6"/>
          <p:cNvCxnSpPr/>
          <p:nvPr/>
        </p:nvCxnSpPr>
        <p:spPr>
          <a:xfrm>
            <a:off x="1476541" y="2712322"/>
            <a:ext cx="336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5404147" y="1561356"/>
            <a:ext cx="59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接點 30"/>
          <p:cNvCxnSpPr/>
          <p:nvPr/>
        </p:nvCxnSpPr>
        <p:spPr>
          <a:xfrm>
            <a:off x="1817574" y="1396854"/>
            <a:ext cx="2669" cy="1318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1813280" y="1396278"/>
            <a:ext cx="3590867" cy="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5408290" y="1396278"/>
            <a:ext cx="0" cy="1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橢圓 94"/>
          <p:cNvSpPr/>
          <p:nvPr/>
        </p:nvSpPr>
        <p:spPr>
          <a:xfrm>
            <a:off x="6841116" y="2893790"/>
            <a:ext cx="45719" cy="54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84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1901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Flow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2445" y="2613993"/>
            <a:ext cx="864096" cy="926067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451789" y="2794065"/>
            <a:ext cx="864096" cy="92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Instr.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657923" y="2794065"/>
            <a:ext cx="864096" cy="92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Instr.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decode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467028" y="2812420"/>
            <a:ext cx="1152128" cy="136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</a:p>
          <a:p>
            <a:pPr algn="ctr"/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endParaRPr lang="en-US" altLang="zh-TW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104336" y="2812420"/>
            <a:ext cx="1152128" cy="1365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梯形 2"/>
          <p:cNvSpPr/>
          <p:nvPr/>
        </p:nvSpPr>
        <p:spPr>
          <a:xfrm rot="5400000">
            <a:off x="1694161" y="2918483"/>
            <a:ext cx="540008" cy="291172"/>
          </a:xfrm>
          <a:prstGeom prst="trapezoid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907752" y="1489348"/>
            <a:ext cx="864096" cy="92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00331" y="1489348"/>
            <a:ext cx="864096" cy="9260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TW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1476541" y="2908826"/>
            <a:ext cx="342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肘形接點 21"/>
          <p:cNvCxnSpPr/>
          <p:nvPr/>
        </p:nvCxnSpPr>
        <p:spPr>
          <a:xfrm rot="5400000" flipH="1" flipV="1">
            <a:off x="1167747" y="3691356"/>
            <a:ext cx="1116441" cy="185219"/>
          </a:xfrm>
          <a:prstGeom prst="bentConnector3">
            <a:avLst>
              <a:gd name="adj1" fmla="val 998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109751" y="3054102"/>
            <a:ext cx="342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肘形接點 28"/>
          <p:cNvCxnSpPr/>
          <p:nvPr/>
        </p:nvCxnSpPr>
        <p:spPr>
          <a:xfrm rot="5400000" flipH="1" flipV="1">
            <a:off x="1697580" y="3837596"/>
            <a:ext cx="1096877" cy="411541"/>
          </a:xfrm>
          <a:prstGeom prst="bentConnector3">
            <a:avLst>
              <a:gd name="adj1" fmla="val 997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3315885" y="3044631"/>
            <a:ext cx="3420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4522019" y="2919471"/>
            <a:ext cx="499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 flipV="1">
            <a:off x="5021678" y="2559431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/>
          <p:cNvCxnSpPr/>
          <p:nvPr/>
        </p:nvCxnSpPr>
        <p:spPr>
          <a:xfrm>
            <a:off x="3535049" y="2559431"/>
            <a:ext cx="1486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 flipV="1">
            <a:off x="3536497" y="2199391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535049" y="2199391"/>
            <a:ext cx="37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5021677" y="2919471"/>
            <a:ext cx="445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橢圓 46"/>
          <p:cNvSpPr/>
          <p:nvPr/>
        </p:nvSpPr>
        <p:spPr>
          <a:xfrm>
            <a:off x="4998816" y="2895394"/>
            <a:ext cx="45719" cy="54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直線接點 47"/>
          <p:cNvCxnSpPr/>
          <p:nvPr/>
        </p:nvCxnSpPr>
        <p:spPr>
          <a:xfrm>
            <a:off x="6614599" y="2919471"/>
            <a:ext cx="4996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 flipV="1">
            <a:off x="7114258" y="2559431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線接點 49"/>
          <p:cNvCxnSpPr/>
          <p:nvPr/>
        </p:nvCxnSpPr>
        <p:spPr>
          <a:xfrm>
            <a:off x="5627629" y="2559431"/>
            <a:ext cx="148662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 flipV="1">
            <a:off x="5629077" y="2199391"/>
            <a:ext cx="0" cy="3600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5627629" y="2199391"/>
            <a:ext cx="3727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橢圓 52"/>
          <p:cNvSpPr/>
          <p:nvPr/>
        </p:nvSpPr>
        <p:spPr>
          <a:xfrm>
            <a:off x="7091396" y="2895394"/>
            <a:ext cx="45719" cy="54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" name="直線單箭頭接點 53"/>
          <p:cNvCxnSpPr/>
          <p:nvPr/>
        </p:nvCxnSpPr>
        <p:spPr>
          <a:xfrm>
            <a:off x="7649496" y="2974033"/>
            <a:ext cx="445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梯形 54"/>
          <p:cNvSpPr/>
          <p:nvPr/>
        </p:nvSpPr>
        <p:spPr>
          <a:xfrm rot="5400000">
            <a:off x="7233906" y="2846475"/>
            <a:ext cx="540008" cy="291172"/>
          </a:xfrm>
          <a:prstGeom prst="trapezoid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梯形 55"/>
          <p:cNvSpPr/>
          <p:nvPr/>
        </p:nvSpPr>
        <p:spPr>
          <a:xfrm rot="5400000">
            <a:off x="7461326" y="3566555"/>
            <a:ext cx="540008" cy="291172"/>
          </a:xfrm>
          <a:prstGeom prst="trapezoid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" name="直線單箭頭接點 56"/>
          <p:cNvCxnSpPr/>
          <p:nvPr/>
        </p:nvCxnSpPr>
        <p:spPr>
          <a:xfrm flipV="1">
            <a:off x="7873480" y="3710053"/>
            <a:ext cx="227347" cy="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7137114" y="2918157"/>
            <a:ext cx="237886" cy="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4771848" y="1677889"/>
            <a:ext cx="12284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肘形接點 64"/>
          <p:cNvCxnSpPr/>
          <p:nvPr/>
        </p:nvCxnSpPr>
        <p:spPr>
          <a:xfrm>
            <a:off x="4791968" y="2199391"/>
            <a:ext cx="742919" cy="617455"/>
          </a:xfrm>
          <a:prstGeom prst="bentConnector3">
            <a:avLst>
              <a:gd name="adj1" fmla="val 10032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6619156" y="3588280"/>
            <a:ext cx="966588" cy="1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肘形接點 74"/>
          <p:cNvCxnSpPr/>
          <p:nvPr/>
        </p:nvCxnSpPr>
        <p:spPr>
          <a:xfrm rot="5400000" flipH="1" flipV="1">
            <a:off x="7074309" y="3208438"/>
            <a:ext cx="352201" cy="215832"/>
          </a:xfrm>
          <a:prstGeom prst="bentConnector3">
            <a:avLst>
              <a:gd name="adj1" fmla="val 10070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肘形接點 75"/>
          <p:cNvCxnSpPr/>
          <p:nvPr/>
        </p:nvCxnSpPr>
        <p:spPr>
          <a:xfrm rot="5400000" flipH="1" flipV="1">
            <a:off x="7037907" y="4177984"/>
            <a:ext cx="916484" cy="169699"/>
          </a:xfrm>
          <a:prstGeom prst="bentConnector3">
            <a:avLst>
              <a:gd name="adj1" fmla="val 998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弧形 78"/>
          <p:cNvSpPr/>
          <p:nvPr/>
        </p:nvSpPr>
        <p:spPr>
          <a:xfrm rot="13642937">
            <a:off x="7098070" y="3457914"/>
            <a:ext cx="298008" cy="28410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直線接點 85"/>
          <p:cNvCxnSpPr>
            <a:stCxn id="79" idx="0"/>
          </p:cNvCxnSpPr>
          <p:nvPr/>
        </p:nvCxnSpPr>
        <p:spPr>
          <a:xfrm flipH="1">
            <a:off x="7137114" y="3696150"/>
            <a:ext cx="5426" cy="5666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梯形 87"/>
          <p:cNvSpPr/>
          <p:nvPr/>
        </p:nvSpPr>
        <p:spPr>
          <a:xfrm rot="16200000">
            <a:off x="6016789" y="4912526"/>
            <a:ext cx="540008" cy="291172"/>
          </a:xfrm>
          <a:prstGeom prst="trapezoid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0" name="直線接點 89"/>
          <p:cNvCxnSpPr>
            <a:stCxn id="19" idx="3"/>
          </p:cNvCxnSpPr>
          <p:nvPr/>
        </p:nvCxnSpPr>
        <p:spPr>
          <a:xfrm flipV="1">
            <a:off x="9256464" y="3492455"/>
            <a:ext cx="504056" cy="24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>
            <a:off x="9760520" y="3492455"/>
            <a:ext cx="0" cy="17058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/>
          <p:nvPr/>
        </p:nvCxnSpPr>
        <p:spPr>
          <a:xfrm flipH="1">
            <a:off x="6432379" y="5198324"/>
            <a:ext cx="3328142" cy="11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線接點 101"/>
          <p:cNvCxnSpPr/>
          <p:nvPr/>
        </p:nvCxnSpPr>
        <p:spPr>
          <a:xfrm>
            <a:off x="6864427" y="2918157"/>
            <a:ext cx="0" cy="2027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 flipH="1">
            <a:off x="6432379" y="4945732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直線接點 105"/>
          <p:cNvCxnSpPr/>
          <p:nvPr/>
        </p:nvCxnSpPr>
        <p:spPr>
          <a:xfrm flipH="1" flipV="1">
            <a:off x="5044535" y="5058111"/>
            <a:ext cx="1096672" cy="97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肘形接點 111"/>
          <p:cNvCxnSpPr/>
          <p:nvPr/>
        </p:nvCxnSpPr>
        <p:spPr>
          <a:xfrm rot="5400000" flipH="1" flipV="1">
            <a:off x="4699338" y="4295165"/>
            <a:ext cx="1108142" cy="417749"/>
          </a:xfrm>
          <a:prstGeom prst="bentConnector3">
            <a:avLst>
              <a:gd name="adj1" fmla="val 998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線接點 116"/>
          <p:cNvCxnSpPr/>
          <p:nvPr/>
        </p:nvCxnSpPr>
        <p:spPr>
          <a:xfrm>
            <a:off x="4771848" y="2353444"/>
            <a:ext cx="1080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接點 118"/>
          <p:cNvCxnSpPr/>
          <p:nvPr/>
        </p:nvCxnSpPr>
        <p:spPr>
          <a:xfrm>
            <a:off x="4879941" y="2353444"/>
            <a:ext cx="0" cy="4589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弧形 120"/>
          <p:cNvSpPr/>
          <p:nvPr/>
        </p:nvSpPr>
        <p:spPr>
          <a:xfrm rot="13642937">
            <a:off x="4834534" y="2776105"/>
            <a:ext cx="298008" cy="284104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" name="直線接點 123"/>
          <p:cNvCxnSpPr/>
          <p:nvPr/>
        </p:nvCxnSpPr>
        <p:spPr>
          <a:xfrm>
            <a:off x="4879941" y="3006000"/>
            <a:ext cx="0" cy="2443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肘形接點 129"/>
          <p:cNvCxnSpPr>
            <a:endCxn id="88" idx="1"/>
          </p:cNvCxnSpPr>
          <p:nvPr/>
        </p:nvCxnSpPr>
        <p:spPr>
          <a:xfrm flipV="1">
            <a:off x="4879941" y="5291719"/>
            <a:ext cx="1406852" cy="1642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直線接點 132"/>
          <p:cNvCxnSpPr>
            <a:stCxn id="21" idx="3"/>
          </p:cNvCxnSpPr>
          <p:nvPr/>
        </p:nvCxnSpPr>
        <p:spPr>
          <a:xfrm flipV="1">
            <a:off x="6864427" y="1952381"/>
            <a:ext cx="588073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直線接點 134"/>
          <p:cNvCxnSpPr/>
          <p:nvPr/>
        </p:nvCxnSpPr>
        <p:spPr>
          <a:xfrm flipV="1">
            <a:off x="7452500" y="1267260"/>
            <a:ext cx="0" cy="684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線接點 136"/>
          <p:cNvCxnSpPr/>
          <p:nvPr/>
        </p:nvCxnSpPr>
        <p:spPr>
          <a:xfrm flipH="1">
            <a:off x="255464" y="1273324"/>
            <a:ext cx="71970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直線接點 138"/>
          <p:cNvCxnSpPr/>
          <p:nvPr/>
        </p:nvCxnSpPr>
        <p:spPr>
          <a:xfrm>
            <a:off x="255464" y="1267260"/>
            <a:ext cx="0" cy="1803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線單箭頭接點 140"/>
          <p:cNvCxnSpPr>
            <a:endCxn id="2" idx="1"/>
          </p:cNvCxnSpPr>
          <p:nvPr/>
        </p:nvCxnSpPr>
        <p:spPr>
          <a:xfrm>
            <a:off x="255464" y="3077026"/>
            <a:ext cx="356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2040248" y="2794065"/>
            <a:ext cx="49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1977421" y="3249255"/>
            <a:ext cx="4938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1813280" y="4552496"/>
            <a:ext cx="818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980432" y="4112816"/>
            <a:ext cx="7766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en-US" altLang="zh-TW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TW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文字方塊 149"/>
          <p:cNvSpPr txBox="1"/>
          <p:nvPr/>
        </p:nvSpPr>
        <p:spPr>
          <a:xfrm>
            <a:off x="6843891" y="4225761"/>
            <a:ext cx="514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xt_d_data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文字方塊 150"/>
          <p:cNvSpPr txBox="1"/>
          <p:nvPr/>
        </p:nvSpPr>
        <p:spPr>
          <a:xfrm>
            <a:off x="7358324" y="4500432"/>
            <a:ext cx="7766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TW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xt_d_addr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接點 71"/>
          <p:cNvCxnSpPr/>
          <p:nvPr/>
        </p:nvCxnSpPr>
        <p:spPr>
          <a:xfrm>
            <a:off x="1476541" y="2712322"/>
            <a:ext cx="33673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>
            <a:off x="5404147" y="1561356"/>
            <a:ext cx="596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>
            <a:off x="1817574" y="1396854"/>
            <a:ext cx="2669" cy="1318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>
            <a:off x="1813280" y="1396278"/>
            <a:ext cx="3590867" cy="375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>
            <a:off x="5408290" y="1396278"/>
            <a:ext cx="0" cy="16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橢圓 79"/>
          <p:cNvSpPr/>
          <p:nvPr/>
        </p:nvSpPr>
        <p:spPr>
          <a:xfrm>
            <a:off x="6841411" y="2895394"/>
            <a:ext cx="45719" cy="545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0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17" grpId="0" animBg="1"/>
      <p:bldP spid="18" grpId="0" animBg="1"/>
      <p:bldP spid="19" grpId="0" animBg="1"/>
      <p:bldP spid="3" grpId="0" animBg="1"/>
      <p:bldP spid="20" grpId="0" animBg="1"/>
      <p:bldP spid="21" grpId="0" animBg="1"/>
      <p:bldP spid="47" grpId="0" animBg="1"/>
      <p:bldP spid="53" grpId="0" animBg="1"/>
      <p:bldP spid="55" grpId="0" animBg="1"/>
      <p:bldP spid="56" grpId="0" animBg="1"/>
      <p:bldP spid="79" grpId="0" animBg="1"/>
      <p:bldP spid="88" grpId="0" animBg="1"/>
      <p:bldP spid="121" grpId="0" animBg="1"/>
      <p:bldP spid="142" grpId="0"/>
      <p:bldP spid="143" grpId="0"/>
      <p:bldP spid="148" grpId="0"/>
      <p:bldP spid="149" grpId="0"/>
      <p:bldP spid="150" grpId="0"/>
      <p:bldP spid="151" grpId="0"/>
      <p:bldP spid="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相關證書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31678" y="4196422"/>
            <a:ext cx="2339102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TSRI Design compiler</a:t>
            </a: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672" y="1142170"/>
            <a:ext cx="2443108" cy="325747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602" y="1042747"/>
            <a:ext cx="2774553" cy="3381657"/>
          </a:xfrm>
          <a:prstGeom prst="rect">
            <a:avLst/>
          </a:prstGeom>
        </p:spPr>
      </p:pic>
      <p:sp>
        <p:nvSpPr>
          <p:cNvPr id="16" name="TextBox 7"/>
          <p:cNvSpPr txBox="1"/>
          <p:nvPr/>
        </p:nvSpPr>
        <p:spPr>
          <a:xfrm>
            <a:off x="5497713" y="4196422"/>
            <a:ext cx="2140330" cy="6052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MTK </a:t>
            </a:r>
            <a:r>
              <a:rPr lang="en-US" altLang="zh-TW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2022</a:t>
            </a:r>
            <a:r>
              <a:rPr lang="zh-TW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暑期實習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448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TW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驗證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2550465" y="1789093"/>
            <a:ext cx="1240779" cy="327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指定功能</a:t>
            </a:r>
            <a:endParaRPr lang="zh-TW" altLang="en-US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73" name="直線單箭頭接點 72"/>
          <p:cNvCxnSpPr>
            <a:stCxn id="72" idx="2"/>
            <a:endCxn id="74" idx="0"/>
          </p:cNvCxnSpPr>
          <p:nvPr/>
        </p:nvCxnSpPr>
        <p:spPr>
          <a:xfrm>
            <a:off x="3170855" y="2116693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2550465" y="2404725"/>
            <a:ext cx="1240779" cy="3274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設計組語</a:t>
            </a:r>
            <a:endParaRPr lang="zh-TW" altLang="en-US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77" name="直線單箭頭接點 76"/>
          <p:cNvCxnSpPr>
            <a:endCxn id="78" idx="0"/>
          </p:cNvCxnSpPr>
          <p:nvPr/>
        </p:nvCxnSpPr>
        <p:spPr>
          <a:xfrm>
            <a:off x="3170855" y="2729026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2550465" y="3017058"/>
            <a:ext cx="1240779" cy="3274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寫入</a:t>
            </a:r>
            <a:r>
              <a:rPr lang="en-US" altLang="zh-TW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CPU</a:t>
            </a:r>
            <a:endParaRPr lang="zh-TW" altLang="en-US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80" name="直線單箭頭接點 79"/>
          <p:cNvCxnSpPr>
            <a:endCxn id="81" idx="0"/>
          </p:cNvCxnSpPr>
          <p:nvPr/>
        </p:nvCxnSpPr>
        <p:spPr>
          <a:xfrm>
            <a:off x="3170855" y="3345869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2550465" y="3633901"/>
            <a:ext cx="1240779" cy="3274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開始執行</a:t>
            </a:r>
          </a:p>
        </p:txBody>
      </p:sp>
      <p:cxnSp>
        <p:nvCxnSpPr>
          <p:cNvPr id="82" name="直線單箭頭接點 81"/>
          <p:cNvCxnSpPr>
            <a:endCxn id="83" idx="0"/>
          </p:cNvCxnSpPr>
          <p:nvPr/>
        </p:nvCxnSpPr>
        <p:spPr>
          <a:xfrm>
            <a:off x="3175574" y="3935691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矩形 82"/>
          <p:cNvSpPr/>
          <p:nvPr/>
        </p:nvSpPr>
        <p:spPr>
          <a:xfrm>
            <a:off x="2555184" y="4223723"/>
            <a:ext cx="1240779" cy="3274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暫存器</a:t>
            </a:r>
            <a:r>
              <a:rPr lang="zh-TW" altLang="en-US" sz="16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確認</a:t>
            </a:r>
            <a:endParaRPr lang="zh-TW" altLang="en-US" sz="16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722881" y="1217217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驗證流程：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4" name="文字方塊 83"/>
          <p:cNvSpPr txBox="1"/>
          <p:nvPr/>
        </p:nvSpPr>
        <p:spPr>
          <a:xfrm>
            <a:off x="4638697" y="1217217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Ex. 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4638697" y="1814393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(1) 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找出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Data memory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中，最大與最小的數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5" name="文字方塊 84"/>
          <p:cNvSpPr txBox="1"/>
          <p:nvPr/>
        </p:nvSpPr>
        <p:spPr>
          <a:xfrm>
            <a:off x="4638697" y="2196199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Both" startAt="2"/>
            </a:pP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LDR R1, #0</a:t>
            </a:r>
          </a:p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LDR R2, #1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    CMP R2, R1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    BCC  , #2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    </a:t>
            </a:r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OutR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R1 </a:t>
            </a:r>
          </a:p>
          <a:p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    .…..</a:t>
            </a:r>
            <a:endParaRPr lang="zh-TW" altLang="en-US" sz="12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87" name="文字方塊 86"/>
          <p:cNvSpPr txBox="1"/>
          <p:nvPr/>
        </p:nvSpPr>
        <p:spPr>
          <a:xfrm>
            <a:off x="4649085" y="3501336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(3) 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利用</a:t>
            </a:r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Testbench</a:t>
            </a:r>
            <a:r>
              <a:rPr lang="zh-TW" altLang="en-US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將指令與資料寫入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CPU</a:t>
            </a:r>
          </a:p>
        </p:txBody>
      </p:sp>
      <p:sp>
        <p:nvSpPr>
          <p:cNvPr id="89" name="文字方塊 88"/>
          <p:cNvSpPr txBox="1"/>
          <p:nvPr/>
        </p:nvSpPr>
        <p:spPr>
          <a:xfrm>
            <a:off x="4638697" y="3875150"/>
            <a:ext cx="3096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(4) 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利用</a:t>
            </a:r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Testbench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讓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CPU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開始執行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91" name="文字方塊 90"/>
          <p:cNvSpPr txBox="1"/>
          <p:nvPr/>
        </p:nvSpPr>
        <p:spPr>
          <a:xfrm>
            <a:off x="4631945" y="4248964"/>
            <a:ext cx="3935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(5) 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利用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ISE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</a:t>
            </a:r>
            <a:r>
              <a:rPr lang="en-US" altLang="zh-TW" sz="12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ISim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顯示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Post-Route</a:t>
            </a:r>
            <a:r>
              <a:rPr lang="zh-TW" altLang="en-US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波形，確認暫存器的值</a:t>
            </a:r>
            <a:endParaRPr lang="en-US" altLang="zh-TW" sz="12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10172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IC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競賽：派工機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855540" y="1045725"/>
            <a:ext cx="4048995" cy="1010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全排列演算法：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[0,1,2,3] &gt; [0,1,3,2] &gt; [0,2,1,3] &gt;…</a:t>
            </a:r>
          </a:p>
          <a:p>
            <a:pPr>
              <a:lnSpc>
                <a:spcPts val="25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… &gt; [3,2,0,1] &gt;[3,2,1,0] </a:t>
            </a:r>
          </a:p>
        </p:txBody>
      </p:sp>
      <p:sp>
        <p:nvSpPr>
          <p:cNvPr id="7" name="矩形 6"/>
          <p:cNvSpPr/>
          <p:nvPr/>
        </p:nvSpPr>
        <p:spPr>
          <a:xfrm>
            <a:off x="6639258" y="2824396"/>
            <a:ext cx="1240779" cy="327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[0,1,3,2]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10" name="直線單箭頭接點 9"/>
          <p:cNvCxnSpPr>
            <a:stCxn id="7" idx="2"/>
            <a:endCxn id="55" idx="0"/>
          </p:cNvCxnSpPr>
          <p:nvPr/>
        </p:nvCxnSpPr>
        <p:spPr>
          <a:xfrm>
            <a:off x="7259648" y="3151996"/>
            <a:ext cx="0" cy="239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6639258" y="3391784"/>
            <a:ext cx="1240779" cy="3274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[0,1,3,2]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60" name="直線單箭頭接點 59"/>
          <p:cNvCxnSpPr>
            <a:endCxn id="61" idx="0"/>
          </p:cNvCxnSpPr>
          <p:nvPr/>
        </p:nvCxnSpPr>
        <p:spPr>
          <a:xfrm>
            <a:off x="7259648" y="3716085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639258" y="4004117"/>
            <a:ext cx="1240779" cy="3274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[0,2,3,1]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cxnSp>
        <p:nvCxnSpPr>
          <p:cNvPr id="62" name="直線單箭頭接點 61"/>
          <p:cNvCxnSpPr>
            <a:endCxn id="63" idx="0"/>
          </p:cNvCxnSpPr>
          <p:nvPr/>
        </p:nvCxnSpPr>
        <p:spPr>
          <a:xfrm>
            <a:off x="7259648" y="4332928"/>
            <a:ext cx="0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639258" y="4620960"/>
            <a:ext cx="1240779" cy="32748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[0,2,1,3]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2" name="文字方塊 1"/>
          <p:cNvSpPr txBox="1"/>
          <p:nvPr/>
        </p:nvSpPr>
        <p:spPr>
          <a:xfrm>
            <a:off x="615504" y="1057300"/>
            <a:ext cx="4464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題目要求：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　找出工作時間最少的組合以及有幾種組合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951705"/>
              </p:ext>
            </p:extLst>
          </p:nvPr>
        </p:nvGraphicFramePr>
        <p:xfrm>
          <a:off x="472748" y="2724098"/>
          <a:ext cx="4626480" cy="2254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2504">
                  <a:extLst>
                    <a:ext uri="{9D8B030D-6E8A-4147-A177-3AD203B41FA5}">
                      <a16:colId xmlns:a16="http://schemas.microsoft.com/office/drawing/2014/main" val="198864293"/>
                    </a:ext>
                  </a:extLst>
                </a:gridCol>
                <a:gridCol w="890994">
                  <a:extLst>
                    <a:ext uri="{9D8B030D-6E8A-4147-A177-3AD203B41FA5}">
                      <a16:colId xmlns:a16="http://schemas.microsoft.com/office/drawing/2014/main" val="60439830"/>
                    </a:ext>
                  </a:extLst>
                </a:gridCol>
                <a:gridCol w="890994">
                  <a:extLst>
                    <a:ext uri="{9D8B030D-6E8A-4147-A177-3AD203B41FA5}">
                      <a16:colId xmlns:a16="http://schemas.microsoft.com/office/drawing/2014/main" val="111503426"/>
                    </a:ext>
                  </a:extLst>
                </a:gridCol>
                <a:gridCol w="890994">
                  <a:extLst>
                    <a:ext uri="{9D8B030D-6E8A-4147-A177-3AD203B41FA5}">
                      <a16:colId xmlns:a16="http://schemas.microsoft.com/office/drawing/2014/main" val="2802405173"/>
                    </a:ext>
                  </a:extLst>
                </a:gridCol>
                <a:gridCol w="890994">
                  <a:extLst>
                    <a:ext uri="{9D8B030D-6E8A-4147-A177-3AD203B41FA5}">
                      <a16:colId xmlns:a16="http://schemas.microsoft.com/office/drawing/2014/main" val="345881308"/>
                    </a:ext>
                  </a:extLst>
                </a:gridCol>
              </a:tblGrid>
              <a:tr h="450920"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kern="12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Work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793560"/>
                  </a:ext>
                </a:extLst>
              </a:tr>
              <a:tr h="450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2941344"/>
                  </a:ext>
                </a:extLst>
              </a:tr>
              <a:tr h="450920">
                <a:tc>
                  <a:txBody>
                    <a:bodyPr/>
                    <a:lstStyle/>
                    <a:p>
                      <a:pPr marL="0" marR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080584"/>
                  </a:ext>
                </a:extLst>
              </a:tr>
              <a:tr h="450920">
                <a:tc>
                  <a:txBody>
                    <a:bodyPr/>
                    <a:lstStyle/>
                    <a:p>
                      <a:pPr marL="0" marR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3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328405"/>
                  </a:ext>
                </a:extLst>
              </a:tr>
              <a:tr h="450920">
                <a:tc>
                  <a:txBody>
                    <a:bodyPr/>
                    <a:lstStyle/>
                    <a:p>
                      <a:pPr marL="0" marR="0" indent="0" algn="ctr" defTabSz="9143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</a:t>
                      </a:r>
                      <a:r>
                        <a:rPr lang="en-US" altLang="zh-TW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4</a:t>
                      </a:r>
                      <a:endParaRPr lang="zh-TW" altLang="en-US" sz="16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TW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4911253"/>
                  </a:ext>
                </a:extLst>
              </a:tr>
            </a:tbl>
          </a:graphicData>
        </a:graphic>
      </p:graphicFrame>
      <p:sp>
        <p:nvSpPr>
          <p:cNvPr id="23" name="文字方塊 22"/>
          <p:cNvSpPr txBox="1"/>
          <p:nvPr/>
        </p:nvSpPr>
        <p:spPr>
          <a:xfrm>
            <a:off x="1888944" y="2338128"/>
            <a:ext cx="1917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工作時間成本表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944095" y="2271665"/>
            <a:ext cx="2520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Ex.  [0,1,3,2] &gt; [0,2,1,3]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090995" y="2824396"/>
            <a:ext cx="168653" cy="3276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428302" y="3388485"/>
            <a:ext cx="168653" cy="3276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7966334" y="2775532"/>
            <a:ext cx="1685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en-US" altLang="zh-TW" sz="11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(1)</a:t>
            </a:r>
            <a:r>
              <a:rPr lang="zh-TW" altLang="en-US" sz="11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從右開始，找出右邊數比左邊數大的位址</a:t>
            </a:r>
            <a:endParaRPr lang="zh-TW" altLang="en-US" sz="1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7942646" y="3355274"/>
            <a:ext cx="170935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en-US" altLang="zh-TW" sz="11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(2)</a:t>
            </a:r>
            <a:r>
              <a:rPr lang="zh-TW" altLang="en-US" sz="11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從右開始，找出第一個比</a:t>
            </a:r>
            <a:r>
              <a:rPr lang="en-US" altLang="zh-TW" sz="11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(1)</a:t>
            </a:r>
            <a:r>
              <a:rPr lang="zh-TW" altLang="en-US" sz="11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的數還大的位址</a:t>
            </a:r>
            <a:endParaRPr lang="zh-TW" altLang="en-US" sz="1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7942646" y="4028075"/>
            <a:ext cx="1709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en-US" altLang="zh-TW" sz="11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(3)</a:t>
            </a:r>
            <a:r>
              <a:rPr lang="zh-TW" altLang="en-US" sz="11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將</a:t>
            </a:r>
            <a:r>
              <a:rPr lang="en-US" altLang="zh-TW" sz="11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(1)</a:t>
            </a:r>
            <a:r>
              <a:rPr lang="zh-TW" altLang="en-US" sz="11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與</a:t>
            </a:r>
            <a:r>
              <a:rPr lang="en-US" altLang="zh-TW" sz="11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(2)</a:t>
            </a:r>
            <a:r>
              <a:rPr lang="zh-TW" altLang="en-US" sz="11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的位址交換</a:t>
            </a:r>
            <a:endParaRPr lang="zh-TW" altLang="en-US" sz="1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7942646" y="4617478"/>
            <a:ext cx="1709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563" indent="-182563"/>
            <a:r>
              <a:rPr lang="en-US" altLang="zh-TW" sz="11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(4)</a:t>
            </a:r>
            <a:r>
              <a:rPr lang="zh-TW" altLang="en-US" sz="11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將</a:t>
            </a:r>
            <a:r>
              <a:rPr lang="en-US" altLang="zh-TW" sz="11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(1)</a:t>
            </a:r>
            <a:r>
              <a:rPr lang="zh-TW" altLang="en-US" sz="11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右邊的數字排列前後顛倒</a:t>
            </a:r>
            <a:endParaRPr lang="zh-TW" altLang="en-US" sz="11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2168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派工機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 Diagram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911648" y="2497460"/>
            <a:ext cx="936104" cy="1080120"/>
          </a:xfrm>
          <a:prstGeom prst="rect">
            <a:avLst/>
          </a:prstGeom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495824" y="2574486"/>
            <a:ext cx="864096" cy="926067"/>
          </a:xfrm>
          <a:prstGeom prst="rect">
            <a:avLst/>
          </a:prstGeom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b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007992" y="2502479"/>
            <a:ext cx="1296144" cy="1075101"/>
          </a:xfrm>
          <a:prstGeom prst="rect">
            <a:avLst/>
          </a:prstGeom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215904" y="1267977"/>
            <a:ext cx="864096" cy="926067"/>
          </a:xfrm>
          <a:prstGeom prst="rect">
            <a:avLst/>
          </a:prstGeom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956946" y="2502479"/>
            <a:ext cx="936104" cy="1080120"/>
          </a:xfrm>
          <a:prstGeom prst="rect">
            <a:avLst/>
          </a:prstGeom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1119560" y="2948917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1119560" y="314553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847752" y="2948917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接點 26"/>
          <p:cNvCxnSpPr/>
          <p:nvPr/>
        </p:nvCxnSpPr>
        <p:spPr>
          <a:xfrm flipV="1">
            <a:off x="2665363" y="1983699"/>
            <a:ext cx="1550541" cy="513761"/>
          </a:xfrm>
          <a:prstGeom prst="bentConnector3">
            <a:avLst>
              <a:gd name="adj1" fmla="val 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endCxn id="74" idx="0"/>
          </p:cNvCxnSpPr>
          <p:nvPr/>
        </p:nvCxnSpPr>
        <p:spPr>
          <a:xfrm>
            <a:off x="5080000" y="1983699"/>
            <a:ext cx="576064" cy="518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4359920" y="2961617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215904" y="3932251"/>
            <a:ext cx="936104" cy="926067"/>
          </a:xfrm>
          <a:prstGeom prst="rect">
            <a:avLst/>
          </a:prstGeom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肘形接點 45"/>
          <p:cNvCxnSpPr>
            <a:endCxn id="95" idx="1"/>
          </p:cNvCxnSpPr>
          <p:nvPr/>
        </p:nvCxnSpPr>
        <p:spPr>
          <a:xfrm rot="16200000" flipH="1">
            <a:off x="3569331" y="3748712"/>
            <a:ext cx="894732" cy="398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5080000" y="198369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endCxn id="78" idx="0"/>
          </p:cNvCxnSpPr>
          <p:nvPr/>
        </p:nvCxnSpPr>
        <p:spPr>
          <a:xfrm>
            <a:off x="5080000" y="1417340"/>
            <a:ext cx="2344998" cy="1085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95" idx="3"/>
            <a:endCxn id="78" idx="2"/>
          </p:cNvCxnSpPr>
          <p:nvPr/>
        </p:nvCxnSpPr>
        <p:spPr>
          <a:xfrm flipV="1">
            <a:off x="5152008" y="3582599"/>
            <a:ext cx="2272990" cy="812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78" idx="3"/>
          </p:cNvCxnSpPr>
          <p:nvPr/>
        </p:nvCxnSpPr>
        <p:spPr>
          <a:xfrm flipV="1">
            <a:off x="7893050" y="3037519"/>
            <a:ext cx="739409" cy="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843737" y="166805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Receive_done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5152008" y="168139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Algorithm_done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7404611" y="199867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Transmit_start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34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派工機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 Flow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911648" y="2497460"/>
            <a:ext cx="936104" cy="1080120"/>
          </a:xfrm>
          <a:prstGeom prst="rect">
            <a:avLst/>
          </a:prstGeom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3495824" y="2574486"/>
            <a:ext cx="864096" cy="926067"/>
          </a:xfrm>
          <a:prstGeom prst="rect">
            <a:avLst/>
          </a:prstGeom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b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5007992" y="2502479"/>
            <a:ext cx="1296144" cy="1075101"/>
          </a:xfrm>
          <a:prstGeom prst="rect">
            <a:avLst/>
          </a:prstGeom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Permutation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215904" y="1267977"/>
            <a:ext cx="864096" cy="926067"/>
          </a:xfrm>
          <a:prstGeom prst="rect">
            <a:avLst/>
          </a:prstGeom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6956946" y="2502479"/>
            <a:ext cx="936104" cy="1080120"/>
          </a:xfrm>
          <a:prstGeom prst="rect">
            <a:avLst/>
          </a:prstGeom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1119560" y="2948917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線單箭頭接點 79"/>
          <p:cNvCxnSpPr/>
          <p:nvPr/>
        </p:nvCxnSpPr>
        <p:spPr>
          <a:xfrm>
            <a:off x="1119560" y="314553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847752" y="2948917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肘形接點 26"/>
          <p:cNvCxnSpPr/>
          <p:nvPr/>
        </p:nvCxnSpPr>
        <p:spPr>
          <a:xfrm flipV="1">
            <a:off x="2665363" y="1983699"/>
            <a:ext cx="1550541" cy="513761"/>
          </a:xfrm>
          <a:prstGeom prst="bentConnector3">
            <a:avLst>
              <a:gd name="adj1" fmla="val 1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肘形接點 34"/>
          <p:cNvCxnSpPr>
            <a:endCxn id="74" idx="0"/>
          </p:cNvCxnSpPr>
          <p:nvPr/>
        </p:nvCxnSpPr>
        <p:spPr>
          <a:xfrm>
            <a:off x="5080000" y="1983699"/>
            <a:ext cx="576064" cy="5187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H="1">
            <a:off x="4359920" y="2961617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215904" y="3932251"/>
            <a:ext cx="936104" cy="926067"/>
          </a:xfrm>
          <a:prstGeom prst="rect">
            <a:avLst/>
          </a:prstGeom>
          <a:ln w="9525">
            <a:solidFill>
              <a:srgbClr val="26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algn="ctr"/>
            <a:r>
              <a:rPr lang="en-US" altLang="zh-TW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肘形接點 45"/>
          <p:cNvCxnSpPr>
            <a:endCxn id="95" idx="1"/>
          </p:cNvCxnSpPr>
          <p:nvPr/>
        </p:nvCxnSpPr>
        <p:spPr>
          <a:xfrm rot="16200000" flipH="1">
            <a:off x="3569331" y="3748712"/>
            <a:ext cx="894732" cy="3984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>
            <a:off x="5080000" y="1983699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肘形接點 63"/>
          <p:cNvCxnSpPr>
            <a:endCxn id="78" idx="0"/>
          </p:cNvCxnSpPr>
          <p:nvPr/>
        </p:nvCxnSpPr>
        <p:spPr>
          <a:xfrm>
            <a:off x="5080000" y="1417340"/>
            <a:ext cx="2344998" cy="10851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肘形接點 66"/>
          <p:cNvCxnSpPr>
            <a:stCxn id="95" idx="3"/>
            <a:endCxn id="78" idx="2"/>
          </p:cNvCxnSpPr>
          <p:nvPr/>
        </p:nvCxnSpPr>
        <p:spPr>
          <a:xfrm flipV="1">
            <a:off x="5152008" y="3582599"/>
            <a:ext cx="2272990" cy="8126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>
            <a:stCxn id="78" idx="3"/>
          </p:cNvCxnSpPr>
          <p:nvPr/>
        </p:nvCxnSpPr>
        <p:spPr>
          <a:xfrm flipV="1">
            <a:off x="7893050" y="3037519"/>
            <a:ext cx="739409" cy="5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/>
          <p:cNvSpPr txBox="1"/>
          <p:nvPr/>
        </p:nvSpPr>
        <p:spPr>
          <a:xfrm>
            <a:off x="2843737" y="166805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Receive_done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5152008" y="168139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Algorithm_done</a:t>
            </a:r>
            <a:r>
              <a:rPr lang="en-US" altLang="zh-TW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7404611" y="199867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Transmit_start</a:t>
            </a:r>
            <a:endParaRPr lang="zh-TW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06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7" grpId="0" animBg="1"/>
      <p:bldP spid="78" grpId="0" animBg="1"/>
      <p:bldP spid="95" grpId="0" animBg="1"/>
      <p:bldP spid="71" grpId="0"/>
      <p:bldP spid="107" grpId="0"/>
      <p:bldP spid="10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15620" y="44058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VLSI </a:t>
            </a:r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課程專題：同步計數器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投影片編號版面配置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615504" y="105730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Schematic Design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03536" y="1832946"/>
            <a:ext cx="648072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等腰三角形 8"/>
          <p:cNvSpPr/>
          <p:nvPr/>
        </p:nvSpPr>
        <p:spPr>
          <a:xfrm rot="5400000" flipH="1">
            <a:off x="823941" y="2274305"/>
            <a:ext cx="244356" cy="85166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1155564" y="2481018"/>
            <a:ext cx="144016" cy="14401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延遲 16"/>
          <p:cNvSpPr/>
          <p:nvPr/>
        </p:nvSpPr>
        <p:spPr>
          <a:xfrm>
            <a:off x="1965504" y="1811135"/>
            <a:ext cx="288032" cy="254277"/>
          </a:xfrm>
          <a:prstGeom prst="flowChartDelay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874111" y="1868443"/>
            <a:ext cx="353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1284567" y="1866985"/>
            <a:ext cx="353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997642" y="2261235"/>
            <a:ext cx="490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et_n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825654" y="1832946"/>
            <a:ext cx="648072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等腰三角形 30"/>
          <p:cNvSpPr/>
          <p:nvPr/>
        </p:nvSpPr>
        <p:spPr>
          <a:xfrm rot="5400000" flipH="1">
            <a:off x="2746059" y="2274305"/>
            <a:ext cx="244356" cy="85166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/>
          <p:cNvSpPr/>
          <p:nvPr/>
        </p:nvSpPr>
        <p:spPr>
          <a:xfrm>
            <a:off x="3077682" y="2481018"/>
            <a:ext cx="144016" cy="14401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延遲 32"/>
          <p:cNvSpPr/>
          <p:nvPr/>
        </p:nvSpPr>
        <p:spPr>
          <a:xfrm>
            <a:off x="3887622" y="1811135"/>
            <a:ext cx="288032" cy="254277"/>
          </a:xfrm>
          <a:prstGeom prst="flowChartDelay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/>
          <p:cNvSpPr txBox="1"/>
          <p:nvPr/>
        </p:nvSpPr>
        <p:spPr>
          <a:xfrm>
            <a:off x="2796229" y="1868443"/>
            <a:ext cx="353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206685" y="1866985"/>
            <a:ext cx="353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919760" y="2261235"/>
            <a:ext cx="490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et_n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589339" y="1832946"/>
            <a:ext cx="648072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等腰三角形 37"/>
          <p:cNvSpPr/>
          <p:nvPr/>
        </p:nvSpPr>
        <p:spPr>
          <a:xfrm rot="5400000" flipH="1">
            <a:off x="6509744" y="2274305"/>
            <a:ext cx="244356" cy="85166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橢圓 38"/>
          <p:cNvSpPr/>
          <p:nvPr/>
        </p:nvSpPr>
        <p:spPr>
          <a:xfrm>
            <a:off x="6841367" y="2481018"/>
            <a:ext cx="144016" cy="14401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流程圖: 延遲 39"/>
          <p:cNvSpPr/>
          <p:nvPr/>
        </p:nvSpPr>
        <p:spPr>
          <a:xfrm>
            <a:off x="5922733" y="1829125"/>
            <a:ext cx="288032" cy="254277"/>
          </a:xfrm>
          <a:prstGeom prst="flowChartDelay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6559914" y="1868443"/>
            <a:ext cx="353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970370" y="1866985"/>
            <a:ext cx="353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683445" y="2261235"/>
            <a:ext cx="490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et_n</a:t>
            </a:r>
            <a:endParaRPr lang="zh-TW" alt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直線單箭頭接點 23"/>
          <p:cNvCxnSpPr/>
          <p:nvPr/>
        </p:nvCxnSpPr>
        <p:spPr>
          <a:xfrm>
            <a:off x="1551608" y="1993404"/>
            <a:ext cx="4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489640" y="1993404"/>
            <a:ext cx="4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183456" y="1849388"/>
            <a:ext cx="392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 smtClean="0"/>
              <a:t>vdd</a:t>
            </a:r>
            <a:endParaRPr lang="zh-TW" altLang="en-US" sz="1000" dirty="0"/>
          </a:p>
        </p:txBody>
      </p:sp>
      <p:cxnSp>
        <p:nvCxnSpPr>
          <p:cNvPr id="27" name="直線接點 26"/>
          <p:cNvCxnSpPr/>
          <p:nvPr/>
        </p:nvCxnSpPr>
        <p:spPr>
          <a:xfrm flipV="1">
            <a:off x="615504" y="1705372"/>
            <a:ext cx="0" cy="288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>
            <a:off x="615504" y="1705372"/>
            <a:ext cx="1115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肘形接點 49"/>
          <p:cNvCxnSpPr/>
          <p:nvPr/>
        </p:nvCxnSpPr>
        <p:spPr>
          <a:xfrm>
            <a:off x="1715351" y="1705372"/>
            <a:ext cx="262478" cy="1502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橢圓 53"/>
          <p:cNvSpPr/>
          <p:nvPr/>
        </p:nvSpPr>
        <p:spPr>
          <a:xfrm>
            <a:off x="590737" y="1967873"/>
            <a:ext cx="45719" cy="45719"/>
          </a:xfrm>
          <a:prstGeom prst="ellipse">
            <a:avLst/>
          </a:prstGeom>
          <a:solidFill>
            <a:srgbClr val="2626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6" name="直線單箭頭接點 65"/>
          <p:cNvCxnSpPr/>
          <p:nvPr/>
        </p:nvCxnSpPr>
        <p:spPr>
          <a:xfrm>
            <a:off x="2253536" y="1938273"/>
            <a:ext cx="57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3473726" y="2006746"/>
            <a:ext cx="4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2539849" y="1645532"/>
            <a:ext cx="0" cy="2880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>
            <a:off x="2539849" y="1645532"/>
            <a:ext cx="111592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肘形接點 71"/>
          <p:cNvCxnSpPr/>
          <p:nvPr/>
        </p:nvCxnSpPr>
        <p:spPr>
          <a:xfrm>
            <a:off x="3615526" y="1645532"/>
            <a:ext cx="272096" cy="1961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橢圓 72"/>
          <p:cNvSpPr/>
          <p:nvPr/>
        </p:nvSpPr>
        <p:spPr>
          <a:xfrm>
            <a:off x="2515082" y="1908033"/>
            <a:ext cx="45719" cy="45719"/>
          </a:xfrm>
          <a:prstGeom prst="ellipse">
            <a:avLst/>
          </a:prstGeom>
          <a:solidFill>
            <a:srgbClr val="26262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/>
          <p:cNvCxnSpPr/>
          <p:nvPr/>
        </p:nvCxnSpPr>
        <p:spPr>
          <a:xfrm>
            <a:off x="4175654" y="1949597"/>
            <a:ext cx="184266" cy="41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4359014" y="2069734"/>
            <a:ext cx="174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．．．．．．</a:t>
            </a:r>
            <a:endParaRPr lang="zh-TW" altLang="en-US" dirty="0"/>
          </a:p>
        </p:txBody>
      </p:sp>
      <p:cxnSp>
        <p:nvCxnSpPr>
          <p:cNvPr id="26" name="直線單箭頭接點 25"/>
          <p:cNvCxnSpPr/>
          <p:nvPr/>
        </p:nvCxnSpPr>
        <p:spPr>
          <a:xfrm>
            <a:off x="6210765" y="1967873"/>
            <a:ext cx="378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7237411" y="1990095"/>
            <a:ext cx="378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1614569" y="1990095"/>
            <a:ext cx="395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TW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3556511" y="2013592"/>
            <a:ext cx="395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TW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7229019" y="2005071"/>
            <a:ext cx="395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TW" sz="1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TW" altLang="en-US" sz="1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線接點 50"/>
          <p:cNvCxnSpPr/>
          <p:nvPr/>
        </p:nvCxnSpPr>
        <p:spPr>
          <a:xfrm flipV="1">
            <a:off x="322763" y="2786509"/>
            <a:ext cx="65906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endCxn id="16" idx="4"/>
          </p:cNvCxnSpPr>
          <p:nvPr/>
        </p:nvCxnSpPr>
        <p:spPr>
          <a:xfrm flipV="1">
            <a:off x="1227572" y="2625034"/>
            <a:ext cx="0" cy="16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3149690" y="2625034"/>
            <a:ext cx="0" cy="16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 flipV="1">
            <a:off x="6914892" y="2625034"/>
            <a:ext cx="0" cy="160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183456" y="2558167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err="1"/>
              <a:t>s</a:t>
            </a:r>
            <a:r>
              <a:rPr lang="en-US" altLang="zh-TW" sz="1000" dirty="0" err="1" smtClean="0"/>
              <a:t>et_n</a:t>
            </a:r>
            <a:endParaRPr lang="zh-TW" altLang="en-US" sz="1000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615504" y="304578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Layout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0" name="圖片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8" y="3635013"/>
            <a:ext cx="6181643" cy="1077239"/>
          </a:xfrm>
          <a:prstGeom prst="rect">
            <a:avLst/>
          </a:prstGeom>
        </p:spPr>
      </p:pic>
      <p:sp>
        <p:nvSpPr>
          <p:cNvPr id="61" name="矩形 60"/>
          <p:cNvSpPr/>
          <p:nvPr/>
        </p:nvSpPr>
        <p:spPr>
          <a:xfrm>
            <a:off x="831528" y="1570648"/>
            <a:ext cx="3403646" cy="107629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/>
          <p:nvPr/>
        </p:nvCxnSpPr>
        <p:spPr>
          <a:xfrm>
            <a:off x="3807853" y="2659696"/>
            <a:ext cx="288032" cy="9753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/>
          <p:cNvSpPr txBox="1"/>
          <p:nvPr/>
        </p:nvSpPr>
        <p:spPr>
          <a:xfrm>
            <a:off x="7237411" y="3088253"/>
            <a:ext cx="2702177" cy="1910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工作頻率：</a:t>
            </a:r>
            <a:r>
              <a:rPr lang="en-US" altLang="zh-TW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200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MHz</a:t>
            </a:r>
          </a:p>
          <a:p>
            <a:pPr>
              <a:lnSpc>
                <a:spcPts val="2500"/>
              </a:lnSpc>
            </a:pP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Layout 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軟體：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Virtuoso</a:t>
            </a:r>
          </a:p>
          <a:p>
            <a:pPr>
              <a:lnSpc>
                <a:spcPts val="25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模擬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軟體：</a:t>
            </a:r>
            <a:r>
              <a:rPr lang="en-US" altLang="zh-TW" sz="1400" dirty="0" err="1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Hspice</a:t>
            </a:r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波形</a:t>
            </a: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顯示</a:t>
            </a:r>
            <a:r>
              <a:rPr lang="zh-TW" altLang="en-US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軟體：</a:t>
            </a:r>
            <a:r>
              <a:rPr lang="en-US" altLang="zh-TW" sz="14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Cosmos Scope</a:t>
            </a:r>
          </a:p>
          <a:p>
            <a:pPr>
              <a:lnSpc>
                <a:spcPts val="2500"/>
              </a:lnSpc>
            </a:pPr>
            <a:r>
              <a:rPr lang="zh-TW" altLang="en-US" sz="14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驗證軟體：</a:t>
            </a:r>
            <a:r>
              <a:rPr lang="en-US" altLang="zh-TW" sz="1400" dirty="0" err="1">
                <a:latin typeface="Times New Roman" panose="02020603050405020304" pitchFamily="18" charset="0"/>
                <a:ea typeface="微軟正黑體" panose="020B0604030504040204" pitchFamily="34" charset="-120"/>
              </a:rPr>
              <a:t>Calibre</a:t>
            </a:r>
            <a:endParaRPr lang="en-US" altLang="zh-TW" sz="1400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1400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320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五边形 11"/>
          <p:cNvSpPr/>
          <p:nvPr/>
        </p:nvSpPr>
        <p:spPr>
          <a:xfrm flipH="1">
            <a:off x="399480" y="1921400"/>
            <a:ext cx="9760520" cy="1107996"/>
          </a:xfrm>
          <a:prstGeom prst="homePlate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814706" y="1922560"/>
            <a:ext cx="493006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</a:t>
            </a:r>
            <a:r>
              <a:rPr lang="en-US" altLang="zh-CN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you</a:t>
            </a:r>
            <a:r>
              <a:rPr lang="en-US" altLang="zh-TW" sz="6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endParaRPr lang="zh-CN" altLang="en-US" sz="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726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24" y="440586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 Block Diagram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36</a:t>
            </a:fld>
            <a:endParaRPr lang="zh-CN" altLang="en-US"/>
          </a:p>
        </p:txBody>
      </p:sp>
      <p:pic>
        <p:nvPicPr>
          <p:cNvPr id="16" name="圖片 1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 b="18514"/>
          <a:stretch/>
        </p:blipFill>
        <p:spPr bwMode="auto">
          <a:xfrm>
            <a:off x="1541430" y="979104"/>
            <a:ext cx="7077139" cy="45771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5712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24" y="440586"/>
            <a:ext cx="16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egisters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14" y="913283"/>
            <a:ext cx="7310342" cy="4680521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22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24" y="440586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SPI DC</a:t>
            </a: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508000" y="985292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Design environment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3"/>
          <a:srcRect l="341"/>
          <a:stretch/>
        </p:blipFill>
        <p:spPr>
          <a:xfrm>
            <a:off x="582343" y="1346393"/>
            <a:ext cx="8164683" cy="801558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483424" y="2166797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2.   Clock constraints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43" y="2540408"/>
            <a:ext cx="9211961" cy="1975815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72560" y="4522515"/>
            <a:ext cx="3059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3.   DRC Constraint</a:t>
            </a: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5"/>
          <a:srcRect l="-1" t="1" r="185" b="38437"/>
          <a:stretch/>
        </p:blipFill>
        <p:spPr>
          <a:xfrm>
            <a:off x="582343" y="4904402"/>
            <a:ext cx="3616116" cy="3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24" y="44058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成績單、名次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39</a:t>
            </a:fld>
            <a:endParaRPr lang="zh-CN" altLang="en-US"/>
          </a:p>
        </p:txBody>
      </p:sp>
      <p:pic>
        <p:nvPicPr>
          <p:cNvPr id="19" name="圖片 1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79" t="41554" r="27271" b="35822"/>
          <a:stretch/>
        </p:blipFill>
        <p:spPr bwMode="auto">
          <a:xfrm>
            <a:off x="526396" y="3479987"/>
            <a:ext cx="3581928" cy="12961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" name="圖片 19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1" t="27724" r="22099" b="29907"/>
          <a:stretch/>
        </p:blipFill>
        <p:spPr>
          <a:xfrm>
            <a:off x="537170" y="1633364"/>
            <a:ext cx="3606725" cy="1831558"/>
          </a:xfrm>
          <a:prstGeom prst="rect">
            <a:avLst/>
          </a:prstGeom>
        </p:spPr>
      </p:pic>
      <p:sp>
        <p:nvSpPr>
          <p:cNvPr id="21" name="文字方塊 20"/>
          <p:cNvSpPr txBox="1"/>
          <p:nvPr/>
        </p:nvSpPr>
        <p:spPr>
          <a:xfrm>
            <a:off x="514875" y="1265731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碩士修課：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22" name="圖片 21"/>
          <p:cNvPicPr/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2" t="7833" r="12446" b="6869"/>
          <a:stretch/>
        </p:blipFill>
        <p:spPr bwMode="auto">
          <a:xfrm rot="5400000">
            <a:off x="5512047" y="409228"/>
            <a:ext cx="3240360" cy="56886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4317649" y="1210120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大學名次證明：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15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五边形 10"/>
          <p:cNvSpPr/>
          <p:nvPr/>
        </p:nvSpPr>
        <p:spPr>
          <a:xfrm>
            <a:off x="-2088" y="1466266"/>
            <a:ext cx="9150842" cy="2062971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4"/>
          <p:cNvSpPr txBox="1"/>
          <p:nvPr/>
        </p:nvSpPr>
        <p:spPr>
          <a:xfrm>
            <a:off x="111448" y="2082252"/>
            <a:ext cx="68114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TW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聯發科技暑期實習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629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24" y="4405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成績單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082427" y="507158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大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學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修課：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3" t="2286" r="14243" b="34358"/>
          <a:stretch/>
        </p:blipFill>
        <p:spPr bwMode="auto">
          <a:xfrm rot="5400000">
            <a:off x="2658033" y="-1213215"/>
            <a:ext cx="4687955" cy="89409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6" name="直線接點 25"/>
          <p:cNvCxnSpPr/>
          <p:nvPr/>
        </p:nvCxnSpPr>
        <p:spPr>
          <a:xfrm flipV="1">
            <a:off x="1065136" y="1886228"/>
            <a:ext cx="37988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1065136" y="4476844"/>
            <a:ext cx="37988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1056344" y="4252028"/>
            <a:ext cx="37988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 flipV="1">
            <a:off x="5457624" y="1345332"/>
            <a:ext cx="37988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64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24" y="44058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成績單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4082427" y="507158"/>
            <a:ext cx="27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大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學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修課：</a:t>
            </a:r>
            <a:endParaRPr lang="zh-TW" altLang="en-US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40" t="2286" r="13390" b="2173"/>
          <a:stretch/>
        </p:blipFill>
        <p:spPr bwMode="auto">
          <a:xfrm rot="5400000">
            <a:off x="2765305" y="-1390972"/>
            <a:ext cx="4779702" cy="92890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7" name="直線接點 6"/>
          <p:cNvCxnSpPr/>
          <p:nvPr/>
        </p:nvCxnSpPr>
        <p:spPr>
          <a:xfrm>
            <a:off x="4016658" y="4535358"/>
            <a:ext cx="25817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>
            <a:off x="3999880" y="4322827"/>
            <a:ext cx="25817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7056429" y="1608197"/>
            <a:ext cx="25817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/>
          <p:cNvCxnSpPr/>
          <p:nvPr/>
        </p:nvCxnSpPr>
        <p:spPr>
          <a:xfrm>
            <a:off x="4026445" y="2112253"/>
            <a:ext cx="25817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69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24" y="4405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暑期</a:t>
            </a:r>
            <a:r>
              <a:rPr lang="zh-TW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實習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896112" y="1932802"/>
            <a:ext cx="8576376" cy="3382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dirty="0" smtClean="0">
                <a:ea typeface="微軟正黑體" panose="020B0604030504040204" pitchFamily="34" charset="-120"/>
              </a:rPr>
              <a:t>實習項目：</a:t>
            </a:r>
            <a:r>
              <a:rPr lang="en-US" altLang="zh-TW" dirty="0" smtClean="0">
                <a:ea typeface="微軟正黑體" panose="020B0604030504040204" pitchFamily="34" charset="-120"/>
              </a:rPr>
              <a:t>(1) Simulation</a:t>
            </a:r>
          </a:p>
          <a:p>
            <a:pPr>
              <a:lnSpc>
                <a:spcPts val="3000"/>
              </a:lnSpc>
            </a:pP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                     (2) Synthesis</a:t>
            </a:r>
          </a:p>
          <a:p>
            <a:pPr>
              <a:lnSpc>
                <a:spcPts val="3000"/>
              </a:lnSpc>
            </a:pP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                     (3) Logic equivalence checking (LEC)</a:t>
            </a:r>
          </a:p>
          <a:p>
            <a:pPr>
              <a:lnSpc>
                <a:spcPts val="3000"/>
              </a:lnSpc>
            </a:pP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ea typeface="微軟正黑體" panose="020B0604030504040204" pitchFamily="34" charset="-120"/>
              </a:rPr>
              <a:t>                     (4) Hardware basic training</a:t>
            </a:r>
          </a:p>
          <a:p>
            <a:pPr>
              <a:lnSpc>
                <a:spcPts val="2300"/>
              </a:lnSpc>
            </a:pPr>
            <a:r>
              <a:rPr lang="en-US" altLang="zh-TW" sz="1700" dirty="0">
                <a:ea typeface="微軟正黑體" panose="020B0604030504040204" pitchFamily="34" charset="-120"/>
              </a:rPr>
              <a:t> </a:t>
            </a:r>
            <a:r>
              <a:rPr lang="en-US" altLang="zh-TW" sz="1700" dirty="0" smtClean="0">
                <a:ea typeface="微軟正黑體" panose="020B0604030504040204" pitchFamily="34" charset="-120"/>
              </a:rPr>
              <a:t>                           </a:t>
            </a:r>
            <a:r>
              <a:rPr lang="zh-TW" altLang="en-US" sz="1700" dirty="0" smtClean="0">
                <a:ea typeface="微軟正黑體" panose="020B0604030504040204" pitchFamily="34" charset="-120"/>
              </a:rPr>
              <a:t>．</a:t>
            </a:r>
            <a:r>
              <a:rPr lang="en-US" altLang="zh-TW" sz="1700" dirty="0" smtClean="0">
                <a:ea typeface="微軟正黑體" panose="020B0604030504040204" pitchFamily="34" charset="-120"/>
              </a:rPr>
              <a:t>CTS</a:t>
            </a:r>
          </a:p>
          <a:p>
            <a:pPr>
              <a:lnSpc>
                <a:spcPts val="2300"/>
              </a:lnSpc>
            </a:pPr>
            <a:r>
              <a:rPr lang="en-US" altLang="zh-TW" sz="1700" dirty="0">
                <a:ea typeface="微軟正黑體" panose="020B0604030504040204" pitchFamily="34" charset="-120"/>
              </a:rPr>
              <a:t> </a:t>
            </a:r>
            <a:r>
              <a:rPr lang="en-US" altLang="zh-TW" sz="1700" dirty="0" smtClean="0">
                <a:ea typeface="微軟正黑體" panose="020B0604030504040204" pitchFamily="34" charset="-120"/>
              </a:rPr>
              <a:t>                           </a:t>
            </a:r>
            <a:r>
              <a:rPr lang="zh-TW" altLang="en-US" sz="1700" dirty="0" smtClean="0">
                <a:ea typeface="微軟正黑體" panose="020B0604030504040204" pitchFamily="34" charset="-120"/>
              </a:rPr>
              <a:t>．</a:t>
            </a:r>
            <a:r>
              <a:rPr lang="en-US" altLang="zh-TW" sz="1700" dirty="0" smtClean="0">
                <a:ea typeface="微軟正黑體" panose="020B0604030504040204" pitchFamily="34" charset="-120"/>
              </a:rPr>
              <a:t>AMBA</a:t>
            </a:r>
          </a:p>
          <a:p>
            <a:pPr>
              <a:lnSpc>
                <a:spcPts val="2300"/>
              </a:lnSpc>
            </a:pPr>
            <a:r>
              <a:rPr lang="en-US" altLang="zh-TW" sz="1700" dirty="0">
                <a:ea typeface="微軟正黑體" panose="020B0604030504040204" pitchFamily="34" charset="-120"/>
              </a:rPr>
              <a:t> </a:t>
            </a:r>
            <a:r>
              <a:rPr lang="en-US" altLang="zh-TW" sz="1700" dirty="0" smtClean="0">
                <a:ea typeface="微軟正黑體" panose="020B0604030504040204" pitchFamily="34" charset="-120"/>
              </a:rPr>
              <a:t>                           </a:t>
            </a:r>
            <a:r>
              <a:rPr lang="zh-TW" altLang="en-US" sz="1700" dirty="0" smtClean="0">
                <a:ea typeface="微軟正黑體" panose="020B0604030504040204" pitchFamily="34" charset="-120"/>
              </a:rPr>
              <a:t>．</a:t>
            </a:r>
            <a:r>
              <a:rPr lang="en-US" altLang="zh-TW" sz="1700" dirty="0" smtClean="0">
                <a:ea typeface="微軟正黑體" panose="020B0604030504040204" pitchFamily="34" charset="-120"/>
              </a:rPr>
              <a:t>CDC</a:t>
            </a:r>
          </a:p>
          <a:p>
            <a:pPr>
              <a:lnSpc>
                <a:spcPts val="2300"/>
              </a:lnSpc>
            </a:pPr>
            <a:r>
              <a:rPr lang="zh-TW" altLang="en-US" sz="1700" dirty="0" smtClean="0">
                <a:ea typeface="微軟正黑體" panose="020B0604030504040204" pitchFamily="34" charset="-120"/>
              </a:rPr>
              <a:t>                            ．</a:t>
            </a:r>
            <a:r>
              <a:rPr lang="en-US" altLang="zh-TW" sz="1700" dirty="0" smtClean="0">
                <a:ea typeface="微軟正黑體" panose="020B0604030504040204" pitchFamily="34" charset="-120"/>
              </a:rPr>
              <a:t>DFT</a:t>
            </a:r>
          </a:p>
          <a:p>
            <a:pPr>
              <a:lnSpc>
                <a:spcPts val="2300"/>
              </a:lnSpc>
            </a:pPr>
            <a:r>
              <a:rPr lang="zh-TW" altLang="en-US" sz="1700" dirty="0" smtClean="0">
                <a:ea typeface="微軟正黑體" panose="020B0604030504040204" pitchFamily="34" charset="-120"/>
              </a:rPr>
              <a:t>                            ．</a:t>
            </a:r>
            <a:r>
              <a:rPr lang="en-US" altLang="zh-TW" sz="1700" dirty="0" smtClean="0">
                <a:ea typeface="微軟正黑體" panose="020B0604030504040204" pitchFamily="34" charset="-120"/>
              </a:rPr>
              <a:t>STA</a:t>
            </a:r>
          </a:p>
          <a:p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96112" y="1384140"/>
            <a:ext cx="773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實習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部門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SPD6/CD5/DE5 </a:t>
            </a:r>
          </a:p>
        </p:txBody>
      </p:sp>
    </p:spTree>
    <p:extLst>
      <p:ext uri="{BB962C8B-B14F-4D97-AF65-F5344CB8AC3E}">
        <p14:creationId xmlns:p14="http://schemas.microsoft.com/office/powerpoint/2010/main" val="51158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24" y="440586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Simulation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96112" y="1384140"/>
            <a:ext cx="77363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3000"/>
              </a:lnSpc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Trace patterns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(normal mode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legacy mode)</a:t>
            </a:r>
          </a:p>
          <a:p>
            <a:pPr marL="342900" indent="-342900">
              <a:lnSpc>
                <a:spcPts val="3000"/>
              </a:lnSpc>
              <a:buAutoNum type="arabicPeriod"/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Generate 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afifo</a:t>
            </a:r>
            <a:r>
              <a:rPr lang="zh-TW" altLang="en-US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gen_shot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circuits test patterns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64" y="2500431"/>
            <a:ext cx="4133532" cy="2448272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1628024" y="4948703"/>
            <a:ext cx="1388411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Afifo circuit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6761867" y="4929166"/>
            <a:ext cx="1750383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Gen_shot circuit</a:t>
            </a:r>
          </a:p>
        </p:txBody>
      </p:sp>
      <p:sp>
        <p:nvSpPr>
          <p:cNvPr id="8" name="矩形 7"/>
          <p:cNvSpPr/>
          <p:nvPr/>
        </p:nvSpPr>
        <p:spPr>
          <a:xfrm>
            <a:off x="5587728" y="3373574"/>
            <a:ext cx="576064" cy="648072"/>
          </a:xfrm>
          <a:prstGeom prst="rect">
            <a:avLst/>
          </a:prstGeom>
          <a:solidFill>
            <a:srgbClr val="1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p</a:t>
            </a:r>
            <a:r>
              <a:rPr lang="en-US" altLang="zh-TW" sz="1400" dirty="0" smtClean="0"/>
              <a:t>ulse </a:t>
            </a:r>
          </a:p>
          <a:p>
            <a:pPr algn="ctr"/>
            <a:r>
              <a:rPr lang="en-US" altLang="zh-TW" sz="1400" dirty="0" smtClean="0"/>
              <a:t>2 </a:t>
            </a:r>
          </a:p>
          <a:p>
            <a:pPr algn="ctr"/>
            <a:r>
              <a:rPr lang="en-US" altLang="zh-TW" sz="1400" dirty="0" smtClean="0"/>
              <a:t>level</a:t>
            </a:r>
            <a:endParaRPr lang="zh-TW" altLang="en-US" sz="1400" dirty="0"/>
          </a:p>
        </p:txBody>
      </p:sp>
      <p:sp>
        <p:nvSpPr>
          <p:cNvPr id="19" name="矩形 18"/>
          <p:cNvSpPr/>
          <p:nvPr/>
        </p:nvSpPr>
        <p:spPr>
          <a:xfrm>
            <a:off x="6307808" y="3373574"/>
            <a:ext cx="504056" cy="648072"/>
          </a:xfrm>
          <a:prstGeom prst="rect">
            <a:avLst/>
          </a:prstGeom>
          <a:solidFill>
            <a:srgbClr val="1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DFF</a:t>
            </a:r>
          </a:p>
        </p:txBody>
      </p:sp>
      <p:cxnSp>
        <p:nvCxnSpPr>
          <p:cNvPr id="10" name="直線單箭頭接點 9"/>
          <p:cNvCxnSpPr/>
          <p:nvPr/>
        </p:nvCxnSpPr>
        <p:spPr>
          <a:xfrm>
            <a:off x="6811864" y="3445582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744296" y="3368618"/>
            <a:ext cx="528123" cy="653028"/>
          </a:xfrm>
          <a:prstGeom prst="rect">
            <a:avLst/>
          </a:prstGeom>
          <a:solidFill>
            <a:srgbClr val="1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Sync</a:t>
            </a:r>
          </a:p>
        </p:txBody>
      </p:sp>
      <p:cxnSp>
        <p:nvCxnSpPr>
          <p:cNvPr id="21" name="直線單箭頭接點 20"/>
          <p:cNvCxnSpPr/>
          <p:nvPr/>
        </p:nvCxnSpPr>
        <p:spPr>
          <a:xfrm>
            <a:off x="6163792" y="3445582"/>
            <a:ext cx="1440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463535" y="3373574"/>
            <a:ext cx="504056" cy="648072"/>
          </a:xfrm>
          <a:prstGeom prst="rect">
            <a:avLst/>
          </a:prstGeom>
          <a:solidFill>
            <a:srgbClr val="1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DFF</a:t>
            </a:r>
          </a:p>
        </p:txBody>
      </p:sp>
      <p:cxnSp>
        <p:nvCxnSpPr>
          <p:cNvPr id="25" name="直線單箭頭接點 24"/>
          <p:cNvCxnSpPr/>
          <p:nvPr/>
        </p:nvCxnSpPr>
        <p:spPr>
          <a:xfrm>
            <a:off x="8272419" y="3445582"/>
            <a:ext cx="1911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8348099" y="3157550"/>
            <a:ext cx="0" cy="288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8346804" y="3152642"/>
            <a:ext cx="947240" cy="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9285932" y="3099388"/>
            <a:ext cx="531676" cy="276678"/>
          </a:xfrm>
          <a:prstGeom prst="rect">
            <a:avLst/>
          </a:prstGeom>
          <a:solidFill>
            <a:srgbClr val="1683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smtClean="0"/>
              <a:t>XOR</a:t>
            </a:r>
          </a:p>
        </p:txBody>
      </p:sp>
      <p:cxnSp>
        <p:nvCxnSpPr>
          <p:cNvPr id="38" name="肘形接點 37"/>
          <p:cNvCxnSpPr/>
          <p:nvPr/>
        </p:nvCxnSpPr>
        <p:spPr>
          <a:xfrm flipV="1">
            <a:off x="8967591" y="3301137"/>
            <a:ext cx="316612" cy="1564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9817608" y="3237727"/>
            <a:ext cx="306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5281104" y="3457561"/>
            <a:ext cx="306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5045104" y="3040776"/>
            <a:ext cx="875192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ulse input</a:t>
            </a:r>
          </a:p>
        </p:txBody>
      </p:sp>
      <p:cxnSp>
        <p:nvCxnSpPr>
          <p:cNvPr id="49" name="肘形接點 48"/>
          <p:cNvCxnSpPr/>
          <p:nvPr/>
        </p:nvCxnSpPr>
        <p:spPr>
          <a:xfrm flipV="1">
            <a:off x="5440040" y="3937620"/>
            <a:ext cx="867768" cy="288032"/>
          </a:xfrm>
          <a:prstGeom prst="bentConnector3">
            <a:avLst>
              <a:gd name="adj1" fmla="val 895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接點 51"/>
          <p:cNvCxnSpPr/>
          <p:nvPr/>
        </p:nvCxnSpPr>
        <p:spPr>
          <a:xfrm rot="5400000" flipH="1" flipV="1">
            <a:off x="5254396" y="3892320"/>
            <a:ext cx="360040" cy="306624"/>
          </a:xfrm>
          <a:prstGeom prst="bentConnector3">
            <a:avLst>
              <a:gd name="adj1" fmla="val 986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/>
          <p:cNvCxnSpPr/>
          <p:nvPr/>
        </p:nvCxnSpPr>
        <p:spPr>
          <a:xfrm flipH="1">
            <a:off x="5049867" y="4230415"/>
            <a:ext cx="3949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4899287" y="4077738"/>
            <a:ext cx="875192" cy="36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TW" sz="1200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c</a:t>
            </a: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lk_a</a:t>
            </a:r>
          </a:p>
        </p:txBody>
      </p:sp>
      <p:cxnSp>
        <p:nvCxnSpPr>
          <p:cNvPr id="58" name="肘形接點 57"/>
          <p:cNvCxnSpPr/>
          <p:nvPr/>
        </p:nvCxnSpPr>
        <p:spPr>
          <a:xfrm rot="10800000">
            <a:off x="8272419" y="3937620"/>
            <a:ext cx="1011784" cy="288032"/>
          </a:xfrm>
          <a:prstGeom prst="bentConnector3">
            <a:avLst>
              <a:gd name="adj1" fmla="val 876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肘形接點 63"/>
          <p:cNvCxnSpPr/>
          <p:nvPr/>
        </p:nvCxnSpPr>
        <p:spPr>
          <a:xfrm rot="16200000" flipV="1">
            <a:off x="8919133" y="3986078"/>
            <a:ext cx="288032" cy="191116"/>
          </a:xfrm>
          <a:prstGeom prst="bentConnector3">
            <a:avLst>
              <a:gd name="adj1" fmla="val 100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9095728" y="4140703"/>
            <a:ext cx="875192" cy="368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clk_b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9772644" y="2839891"/>
            <a:ext cx="396552" cy="41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TW" sz="1200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out</a:t>
            </a:r>
          </a:p>
        </p:txBody>
      </p:sp>
    </p:spTree>
    <p:extLst>
      <p:ext uri="{BB962C8B-B14F-4D97-AF65-F5344CB8AC3E}">
        <p14:creationId xmlns:p14="http://schemas.microsoft.com/office/powerpoint/2010/main" val="145775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24" y="440586"/>
            <a:ext cx="1276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Synthesis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96112" y="1173110"/>
            <a:ext cx="77363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Tool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Design compiler</a:t>
            </a:r>
          </a:p>
          <a:p>
            <a:pPr>
              <a:lnSpc>
                <a:spcPts val="3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Purpose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RTL to netlist</a:t>
            </a:r>
          </a:p>
          <a:p>
            <a:pPr>
              <a:lnSpc>
                <a:spcPts val="3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Mode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DC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DCT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DCG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(EPS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DCG)</a:t>
            </a:r>
          </a:p>
          <a:p>
            <a:pPr>
              <a:lnSpc>
                <a:spcPts val="3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Method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MBFF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PPA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80" y="2839633"/>
            <a:ext cx="4117188" cy="1903863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>
            <a:off x="2276668" y="4781748"/>
            <a:ext cx="1388411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Multi-bit FF</a:t>
            </a:r>
          </a:p>
        </p:txBody>
      </p:sp>
      <p:sp>
        <p:nvSpPr>
          <p:cNvPr id="39" name="文字方塊 38"/>
          <p:cNvSpPr txBox="1"/>
          <p:nvPr/>
        </p:nvSpPr>
        <p:spPr>
          <a:xfrm>
            <a:off x="5800080" y="2727560"/>
            <a:ext cx="3960440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PPA (power performance area)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ts val="25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．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ungroup</a:t>
            </a:r>
          </a:p>
          <a:p>
            <a:pPr>
              <a:lnSpc>
                <a:spcPts val="25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．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boundary_opt</a:t>
            </a:r>
          </a:p>
          <a:p>
            <a:pPr>
              <a:lnSpc>
                <a:spcPts val="25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．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ungroup_dw</a:t>
            </a:r>
          </a:p>
          <a:p>
            <a:pPr>
              <a:lnSpc>
                <a:spcPts val="25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．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seq_merge</a:t>
            </a:r>
          </a:p>
          <a:p>
            <a:pPr>
              <a:lnSpc>
                <a:spcPts val="2500"/>
              </a:lnSpc>
            </a:pP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．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uniquify</a:t>
            </a: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814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24" y="4405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LEC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896112" y="1173110"/>
            <a:ext cx="773634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Tool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Cadence Conformal</a:t>
            </a:r>
          </a:p>
          <a:p>
            <a:pPr>
              <a:lnSpc>
                <a:spcPts val="3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Purpose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check logic equivalence</a:t>
            </a:r>
          </a:p>
          <a:p>
            <a:pPr>
              <a:lnSpc>
                <a:spcPts val="3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Compare target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RTL2RTL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RTL2Netlist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、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Netlist2Netlist</a:t>
            </a:r>
          </a:p>
        </p:txBody>
      </p:sp>
      <p:sp>
        <p:nvSpPr>
          <p:cNvPr id="6" name="矩形 5"/>
          <p:cNvSpPr/>
          <p:nvPr/>
        </p:nvSpPr>
        <p:spPr>
          <a:xfrm>
            <a:off x="2343696" y="2623368"/>
            <a:ext cx="1800200" cy="4425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RTL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2343696" y="3563255"/>
            <a:ext cx="1800200" cy="4425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Synthesis</a:t>
            </a:r>
            <a:endParaRPr lang="zh-TW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2343696" y="4503143"/>
            <a:ext cx="1800200" cy="44258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Place and Route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5481133" y="3199432"/>
            <a:ext cx="1800200" cy="4972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LEC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512048" y="4139319"/>
            <a:ext cx="1800200" cy="49729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LEC</a:t>
            </a:r>
            <a:endParaRPr lang="zh-TW" altLang="en-US" dirty="0"/>
          </a:p>
        </p:txBody>
      </p:sp>
      <p:cxnSp>
        <p:nvCxnSpPr>
          <p:cNvPr id="9" name="直線單箭頭接點 8"/>
          <p:cNvCxnSpPr>
            <a:stCxn id="6" idx="2"/>
            <a:endCxn id="16" idx="0"/>
          </p:cNvCxnSpPr>
          <p:nvPr/>
        </p:nvCxnSpPr>
        <p:spPr>
          <a:xfrm>
            <a:off x="3243796" y="3065957"/>
            <a:ext cx="0" cy="49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243796" y="4005844"/>
            <a:ext cx="0" cy="49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3243796" y="4951805"/>
            <a:ext cx="0" cy="49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533607" y="412301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Gate-level netlist</a:t>
            </a:r>
            <a:endParaRPr lang="zh-TW" altLang="en-US" sz="1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738925" y="501808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Layout netlist</a:t>
            </a:r>
            <a:endParaRPr lang="zh-TW" altLang="en-US" sz="1400" dirty="0"/>
          </a:p>
        </p:txBody>
      </p:sp>
      <p:cxnSp>
        <p:nvCxnSpPr>
          <p:cNvPr id="24" name="肘形接點 23"/>
          <p:cNvCxnSpPr/>
          <p:nvPr/>
        </p:nvCxnSpPr>
        <p:spPr>
          <a:xfrm>
            <a:off x="3243796" y="3177346"/>
            <a:ext cx="2237337" cy="137260"/>
          </a:xfrm>
          <a:prstGeom prst="bentConnector3">
            <a:avLst>
              <a:gd name="adj1" fmla="val 68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肘形接點 26"/>
          <p:cNvCxnSpPr/>
          <p:nvPr/>
        </p:nvCxnSpPr>
        <p:spPr>
          <a:xfrm flipV="1">
            <a:off x="3243796" y="3594607"/>
            <a:ext cx="2237337" cy="602203"/>
          </a:xfrm>
          <a:prstGeom prst="bentConnector3">
            <a:avLst>
              <a:gd name="adj1" fmla="val 688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接點 33"/>
          <p:cNvCxnSpPr/>
          <p:nvPr/>
        </p:nvCxnSpPr>
        <p:spPr>
          <a:xfrm>
            <a:off x="4372841" y="4196120"/>
            <a:ext cx="1118669" cy="80093"/>
          </a:xfrm>
          <a:prstGeom prst="bentConnector3">
            <a:avLst>
              <a:gd name="adj1" fmla="val 36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/>
          <p:nvPr/>
        </p:nvCxnSpPr>
        <p:spPr>
          <a:xfrm flipV="1">
            <a:off x="3243796" y="4526818"/>
            <a:ext cx="2245174" cy="642038"/>
          </a:xfrm>
          <a:prstGeom prst="bentConnector3">
            <a:avLst>
              <a:gd name="adj1" fmla="val 687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字方塊 47"/>
          <p:cNvSpPr txBox="1"/>
          <p:nvPr/>
        </p:nvSpPr>
        <p:spPr>
          <a:xfrm>
            <a:off x="4791968" y="2950333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Golden</a:t>
            </a:r>
            <a:endParaRPr lang="zh-TW" altLang="en-US" sz="1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791968" y="3583021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Revised</a:t>
            </a:r>
            <a:endParaRPr lang="zh-TW" altLang="en-US" sz="14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4863976" y="4009507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Golden</a:t>
            </a:r>
            <a:endParaRPr lang="zh-TW" altLang="en-US" sz="1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4777988" y="4500028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Revised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430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边形 3"/>
          <p:cNvSpPr/>
          <p:nvPr/>
        </p:nvSpPr>
        <p:spPr>
          <a:xfrm>
            <a:off x="508000" y="337220"/>
            <a:ext cx="3419872" cy="576064"/>
          </a:xfrm>
          <a:prstGeom prst="homePlate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94724" y="44058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LEC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000" y="5593804"/>
            <a:ext cx="9144000" cy="14401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04955" y="477524"/>
            <a:ext cx="295456" cy="295456"/>
          </a:xfrm>
          <a:prstGeom prst="rect">
            <a:avLst/>
          </a:prstGeom>
          <a:solidFill>
            <a:srgbClr val="FFCC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272419" y="477524"/>
            <a:ext cx="295456" cy="295456"/>
          </a:xfrm>
          <a:prstGeom prst="rect">
            <a:avLst/>
          </a:prstGeom>
          <a:solidFill>
            <a:srgbClr val="E559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632459" y="477524"/>
            <a:ext cx="295456" cy="295456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999923" y="477524"/>
            <a:ext cx="295456" cy="295456"/>
          </a:xfrm>
          <a:prstGeom prst="rect">
            <a:avLst/>
          </a:prstGeom>
          <a:solidFill>
            <a:srgbClr val="1954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E74CF-356A-4169-9D6E-C5675D7456C1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83800" y="1176911"/>
            <a:ext cx="77363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透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過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比較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key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point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的輸入，來判斷電路是否等效。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Key poin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t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：</a:t>
            </a:r>
            <a:endParaRPr lang="en-US" altLang="zh-TW" dirty="0" smtClean="0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>
              <a:lnSpc>
                <a:spcPts val="3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．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Primary inputs (PI)</a:t>
            </a:r>
          </a:p>
          <a:p>
            <a:pPr>
              <a:lnSpc>
                <a:spcPts val="3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．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Primary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outputs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(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PO)</a:t>
            </a:r>
          </a:p>
          <a:p>
            <a:pPr>
              <a:lnSpc>
                <a:spcPts val="3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．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D flip-flops/latches</a:t>
            </a:r>
          </a:p>
          <a:p>
            <a:pPr>
              <a:lnSpc>
                <a:spcPts val="3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          </a:t>
            </a:r>
            <a:r>
              <a:rPr lang="zh-TW" altLang="en-US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．</a:t>
            </a:r>
            <a:r>
              <a:rPr lang="en-US" altLang="zh-TW" dirty="0" smtClean="0">
                <a:latin typeface="Times New Roman" panose="02020603050405020304" pitchFamily="18" charset="0"/>
                <a:ea typeface="微軟正黑體" panose="020B0604030504040204" pitchFamily="34" charset="-120"/>
              </a:rPr>
              <a:t>Black Box</a:t>
            </a:r>
          </a:p>
        </p:txBody>
      </p:sp>
      <p:sp>
        <p:nvSpPr>
          <p:cNvPr id="7" name="矩形 6"/>
          <p:cNvSpPr/>
          <p:nvPr/>
        </p:nvSpPr>
        <p:spPr>
          <a:xfrm>
            <a:off x="4791968" y="2313012"/>
            <a:ext cx="432048" cy="432048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16" name="矩形 15"/>
          <p:cNvSpPr/>
          <p:nvPr/>
        </p:nvSpPr>
        <p:spPr>
          <a:xfrm>
            <a:off x="4791968" y="2929502"/>
            <a:ext cx="432048" cy="432048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17" name="矩形 16"/>
          <p:cNvSpPr/>
          <p:nvPr/>
        </p:nvSpPr>
        <p:spPr>
          <a:xfrm>
            <a:off x="4791968" y="3545992"/>
            <a:ext cx="432048" cy="432048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18" name="矩形 17"/>
          <p:cNvSpPr/>
          <p:nvPr/>
        </p:nvSpPr>
        <p:spPr>
          <a:xfrm>
            <a:off x="6398259" y="2580375"/>
            <a:ext cx="432048" cy="432048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19" name="矩形 18"/>
          <p:cNvSpPr/>
          <p:nvPr/>
        </p:nvSpPr>
        <p:spPr>
          <a:xfrm>
            <a:off x="6398259" y="3349033"/>
            <a:ext cx="432048" cy="432048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8" name="雲朵形 7"/>
          <p:cNvSpPr/>
          <p:nvPr/>
        </p:nvSpPr>
        <p:spPr>
          <a:xfrm>
            <a:off x="5469662" y="2613480"/>
            <a:ext cx="617578" cy="365839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/>
              <a:t>comb</a:t>
            </a:r>
            <a:endParaRPr lang="zh-TW" altLang="en-US" sz="700" dirty="0"/>
          </a:p>
        </p:txBody>
      </p:sp>
      <p:sp>
        <p:nvSpPr>
          <p:cNvPr id="25" name="雲朵形 24"/>
          <p:cNvSpPr/>
          <p:nvPr/>
        </p:nvSpPr>
        <p:spPr>
          <a:xfrm>
            <a:off x="5471527" y="3349033"/>
            <a:ext cx="617578" cy="365839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/>
              <a:t>comb</a:t>
            </a:r>
            <a:endParaRPr lang="zh-TW" altLang="en-US" sz="700" dirty="0"/>
          </a:p>
        </p:txBody>
      </p:sp>
      <p:cxnSp>
        <p:nvCxnSpPr>
          <p:cNvPr id="10" name="直線接點 9"/>
          <p:cNvCxnSpPr/>
          <p:nvPr/>
        </p:nvCxnSpPr>
        <p:spPr>
          <a:xfrm>
            <a:off x="5223533" y="2500179"/>
            <a:ext cx="310630" cy="17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226976" y="3160447"/>
            <a:ext cx="379195" cy="220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 flipV="1">
            <a:off x="5223144" y="3649588"/>
            <a:ext cx="310026" cy="12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/>
          <p:nvPr/>
        </p:nvCxnSpPr>
        <p:spPr>
          <a:xfrm flipV="1">
            <a:off x="5224104" y="2915204"/>
            <a:ext cx="310059" cy="24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/>
          <p:nvPr/>
        </p:nvCxnSpPr>
        <p:spPr>
          <a:xfrm flipV="1">
            <a:off x="6087239" y="2795018"/>
            <a:ext cx="306000" cy="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V="1">
            <a:off x="6087239" y="3530571"/>
            <a:ext cx="306000" cy="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7520544" y="2313012"/>
            <a:ext cx="432048" cy="432048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48" name="矩形 47"/>
          <p:cNvSpPr/>
          <p:nvPr/>
        </p:nvSpPr>
        <p:spPr>
          <a:xfrm>
            <a:off x="7520544" y="2929502"/>
            <a:ext cx="432048" cy="432048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49" name="矩形 48"/>
          <p:cNvSpPr/>
          <p:nvPr/>
        </p:nvSpPr>
        <p:spPr>
          <a:xfrm>
            <a:off x="7520544" y="3545992"/>
            <a:ext cx="432048" cy="432048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50" name="矩形 49"/>
          <p:cNvSpPr/>
          <p:nvPr/>
        </p:nvSpPr>
        <p:spPr>
          <a:xfrm>
            <a:off x="9126835" y="2580375"/>
            <a:ext cx="432048" cy="432048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51" name="矩形 50"/>
          <p:cNvSpPr/>
          <p:nvPr/>
        </p:nvSpPr>
        <p:spPr>
          <a:xfrm>
            <a:off x="9126835" y="3349033"/>
            <a:ext cx="432048" cy="432048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52" name="雲朵形 51"/>
          <p:cNvSpPr/>
          <p:nvPr/>
        </p:nvSpPr>
        <p:spPr>
          <a:xfrm>
            <a:off x="8198238" y="2613480"/>
            <a:ext cx="617578" cy="365839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/>
              <a:t>comb</a:t>
            </a:r>
            <a:endParaRPr lang="zh-TW" altLang="en-US" sz="700" dirty="0"/>
          </a:p>
        </p:txBody>
      </p:sp>
      <p:sp>
        <p:nvSpPr>
          <p:cNvPr id="53" name="雲朵形 52"/>
          <p:cNvSpPr/>
          <p:nvPr/>
        </p:nvSpPr>
        <p:spPr>
          <a:xfrm>
            <a:off x="8200103" y="3349033"/>
            <a:ext cx="617578" cy="365839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700" dirty="0" smtClean="0"/>
              <a:t>comb</a:t>
            </a:r>
            <a:endParaRPr lang="zh-TW" altLang="en-US" sz="700" dirty="0"/>
          </a:p>
        </p:txBody>
      </p:sp>
      <p:cxnSp>
        <p:nvCxnSpPr>
          <p:cNvPr id="54" name="直線接點 53"/>
          <p:cNvCxnSpPr/>
          <p:nvPr/>
        </p:nvCxnSpPr>
        <p:spPr>
          <a:xfrm>
            <a:off x="7952109" y="2500179"/>
            <a:ext cx="310630" cy="178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/>
          <p:cNvCxnSpPr/>
          <p:nvPr/>
        </p:nvCxnSpPr>
        <p:spPr>
          <a:xfrm flipV="1">
            <a:off x="7951720" y="3649588"/>
            <a:ext cx="310026" cy="129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7952680" y="2915204"/>
            <a:ext cx="310059" cy="2442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/>
          <p:cNvCxnSpPr/>
          <p:nvPr/>
        </p:nvCxnSpPr>
        <p:spPr>
          <a:xfrm flipV="1">
            <a:off x="8815815" y="2795018"/>
            <a:ext cx="306000" cy="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/>
          <p:cNvCxnSpPr/>
          <p:nvPr/>
        </p:nvCxnSpPr>
        <p:spPr>
          <a:xfrm flipV="1">
            <a:off x="8815815" y="3530571"/>
            <a:ext cx="306000" cy="1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686291" y="4184697"/>
            <a:ext cx="201040" cy="206180"/>
          </a:xfrm>
          <a:prstGeom prst="rect">
            <a:avLst/>
          </a:prstGeom>
          <a:solidFill>
            <a:srgbClr val="37B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887331" y="4133899"/>
            <a:ext cx="1102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Key point</a:t>
            </a:r>
            <a:endParaRPr lang="zh-TW" altLang="en-US" sz="1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5346403" y="3928328"/>
            <a:ext cx="86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Golden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8049246" y="3928328"/>
            <a:ext cx="92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Revised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5" name="直線接點 64"/>
          <p:cNvCxnSpPr/>
          <p:nvPr/>
        </p:nvCxnSpPr>
        <p:spPr>
          <a:xfrm>
            <a:off x="7150640" y="2069888"/>
            <a:ext cx="0" cy="319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7150640" y="2501888"/>
            <a:ext cx="0" cy="319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/>
          <p:cNvCxnSpPr/>
          <p:nvPr/>
        </p:nvCxnSpPr>
        <p:spPr>
          <a:xfrm>
            <a:off x="7150640" y="2933888"/>
            <a:ext cx="0" cy="319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7150640" y="3365888"/>
            <a:ext cx="0" cy="319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/>
          <p:cNvCxnSpPr/>
          <p:nvPr/>
        </p:nvCxnSpPr>
        <p:spPr>
          <a:xfrm>
            <a:off x="7150640" y="3797888"/>
            <a:ext cx="0" cy="319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右大括弧 80"/>
          <p:cNvSpPr/>
          <p:nvPr/>
        </p:nvSpPr>
        <p:spPr>
          <a:xfrm rot="16200000">
            <a:off x="6198999" y="774426"/>
            <a:ext cx="383027" cy="2664548"/>
          </a:xfrm>
          <a:prstGeom prst="rightBrace">
            <a:avLst/>
          </a:prstGeom>
          <a:ln>
            <a:solidFill>
              <a:srgbClr val="F3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右大括弧 81"/>
          <p:cNvSpPr/>
          <p:nvPr/>
        </p:nvSpPr>
        <p:spPr>
          <a:xfrm rot="16200000">
            <a:off x="7790922" y="1021895"/>
            <a:ext cx="383027" cy="2736305"/>
          </a:xfrm>
          <a:prstGeom prst="rightBrace">
            <a:avLst/>
          </a:prstGeom>
          <a:ln>
            <a:solidFill>
              <a:srgbClr val="F36A6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92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4928</TotalTime>
  <Words>1504</Words>
  <Application>Microsoft Office PowerPoint</Application>
  <PresentationFormat>自訂</PresentationFormat>
  <Paragraphs>600</Paragraphs>
  <Slides>41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41</vt:i4>
      </vt:variant>
    </vt:vector>
  </HeadingPairs>
  <TitlesOfParts>
    <vt:vector size="50" baseType="lpstr">
      <vt:lpstr>微软雅黑</vt:lpstr>
      <vt:lpstr>宋体</vt:lpstr>
      <vt:lpstr>微軟正黑體</vt:lpstr>
      <vt:lpstr>新細明體</vt:lpstr>
      <vt:lpstr>Arial</vt:lpstr>
      <vt:lpstr>Calibri</vt:lpstr>
      <vt:lpstr>Cambria Math</vt:lpstr>
      <vt:lpstr>Times New Roman</vt:lpstr>
      <vt:lpstr>Office 主题​​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cp:lastModifiedBy>rkomichael19@gmail.com</cp:lastModifiedBy>
  <cp:revision>428</cp:revision>
  <dcterms:created xsi:type="dcterms:W3CDTF">2014-09-02T00:06:22Z</dcterms:created>
  <dcterms:modified xsi:type="dcterms:W3CDTF">2022-09-05T08:27:36Z</dcterms:modified>
</cp:coreProperties>
</file>