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69" r:id="rId3"/>
    <p:sldId id="347" r:id="rId4"/>
    <p:sldId id="257" r:id="rId5"/>
    <p:sldId id="2995" r:id="rId6"/>
    <p:sldId id="2999" r:id="rId7"/>
    <p:sldId id="2996" r:id="rId8"/>
    <p:sldId id="298" r:id="rId9"/>
    <p:sldId id="363" r:id="rId10"/>
    <p:sldId id="2990" r:id="rId11"/>
    <p:sldId id="2993" r:id="rId12"/>
    <p:sldId id="2994" r:id="rId13"/>
    <p:sldId id="297" r:id="rId14"/>
    <p:sldId id="3003" r:id="rId15"/>
    <p:sldId id="3004" r:id="rId16"/>
    <p:sldId id="3005" r:id="rId17"/>
    <p:sldId id="3006" r:id="rId18"/>
    <p:sldId id="3007" r:id="rId19"/>
    <p:sldId id="3008" r:id="rId20"/>
    <p:sldId id="3009" r:id="rId21"/>
    <p:sldId id="2987" r:id="rId22"/>
    <p:sldId id="2989" r:id="rId23"/>
    <p:sldId id="265" r:id="rId24"/>
  </p:sldIdLst>
  <p:sldSz cx="12192000" cy="6858000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5DCE4"/>
    <a:srgbClr val="2E5899"/>
    <a:srgbClr val="2E57A1"/>
    <a:srgbClr val="300926"/>
    <a:srgbClr val="300924"/>
    <a:srgbClr val="ED87E3"/>
    <a:srgbClr val="E763DA"/>
    <a:srgbClr val="5B7CAE"/>
    <a:srgbClr val="184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74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323"/>
        <p:guide pos="33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5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大家好，我是陳泓宇他是蘇她是呂。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38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0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6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會想要直接從硬體下手是因為我們回顧先前</a:t>
            </a:r>
            <a:r>
              <a:rPr lang="en-US" altLang="zh-TW" dirty="0"/>
              <a:t>4-2</a:t>
            </a:r>
            <a:r>
              <a:rPr lang="zh-TW" altLang="en-US" dirty="0"/>
              <a:t>的</a:t>
            </a:r>
            <a:r>
              <a:rPr lang="en-US" altLang="zh-TW" dirty="0"/>
              <a:t>lab</a:t>
            </a:r>
            <a:r>
              <a:rPr lang="zh-TW" altLang="en-US" dirty="0"/>
              <a:t>的結果，並比對</a:t>
            </a:r>
            <a:r>
              <a:rPr lang="en-US" altLang="zh-TW" dirty="0"/>
              <a:t>lab6</a:t>
            </a:r>
            <a:r>
              <a:rPr lang="zh-TW" altLang="en-US" dirty="0"/>
              <a:t>中</a:t>
            </a:r>
            <a:r>
              <a:rPr lang="en-US" altLang="zh-TW" dirty="0"/>
              <a:t>FIR</a:t>
            </a:r>
            <a:r>
              <a:rPr lang="zh-TW" altLang="en-US" dirty="0"/>
              <a:t>部分，兩者的</a:t>
            </a:r>
            <a:r>
              <a:rPr lang="en-US" altLang="zh-TW" dirty="0"/>
              <a:t>cycle</a:t>
            </a:r>
            <a:r>
              <a:rPr lang="zh-TW" altLang="en-US" dirty="0"/>
              <a:t>數差距很大，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3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會想要直接從硬體下手是因為我們回顧先前</a:t>
            </a:r>
            <a:r>
              <a:rPr lang="en-US" altLang="zh-TW" dirty="0"/>
              <a:t>4-2</a:t>
            </a:r>
            <a:r>
              <a:rPr lang="zh-TW" altLang="en-US" dirty="0"/>
              <a:t>的</a:t>
            </a:r>
            <a:r>
              <a:rPr lang="en-US" altLang="zh-TW" dirty="0"/>
              <a:t>lab</a:t>
            </a:r>
            <a:r>
              <a:rPr lang="zh-TW" altLang="en-US" dirty="0"/>
              <a:t>的結果，並比對</a:t>
            </a:r>
            <a:r>
              <a:rPr lang="en-US" altLang="zh-TW" dirty="0"/>
              <a:t>lab6</a:t>
            </a:r>
            <a:r>
              <a:rPr lang="zh-TW" altLang="en-US" dirty="0"/>
              <a:t>中</a:t>
            </a:r>
            <a:r>
              <a:rPr lang="en-US" altLang="zh-TW" dirty="0"/>
              <a:t>FIR</a:t>
            </a:r>
            <a:r>
              <a:rPr lang="zh-TW" altLang="en-US" dirty="0"/>
              <a:t>部分，兩者的</a:t>
            </a:r>
            <a:r>
              <a:rPr lang="en-US" altLang="zh-TW" dirty="0"/>
              <a:t>cycle</a:t>
            </a:r>
            <a:r>
              <a:rPr lang="zh-TW" altLang="en-US" dirty="0"/>
              <a:t>數差距很大，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3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會想要直接從硬體下手是因為我們回顧先前</a:t>
            </a:r>
            <a:r>
              <a:rPr lang="en-US" altLang="zh-TW" dirty="0"/>
              <a:t>4-2</a:t>
            </a:r>
            <a:r>
              <a:rPr lang="zh-TW" altLang="en-US" dirty="0"/>
              <a:t>的</a:t>
            </a:r>
            <a:r>
              <a:rPr lang="en-US" altLang="zh-TW" dirty="0"/>
              <a:t>lab</a:t>
            </a:r>
            <a:r>
              <a:rPr lang="zh-TW" altLang="en-US" dirty="0"/>
              <a:t>的結果，並比對</a:t>
            </a:r>
            <a:r>
              <a:rPr lang="en-US" altLang="zh-TW" dirty="0"/>
              <a:t>lab6</a:t>
            </a:r>
            <a:r>
              <a:rPr lang="zh-TW" altLang="en-US" dirty="0"/>
              <a:t>中</a:t>
            </a:r>
            <a:r>
              <a:rPr lang="en-US" altLang="zh-TW" dirty="0"/>
              <a:t>FIR</a:t>
            </a:r>
            <a:r>
              <a:rPr lang="zh-TW" altLang="en-US" dirty="0"/>
              <a:t>部分，兩者的</a:t>
            </a:r>
            <a:r>
              <a:rPr lang="en-US" altLang="zh-TW" dirty="0"/>
              <a:t>cycle</a:t>
            </a:r>
            <a:r>
              <a:rPr lang="zh-TW" altLang="en-US" dirty="0"/>
              <a:t>數差距很大，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26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會想要直接從硬體下手是因為我們回顧先前</a:t>
            </a:r>
            <a:r>
              <a:rPr lang="en-US" altLang="zh-TW" dirty="0"/>
              <a:t>4-2</a:t>
            </a:r>
            <a:r>
              <a:rPr lang="zh-TW" altLang="en-US" dirty="0"/>
              <a:t>的</a:t>
            </a:r>
            <a:r>
              <a:rPr lang="en-US" altLang="zh-TW" dirty="0"/>
              <a:t>lab</a:t>
            </a:r>
            <a:r>
              <a:rPr lang="zh-TW" altLang="en-US" dirty="0"/>
              <a:t>的結果，並比對</a:t>
            </a:r>
            <a:r>
              <a:rPr lang="en-US" altLang="zh-TW" dirty="0"/>
              <a:t>lab6</a:t>
            </a:r>
            <a:r>
              <a:rPr lang="zh-TW" altLang="en-US" dirty="0"/>
              <a:t>中</a:t>
            </a:r>
            <a:r>
              <a:rPr lang="en-US" altLang="zh-TW" dirty="0"/>
              <a:t>FIR</a:t>
            </a:r>
            <a:r>
              <a:rPr lang="zh-TW" altLang="en-US" dirty="0"/>
              <a:t>部分，兩者的</a:t>
            </a:r>
            <a:r>
              <a:rPr lang="en-US" altLang="zh-TW" dirty="0"/>
              <a:t>cycle</a:t>
            </a:r>
            <a:r>
              <a:rPr lang="zh-TW" altLang="en-US" dirty="0"/>
              <a:t>數差距很大，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70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會想要直接從硬體下手是因為我們回顧先前</a:t>
            </a:r>
            <a:r>
              <a:rPr lang="en-US" altLang="zh-TW" dirty="0"/>
              <a:t>4-2</a:t>
            </a:r>
            <a:r>
              <a:rPr lang="zh-TW" altLang="en-US" dirty="0"/>
              <a:t>的</a:t>
            </a:r>
            <a:r>
              <a:rPr lang="en-US" altLang="zh-TW" dirty="0"/>
              <a:t>lab</a:t>
            </a:r>
            <a:r>
              <a:rPr lang="zh-TW" altLang="en-US" dirty="0"/>
              <a:t>的結果，並比對</a:t>
            </a:r>
            <a:r>
              <a:rPr lang="en-US" altLang="zh-TW" dirty="0"/>
              <a:t>lab6</a:t>
            </a:r>
            <a:r>
              <a:rPr lang="zh-TW" altLang="en-US" dirty="0"/>
              <a:t>中</a:t>
            </a:r>
            <a:r>
              <a:rPr lang="en-US" altLang="zh-TW" dirty="0"/>
              <a:t>FIR</a:t>
            </a:r>
            <a:r>
              <a:rPr lang="zh-TW" altLang="en-US" dirty="0"/>
              <a:t>部分，兩者的</a:t>
            </a:r>
            <a:r>
              <a:rPr lang="en-US" altLang="zh-TW" dirty="0"/>
              <a:t>cycle</a:t>
            </a:r>
            <a:r>
              <a:rPr lang="zh-TW" altLang="en-US" dirty="0"/>
              <a:t>數差距很大，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23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0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這邊是我們預計的結果以及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測出來的數據，左邊只使用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的部分約需要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，右邊是放入硬體加速的部分，約需要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10103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，但此部分是沒有加上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UART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預估會有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倍的加速，但這數字太離譜，中間應該還有許多我們沒注意到的細節，這部分會在期末報告再加上去。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1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以下是我們的今天簡報的大綱，總共有</a:t>
            </a:r>
            <a:r>
              <a:rPr lang="en-US" altLang="zh-TW" dirty="0"/>
              <a:t>5</a:t>
            </a:r>
            <a:r>
              <a:rPr lang="zh-TW" altLang="en-US" dirty="0"/>
              <a:t>章，第一章我會先介紹我們期末專題要做的方向，接著會說明我們的架構，再來是我們定義的</a:t>
            </a:r>
            <a:r>
              <a:rPr lang="en-US" altLang="zh-TW" dirty="0"/>
              <a:t>configuration register</a:t>
            </a:r>
            <a:r>
              <a:rPr lang="zh-TW" altLang="en-US" dirty="0"/>
              <a:t>，以及我們的時程表，最後是分工。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4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84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5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7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8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我們期末專題會先從兩個</a:t>
            </a:r>
            <a:r>
              <a:rPr lang="en-US" altLang="zh-TW" dirty="0"/>
              <a:t>workload</a:t>
            </a:r>
            <a:r>
              <a:rPr lang="zh-TW" altLang="en-US" dirty="0"/>
              <a:t>的加速器開始做起，再改進先前</a:t>
            </a:r>
            <a:r>
              <a:rPr lang="en-US" altLang="zh-TW" dirty="0"/>
              <a:t>lab</a:t>
            </a:r>
            <a:r>
              <a:rPr lang="zh-TW" altLang="en-US" dirty="0"/>
              <a:t>的</a:t>
            </a:r>
            <a:r>
              <a:rPr lang="en-US" altLang="zh-TW" dirty="0"/>
              <a:t>fir</a:t>
            </a:r>
            <a:r>
              <a:rPr lang="zh-TW" altLang="en-US" dirty="0"/>
              <a:t>和</a:t>
            </a:r>
            <a:r>
              <a:rPr lang="en-US" altLang="zh-TW" dirty="0" err="1"/>
              <a:t>uart</a:t>
            </a:r>
            <a:r>
              <a:rPr lang="zh-TW" altLang="en-US" dirty="0"/>
              <a:t>，達到加速的效果，而</a:t>
            </a:r>
            <a:r>
              <a:rPr lang="en-US" altLang="zh-TW" dirty="0" err="1"/>
              <a:t>uart</a:t>
            </a:r>
            <a:r>
              <a:rPr lang="zh-TW" altLang="en-US" dirty="0"/>
              <a:t>的部分會先從之前上課有提到的</a:t>
            </a:r>
            <a:r>
              <a:rPr lang="en-US" altLang="zh-TW" dirty="0"/>
              <a:t>baud rate</a:t>
            </a:r>
            <a:r>
              <a:rPr lang="zh-TW" altLang="en-US" dirty="0"/>
              <a:t>下手。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完成這些後將這些東西整合到</a:t>
            </a:r>
            <a:r>
              <a:rPr lang="en-US" altLang="zh-TW" dirty="0"/>
              <a:t>soc</a:t>
            </a:r>
            <a:r>
              <a:rPr lang="zh-TW" altLang="en-US" dirty="0"/>
              <a:t>裡面，並燒入到</a:t>
            </a:r>
            <a:r>
              <a:rPr lang="en-US" altLang="zh-TW" dirty="0"/>
              <a:t>FPGA</a:t>
            </a:r>
            <a:r>
              <a:rPr lang="zh-TW" altLang="en-US" dirty="0"/>
              <a:t>版上，最後使用</a:t>
            </a:r>
            <a:r>
              <a:rPr lang="en-US" altLang="zh-TW" dirty="0" err="1"/>
              <a:t>jupyter</a:t>
            </a:r>
            <a:r>
              <a:rPr lang="zh-TW" altLang="en-US" dirty="0"/>
              <a:t>來做驗證。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我們使用的記憶體是</a:t>
            </a:r>
            <a:r>
              <a:rPr lang="en-US" altLang="zh-TW" dirty="0" err="1"/>
              <a:t>bram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5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整體的架構目前預計還是和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相同。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4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這是我們的</a:t>
            </a:r>
            <a:r>
              <a:rPr lang="en-US" altLang="zh-CN" sz="1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3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EB7A905-A0F6-47D3-ACC9-A74D3734C5DF}"/>
              </a:ext>
            </a:extLst>
          </p:cNvPr>
          <p:cNvSpPr/>
          <p:nvPr/>
        </p:nvSpPr>
        <p:spPr>
          <a:xfrm>
            <a:off x="347700" y="3049977"/>
            <a:ext cx="114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Final </a:t>
            </a:r>
            <a:r>
              <a:rPr lang="en-US" altLang="zh-TW" sz="36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Project Presentation</a:t>
            </a:r>
            <a:endParaRPr lang="en-US" altLang="zh-TW" sz="36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C8E4531-4D95-4085-A549-4FFB0694894A}"/>
              </a:ext>
            </a:extLst>
          </p:cNvPr>
          <p:cNvCxnSpPr>
            <a:cxnSpLocks/>
          </p:cNvCxnSpPr>
          <p:nvPr/>
        </p:nvCxnSpPr>
        <p:spPr>
          <a:xfrm>
            <a:off x="348122" y="2545050"/>
            <a:ext cx="1149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7D802EF-2F83-42CD-94E9-5AD1BCD77D25}"/>
              </a:ext>
            </a:extLst>
          </p:cNvPr>
          <p:cNvCxnSpPr>
            <a:cxnSpLocks/>
          </p:cNvCxnSpPr>
          <p:nvPr/>
        </p:nvCxnSpPr>
        <p:spPr>
          <a:xfrm>
            <a:off x="348122" y="4201234"/>
            <a:ext cx="1149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829A7AE-4FBA-481A-AAAE-EF889688054A}"/>
              </a:ext>
            </a:extLst>
          </p:cNvPr>
          <p:cNvSpPr/>
          <p:nvPr/>
        </p:nvSpPr>
        <p:spPr>
          <a:xfrm>
            <a:off x="4358985" y="5156498"/>
            <a:ext cx="3474028" cy="872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組員：蘇柏丞、呂彥霖、 陳泓宇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中華民國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32B31-0233-443C-AC10-C3870789D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96" y="479327"/>
            <a:ext cx="1973582" cy="15454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19B9A5-8A55-495B-BBBE-1D2591E356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03" y="1509825"/>
            <a:ext cx="1473294" cy="5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3" y="459113"/>
            <a:ext cx="801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- Matrix Multiplication 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30871"/>
              </p:ext>
            </p:extLst>
          </p:nvPr>
        </p:nvGraphicFramePr>
        <p:xfrm>
          <a:off x="1935444" y="1303170"/>
          <a:ext cx="7807775" cy="3343336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3" y="459113"/>
            <a:ext cx="801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– Quick Sort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60137"/>
              </p:ext>
            </p:extLst>
          </p:nvPr>
        </p:nvGraphicFramePr>
        <p:xfrm>
          <a:off x="1935444" y="1303170"/>
          <a:ext cx="7807775" cy="3343336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675575" y="3245196"/>
            <a:ext cx="37827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Compare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244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29C6F2E-8DD3-4866-BD35-91CA93A2A35D}"/>
              </a:ext>
            </a:extLst>
          </p:cNvPr>
          <p:cNvSpPr/>
          <p:nvPr/>
        </p:nvSpPr>
        <p:spPr>
          <a:xfrm>
            <a:off x="6524241" y="2189665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1A0F6D-D70B-891A-1960-60B148DE325C}"/>
              </a:ext>
            </a:extLst>
          </p:cNvPr>
          <p:cNvSpPr/>
          <p:nvPr/>
        </p:nvSpPr>
        <p:spPr>
          <a:xfrm>
            <a:off x="6524242" y="2205475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80076E-D47D-4923-B077-47BB22F5498E}"/>
              </a:ext>
            </a:extLst>
          </p:cNvPr>
          <p:cNvSpPr/>
          <p:nvPr/>
        </p:nvSpPr>
        <p:spPr>
          <a:xfrm>
            <a:off x="1081889" y="2189666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37A60-3E17-AE0C-988C-46B9F2272817}"/>
              </a:ext>
            </a:extLst>
          </p:cNvPr>
          <p:cNvSpPr/>
          <p:nvPr/>
        </p:nvSpPr>
        <p:spPr>
          <a:xfrm>
            <a:off x="1081889" y="2205476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6051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Compare - MM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ABA46A-9E59-4A64-BCEA-B95FC5FB5576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5720D6-2CA3-47C0-8C0C-488D44C3F630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1E45269-76F4-4B39-9D7E-162CEAD40882}"/>
              </a:ext>
            </a:extLst>
          </p:cNvPr>
          <p:cNvSpPr txBox="1"/>
          <p:nvPr/>
        </p:nvSpPr>
        <p:spPr>
          <a:xfrm>
            <a:off x="1441155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CPU to perform MM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162388/11 = 14762.5 Cycles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EB9773-DB53-41C1-83E9-8A080D823FA7}"/>
              </a:ext>
            </a:extLst>
          </p:cNvPr>
          <p:cNvSpPr txBox="1"/>
          <p:nvPr/>
        </p:nvSpPr>
        <p:spPr>
          <a:xfrm>
            <a:off x="6796520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user hardware to perform MM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4788/64 = 74.8 Cycles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72F56F-86B5-DBB1-8574-59727B805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" t="58027" r="53636" b="33220"/>
          <a:stretch/>
        </p:blipFill>
        <p:spPr>
          <a:xfrm>
            <a:off x="1261154" y="2397342"/>
            <a:ext cx="4680000" cy="2750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6D61340-BA18-BC05-668B-498E401B51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795"/>
          <a:stretch/>
        </p:blipFill>
        <p:spPr>
          <a:xfrm>
            <a:off x="6703507" y="2394099"/>
            <a:ext cx="4680000" cy="2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29C6F2E-8DD3-4866-BD35-91CA93A2A35D}"/>
              </a:ext>
            </a:extLst>
          </p:cNvPr>
          <p:cNvSpPr/>
          <p:nvPr/>
        </p:nvSpPr>
        <p:spPr>
          <a:xfrm>
            <a:off x="6524241" y="2189665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DF8641-E046-1C46-E390-7D33A644F495}"/>
              </a:ext>
            </a:extLst>
          </p:cNvPr>
          <p:cNvSpPr/>
          <p:nvPr/>
        </p:nvSpPr>
        <p:spPr>
          <a:xfrm>
            <a:off x="6524239" y="2189665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80076E-D47D-4923-B077-47BB22F5498E}"/>
              </a:ext>
            </a:extLst>
          </p:cNvPr>
          <p:cNvSpPr/>
          <p:nvPr/>
        </p:nvSpPr>
        <p:spPr>
          <a:xfrm>
            <a:off x="1081889" y="2189666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2ACFF-909D-6507-509F-59FF0CF5237E}"/>
              </a:ext>
            </a:extLst>
          </p:cNvPr>
          <p:cNvSpPr/>
          <p:nvPr/>
        </p:nvSpPr>
        <p:spPr>
          <a:xfrm>
            <a:off x="1081888" y="2205475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6051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Compare - QS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ABA46A-9E59-4A64-BCEA-B95FC5FB5576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5720D6-2CA3-47C0-8C0C-488D44C3F630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1E45269-76F4-4B39-9D7E-162CEAD40882}"/>
              </a:ext>
            </a:extLst>
          </p:cNvPr>
          <p:cNvSpPr txBox="1"/>
          <p:nvPr/>
        </p:nvSpPr>
        <p:spPr>
          <a:xfrm>
            <a:off x="1441155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CPU to perform QS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162388/11 = 14762.5 Cycles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EB9773-DB53-41C1-83E9-8A080D823FA7}"/>
              </a:ext>
            </a:extLst>
          </p:cNvPr>
          <p:cNvSpPr txBox="1"/>
          <p:nvPr/>
        </p:nvSpPr>
        <p:spPr>
          <a:xfrm>
            <a:off x="6796520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user hardware to perform QS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4788/64 = 74.8 Cycles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330F4C-99B2-F9BF-B758-8AE45002A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" t="74433" r="53373" b="16977"/>
          <a:stretch/>
        </p:blipFill>
        <p:spPr>
          <a:xfrm>
            <a:off x="1277658" y="2400178"/>
            <a:ext cx="4680000" cy="2693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0A6D0D-C088-2043-DE66-A823B6F3A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" t="8882" b="48216"/>
          <a:stretch/>
        </p:blipFill>
        <p:spPr>
          <a:xfrm>
            <a:off x="6703504" y="2400178"/>
            <a:ext cx="4680000" cy="2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29C6F2E-8DD3-4866-BD35-91CA93A2A35D}"/>
              </a:ext>
            </a:extLst>
          </p:cNvPr>
          <p:cNvSpPr/>
          <p:nvPr/>
        </p:nvSpPr>
        <p:spPr>
          <a:xfrm>
            <a:off x="6524241" y="2189665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8E3A2A-4D43-61F6-6DD6-74D858A3FCC7}"/>
              </a:ext>
            </a:extLst>
          </p:cNvPr>
          <p:cNvSpPr/>
          <p:nvPr/>
        </p:nvSpPr>
        <p:spPr>
          <a:xfrm>
            <a:off x="6524242" y="2205475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6051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Compare - FIR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ABA46A-9E59-4A64-BCEA-B95FC5FB5576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5720D6-2CA3-47C0-8C0C-488D44C3F630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80076E-D47D-4923-B077-47BB22F5498E}"/>
              </a:ext>
            </a:extLst>
          </p:cNvPr>
          <p:cNvSpPr/>
          <p:nvPr/>
        </p:nvSpPr>
        <p:spPr>
          <a:xfrm>
            <a:off x="1081889" y="2189666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1E45269-76F4-4B39-9D7E-162CEAD40882}"/>
              </a:ext>
            </a:extLst>
          </p:cNvPr>
          <p:cNvSpPr txBox="1"/>
          <p:nvPr/>
        </p:nvSpPr>
        <p:spPr>
          <a:xfrm>
            <a:off x="1441155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CPU to perform FIR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162388/11 = 14762.5 Cycles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EB9773-DB53-41C1-83E9-8A080D823FA7}"/>
              </a:ext>
            </a:extLst>
          </p:cNvPr>
          <p:cNvSpPr txBox="1"/>
          <p:nvPr/>
        </p:nvSpPr>
        <p:spPr>
          <a:xfrm>
            <a:off x="6796520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user hardware to perform FIR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4788/64 = 74.8 Cycles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CDD28B1-E583-4501-9651-CD63581DA428}"/>
              </a:ext>
            </a:extLst>
          </p:cNvPr>
          <p:cNvSpPr/>
          <p:nvPr/>
        </p:nvSpPr>
        <p:spPr>
          <a:xfrm>
            <a:off x="1081888" y="2205475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F047A2-20E9-5E78-42D1-4CD0745AD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" t="91728" r="53899"/>
          <a:stretch/>
        </p:blipFill>
        <p:spPr>
          <a:xfrm>
            <a:off x="1277658" y="2405749"/>
            <a:ext cx="4641662" cy="2582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0FA6C2-67F4-7C2E-F54D-CEAA2BA9A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650"/>
          <a:stretch/>
        </p:blipFill>
        <p:spPr>
          <a:xfrm>
            <a:off x="6703507" y="2375796"/>
            <a:ext cx="4680000" cy="2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29C6F2E-8DD3-4866-BD35-91CA93A2A35D}"/>
              </a:ext>
            </a:extLst>
          </p:cNvPr>
          <p:cNvSpPr/>
          <p:nvPr/>
        </p:nvSpPr>
        <p:spPr>
          <a:xfrm>
            <a:off x="6524241" y="2189665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A0E3B-265C-B754-AE39-9E4E4B6FA989}"/>
              </a:ext>
            </a:extLst>
          </p:cNvPr>
          <p:cNvSpPr/>
          <p:nvPr/>
        </p:nvSpPr>
        <p:spPr>
          <a:xfrm>
            <a:off x="6524242" y="2201132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80076E-D47D-4923-B077-47BB22F5498E}"/>
              </a:ext>
            </a:extLst>
          </p:cNvPr>
          <p:cNvSpPr/>
          <p:nvPr/>
        </p:nvSpPr>
        <p:spPr>
          <a:xfrm>
            <a:off x="1081889" y="2189666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24D8C2-F889-48EA-2970-6A4EE91516C6}"/>
              </a:ext>
            </a:extLst>
          </p:cNvPr>
          <p:cNvSpPr/>
          <p:nvPr/>
        </p:nvSpPr>
        <p:spPr>
          <a:xfrm>
            <a:off x="1081888" y="2205475"/>
            <a:ext cx="5038531" cy="658751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6051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Compare - UART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ABA46A-9E59-4A64-BCEA-B95FC5FB5576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5720D6-2CA3-47C0-8C0C-488D44C3F630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1E45269-76F4-4B39-9D7E-162CEAD40882}"/>
              </a:ext>
            </a:extLst>
          </p:cNvPr>
          <p:cNvSpPr txBox="1"/>
          <p:nvPr/>
        </p:nvSpPr>
        <p:spPr>
          <a:xfrm>
            <a:off x="1415988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Baudrate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set 9600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162388/11 = 14762.5 Cycles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EB9773-DB53-41C1-83E9-8A080D823FA7}"/>
              </a:ext>
            </a:extLst>
          </p:cNvPr>
          <p:cNvSpPr txBox="1"/>
          <p:nvPr/>
        </p:nvSpPr>
        <p:spPr>
          <a:xfrm>
            <a:off x="6796520" y="3018991"/>
            <a:ext cx="4320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Baudrate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set 115200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4788/64 = 74.8 Cycles</a:t>
            </a:r>
          </a:p>
        </p:txBody>
      </p:sp>
    </p:spTree>
    <p:extLst>
      <p:ext uri="{BB962C8B-B14F-4D97-AF65-F5344CB8AC3E}">
        <p14:creationId xmlns:p14="http://schemas.microsoft.com/office/powerpoint/2010/main" val="20028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29C6F2E-8DD3-4866-BD35-91CA93A2A35D}"/>
              </a:ext>
            </a:extLst>
          </p:cNvPr>
          <p:cNvSpPr/>
          <p:nvPr/>
        </p:nvSpPr>
        <p:spPr>
          <a:xfrm>
            <a:off x="6524241" y="2189665"/>
            <a:ext cx="5038532" cy="375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00C6027-A4C2-AA4B-2482-139FB6DC727F}"/>
              </a:ext>
            </a:extLst>
          </p:cNvPr>
          <p:cNvSpPr/>
          <p:nvPr/>
        </p:nvSpPr>
        <p:spPr>
          <a:xfrm>
            <a:off x="6524239" y="2189665"/>
            <a:ext cx="5038531" cy="1108176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80076E-D47D-4923-B077-47BB22F5498E}"/>
              </a:ext>
            </a:extLst>
          </p:cNvPr>
          <p:cNvSpPr/>
          <p:nvPr/>
        </p:nvSpPr>
        <p:spPr>
          <a:xfrm>
            <a:off x="1081889" y="2189666"/>
            <a:ext cx="5038532" cy="375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148236-AE23-185B-35E8-927301937D33}"/>
              </a:ext>
            </a:extLst>
          </p:cNvPr>
          <p:cNvSpPr/>
          <p:nvPr/>
        </p:nvSpPr>
        <p:spPr>
          <a:xfrm>
            <a:off x="1081888" y="2205475"/>
            <a:ext cx="5038531" cy="1108176"/>
          </a:xfrm>
          <a:prstGeom prst="rect">
            <a:avLst/>
          </a:prstGeom>
          <a:solidFill>
            <a:srgbClr val="300924"/>
          </a:solidFill>
          <a:ln>
            <a:solidFill>
              <a:srgbClr val="30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6051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Compare – BRAM with Prefetch controller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ABA46A-9E59-4A64-BCEA-B95FC5FB5576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5720D6-2CA3-47C0-8C0C-488D44C3F630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1340DF1-144B-C9F7-175D-8DF01FF8F995}"/>
              </a:ext>
            </a:extLst>
          </p:cNvPr>
          <p:cNvGrpSpPr/>
          <p:nvPr/>
        </p:nvGrpSpPr>
        <p:grpSpPr>
          <a:xfrm>
            <a:off x="1861479" y="2257828"/>
            <a:ext cx="3240000" cy="1003469"/>
            <a:chOff x="7873950" y="459517"/>
            <a:chExt cx="3175894" cy="100346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1264B24-838E-C84D-0046-1A10DD691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" t="5509" r="-1" b="6781"/>
            <a:stretch/>
          </p:blipFill>
          <p:spPr>
            <a:xfrm>
              <a:off x="7873950" y="459517"/>
              <a:ext cx="3163879" cy="325868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D49506B-EFC2-9A50-C884-2AEF0BEF4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3951" y="784993"/>
              <a:ext cx="3162741" cy="3715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6819CEA-8E36-41FC-76B8-FF6BA00A4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7576" y="1110512"/>
              <a:ext cx="3172268" cy="352474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BDD270B-0B22-07A5-CBE5-C2B131037A8A}"/>
              </a:ext>
            </a:extLst>
          </p:cNvPr>
          <p:cNvGrpSpPr/>
          <p:nvPr/>
        </p:nvGrpSpPr>
        <p:grpSpPr>
          <a:xfrm>
            <a:off x="7342097" y="2218308"/>
            <a:ext cx="3543796" cy="1034512"/>
            <a:chOff x="7595807" y="796954"/>
            <a:chExt cx="3543796" cy="103451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6ADA2-42B8-C3D9-87DB-A24886E07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875"/>
            <a:stretch/>
          </p:blipFill>
          <p:spPr>
            <a:xfrm>
              <a:off x="7595808" y="796954"/>
              <a:ext cx="3543795" cy="70987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0B54096-01B0-8919-2E7F-97148E02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95" b="25633"/>
            <a:stretch/>
          </p:blipFill>
          <p:spPr>
            <a:xfrm>
              <a:off x="7595807" y="1669053"/>
              <a:ext cx="3543795" cy="162413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76522B7-6A36-6823-B24B-D9226DCF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991" b="21336"/>
            <a:stretch/>
          </p:blipFill>
          <p:spPr>
            <a:xfrm>
              <a:off x="7595807" y="1498180"/>
              <a:ext cx="3543795" cy="174293"/>
            </a:xfrm>
            <a:prstGeom prst="rect">
              <a:avLst/>
            </a:prstGeom>
          </p:spPr>
        </p:pic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F78FA38-B220-E57F-AD2C-2113A293C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33375"/>
              </p:ext>
            </p:extLst>
          </p:nvPr>
        </p:nvGraphicFramePr>
        <p:xfrm>
          <a:off x="1365632" y="3749664"/>
          <a:ext cx="4471042" cy="1634127"/>
        </p:xfrm>
        <a:graphic>
          <a:graphicData uri="http://schemas.openxmlformats.org/drawingml/2006/table">
            <a:tbl>
              <a:tblPr firstRow="1" firstCol="1" bandRow="1"/>
              <a:tblGrid>
                <a:gridCol w="2579494">
                  <a:extLst>
                    <a:ext uri="{9D8B030D-6E8A-4147-A177-3AD203B41FA5}">
                      <a16:colId xmlns:a16="http://schemas.microsoft.com/office/drawing/2014/main" val="1860776732"/>
                    </a:ext>
                  </a:extLst>
                </a:gridCol>
                <a:gridCol w="1891548">
                  <a:extLst>
                    <a:ext uri="{9D8B030D-6E8A-4147-A177-3AD203B41FA5}">
                      <a16:colId xmlns:a16="http://schemas.microsoft.com/office/drawing/2014/main" val="129680164"/>
                    </a:ext>
                  </a:extLst>
                </a:gridCol>
              </a:tblGrid>
              <a:tr h="38214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 Prefetch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53446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363435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45881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UART Base Address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8511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6768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5CCD8623-4C47-565C-0468-C37BC8A3D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63295"/>
              </p:ext>
            </p:extLst>
          </p:nvPr>
        </p:nvGraphicFramePr>
        <p:xfrm>
          <a:off x="6802953" y="3749664"/>
          <a:ext cx="4471042" cy="1634127"/>
        </p:xfrm>
        <a:graphic>
          <a:graphicData uri="http://schemas.openxmlformats.org/drawingml/2006/table">
            <a:tbl>
              <a:tblPr firstRow="1" firstCol="1" bandRow="1"/>
              <a:tblGrid>
                <a:gridCol w="2579494">
                  <a:extLst>
                    <a:ext uri="{9D8B030D-6E8A-4147-A177-3AD203B41FA5}">
                      <a16:colId xmlns:a16="http://schemas.microsoft.com/office/drawing/2014/main" val="2647278960"/>
                    </a:ext>
                  </a:extLst>
                </a:gridCol>
                <a:gridCol w="1891548">
                  <a:extLst>
                    <a:ext uri="{9D8B030D-6E8A-4147-A177-3AD203B41FA5}">
                      <a16:colId xmlns:a16="http://schemas.microsoft.com/office/drawing/2014/main" val="2371719339"/>
                    </a:ext>
                  </a:extLst>
                </a:gridCol>
              </a:tblGrid>
              <a:tr h="38214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Prefetch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84216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679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52491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483670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UART Base Address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7377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91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2" y="3266643"/>
            <a:ext cx="341662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8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A0ADED-0D24-8B34-1D6D-16EFCC41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42" y="3217272"/>
            <a:ext cx="8640000" cy="181392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BD0EC15-A3D4-C48D-DBF9-3C59A3072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1" r="19068" b="53074"/>
          <a:stretch/>
        </p:blipFill>
        <p:spPr>
          <a:xfrm>
            <a:off x="1689792" y="1331722"/>
            <a:ext cx="8777397" cy="1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E4746D1-780C-4DDC-B1A3-2289D7FAEBD8}"/>
              </a:ext>
            </a:extLst>
          </p:cNvPr>
          <p:cNvGrpSpPr/>
          <p:nvPr/>
        </p:nvGrpSpPr>
        <p:grpSpPr>
          <a:xfrm>
            <a:off x="955889" y="1831855"/>
            <a:ext cx="3078479" cy="3196086"/>
            <a:chOff x="955889" y="1999495"/>
            <a:chExt cx="3078479" cy="319608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D4316DD-06C7-48FA-8A95-36A837F61882}"/>
                </a:ext>
              </a:extLst>
            </p:cNvPr>
            <p:cNvGrpSpPr/>
            <p:nvPr/>
          </p:nvGrpSpPr>
          <p:grpSpPr>
            <a:xfrm>
              <a:off x="1735200" y="3266686"/>
              <a:ext cx="2299168" cy="1928895"/>
              <a:chOff x="4946415" y="521146"/>
              <a:chExt cx="2299168" cy="1928895"/>
            </a:xfrm>
          </p:grpSpPr>
          <p:sp>
            <p:nvSpPr>
              <p:cNvPr id="19" name="圆角矩形 18"/>
              <p:cNvSpPr/>
              <p:nvPr/>
            </p:nvSpPr>
            <p:spPr>
              <a:xfrm rot="2700000">
                <a:off x="5131552" y="521146"/>
                <a:ext cx="1928895" cy="192889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2700000">
                <a:off x="5233247" y="622841"/>
                <a:ext cx="1725504" cy="1725504"/>
              </a:xfrm>
              <a:prstGeom prst="ellipse">
                <a:avLst/>
              </a:prstGeom>
              <a:noFill/>
              <a:ln w="3175">
                <a:solidFill>
                  <a:srgbClr val="18478F"/>
                </a:solidFill>
                <a:prstDash val="solid"/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>
                <a:off x="4946415" y="1113924"/>
                <a:ext cx="2299168" cy="649188"/>
              </a:xfrm>
              <a:prstGeom prst="ellipse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18478F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OUTLINE</a:t>
                </a: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C016BCD-C4A2-4984-81CD-831F58033110}"/>
                </a:ext>
              </a:extLst>
            </p:cNvPr>
            <p:cNvGrpSpPr/>
            <p:nvPr/>
          </p:nvGrpSpPr>
          <p:grpSpPr>
            <a:xfrm>
              <a:off x="955889" y="1999495"/>
              <a:ext cx="1928895" cy="1928895"/>
              <a:chOff x="28268" y="1737112"/>
              <a:chExt cx="1928895" cy="1928895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DB1A6CEA-20BC-4A73-A48D-64439773E462}"/>
                  </a:ext>
                </a:extLst>
              </p:cNvPr>
              <p:cNvGrpSpPr/>
              <p:nvPr/>
            </p:nvGrpSpPr>
            <p:grpSpPr>
              <a:xfrm>
                <a:off x="28268" y="1737112"/>
                <a:ext cx="1928895" cy="1928895"/>
                <a:chOff x="5131552" y="521146"/>
                <a:chExt cx="1928895" cy="1928895"/>
              </a:xfrm>
            </p:grpSpPr>
            <p:sp>
              <p:nvSpPr>
                <p:cNvPr id="86" name="圆角矩形 18">
                  <a:extLst>
                    <a:ext uri="{FF2B5EF4-FFF2-40B4-BE49-F238E27FC236}">
                      <a16:creationId xmlns:a16="http://schemas.microsoft.com/office/drawing/2014/main" id="{027E0C2C-EF14-4DBC-BD5E-75DA39C3F746}"/>
                    </a:ext>
                  </a:extLst>
                </p:cNvPr>
                <p:cNvSpPr/>
                <p:nvPr/>
              </p:nvSpPr>
              <p:spPr>
                <a:xfrm rot="2700000">
                  <a:off x="5131552" y="521146"/>
                  <a:ext cx="1928895" cy="192889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5000000" scaled="0"/>
                </a:gradFill>
                <a:ln w="2540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63500" sx="103000" sy="103000" algn="ctr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圆角矩形 19">
                  <a:extLst>
                    <a:ext uri="{FF2B5EF4-FFF2-40B4-BE49-F238E27FC236}">
                      <a16:creationId xmlns:a16="http://schemas.microsoft.com/office/drawing/2014/main" id="{F95B4E9B-39E3-4871-94F9-A77F1B150A5B}"/>
                    </a:ext>
                  </a:extLst>
                </p:cNvPr>
                <p:cNvSpPr/>
                <p:nvPr/>
              </p:nvSpPr>
              <p:spPr>
                <a:xfrm rot="2700000">
                  <a:off x="5233247" y="622841"/>
                  <a:ext cx="1725504" cy="1725504"/>
                </a:xfrm>
                <a:prstGeom prst="ellipse">
                  <a:avLst/>
                </a:prstGeom>
                <a:noFill/>
                <a:ln w="3175">
                  <a:solidFill>
                    <a:srgbClr val="18478F"/>
                  </a:solidFill>
                  <a:prstDash val="solid"/>
                </a:ln>
                <a:effectLst>
                  <a:outerShdw blurRad="63500" sx="103000" sy="103000" algn="ctr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A04B9732-B006-416F-8841-6A0559C25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5" y="2161559"/>
                <a:ext cx="1080000" cy="1080000"/>
              </a:xfrm>
              <a:prstGeom prst="rect">
                <a:avLst/>
              </a:prstGeom>
            </p:spPr>
          </p:pic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302496-63A3-42D2-B453-04B8889EEFDB}"/>
              </a:ext>
            </a:extLst>
          </p:cNvPr>
          <p:cNvGrpSpPr/>
          <p:nvPr/>
        </p:nvGrpSpPr>
        <p:grpSpPr>
          <a:xfrm>
            <a:off x="4642664" y="1154865"/>
            <a:ext cx="5677501" cy="555003"/>
            <a:chOff x="3711773" y="710044"/>
            <a:chExt cx="5677501" cy="555003"/>
          </a:xfrm>
        </p:grpSpPr>
        <p:sp>
          <p:nvSpPr>
            <p:cNvPr id="22" name="圆角矩形 21"/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81722" y="796589"/>
              <a:ext cx="1499760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Function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1763CA7-58AF-45F7-8942-16D1DBE376DD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23" name="矩形 22"/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253446" y="5370142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5A17D10-2071-47EC-BF5A-89089561FC45}"/>
              </a:ext>
            </a:extLst>
          </p:cNvPr>
          <p:cNvGrpSpPr/>
          <p:nvPr/>
        </p:nvGrpSpPr>
        <p:grpSpPr>
          <a:xfrm>
            <a:off x="4668770" y="3049005"/>
            <a:ext cx="5677501" cy="732876"/>
            <a:chOff x="3711773" y="710044"/>
            <a:chExt cx="5677501" cy="732876"/>
          </a:xfrm>
        </p:grpSpPr>
        <p:sp>
          <p:nvSpPr>
            <p:cNvPr id="46" name="圆角矩形 21">
              <a:extLst>
                <a:ext uri="{FF2B5EF4-FFF2-40B4-BE49-F238E27FC236}">
                  <a16:creationId xmlns:a16="http://schemas.microsoft.com/office/drawing/2014/main" id="{63CF3D2A-4CCF-4E08-807B-945EB8571345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650C6C-4382-4C2D-BC57-280757B8605A}"/>
                </a:ext>
              </a:extLst>
            </p:cNvPr>
            <p:cNvSpPr/>
            <p:nvPr/>
          </p:nvSpPr>
          <p:spPr>
            <a:xfrm>
              <a:off x="4381721" y="796589"/>
              <a:ext cx="2438734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Register specification</a:t>
              </a:r>
            </a:p>
            <a:p>
              <a:endParaRPr lang="en-US" altLang="zh-TW" dirty="0">
                <a:solidFill>
                  <a:srgbClr val="18478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FF0FA2E-6ED6-44C6-BDCC-186568621F6D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5A1C228-71EA-4CD1-8926-E364513C032B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C3D534E-07E6-4F90-88E1-B4A9E002E1B6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7336DB8-8E9C-4F5D-87ED-26D1455AF9D3}"/>
              </a:ext>
            </a:extLst>
          </p:cNvPr>
          <p:cNvGrpSpPr/>
          <p:nvPr/>
        </p:nvGrpSpPr>
        <p:grpSpPr>
          <a:xfrm>
            <a:off x="4668770" y="4029883"/>
            <a:ext cx="5677501" cy="564415"/>
            <a:chOff x="3711773" y="710044"/>
            <a:chExt cx="5677501" cy="564415"/>
          </a:xfrm>
        </p:grpSpPr>
        <p:sp>
          <p:nvSpPr>
            <p:cNvPr id="57" name="圆角矩形 21">
              <a:extLst>
                <a:ext uri="{FF2B5EF4-FFF2-40B4-BE49-F238E27FC236}">
                  <a16:creationId xmlns:a16="http://schemas.microsoft.com/office/drawing/2014/main" id="{EC8D2033-1F44-4CF2-88CE-350F436E92F9}"/>
                </a:ext>
              </a:extLst>
            </p:cNvPr>
            <p:cNvSpPr/>
            <p:nvPr/>
          </p:nvSpPr>
          <p:spPr>
            <a:xfrm>
              <a:off x="3989274" y="734459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53137B-4932-4C38-A58D-01FF5E798E61}"/>
                </a:ext>
              </a:extLst>
            </p:cNvPr>
            <p:cNvSpPr/>
            <p:nvPr/>
          </p:nvSpPr>
          <p:spPr>
            <a:xfrm>
              <a:off x="4381722" y="796589"/>
              <a:ext cx="2566902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Compare</a:t>
              </a:r>
            </a:p>
          </p:txBody>
        </p: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C3A1263-596A-405C-94BB-D07353B019A0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76C652A-7A5D-44E4-85C4-9A937F1D338B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8DF988-52A7-4D7E-8458-D24EE05626FA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04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FA5A203-A765-4265-80C2-4A592340FE68}"/>
              </a:ext>
            </a:extLst>
          </p:cNvPr>
          <p:cNvGrpSpPr/>
          <p:nvPr/>
        </p:nvGrpSpPr>
        <p:grpSpPr>
          <a:xfrm>
            <a:off x="4668770" y="4921215"/>
            <a:ext cx="5677501" cy="555003"/>
            <a:chOff x="3711773" y="710044"/>
            <a:chExt cx="5677501" cy="555003"/>
          </a:xfrm>
        </p:grpSpPr>
        <p:sp>
          <p:nvSpPr>
            <p:cNvPr id="63" name="圆角矩形 21">
              <a:extLst>
                <a:ext uri="{FF2B5EF4-FFF2-40B4-BE49-F238E27FC236}">
                  <a16:creationId xmlns:a16="http://schemas.microsoft.com/office/drawing/2014/main" id="{9773654A-C58D-4B17-8052-41B7BAD53D35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34ACC52-3775-44C1-A1C6-1C69B2F3FE87}"/>
                </a:ext>
              </a:extLst>
            </p:cNvPr>
            <p:cNvSpPr/>
            <p:nvPr/>
          </p:nvSpPr>
          <p:spPr>
            <a:xfrm>
              <a:off x="4381721" y="760809"/>
              <a:ext cx="216689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8478F"/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Discussion</a:t>
              </a:r>
              <a:endParaRPr lang="en-US" altLang="zh-CN" dirty="0">
                <a:solidFill>
                  <a:srgbClr val="18478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5C600E41-4F2F-4F8A-9C2C-C28378B66F1E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70D2F26-913C-4EF5-BC77-D303D4B0E319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42DAC7E-91DB-41FD-AC18-0D09986E6EA1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05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0B8F2D3F-CE96-48AB-B0C7-F872F8C25D8F}"/>
              </a:ext>
            </a:extLst>
          </p:cNvPr>
          <p:cNvGrpSpPr/>
          <p:nvPr/>
        </p:nvGrpSpPr>
        <p:grpSpPr>
          <a:xfrm>
            <a:off x="4666863" y="5849435"/>
            <a:ext cx="5677501" cy="555003"/>
            <a:chOff x="3711773" y="710044"/>
            <a:chExt cx="5677501" cy="555003"/>
          </a:xfrm>
        </p:grpSpPr>
        <p:sp>
          <p:nvSpPr>
            <p:cNvPr id="69" name="圆角矩形 21">
              <a:extLst>
                <a:ext uri="{FF2B5EF4-FFF2-40B4-BE49-F238E27FC236}">
                  <a16:creationId xmlns:a16="http://schemas.microsoft.com/office/drawing/2014/main" id="{D67D7CF5-9C8C-4CDF-9067-41476DAAF522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631B779-790B-4E9D-A5ED-C4D59F191F9A}"/>
                </a:ext>
              </a:extLst>
            </p:cNvPr>
            <p:cNvSpPr/>
            <p:nvPr/>
          </p:nvSpPr>
          <p:spPr>
            <a:xfrm>
              <a:off x="4381721" y="796589"/>
              <a:ext cx="2566903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Work Partition</a:t>
              </a:r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5BBC4559-496D-4E52-BFE3-12A80823E8CE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787FED8-D52F-4DBE-A458-156B28A52A8B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E7D49AA-A08E-4356-A9C5-5BF8CAD0657B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06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7CFAA8E-6729-45D1-95F1-7E10BF7124A2}"/>
              </a:ext>
            </a:extLst>
          </p:cNvPr>
          <p:cNvSpPr/>
          <p:nvPr/>
        </p:nvSpPr>
        <p:spPr>
          <a:xfrm>
            <a:off x="1520849" y="501349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Estimated performance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3FFDAD1-DE16-4E1E-9EEB-C54B3A3F2DDE}"/>
              </a:ext>
            </a:extLst>
          </p:cNvPr>
          <p:cNvGrpSpPr/>
          <p:nvPr/>
        </p:nvGrpSpPr>
        <p:grpSpPr>
          <a:xfrm>
            <a:off x="4642664" y="2081920"/>
            <a:ext cx="5677501" cy="555003"/>
            <a:chOff x="3711773" y="710044"/>
            <a:chExt cx="5677501" cy="555003"/>
          </a:xfrm>
        </p:grpSpPr>
        <p:sp>
          <p:nvSpPr>
            <p:cNvPr id="75" name="圆角矩形 21">
              <a:extLst>
                <a:ext uri="{FF2B5EF4-FFF2-40B4-BE49-F238E27FC236}">
                  <a16:creationId xmlns:a16="http://schemas.microsoft.com/office/drawing/2014/main" id="{20CAEF8A-2DE9-41F9-BECC-030F64D319FC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687689-35D9-4CB8-97DF-4BA231A2B33C}"/>
                </a:ext>
              </a:extLst>
            </p:cNvPr>
            <p:cNvSpPr/>
            <p:nvPr/>
          </p:nvSpPr>
          <p:spPr>
            <a:xfrm>
              <a:off x="4381721" y="796589"/>
              <a:ext cx="2438734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Block Diagram</a:t>
              </a:r>
            </a:p>
          </p:txBody>
        </p: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523EC234-0B92-4883-8C82-D61DBD4134A6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8D9056F-64A9-4410-B3D4-F23942C9B79F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8AFEED3-0021-4B1E-BF50-315EF03F3CC7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02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00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2" y="3266643"/>
            <a:ext cx="341662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Work Partition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05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1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21">
            <a:extLst>
              <a:ext uri="{FF2B5EF4-FFF2-40B4-BE49-F238E27FC236}">
                <a16:creationId xmlns:a16="http://schemas.microsoft.com/office/drawing/2014/main" id="{63858861-D3F5-4007-8F58-4A180FDF354E}"/>
              </a:ext>
            </a:extLst>
          </p:cNvPr>
          <p:cNvSpPr/>
          <p:nvPr/>
        </p:nvSpPr>
        <p:spPr>
          <a:xfrm>
            <a:off x="3844440" y="1675840"/>
            <a:ext cx="5400000" cy="1069142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Quick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391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Work Partition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05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963CC4-A906-4256-8743-DDF984D847C5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945B15-209B-4E98-A23E-902D3B458EAA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4987219-DE20-49F0-A480-10390425F086}"/>
              </a:ext>
            </a:extLst>
          </p:cNvPr>
          <p:cNvSpPr/>
          <p:nvPr/>
        </p:nvSpPr>
        <p:spPr>
          <a:xfrm>
            <a:off x="3074069" y="1544688"/>
            <a:ext cx="1374626" cy="1331447"/>
          </a:xfrm>
          <a:prstGeom prst="ellipse">
            <a:avLst/>
          </a:prstGeom>
          <a:solidFill>
            <a:srgbClr val="2E5899"/>
          </a:solidFill>
          <a:ln>
            <a:solidFill>
              <a:srgbClr val="2E5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蘇柏丞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3F46765-0BBF-428C-95A5-662AFB4FC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1" y="2640253"/>
            <a:ext cx="1800000" cy="1800000"/>
          </a:xfrm>
          <a:prstGeom prst="rect">
            <a:avLst/>
          </a:prstGeom>
        </p:spPr>
      </p:pic>
      <p:sp>
        <p:nvSpPr>
          <p:cNvPr id="51" name="圆角矩形 21">
            <a:extLst>
              <a:ext uri="{FF2B5EF4-FFF2-40B4-BE49-F238E27FC236}">
                <a16:creationId xmlns:a16="http://schemas.microsoft.com/office/drawing/2014/main" id="{72E9E95F-107E-4D1A-82C1-FD6E65D4A280}"/>
              </a:ext>
            </a:extLst>
          </p:cNvPr>
          <p:cNvSpPr/>
          <p:nvPr/>
        </p:nvSpPr>
        <p:spPr>
          <a:xfrm>
            <a:off x="4012220" y="3183713"/>
            <a:ext cx="5400000" cy="1069142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side verification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02843A5-414D-4AF8-9993-CF9D9F8C7D33}"/>
              </a:ext>
            </a:extLst>
          </p:cNvPr>
          <p:cNvSpPr/>
          <p:nvPr/>
        </p:nvSpPr>
        <p:spPr>
          <a:xfrm>
            <a:off x="3074069" y="3063071"/>
            <a:ext cx="1374626" cy="1331447"/>
          </a:xfrm>
          <a:prstGeom prst="ellipse">
            <a:avLst/>
          </a:prstGeom>
          <a:solidFill>
            <a:srgbClr val="2E5899"/>
          </a:solidFill>
          <a:ln>
            <a:solidFill>
              <a:srgbClr val="2E5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呂彥霖</a:t>
            </a:r>
          </a:p>
        </p:txBody>
      </p:sp>
      <p:sp>
        <p:nvSpPr>
          <p:cNvPr id="53" name="圆角矩形 21">
            <a:extLst>
              <a:ext uri="{FF2B5EF4-FFF2-40B4-BE49-F238E27FC236}">
                <a16:creationId xmlns:a16="http://schemas.microsoft.com/office/drawing/2014/main" id="{EC0AB14B-51FE-46C7-83FF-BE3F0AD7C92C}"/>
              </a:ext>
            </a:extLst>
          </p:cNvPr>
          <p:cNvSpPr/>
          <p:nvPr/>
        </p:nvSpPr>
        <p:spPr>
          <a:xfrm>
            <a:off x="4012220" y="4662161"/>
            <a:ext cx="5400000" cy="1069142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29551191-F317-47DA-B0D7-246492765BAE}"/>
              </a:ext>
            </a:extLst>
          </p:cNvPr>
          <p:cNvSpPr/>
          <p:nvPr/>
        </p:nvSpPr>
        <p:spPr>
          <a:xfrm>
            <a:off x="3074069" y="4531009"/>
            <a:ext cx="1374626" cy="1331447"/>
          </a:xfrm>
          <a:prstGeom prst="ellipse">
            <a:avLst/>
          </a:prstGeom>
          <a:solidFill>
            <a:srgbClr val="2E5899"/>
          </a:solidFill>
          <a:ln>
            <a:solidFill>
              <a:srgbClr val="2E5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陳泓宇</a:t>
            </a:r>
          </a:p>
        </p:txBody>
      </p:sp>
    </p:spTree>
    <p:extLst>
      <p:ext uri="{BB962C8B-B14F-4D97-AF65-F5344CB8AC3E}">
        <p14:creationId xmlns:p14="http://schemas.microsoft.com/office/powerpoint/2010/main" val="8647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48" y="1739710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06754" y="2828835"/>
            <a:ext cx="338451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Thanks for Your Attention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254485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4547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FFA271-E472-4879-8561-30D6C3B2C6B9}"/>
              </a:ext>
            </a:extLst>
          </p:cNvPr>
          <p:cNvSpPr txBox="1"/>
          <p:nvPr/>
        </p:nvSpPr>
        <p:spPr>
          <a:xfrm>
            <a:off x="802738" y="1331158"/>
            <a:ext cx="9337143" cy="333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accelerator for matrix multiplication (4 x 4) and quicksort (11) has been designed and integrated into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baud rate for the UART has been changed from 9600 to 115200.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memory is BRAM with prefetch controller.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designs have be implemented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 have be programed into FPGA and verified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8E0AA2-5742-45E6-9200-6304E1908EFF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ED91CBC-1958-43F6-A80A-AA2117D46082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675575" y="3245196"/>
            <a:ext cx="37827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7890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95E09-0A95-C73A-C290-12CD3E94A968}"/>
              </a:ext>
            </a:extLst>
          </p:cNvPr>
          <p:cNvGrpSpPr/>
          <p:nvPr/>
        </p:nvGrpSpPr>
        <p:grpSpPr>
          <a:xfrm>
            <a:off x="761551" y="1102658"/>
            <a:ext cx="10948297" cy="5082504"/>
            <a:chOff x="761551" y="1102658"/>
            <a:chExt cx="10948297" cy="50825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8B48816-0BF6-2BCD-F558-8FA7A5C37139}"/>
                </a:ext>
              </a:extLst>
            </p:cNvPr>
            <p:cNvSpPr/>
            <p:nvPr/>
          </p:nvSpPr>
          <p:spPr>
            <a:xfrm>
              <a:off x="5725653" y="4515563"/>
              <a:ext cx="1566248" cy="624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82AC2D1-5088-C015-C483-D38D70F98C03}"/>
                </a:ext>
              </a:extLst>
            </p:cNvPr>
            <p:cNvSpPr txBox="1"/>
            <p:nvPr/>
          </p:nvSpPr>
          <p:spPr>
            <a:xfrm>
              <a:off x="6500388" y="49794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1744332-F1D3-E188-7221-3D783752EFB0}"/>
                </a:ext>
              </a:extLst>
            </p:cNvPr>
            <p:cNvGrpSpPr/>
            <p:nvPr/>
          </p:nvGrpSpPr>
          <p:grpSpPr>
            <a:xfrm>
              <a:off x="761551" y="1102658"/>
              <a:ext cx="10948297" cy="5082504"/>
              <a:chOff x="937720" y="741931"/>
              <a:chExt cx="10948297" cy="5082504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25C1CBF3-0CBC-1636-0740-94199B94B2F0}"/>
                  </a:ext>
                </a:extLst>
              </p:cNvPr>
              <p:cNvGrpSpPr/>
              <p:nvPr/>
            </p:nvGrpSpPr>
            <p:grpSpPr>
              <a:xfrm>
                <a:off x="2877300" y="741931"/>
                <a:ext cx="9008717" cy="5082504"/>
                <a:chOff x="1591641" y="1132282"/>
                <a:chExt cx="9008717" cy="5082504"/>
              </a:xfrm>
            </p:grpSpPr>
            <p:pic>
              <p:nvPicPr>
                <p:cNvPr id="3" name="圖片 2">
                  <a:extLst>
                    <a:ext uri="{FF2B5EF4-FFF2-40B4-BE49-F238E27FC236}">
                      <a16:creationId xmlns:a16="http://schemas.microsoft.com/office/drawing/2014/main" id="{7066DE75-2831-476C-9B86-2FDC0637E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1641" y="1132282"/>
                  <a:ext cx="9008717" cy="5082504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B734391-A971-41BA-B41B-3429F7964986}"/>
                    </a:ext>
                  </a:extLst>
                </p:cNvPr>
                <p:cNvSpPr/>
                <p:nvPr/>
              </p:nvSpPr>
              <p:spPr>
                <a:xfrm>
                  <a:off x="1935444" y="1418897"/>
                  <a:ext cx="5568942" cy="9144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4C1C6E95-669F-1B74-99BC-254802431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892"/>
              <a:stretch/>
            </p:blipFill>
            <p:spPr>
              <a:xfrm>
                <a:off x="937720" y="2117482"/>
                <a:ext cx="3248386" cy="3311008"/>
              </a:xfrm>
              <a:prstGeom prst="rect">
                <a:avLst/>
              </a:prstGeom>
            </p:spPr>
          </p:pic>
        </p:grp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4E6F71D-9EC2-7BD1-D54B-1BC7B7841886}"/>
                </a:ext>
              </a:extLst>
            </p:cNvPr>
            <p:cNvCxnSpPr/>
            <p:nvPr/>
          </p:nvCxnSpPr>
          <p:spPr>
            <a:xfrm>
              <a:off x="1553533" y="5038129"/>
              <a:ext cx="405031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33A20522-6915-9815-2263-23C1363856A9}"/>
                </a:ext>
              </a:extLst>
            </p:cNvPr>
            <p:cNvCxnSpPr/>
            <p:nvPr/>
          </p:nvCxnSpPr>
          <p:spPr>
            <a:xfrm flipH="1">
              <a:off x="1553533" y="5180850"/>
              <a:ext cx="40503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86D24B-9D6F-C007-42FC-B234E26E39AA}"/>
                </a:ext>
              </a:extLst>
            </p:cNvPr>
            <p:cNvSpPr/>
            <p:nvPr/>
          </p:nvSpPr>
          <p:spPr>
            <a:xfrm>
              <a:off x="5553512" y="4861463"/>
              <a:ext cx="1566248" cy="640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729401" y="3085129"/>
            <a:ext cx="3649335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  <a:p>
            <a:pPr algn="ctr"/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0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725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E7B462-3136-4BB9-B596-67B6C3FA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8875"/>
              </p:ext>
            </p:extLst>
          </p:nvPr>
        </p:nvGraphicFramePr>
        <p:xfrm>
          <a:off x="1861479" y="1648083"/>
          <a:ext cx="6662411" cy="3561834"/>
        </p:xfrm>
        <a:graphic>
          <a:graphicData uri="http://schemas.openxmlformats.org/drawingml/2006/table">
            <a:tbl>
              <a:tblPr firstRow="1" firstCol="1" bandRow="1"/>
              <a:tblGrid>
                <a:gridCol w="3843768">
                  <a:extLst>
                    <a:ext uri="{9D8B030D-6E8A-4147-A177-3AD203B41FA5}">
                      <a16:colId xmlns:a16="http://schemas.microsoft.com/office/drawing/2014/main" val="1860776732"/>
                    </a:ext>
                  </a:extLst>
                </a:gridCol>
                <a:gridCol w="2818643">
                  <a:extLst>
                    <a:ext uri="{9D8B030D-6E8A-4147-A177-3AD203B41FA5}">
                      <a16:colId xmlns:a16="http://schemas.microsoft.com/office/drawing/2014/main" val="129680164"/>
                    </a:ext>
                  </a:extLst>
                </a:gridCol>
              </a:tblGrid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User Project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Base Address Map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53446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Memory Starting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3800_0000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878910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FIR Base Address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27347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363435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45881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UART Base Address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6768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725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- FIR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82494"/>
              </p:ext>
            </p:extLst>
          </p:nvPr>
        </p:nvGraphicFramePr>
        <p:xfrm>
          <a:off x="1935444" y="1303170"/>
          <a:ext cx="7807775" cy="4251660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0x10-13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data-length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495483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0x40-7F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Tap parameters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34363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55841</TotalTime>
  <Words>1042</Words>
  <Application>Microsoft Office PowerPoint</Application>
  <PresentationFormat>寬螢幕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Times New Roman</vt:lpstr>
      <vt:lpstr>Wingdings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450A 蘇柏丞</cp:lastModifiedBy>
  <cp:revision>574</cp:revision>
  <cp:lastPrinted>2023-10-16T13:04:51Z</cp:lastPrinted>
  <dcterms:created xsi:type="dcterms:W3CDTF">2016-06-30T07:01:47Z</dcterms:created>
  <dcterms:modified xsi:type="dcterms:W3CDTF">2024-01-03T15:11:30Z</dcterms:modified>
</cp:coreProperties>
</file>