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9" r:id="rId3"/>
    <p:sldId id="258" r:id="rId4"/>
    <p:sldId id="265" r:id="rId5"/>
    <p:sldId id="348" r:id="rId6"/>
    <p:sldId id="308" r:id="rId7"/>
    <p:sldId id="302" r:id="rId8"/>
    <p:sldId id="323" r:id="rId9"/>
    <p:sldId id="350" r:id="rId10"/>
    <p:sldId id="351" r:id="rId11"/>
    <p:sldId id="303" r:id="rId12"/>
    <p:sldId id="352" r:id="rId13"/>
    <p:sldId id="353" r:id="rId14"/>
    <p:sldId id="354" r:id="rId15"/>
    <p:sldId id="359" r:id="rId16"/>
    <p:sldId id="355" r:id="rId17"/>
    <p:sldId id="356" r:id="rId18"/>
    <p:sldId id="357" r:id="rId19"/>
    <p:sldId id="360" r:id="rId20"/>
    <p:sldId id="368" r:id="rId21"/>
    <p:sldId id="363" r:id="rId22"/>
    <p:sldId id="367" r:id="rId23"/>
    <p:sldId id="304" r:id="rId24"/>
    <p:sldId id="365" r:id="rId25"/>
    <p:sldId id="349" r:id="rId26"/>
    <p:sldId id="341" r:id="rId27"/>
    <p:sldId id="32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2147" autoAdjust="0"/>
  </p:normalViewPr>
  <p:slideViewPr>
    <p:cSldViewPr snapToGrid="0">
      <p:cViewPr varScale="1">
        <p:scale>
          <a:sx n="42" d="100"/>
          <a:sy n="42" d="100"/>
        </p:scale>
        <p:origin x="869" y="43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8-06T02:15:16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 3024 0,'0'28'47,"29"425"-31,-29-256-1,56-27 1,1-57-1,-57-85 1,0 1 62,0-58-47,0 1-15,0 0-16,0-57 16,28 28-1,-28-27 1,0 55 0,0 1-1,-28 28 63,0 0-62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驗證者評估 </a:t>
            </a:r>
            <a:r>
              <a:rPr lang="en-US" altLang="zh-TW" dirty="0"/>
              <a:t>Az−</a:t>
            </a:r>
            <a:r>
              <a:rPr lang="en-US" altLang="zh-TW" dirty="0" err="1"/>
              <a:t>ct</a:t>
            </a:r>
            <a:r>
              <a:rPr lang="zh-TW" altLang="en-US" dirty="0"/>
              <a:t>高位的哈希值是否與簽名匹配。為了正確驗證簽名，我們必須有：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err="1"/>
              <a:t>HighBits</a:t>
            </a:r>
            <a:r>
              <a:rPr lang="en-US" altLang="zh-TW" dirty="0"/>
              <a:t>(Ay,2</a:t>
            </a:r>
            <a:r>
              <a:rPr lang="el-GR" altLang="zh-TW" dirty="0"/>
              <a:t>γ2)=</a:t>
            </a:r>
            <a:r>
              <a:rPr lang="en-US" altLang="zh-TW" dirty="0" err="1"/>
              <a:t>HighBits</a:t>
            </a:r>
            <a:r>
              <a:rPr lang="en-US" altLang="zh-TW" dirty="0"/>
              <a:t>(Az−ct,2</a:t>
            </a:r>
            <a:r>
              <a:rPr lang="el-GR" altLang="zh-TW" dirty="0"/>
              <a:t>γ2)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最後確認 </a:t>
            </a:r>
            <a:r>
              <a:rPr lang="en-US" altLang="zh-TW" dirty="0"/>
              <a:t>z</a:t>
            </a:r>
            <a:r>
              <a:rPr lang="zh-TW" altLang="en-US" dirty="0"/>
              <a:t>的大小是否合適。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RSA </a:t>
            </a:r>
            <a:r>
              <a:rPr lang="zh-TW" altLang="en-US" dirty="0"/>
              <a:t>系統等廣泛使用的非對稱方案不同，這些系統很容易被量子計算機攻擊，而基於晶格的加密技術被認為在傳統和量子計算機下都更安全。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我們可以使用向量空間的概念來理解晶格。向量空間是由其基底向量的線性組合生成的 </a:t>
            </a:r>
            <a:r>
              <a:rPr lang="en-US" altLang="zh-TW" dirty="0"/>
              <a:t>Rm</a:t>
            </a:r>
            <a:r>
              <a:rPr lang="zh-TW" altLang="en-US" dirty="0"/>
              <a:t>子空間。對於晶格 </a:t>
            </a:r>
            <a:r>
              <a:rPr lang="en-US" altLang="zh-TW" dirty="0"/>
              <a:t>L</a:t>
            </a:r>
            <a:r>
              <a:rPr lang="zh-TW" altLang="en-US" dirty="0"/>
              <a:t>，它只能包含係數為整數的線性組合。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一般來說，我們用矩陣表示晶格。給定生成晶格 </a:t>
            </a:r>
            <a:r>
              <a:rPr lang="en-US" altLang="zh-TW" dirty="0"/>
              <a:t>L </a:t>
            </a:r>
            <a:r>
              <a:rPr lang="zh-TW" altLang="en-US" dirty="0"/>
              <a:t>的基底 </a:t>
            </a:r>
            <a:r>
              <a:rPr lang="en-US" altLang="zh-TW" dirty="0"/>
              <a:t>b1,b2,...,</a:t>
            </a:r>
            <a:r>
              <a:rPr lang="en-US" altLang="zh-TW" dirty="0" err="1"/>
              <a:t>bn∈Rm</a:t>
            </a:r>
            <a:r>
              <a:rPr lang="zh-TW" altLang="en-US" dirty="0"/>
              <a:t>，對於 </a:t>
            </a:r>
            <a:r>
              <a:rPr lang="en-US" altLang="zh-TW" dirty="0"/>
              <a:t>1≤j≤n1</a:t>
            </a:r>
            <a:r>
              <a:rPr lang="zh-TW" altLang="en-US" dirty="0"/>
              <a:t>，向量 </a:t>
            </a:r>
            <a:r>
              <a:rPr lang="en-US" altLang="zh-TW" dirty="0" err="1"/>
              <a:t>bj</a:t>
            </a:r>
            <a:r>
              <a:rPr lang="zh-TW" altLang="en-US" dirty="0"/>
              <a:t>可以表示為 </a:t>
            </a:r>
            <a:r>
              <a:rPr lang="en-US" altLang="zh-TW" dirty="0"/>
              <a:t>(b1j,b2j,...,</a:t>
            </a:r>
            <a:r>
              <a:rPr lang="en-US" altLang="zh-TW" dirty="0" err="1"/>
              <a:t>bmj</a:t>
            </a:r>
            <a:r>
              <a:rPr lang="en-US" altLang="zh-TW" dirty="0"/>
              <a:t>)</a:t>
            </a:r>
            <a:r>
              <a:rPr lang="zh-TW" altLang="en-US" dirty="0"/>
              <a:t>，即矩陣的列。晶格 </a:t>
            </a:r>
            <a:r>
              <a:rPr lang="en-US" altLang="zh-TW" dirty="0"/>
              <a:t>L</a:t>
            </a:r>
            <a:r>
              <a:rPr lang="zh-TW" altLang="en-US" dirty="0"/>
              <a:t>的矩陣表示如圖表示：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9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圖中顯示了一個由兩個基向量 </a:t>
            </a:r>
            <a:r>
              <a:rPr lang="en-US" altLang="zh-TW" dirty="0"/>
              <a:t>b1</a:t>
            </a:r>
            <a:r>
              <a:rPr lang="zh-TW" altLang="en-US" dirty="0"/>
              <a:t>和 </a:t>
            </a:r>
            <a:r>
              <a:rPr lang="en-US" altLang="zh-TW" dirty="0"/>
              <a:t>b2​ </a:t>
            </a:r>
            <a:r>
              <a:rPr lang="zh-TW" altLang="en-US" dirty="0"/>
              <a:t>生成的二維晶格，其中每個點都是基底向量的整數線性組合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SVP</a:t>
            </a:r>
            <a:r>
              <a:rPr lang="zh-TW" altLang="en-US" dirty="0"/>
              <a:t> 提供了晶格中最基本向量的信息，這對於理解晶格的結構非常重要。</a:t>
            </a:r>
            <a:endParaRPr lang="en-US" altLang="zh-TW" dirty="0"/>
          </a:p>
          <a:p>
            <a:r>
              <a:rPr lang="en-US" altLang="zh-TW" b="1" dirty="0"/>
              <a:t>CVP</a:t>
            </a:r>
            <a:r>
              <a:rPr lang="zh-TW" altLang="en-US" dirty="0"/>
              <a:t> 顯示了如何解決找到接近任意點的晶格點的問題，這對於加密解密過程中的近似問題很有幫助。</a:t>
            </a:r>
            <a:endParaRPr lang="en-US" altLang="zh-TW" dirty="0"/>
          </a:p>
          <a:p>
            <a:r>
              <a:rPr lang="en-US" altLang="zh-TW" b="1" dirty="0"/>
              <a:t>LWE</a:t>
            </a:r>
            <a:r>
              <a:rPr lang="zh-TW" altLang="en-US" dirty="0"/>
              <a:t> 則是在晶格背景下，加入噪聲來掩蓋秘密數據的一個例子，它使用晶格向量和噪聲解決加密問題。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對於任何晶格，零向量都包含在內。</a:t>
            </a:r>
            <a:r>
              <a:rPr lang="en-US" altLang="zh-TW" dirty="0"/>
              <a:t>SVP</a:t>
            </a:r>
            <a:r>
              <a:rPr lang="zh-TW" altLang="en-US" dirty="0"/>
              <a:t>（最短向量問題）的目標不是找到這個零向量，而是找到最短的非零晶格向量。晶格 </a:t>
            </a:r>
            <a:r>
              <a:rPr lang="en-US" altLang="zh-TW" dirty="0"/>
              <a:t>L</a:t>
            </a:r>
            <a:r>
              <a:rPr lang="zh-TW" altLang="en-US" dirty="0"/>
              <a:t>的最短向量的長度通常表示為 </a:t>
            </a:r>
            <a:r>
              <a:rPr lang="en-US" altLang="zh-TW" dirty="0"/>
              <a:t>λ1​(L)</a:t>
            </a:r>
            <a:r>
              <a:rPr lang="zh-TW" altLang="en-US" dirty="0"/>
              <a:t>，這通常是這個向量的歐幾里得範數。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最短向量問題是指給定一個晶格基 </a:t>
            </a:r>
            <a:r>
              <a:rPr lang="en-US" altLang="zh-TW" dirty="0"/>
              <a:t>B</a:t>
            </a:r>
            <a:r>
              <a:rPr lang="zh-TW" altLang="en-US" dirty="0"/>
              <a:t>，找到最短的非零晶格向量，即找到一個 </a:t>
            </a:r>
            <a:r>
              <a:rPr lang="en-US" altLang="zh-TW" dirty="0" err="1"/>
              <a:t>v∈L</a:t>
            </a:r>
            <a:r>
              <a:rPr lang="zh-TW" altLang="en-US" dirty="0"/>
              <a:t>使得 </a:t>
            </a:r>
            <a:r>
              <a:rPr lang="en-US" altLang="zh-TW" dirty="0"/>
              <a:t>v</a:t>
            </a:r>
            <a:r>
              <a:rPr lang="zh-TW" altLang="en-US" dirty="0"/>
              <a:t>的長度等於晶格 </a:t>
            </a:r>
            <a:r>
              <a:rPr lang="en-US" altLang="zh-TW" dirty="0"/>
              <a:t>L</a:t>
            </a:r>
            <a:r>
              <a:rPr lang="zh-TW" altLang="en-US" dirty="0"/>
              <a:t>的最短向量。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52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圖中紅色箭頭是一個二維晶格中最短的非零向量，該向量是基底向量</a:t>
            </a:r>
            <a:r>
              <a:rPr lang="en-US" altLang="zh-TW" dirty="0"/>
              <a:t>b1,b2</a:t>
            </a:r>
            <a:r>
              <a:rPr lang="zh-TW" altLang="en-US" dirty="0"/>
              <a:t>的整數線性組合，而且其長度是整個空見內最短的。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目標是找到最接近目標 </a:t>
            </a:r>
            <a:r>
              <a:rPr lang="en-US" altLang="zh-TW" dirty="0"/>
              <a:t>t</a:t>
            </a:r>
            <a:r>
              <a:rPr lang="zh-TW" altLang="en-US" dirty="0"/>
              <a:t>的晶格向量。對於基 </a:t>
            </a:r>
            <a:r>
              <a:rPr lang="en-US" altLang="zh-TW" dirty="0"/>
              <a:t>B</a:t>
            </a:r>
            <a:r>
              <a:rPr lang="zh-TW" altLang="en-US" dirty="0"/>
              <a:t>，目標 </a:t>
            </a:r>
            <a:r>
              <a:rPr lang="en-US" altLang="zh-TW" dirty="0"/>
              <a:t>t </a:t>
            </a:r>
            <a:r>
              <a:rPr lang="zh-TW" altLang="en-US" dirty="0"/>
              <a:t>與最近晶格向量之間的距離表示為 </a:t>
            </a:r>
            <a:r>
              <a:rPr lang="en-US" altLang="zh-TW" dirty="0" err="1"/>
              <a:t>dist</a:t>
            </a:r>
            <a:r>
              <a:rPr lang="en-US" altLang="zh-TW" dirty="0"/>
              <a:t>(</a:t>
            </a:r>
            <a:r>
              <a:rPr lang="en-US" altLang="zh-TW" dirty="0" err="1"/>
              <a:t>t,L</a:t>
            </a:r>
            <a:r>
              <a:rPr lang="en-US" altLang="zh-TW" dirty="0"/>
              <a:t>(B))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最近向量問題是指給定晶格基 </a:t>
            </a:r>
            <a:r>
              <a:rPr lang="en-US" altLang="zh-TW" dirty="0"/>
              <a:t>B</a:t>
            </a:r>
            <a:r>
              <a:rPr lang="zh-TW" altLang="en-US" dirty="0"/>
              <a:t>和目標 </a:t>
            </a:r>
            <a:r>
              <a:rPr lang="en-US" altLang="zh-TW" dirty="0" err="1"/>
              <a:t>t∈Rm</a:t>
            </a:r>
            <a:r>
              <a:rPr lang="zh-TW" altLang="en-US" dirty="0"/>
              <a:t>，找到一個 </a:t>
            </a:r>
            <a:r>
              <a:rPr lang="en-US" altLang="zh-TW" dirty="0" err="1"/>
              <a:t>v∈L</a:t>
            </a:r>
            <a:r>
              <a:rPr lang="en-US" altLang="zh-TW" dirty="0"/>
              <a:t>(B) </a:t>
            </a:r>
            <a:r>
              <a:rPr lang="zh-TW" altLang="en-US" dirty="0"/>
              <a:t>使得與目標 </a:t>
            </a:r>
            <a:r>
              <a:rPr lang="en-US" altLang="zh-TW" dirty="0"/>
              <a:t>t</a:t>
            </a:r>
            <a:r>
              <a:rPr lang="zh-TW" altLang="en-US" dirty="0"/>
              <a:t>的距離最小。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3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圖中顯示了一個二維晶格中，目標 </a:t>
            </a:r>
            <a:r>
              <a:rPr lang="en-US" altLang="zh-TW" dirty="0"/>
              <a:t>t</a:t>
            </a:r>
            <a:r>
              <a:rPr lang="zh-TW" altLang="en-US" dirty="0"/>
              <a:t>與最近晶格向量 </a:t>
            </a:r>
            <a:r>
              <a:rPr lang="en-US" altLang="zh-TW" dirty="0"/>
              <a:t>v</a:t>
            </a:r>
            <a:r>
              <a:rPr lang="zh-TW" altLang="en-US" dirty="0"/>
              <a:t>之間的關係，其中 </a:t>
            </a:r>
            <a:r>
              <a:rPr lang="en-US" altLang="zh-TW" dirty="0"/>
              <a:t>v</a:t>
            </a:r>
            <a:r>
              <a:rPr lang="zh-TW" altLang="en-US" dirty="0"/>
              <a:t>是最接近 </a:t>
            </a:r>
            <a:r>
              <a:rPr lang="en-US" altLang="zh-TW" dirty="0"/>
              <a:t>t</a:t>
            </a:r>
            <a:r>
              <a:rPr lang="zh-TW" altLang="en-US" dirty="0"/>
              <a:t>的晶格向量。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帶誤差學習問題及其變體。這些問題可以用來構建基於晶格的密碼系統。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b="1" dirty="0"/>
              <a:t>定義 </a:t>
            </a:r>
            <a:r>
              <a:rPr lang="en-US" altLang="zh-TW" b="1" dirty="0"/>
              <a:t>2.4.1</a:t>
            </a:r>
            <a:r>
              <a:rPr lang="zh-TW" altLang="en-US" b="1" dirty="0"/>
              <a:t>（</a:t>
            </a:r>
            <a:r>
              <a:rPr lang="en-US" altLang="zh-TW" b="1" dirty="0"/>
              <a:t>LWE</a:t>
            </a:r>
            <a:r>
              <a:rPr lang="zh-TW" altLang="en-US" b="1" dirty="0"/>
              <a:t>）</a:t>
            </a:r>
          </a:p>
          <a:p>
            <a:r>
              <a:rPr lang="zh-TW" altLang="en-US" dirty="0"/>
              <a:t>讓 </a:t>
            </a:r>
            <a:r>
              <a:rPr lang="en-US" altLang="zh-TW" dirty="0" err="1"/>
              <a:t>m,n,q</a:t>
            </a:r>
            <a:r>
              <a:rPr lang="zh-TW" altLang="en-US" dirty="0"/>
              <a:t>為正整數，且 </a:t>
            </a:r>
            <a:r>
              <a:rPr lang="en-US" altLang="zh-TW" dirty="0" err="1"/>
              <a:t>m≥n</a:t>
            </a:r>
            <a:r>
              <a:rPr lang="zh-TW" altLang="en-US" dirty="0"/>
              <a:t>。對於一個祕密 </a:t>
            </a:r>
            <a:r>
              <a:rPr lang="en-US" altLang="zh-TW" dirty="0" err="1"/>
              <a:t>s∈Zqn</a:t>
            </a:r>
            <a:r>
              <a:rPr lang="zh-TW" altLang="en-US" dirty="0"/>
              <a:t>和一個錯誤分布 </a:t>
            </a:r>
            <a:r>
              <a:rPr lang="el-GR" altLang="zh-TW" dirty="0"/>
              <a:t>χ</a:t>
            </a:r>
            <a:r>
              <a:rPr lang="zh-TW" altLang="en-US" dirty="0"/>
              <a:t>在 </a:t>
            </a:r>
            <a:r>
              <a:rPr lang="en-US" altLang="zh-TW" dirty="0" err="1"/>
              <a:t>Zqm</a:t>
            </a:r>
            <a:r>
              <a:rPr lang="en-US" altLang="zh-TW" dirty="0"/>
              <a:t> </a:t>
            </a:r>
            <a:r>
              <a:rPr lang="zh-TW" altLang="en-US" dirty="0"/>
              <a:t>上，學習含錯誤問題（</a:t>
            </a:r>
            <a:r>
              <a:rPr lang="en-US" altLang="zh-TW" dirty="0"/>
              <a:t>LWE</a:t>
            </a:r>
            <a:r>
              <a:rPr lang="zh-TW" altLang="en-US" dirty="0"/>
              <a:t>）是要從給定的樣本中恢復這個祕密 </a:t>
            </a:r>
            <a:r>
              <a:rPr lang="en-US" altLang="zh-TW" dirty="0"/>
              <a:t>s</a:t>
            </a:r>
            <a:r>
              <a:rPr lang="zh-TW" altLang="en-US" dirty="0"/>
              <a:t>。這些樣本的形式為 </a:t>
            </a:r>
            <a:r>
              <a:rPr lang="en-US" altLang="zh-TW" dirty="0"/>
              <a:t>(</a:t>
            </a:r>
            <a:r>
              <a:rPr lang="en-US" altLang="zh-TW" dirty="0" err="1"/>
              <a:t>ai,bi</a:t>
            </a:r>
            <a:r>
              <a:rPr lang="en-US" altLang="zh-TW" dirty="0"/>
              <a:t>=(</a:t>
            </a:r>
            <a:r>
              <a:rPr lang="en-US" altLang="zh-TW" dirty="0" err="1"/>
              <a:t>ai⋅s</a:t>
            </a:r>
            <a:r>
              <a:rPr lang="en-US" altLang="zh-TW" dirty="0"/>
              <a:t>)+</a:t>
            </a:r>
            <a:r>
              <a:rPr lang="en-US" altLang="zh-TW" dirty="0" err="1"/>
              <a:t>ei</a:t>
            </a:r>
            <a:r>
              <a:rPr lang="zh-TW" altLang="en-US" dirty="0"/>
              <a:t>，其中每個 </a:t>
            </a:r>
            <a:r>
              <a:rPr lang="en-US" altLang="zh-TW" dirty="0"/>
              <a:t>ai</a:t>
            </a:r>
            <a:r>
              <a:rPr lang="zh-TW" altLang="en-US" dirty="0"/>
              <a:t>是從 </a:t>
            </a:r>
            <a:r>
              <a:rPr lang="en-US" altLang="zh-TW" dirty="0" err="1"/>
              <a:t>Zqn</a:t>
            </a:r>
            <a:r>
              <a:rPr lang="zh-TW" altLang="en-US" dirty="0"/>
              <a:t>中均勻選取的，而 </a:t>
            </a:r>
            <a:r>
              <a:rPr lang="en-US" altLang="zh-TW" dirty="0"/>
              <a:t>e</a:t>
            </a:r>
            <a:r>
              <a:rPr lang="zh-TW" altLang="en-US" dirty="0"/>
              <a:t>是從錯誤分布 </a:t>
            </a:r>
            <a:r>
              <a:rPr lang="el-GR" altLang="zh-TW" dirty="0"/>
              <a:t>χ</a:t>
            </a:r>
            <a:r>
              <a:rPr lang="zh-TW" altLang="en-US" dirty="0"/>
              <a:t>中抽取的。具體來說，給定一個矩陣 </a:t>
            </a:r>
            <a:r>
              <a:rPr lang="en-US" altLang="zh-TW" dirty="0"/>
              <a:t>A</a:t>
            </a:r>
            <a:r>
              <a:rPr lang="zh-TW" altLang="en-US" dirty="0"/>
              <a:t>，其第 </a:t>
            </a:r>
            <a:r>
              <a:rPr lang="en-US" altLang="zh-TW" dirty="0" err="1"/>
              <a:t>i</a:t>
            </a:r>
            <a:r>
              <a:rPr lang="zh-TW" altLang="en-US" dirty="0"/>
              <a:t>行為 </a:t>
            </a:r>
            <a:r>
              <a:rPr lang="en-US" altLang="zh-TW" dirty="0"/>
              <a:t>ai</a:t>
            </a:r>
            <a:r>
              <a:rPr lang="zh-TW" altLang="en-US" dirty="0"/>
              <a:t>，和一個向量 </a:t>
            </a:r>
            <a:r>
              <a:rPr lang="en-US" altLang="zh-TW" dirty="0"/>
              <a:t>b=</a:t>
            </a:r>
            <a:r>
              <a:rPr lang="en-US" altLang="zh-TW" dirty="0" err="1"/>
              <a:t>As+e</a:t>
            </a:r>
            <a:r>
              <a:rPr lang="zh-TW" altLang="en-US" dirty="0"/>
              <a:t>，</a:t>
            </a:r>
            <a:r>
              <a:rPr lang="en-US" altLang="zh-TW" dirty="0"/>
              <a:t>LWE </a:t>
            </a:r>
            <a:r>
              <a:rPr lang="zh-TW" altLang="en-US" dirty="0"/>
              <a:t>的目標是找到向量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 =13 n =4</a:t>
            </a:r>
          </a:p>
          <a:p>
            <a:endParaRPr lang="en-US" altLang="zh-TW" dirty="0"/>
          </a:p>
          <a:p>
            <a:r>
              <a:rPr lang="zh-TW" altLang="en-US" dirty="0"/>
              <a:t>基本思想是，即使在加入一些噪聲（即錯誤 </a:t>
            </a:r>
            <a:r>
              <a:rPr lang="en-US" altLang="zh-TW" dirty="0"/>
              <a:t>e</a:t>
            </a:r>
            <a:r>
              <a:rPr lang="zh-TW" altLang="en-US" dirty="0"/>
              <a:t>）的情況下，也能從一系列線性方程式中恢復出秘密信息 </a:t>
            </a:r>
            <a:r>
              <a:rPr lang="en-US" altLang="zh-TW" dirty="0"/>
              <a:t>s</a:t>
            </a:r>
            <a:r>
              <a:rPr lang="zh-TW" altLang="en-US" dirty="0"/>
              <a:t>。這些方程式由 </a:t>
            </a:r>
            <a:r>
              <a:rPr lang="en-US" altLang="zh-TW" dirty="0"/>
              <a:t>ai</a:t>
            </a:r>
            <a:r>
              <a:rPr lang="zh-TW" altLang="en-US" dirty="0"/>
              <a:t>和 </a:t>
            </a:r>
            <a:r>
              <a:rPr lang="en-US" altLang="zh-TW" dirty="0"/>
              <a:t>bi</a:t>
            </a:r>
            <a:r>
              <a:rPr lang="zh-TW" altLang="en-US" dirty="0"/>
              <a:t>組成，其中 </a:t>
            </a:r>
            <a:r>
              <a:rPr lang="en-US" altLang="zh-TW" dirty="0"/>
              <a:t>ai</a:t>
            </a:r>
            <a:r>
              <a:rPr lang="zh-TW" altLang="en-US" dirty="0"/>
              <a:t>是公開的，而 </a:t>
            </a:r>
            <a:r>
              <a:rPr lang="en-US" altLang="zh-TW" dirty="0"/>
              <a:t>bi </a:t>
            </a:r>
            <a:r>
              <a:rPr lang="zh-TW" altLang="en-US" dirty="0"/>
              <a:t>是 </a:t>
            </a:r>
            <a:r>
              <a:rPr lang="en-US" altLang="zh-TW" dirty="0"/>
              <a:t>ai</a:t>
            </a:r>
            <a:r>
              <a:rPr lang="zh-TW" altLang="en-US" dirty="0"/>
              <a:t>與秘密 </a:t>
            </a:r>
            <a:r>
              <a:rPr lang="en-US" altLang="zh-TW" dirty="0"/>
              <a:t>s </a:t>
            </a:r>
            <a:r>
              <a:rPr lang="zh-TW" altLang="en-US" dirty="0"/>
              <a:t>的內積再加上一個小的錯誤 </a:t>
            </a:r>
            <a:r>
              <a:rPr lang="en-US" altLang="zh-TW" dirty="0"/>
              <a:t>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在實際應用中，攻擊者可能知道矩陣 </a:t>
            </a:r>
            <a:r>
              <a:rPr lang="en-US" altLang="zh-TW" dirty="0"/>
              <a:t>A </a:t>
            </a:r>
            <a:r>
              <a:rPr lang="zh-TW" altLang="en-US" dirty="0"/>
              <a:t>和結果向量 </a:t>
            </a:r>
            <a:r>
              <a:rPr lang="en-US" altLang="zh-TW" dirty="0"/>
              <a:t>b</a:t>
            </a:r>
            <a:r>
              <a:rPr lang="zh-TW" altLang="en-US" dirty="0"/>
              <a:t>，但不知道錯誤向量 </a:t>
            </a:r>
            <a:r>
              <a:rPr lang="en-US" altLang="zh-TW" dirty="0"/>
              <a:t>e</a:t>
            </a:r>
            <a:r>
              <a:rPr lang="zh-TW" altLang="en-US" dirty="0"/>
              <a:t>。攻擊者的目標是嘗試解出 </a:t>
            </a:r>
            <a:r>
              <a:rPr lang="en-US" altLang="zh-TW" dirty="0"/>
              <a:t>s</a:t>
            </a:r>
            <a:r>
              <a:rPr lang="zh-TW" altLang="en-US" dirty="0"/>
              <a:t>。由於加入了錯誤 </a:t>
            </a:r>
            <a:r>
              <a:rPr lang="en-US" altLang="zh-TW" dirty="0"/>
              <a:t>e</a:t>
            </a:r>
            <a:r>
              <a:rPr lang="zh-TW" altLang="en-US" dirty="0"/>
              <a:t>，這個問題變得非常困難，因此提供了安全保證。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LWE </a:t>
            </a:r>
            <a:r>
              <a:rPr lang="zh-TW" altLang="en-US" dirty="0"/>
              <a:t>問題的難度和 </a:t>
            </a:r>
            <a:r>
              <a:rPr lang="en-US" altLang="zh-TW" dirty="0" err="1"/>
              <a:t>q,n,m</a:t>
            </a:r>
            <a:r>
              <a:rPr lang="zh-TW" altLang="en-US" dirty="0"/>
              <a:t>的選擇有關，這些參數可以調整問題的安全級別和效能。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3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(Module-LWE) </a:t>
            </a:r>
            <a:r>
              <a:rPr lang="zh-TW" altLang="en-US" dirty="0"/>
              <a:t>是學習帶誤差問題 </a:t>
            </a:r>
            <a:r>
              <a:rPr lang="en-US" altLang="zh-TW" dirty="0"/>
              <a:t>(Learning With Errors, LWE) </a:t>
            </a:r>
            <a:r>
              <a:rPr lang="zh-TW" altLang="en-US" dirty="0"/>
              <a:t>的一個擴展版本，這個版本在多個方面使用了環 </a:t>
            </a:r>
            <a:r>
              <a:rPr lang="en-US" altLang="zh-TW" dirty="0" err="1"/>
              <a:t>Zq</a:t>
            </a:r>
            <a:r>
              <a:rPr lang="en-US" altLang="zh-TW" dirty="0"/>
              <a:t>[x]/(x^n+1) </a:t>
            </a:r>
            <a:r>
              <a:rPr lang="zh-TW" altLang="en-US" dirty="0"/>
              <a:t>的結構，其中 </a:t>
            </a:r>
            <a:r>
              <a:rPr lang="en-US" altLang="zh-TW" dirty="0"/>
              <a:t>q</a:t>
            </a:r>
            <a:r>
              <a:rPr lang="zh-TW" altLang="en-US" dirty="0"/>
              <a:t>是一個模數，</a:t>
            </a:r>
            <a:r>
              <a:rPr lang="en-US" altLang="zh-TW" dirty="0"/>
              <a:t>x^n+1</a:t>
            </a:r>
            <a:r>
              <a:rPr lang="zh-TW" altLang="en-US" dirty="0"/>
              <a:t>是多項式環的一個特殊元素，用來定義環的結構。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在模組</a:t>
            </a:r>
            <a:r>
              <a:rPr lang="en-US" altLang="zh-TW" dirty="0"/>
              <a:t>-LWE</a:t>
            </a:r>
            <a:r>
              <a:rPr lang="zh-TW" altLang="en-US" dirty="0"/>
              <a:t>中：</a:t>
            </a:r>
          </a:p>
          <a:p>
            <a:r>
              <a:rPr lang="zh-TW" altLang="en-US" b="1" dirty="0"/>
              <a:t>秘密 </a:t>
            </a:r>
            <a:r>
              <a:rPr lang="en-US" altLang="zh-TW" b="1" dirty="0"/>
              <a:t>s</a:t>
            </a:r>
            <a:r>
              <a:rPr lang="zh-TW" altLang="en-US" b="1" dirty="0"/>
              <a:t>、誤差 </a:t>
            </a:r>
            <a:r>
              <a:rPr lang="en-US" altLang="zh-TW" b="1" dirty="0"/>
              <a:t>e</a:t>
            </a:r>
            <a:r>
              <a:rPr lang="zh-TW" altLang="en-US" b="1" dirty="0"/>
              <a:t>、和向量</a:t>
            </a:r>
            <a:r>
              <a:rPr lang="en-US" altLang="zh-TW" b="1" dirty="0"/>
              <a:t>ai​</a:t>
            </a:r>
            <a:r>
              <a:rPr lang="zh-TW" altLang="en-US" dirty="0"/>
              <a:t> 都是從多項式環 </a:t>
            </a:r>
            <a:r>
              <a:rPr lang="en-US" altLang="zh-TW" dirty="0" err="1"/>
              <a:t>Rq</a:t>
            </a:r>
            <a:r>
              <a:rPr lang="en-US" altLang="zh-TW" dirty="0"/>
              <a:t>​ </a:t>
            </a:r>
            <a:r>
              <a:rPr lang="zh-TW" altLang="en-US" dirty="0"/>
              <a:t>中選取的，這意味著它們的每一個元素都是一個多項式，而非傳統 </a:t>
            </a:r>
            <a:r>
              <a:rPr lang="en-US" altLang="zh-TW" dirty="0"/>
              <a:t>LWE </a:t>
            </a:r>
            <a:r>
              <a:rPr lang="zh-TW" altLang="en-US" dirty="0"/>
              <a:t>中的單一數字。</a:t>
            </a:r>
          </a:p>
          <a:p>
            <a:r>
              <a:rPr lang="zh-TW" altLang="en-US" b="1" dirty="0"/>
              <a:t>每個多項式的系數</a:t>
            </a:r>
            <a:r>
              <a:rPr lang="zh-TW" altLang="en-US" dirty="0"/>
              <a:t> 都是在模 </a:t>
            </a:r>
            <a:r>
              <a:rPr lang="en-US" altLang="zh-TW" dirty="0"/>
              <a:t>q </a:t>
            </a:r>
            <a:r>
              <a:rPr lang="zh-TW" altLang="en-US" dirty="0"/>
              <a:t>下的整數。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8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</a:t>
            </a:r>
            <a:r>
              <a:rPr lang="zh-TW" altLang="en-US" dirty="0"/>
              <a:t>問題將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ring-LWE </a:t>
            </a:r>
            <a:r>
              <a:rPr lang="zh-TW" altLang="en-US" dirty="0"/>
              <a:t>泛化。可以看作是將 </a:t>
            </a:r>
            <a:r>
              <a:rPr lang="en-US" altLang="zh-TW" dirty="0"/>
              <a:t>LWE </a:t>
            </a:r>
            <a:r>
              <a:rPr lang="zh-TW" altLang="en-US" dirty="0"/>
              <a:t>的每個整數項替換為 </a:t>
            </a:r>
            <a:r>
              <a:rPr lang="en-US" altLang="zh-TW" dirty="0" err="1"/>
              <a:t>Rq</a:t>
            </a:r>
            <a:r>
              <a:rPr lang="zh-TW" altLang="en-US" dirty="0"/>
              <a:t>中的元素。在 </a:t>
            </a:r>
            <a:r>
              <a:rPr lang="en-US" altLang="zh-TW" dirty="0"/>
              <a:t>LWE </a:t>
            </a:r>
            <a:r>
              <a:rPr lang="zh-TW" altLang="en-US" dirty="0"/>
              <a:t>中，運算 </a:t>
            </a:r>
            <a:r>
              <a:rPr lang="en-US" altLang="zh-TW" dirty="0" err="1"/>
              <a:t>As+e</a:t>
            </a:r>
            <a:r>
              <a:rPr lang="zh-TW" altLang="en-US" dirty="0"/>
              <a:t>的變數是整數。而在模組</a:t>
            </a:r>
            <a:r>
              <a:rPr lang="en-US" altLang="zh-TW" dirty="0"/>
              <a:t>-LWE 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是由 </a:t>
            </a:r>
            <a:r>
              <a:rPr lang="en-US" altLang="zh-TW" dirty="0" err="1"/>
              <a:t>Rq</a:t>
            </a:r>
            <a:r>
              <a:rPr lang="zh-TW" altLang="en-US" dirty="0"/>
              <a:t>中的多項式組成的矩陣，</a:t>
            </a:r>
            <a:r>
              <a:rPr lang="en-US" altLang="zh-TW" dirty="0"/>
              <a:t>s</a:t>
            </a:r>
            <a:r>
              <a:rPr lang="zh-TW" altLang="en-US" dirty="0"/>
              <a:t>和 </a:t>
            </a:r>
            <a:r>
              <a:rPr lang="en-US" altLang="zh-TW" dirty="0"/>
              <a:t>e</a:t>
            </a:r>
            <a:r>
              <a:rPr lang="zh-TW" altLang="en-US" dirty="0"/>
              <a:t>是相同環中多項式的向量。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3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一般的非對稱式加密是用公鑰加密訊息、私鑰解鎖密文，但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數位簽章加密則反過來用，用私鑰加密，再公布公鑰，讓驗證者用公鑰解密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，驗證簽名可信度。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基於格的數位簽章方案的安全性通常與兩個中心問題有關：學習帶錯誤（</a:t>
            </a:r>
            <a:r>
              <a:rPr lang="en-US" altLang="zh-TW" dirty="0"/>
              <a:t>LWE</a:t>
            </a:r>
            <a:r>
              <a:rPr lang="zh-TW" altLang="en-US" dirty="0"/>
              <a:t>）問題和短整數解（</a:t>
            </a:r>
            <a:r>
              <a:rPr lang="en-US" altLang="zh-TW" dirty="0"/>
              <a:t>SIS</a:t>
            </a:r>
            <a:r>
              <a:rPr lang="zh-TW" altLang="en-US" dirty="0"/>
              <a:t>）問題。</a:t>
            </a:r>
            <a:r>
              <a:rPr lang="en-US" altLang="zh-TW" dirty="0"/>
              <a:t>LWE </a:t>
            </a:r>
            <a:r>
              <a:rPr lang="zh-TW" altLang="en-US" dirty="0"/>
              <a:t>問題是從給定的一組隨機噪聲線性方程中恢復秘密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r>
              <a:rPr lang="en-US" altLang="zh-TW" dirty="0"/>
              <a:t>SIS </a:t>
            </a:r>
            <a:r>
              <a:rPr lang="zh-TW" altLang="en-US" dirty="0"/>
              <a:t>問題是找到滿足某種條件的解 </a:t>
            </a:r>
            <a:r>
              <a:rPr lang="en-US" altLang="zh-TW" dirty="0"/>
              <a:t>s</a:t>
            </a:r>
            <a:r>
              <a:rPr lang="zh-TW" altLang="en-US" dirty="0"/>
              <a:t>。對於適當的參數選擇，這些問題對於最佳已知技術是不可解的。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SIS </a:t>
            </a:r>
            <a:r>
              <a:rPr lang="zh-TW" altLang="en-US" dirty="0"/>
              <a:t>的模數替換為比 </a:t>
            </a:r>
            <a:r>
              <a:rPr lang="en-US" altLang="zh-TW" dirty="0" err="1"/>
              <a:t>Zq</a:t>
            </a:r>
            <a:r>
              <a:rPr lang="en-US" altLang="zh-TW" dirty="0"/>
              <a:t>\</a:t>
            </a:r>
            <a:r>
              <a:rPr lang="en-US" altLang="zh-TW" dirty="0" err="1"/>
              <a:t>mathbb</a:t>
            </a:r>
            <a:r>
              <a:rPr lang="en-US" altLang="zh-TW" dirty="0"/>
              <a:t>{Z}_</a:t>
            </a:r>
            <a:r>
              <a:rPr lang="en-US" altLang="zh-TW" dirty="0" err="1"/>
              <a:t>qZq</a:t>
            </a:r>
            <a:r>
              <a:rPr lang="en-US" altLang="zh-TW" dirty="0"/>
              <a:t>​ </a:t>
            </a:r>
            <a:r>
              <a:rPr lang="zh-TW" altLang="en-US" dirty="0"/>
              <a:t>大的環模數時（例如 </a:t>
            </a:r>
            <a:r>
              <a:rPr lang="en-US" altLang="zh-TW" dirty="0" err="1"/>
              <a:t>RqR_qRq</a:t>
            </a:r>
            <a:r>
              <a:rPr lang="en-US" altLang="zh-TW" dirty="0"/>
              <a:t>​</a:t>
            </a:r>
            <a:r>
              <a:rPr lang="zh-TW" altLang="en-US" dirty="0"/>
              <a:t>），結果問題稱為 </a:t>
            </a:r>
            <a:r>
              <a:rPr lang="en-US" altLang="zh-TW" dirty="0"/>
              <a:t>MLWE </a:t>
            </a:r>
            <a:r>
              <a:rPr lang="zh-TW" altLang="en-US" dirty="0"/>
              <a:t>和 </a:t>
            </a:r>
            <a:r>
              <a:rPr lang="en-US" altLang="zh-TW" dirty="0"/>
              <a:t>MSIS</a:t>
            </a:r>
            <a:r>
              <a:rPr lang="zh-TW" altLang="en-US" dirty="0"/>
              <a:t>。</a:t>
            </a:r>
            <a:r>
              <a:rPr lang="en-US" altLang="zh-TW" dirty="0"/>
              <a:t>ML-DSA </a:t>
            </a:r>
            <a:r>
              <a:rPr lang="zh-TW" altLang="en-US" dirty="0"/>
              <a:t>的安全性基於 </a:t>
            </a:r>
            <a:r>
              <a:rPr lang="en-US" altLang="zh-TW" dirty="0" err="1"/>
              <a:t>RqR_qRq</a:t>
            </a:r>
            <a:r>
              <a:rPr lang="en-US" altLang="zh-TW" dirty="0"/>
              <a:t>​ </a:t>
            </a:r>
            <a:r>
              <a:rPr lang="zh-TW" altLang="en-US" dirty="0"/>
              <a:t>上的 </a:t>
            </a:r>
            <a:r>
              <a:rPr lang="en-US" altLang="zh-TW" dirty="0"/>
              <a:t>MLWE </a:t>
            </a:r>
            <a:r>
              <a:rPr lang="zh-TW" altLang="en-US" dirty="0"/>
              <a:t>問題和一個非標準的 </a:t>
            </a:r>
            <a:r>
              <a:rPr lang="en-US" altLang="zh-TW" dirty="0"/>
              <a:t>MSIS </a:t>
            </a:r>
            <a:r>
              <a:rPr lang="zh-TW" altLang="en-US" dirty="0"/>
              <a:t>變體稱為 </a:t>
            </a:r>
            <a:r>
              <a:rPr lang="en-US" altLang="zh-TW" dirty="0" err="1"/>
              <a:t>SelfTargetMSIS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8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量子電腦的能力越來越強大，許多的公鑰加密系統都受到了威脅，特別是基於整數分解與離散對數分解的加解密和數位簽章，因此</a:t>
            </a:r>
            <a:r>
              <a:rPr lang="en-US" altLang="zh-TW" dirty="0"/>
              <a:t>NIST</a:t>
            </a:r>
            <a:r>
              <a:rPr lang="zh-TW" altLang="en-US" dirty="0"/>
              <a:t>美國郭家標準技術研究所在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年啟動了後量子加密標準化過程，並在三輪評估與分析後選擇了本篇的演算法</a:t>
            </a:r>
            <a:r>
              <a:rPr lang="en-US" altLang="zh-TW" dirty="0"/>
              <a:t>ML-DSA</a:t>
            </a:r>
            <a:r>
              <a:rPr lang="zh-TW" altLang="en-US" dirty="0"/>
              <a:t>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而兩者的差異在於其中的變數長度以及生成隨機種子的方式不同，主要是為了提升安全性去符合</a:t>
            </a:r>
            <a:r>
              <a:rPr lang="en-US" altLang="zh-TW" dirty="0"/>
              <a:t>NIST</a:t>
            </a:r>
            <a:r>
              <a:rPr lang="zh-TW" altLang="en-US" dirty="0"/>
              <a:t>的標準。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Ρ</a:t>
            </a:r>
            <a:r>
              <a:rPr lang="zh-TW" altLang="en-US" dirty="0"/>
              <a:t>私密隨機種子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μ</a:t>
            </a:r>
            <a:r>
              <a:rPr lang="zh-TW" altLang="en-US" dirty="0"/>
              <a:t>訊息代表，於簽名過程中確保消息的完整性和來源驗證。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tr</a:t>
            </a:r>
            <a:r>
              <a:rPr lang="zh-TW" altLang="en-US" dirty="0"/>
              <a:t>公鑰雜湊值 內部計算或作為簽名過程的一部分以確保簽名操作的正確性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簽名演算法與隨機數生成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TW" altLang="en-US" dirty="0"/>
              <a:t>使用</a:t>
            </a:r>
            <a:r>
              <a:rPr lang="en-US" altLang="zh-TW" dirty="0"/>
              <a:t>512</a:t>
            </a:r>
            <a:r>
              <a:rPr lang="zh-TW" altLang="en-US" dirty="0"/>
              <a:t>位元隨機字符串替代，</a:t>
            </a:r>
            <a:r>
              <a:rPr lang="en-US" altLang="zh-TW" dirty="0"/>
              <a:t>p′</a:t>
            </a:r>
            <a:r>
              <a:rPr lang="zh-TW" altLang="en-US" dirty="0"/>
              <a:t>由私鑰、訊息和</a:t>
            </a:r>
            <a:r>
              <a:rPr lang="en-US" altLang="zh-TW" dirty="0"/>
              <a:t>256</a:t>
            </a:r>
            <a:r>
              <a:rPr lang="zh-TW" altLang="en-US" dirty="0"/>
              <a:t>位元隨機數 </a:t>
            </a:r>
            <a:r>
              <a:rPr lang="en-US" altLang="zh-TW" dirty="0" err="1"/>
              <a:t>rnd</a:t>
            </a:r>
            <a:r>
              <a:rPr lang="en-US" altLang="zh-TW" dirty="0"/>
              <a:t> </a:t>
            </a:r>
            <a:r>
              <a:rPr lang="zh-TW" altLang="en-US" dirty="0"/>
              <a:t>生成，強調簽名的隨機性和安全性。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標準當中定義了一種數位簽章產生的方法，可以用來保護二進制資料，同時在標準內也提供了驗證的方法。裡面主要分成三大步驟，第一個是金鑰產生，再來是生成簽章，最後是驗證簽章，每個步驟都有提供生成的數學步驟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而這個標準中定義的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ML-DAS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基於模塊學習錯誤問題的數位簽章方案，此演算法被認定對量子電腦具有強大的不可偽造性以及不可否認性。不可偽造性是指簽章可用於檢測是否經過偽授權修改，並可驗證身分。不可否認性是指該簽章可做為證據，證明簽章確實有原生成者產生，簽署人不能否認產生的簽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生成隨機種子</a:t>
            </a:r>
            <a:endParaRPr lang="en-US" altLang="zh-TW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密鑰生成算法首先使用認可的隨機數生成器生成一個</a:t>
            </a:r>
            <a:r>
              <a:rPr lang="en-US" altLang="zh-TW" dirty="0"/>
              <a:t>256</a:t>
            </a:r>
            <a:r>
              <a:rPr lang="zh-TW" altLang="en-US" dirty="0"/>
              <a:t>位的隨機種子。然後使用擴展輸出函數（</a:t>
            </a:r>
            <a:r>
              <a:rPr lang="en-US" altLang="zh-TW" dirty="0"/>
              <a:t>XOF</a:t>
            </a:r>
            <a:r>
              <a:rPr lang="zh-TW" altLang="en-US" dirty="0"/>
              <a:t>，如</a:t>
            </a:r>
            <a:r>
              <a:rPr lang="en-US" altLang="zh-TW" dirty="0"/>
              <a:t>SHAKE-256</a:t>
            </a:r>
            <a:r>
              <a:rPr lang="zh-TW" altLang="en-US" dirty="0"/>
              <a:t>）擴展此種子以產生其他隨機值。</a:t>
            </a:r>
          </a:p>
          <a:p>
            <a:r>
              <a:rPr lang="zh-TW" altLang="en-US" b="1" dirty="0"/>
              <a:t>公共和私有隨機種子生成</a:t>
            </a:r>
          </a:p>
          <a:p>
            <a:r>
              <a:rPr lang="zh-TW" altLang="en-US" dirty="0"/>
              <a:t>擴展的種子用於生成一個公共隨機種子（</a:t>
            </a:r>
            <a:r>
              <a:rPr lang="en-US" altLang="zh-TW" dirty="0"/>
              <a:t>ρ</a:t>
            </a:r>
            <a:r>
              <a:rPr lang="zh-TW" altLang="en-US" dirty="0"/>
              <a:t>）和私有隨機種子（</a:t>
            </a:r>
            <a:r>
              <a:rPr lang="en-US" altLang="zh-TW" dirty="0"/>
              <a:t>ρ‘</a:t>
            </a:r>
            <a:r>
              <a:rPr lang="zh-TW" altLang="en-US" dirty="0"/>
              <a:t> ）。</a:t>
            </a:r>
            <a:r>
              <a:rPr lang="en-US" altLang="zh-TW" dirty="0"/>
              <a:t>ρ</a:t>
            </a:r>
            <a:r>
              <a:rPr lang="zh-TW" altLang="en-US" dirty="0"/>
              <a:t>與</a:t>
            </a:r>
            <a:r>
              <a:rPr lang="en-US" altLang="zh-TW" dirty="0"/>
              <a:t>ρ‘</a:t>
            </a:r>
            <a:r>
              <a:rPr lang="zh-TW" altLang="en-US" dirty="0"/>
              <a:t>用於生成多項式矩陣（</a:t>
            </a:r>
            <a:r>
              <a:rPr lang="en-US" altLang="zh-TW" dirty="0"/>
              <a:t>A</a:t>
            </a:r>
            <a:r>
              <a:rPr lang="zh-TW" altLang="en-US" dirty="0"/>
              <a:t>）和多項式向量</a:t>
            </a:r>
            <a:r>
              <a:rPr lang="en-US" altLang="zh-TW" dirty="0"/>
              <a:t>s1,s2</a:t>
            </a:r>
            <a:r>
              <a:rPr lang="zh-TW" altLang="en-US" dirty="0"/>
              <a:t>。</a:t>
            </a:r>
          </a:p>
          <a:p>
            <a:r>
              <a:rPr lang="zh-TW" altLang="en-US" b="1" dirty="0"/>
              <a:t>公鑰計算</a:t>
            </a:r>
          </a:p>
          <a:p>
            <a:r>
              <a:rPr lang="zh-TW" altLang="en-US" dirty="0"/>
              <a:t>公共值（</a:t>
            </a:r>
            <a:r>
              <a:rPr lang="en-US" altLang="zh-TW" dirty="0"/>
              <a:t>t</a:t>
            </a:r>
            <a:r>
              <a:rPr lang="zh-TW" altLang="en-US" dirty="0"/>
              <a:t>）計算公式為</a:t>
            </a:r>
            <a:r>
              <a:rPr lang="en-US" altLang="zh-TW" dirty="0"/>
              <a:t>t = As1 + s2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私鑰計算</a:t>
            </a:r>
          </a:p>
          <a:p>
            <a:r>
              <a:rPr lang="zh-TW" altLang="en-US" dirty="0"/>
              <a:t>私鑰（</a:t>
            </a:r>
            <a:r>
              <a:rPr lang="en-US" altLang="zh-TW" dirty="0" err="1"/>
              <a:t>sk</a:t>
            </a:r>
            <a:r>
              <a:rPr lang="zh-TW" altLang="en-US" dirty="0"/>
              <a:t>）是</a:t>
            </a:r>
            <a:r>
              <a:rPr lang="en-US" altLang="zh-TW" dirty="0"/>
              <a:t>A</a:t>
            </a:r>
            <a:r>
              <a:rPr lang="zh-TW" altLang="en-US" dirty="0"/>
              <a:t>和秘密多項式向量（</a:t>
            </a:r>
            <a:r>
              <a:rPr lang="en-US" altLang="zh-TW" dirty="0"/>
              <a:t>s1</a:t>
            </a:r>
            <a:r>
              <a:rPr lang="zh-TW" altLang="en-US" dirty="0"/>
              <a:t>和</a:t>
            </a:r>
            <a:r>
              <a:rPr lang="en-US" altLang="zh-TW" dirty="0"/>
              <a:t>s2</a:t>
            </a:r>
            <a:r>
              <a:rPr lang="zh-TW" altLang="en-US" dirty="0"/>
              <a:t>）以及公鑰多項式（</a:t>
            </a:r>
            <a:r>
              <a:rPr lang="en-US" altLang="zh-TW" dirty="0"/>
              <a:t>t</a:t>
            </a:r>
            <a:r>
              <a:rPr lang="zh-TW" altLang="en-US" dirty="0"/>
              <a:t>）。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步驟一：隨機抽樣和矩陣乘法</a:t>
            </a:r>
          </a:p>
          <a:p>
            <a:r>
              <a:rPr lang="zh-TW" altLang="en-US" dirty="0"/>
              <a:t>隨機生成一個多項式向量 </a:t>
            </a:r>
            <a:r>
              <a:rPr lang="en-US" altLang="zh-TW" dirty="0"/>
              <a:t>y</a:t>
            </a:r>
            <a:r>
              <a:rPr lang="zh-TW" altLang="en-US" dirty="0"/>
              <a:t>，滿足特定範圍內的係數限制。</a:t>
            </a:r>
          </a:p>
          <a:p>
            <a:r>
              <a:rPr lang="zh-TW" altLang="en-US" dirty="0"/>
              <a:t>計算 </a:t>
            </a:r>
            <a:r>
              <a:rPr lang="en-US" altLang="zh-TW" dirty="0"/>
              <a:t>w=Ay</a:t>
            </a:r>
            <a:r>
              <a:rPr lang="zh-TW" altLang="en-US" dirty="0"/>
              <a:t>，其中 </a:t>
            </a:r>
            <a:r>
              <a:rPr lang="en-US" altLang="zh-TW" dirty="0"/>
              <a:t>A</a:t>
            </a:r>
            <a:r>
              <a:rPr lang="zh-TW" altLang="en-US" dirty="0"/>
              <a:t>是一個固定的公開矩陣。</a:t>
            </a:r>
          </a:p>
          <a:p>
            <a:r>
              <a:rPr lang="zh-TW" altLang="en-US" b="1" dirty="0"/>
              <a:t>步驟二：生成挑戰和響應</a:t>
            </a:r>
          </a:p>
          <a:p>
            <a:r>
              <a:rPr lang="zh-TW" altLang="en-US" dirty="0"/>
              <a:t>生成挑戰 </a:t>
            </a:r>
            <a:r>
              <a:rPr lang="en-US" altLang="zh-TW" dirty="0"/>
              <a:t>c</a:t>
            </a:r>
            <a:r>
              <a:rPr lang="zh-TW" altLang="en-US" dirty="0"/>
              <a:t>透過對 </a:t>
            </a:r>
            <a:r>
              <a:rPr lang="en-US" altLang="zh-TW" dirty="0"/>
              <a:t>w</a:t>
            </a:r>
            <a:r>
              <a:rPr lang="zh-TW" altLang="en-US" dirty="0"/>
              <a:t>進行截取後高位部分的哈希和消息 </a:t>
            </a:r>
            <a:r>
              <a:rPr lang="en-US" altLang="zh-TW" dirty="0"/>
              <a:t>M</a:t>
            </a:r>
            <a:r>
              <a:rPr lang="zh-TW" altLang="en-US" dirty="0"/>
              <a:t>的哈希值。</a:t>
            </a:r>
          </a:p>
          <a:p>
            <a:r>
              <a:rPr lang="zh-TW" altLang="en-US" dirty="0"/>
              <a:t>計算響應 </a:t>
            </a:r>
            <a:r>
              <a:rPr lang="en-US" altLang="zh-TW" dirty="0"/>
              <a:t>z=y+cs1</a:t>
            </a:r>
            <a:r>
              <a:rPr lang="zh-TW" altLang="en-US" dirty="0"/>
              <a:t>，其中 </a:t>
            </a:r>
            <a:r>
              <a:rPr lang="en-US" altLang="zh-TW" dirty="0"/>
              <a:t>s1</a:t>
            </a:r>
            <a:r>
              <a:rPr lang="zh-TW" altLang="en-US" dirty="0"/>
              <a:t>是簽章私鑰的一部分。</a:t>
            </a:r>
          </a:p>
          <a:p>
            <a:pPr>
              <a:lnSpc>
                <a:spcPct val="200000"/>
              </a:lnSpc>
            </a:pPr>
            <a:r>
              <a:rPr lang="zh-TW" altLang="en-US" b="1" dirty="0"/>
              <a:t>步驟三：</a:t>
            </a:r>
            <a:r>
              <a:rPr lang="en-US" altLang="zh-TW" sz="12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 </a:t>
            </a:r>
          </a:p>
          <a:p>
            <a:r>
              <a:rPr lang="zh-TW" altLang="en-US" dirty="0"/>
              <a:t>檢查 </a:t>
            </a:r>
            <a:r>
              <a:rPr lang="en-US" altLang="zh-TW" dirty="0"/>
              <a:t>z</a:t>
            </a:r>
            <a:r>
              <a:rPr lang="zh-TW" altLang="en-US" dirty="0"/>
              <a:t>是否滿足範圍條件 ∥</a:t>
            </a:r>
            <a:r>
              <a:rPr lang="en-US" altLang="zh-TW" dirty="0"/>
              <a:t>z∥∞≤γ−β</a:t>
            </a:r>
            <a:r>
              <a:rPr lang="zh-TW" altLang="en-US" dirty="0"/>
              <a:t>。若不滿足，重新開始流程。</a:t>
            </a:r>
          </a:p>
          <a:p>
            <a:r>
              <a:rPr lang="zh-TW" altLang="en-US" dirty="0"/>
              <a:t>同時檢查 ∥</a:t>
            </a:r>
            <a:r>
              <a:rPr lang="en-US" altLang="zh-TW" dirty="0"/>
              <a:t>Low(w−cs2)∥∞≤γ−β|</a:t>
            </a:r>
            <a:r>
              <a:rPr lang="zh-TW" altLang="en-US" dirty="0"/>
              <a:t>，其中 </a:t>
            </a:r>
            <a:r>
              <a:rPr lang="en-US" altLang="zh-TW" dirty="0"/>
              <a:t>s2</a:t>
            </a:r>
            <a:r>
              <a:rPr lang="zh-TW" altLang="en-US" dirty="0"/>
              <a:t>是私鑰的另一部分。若不滿足，同樣需要重新開始。</a:t>
            </a:r>
          </a:p>
          <a:p>
            <a:r>
              <a:rPr lang="zh-TW" altLang="en-US" b="1" dirty="0"/>
              <a:t>步驟四：輸出簽章</a:t>
            </a:r>
          </a:p>
          <a:p>
            <a:r>
              <a:rPr lang="zh-TW" altLang="en-US" dirty="0"/>
              <a:t>若所有條件都被滿足，則形成簽章 </a:t>
            </a:r>
            <a:r>
              <a:rPr lang="en-US" altLang="zh-TW" dirty="0"/>
              <a:t>sig=(</a:t>
            </a:r>
            <a:r>
              <a:rPr lang="en-US" altLang="zh-TW" dirty="0" err="1"/>
              <a:t>z,c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x.doi.org/10.6028/nist.fips.204.ipd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26038" y="2011921"/>
            <a:ext cx="9359900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Module-Lattice-Based Digital Signature Algorithm</a:t>
            </a:r>
          </a:p>
          <a:p>
            <a:pPr algn="ctr"/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19387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9447"/>
            <a:ext cx="6096000" cy="1229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Inputs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Output Verification Result</a:t>
            </a: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658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957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5146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94459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744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limUpp>
                            <m:limUp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𝑐𝑡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Up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𝑎𝑐𝑐𝑒𝑝𝑡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  <a:blipFill>
                <a:blip r:embed="rId3"/>
                <a:stretch>
                  <a:fillRect l="-900" t="-2183" b="-3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3284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0CCDA5-6378-4102-98C1-E3063B60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038840"/>
            <a:ext cx="9000000" cy="2604032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61D16B8-A2D0-46F4-89FE-87539BBF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68" y="4245805"/>
            <a:ext cx="3820084" cy="17493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55D66E-F8DD-45FE-B321-B8E27F2DC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722" y="1038840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F725F5C-AB73-4EC2-A48D-21AE5CEA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857689"/>
            <a:ext cx="6480000" cy="514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9CC2DB36-AA1D-431B-8925-C16EA39718EE}"/>
                  </a:ext>
                </a:extLst>
              </p14:cNvPr>
              <p14:cNvContentPartPr/>
              <p14:nvPr/>
            </p14:nvContentPartPr>
            <p14:xfrm>
              <a:off x="620640" y="1088640"/>
              <a:ext cx="61560" cy="36684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9CC2DB36-AA1D-431B-8925-C16EA39718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280" y="1079280"/>
                <a:ext cx="802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65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614552" cy="400110"/>
            <a:chOff x="568442" y="319364"/>
            <a:chExt cx="261455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51703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Lattice Based Problem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390369" y="1417134"/>
            <a:ext cx="8113011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Shortest Vector 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Closest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Vector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LWE (Learning with Error)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2126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40253" cy="400110"/>
            <a:chOff x="568442" y="319364"/>
            <a:chExt cx="354025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44273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 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find this zero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shortest nonzero lattice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the shortest vector of a lattice L is denoted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λ1(L)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97A146-FC4D-4C34-A93C-AF8B104F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94788"/>
            <a:ext cx="9000000" cy="1148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421503" cy="400110"/>
            <a:chOff x="568442" y="319364"/>
            <a:chExt cx="342150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32398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2450E-9274-406B-99C7-DFD4B0B28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2856000" y="1031165"/>
            <a:ext cx="6480000" cy="479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91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lattice vector which is closest to the target 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lattice basis B, the distance from the target T to the closest lattice vector is written as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(T,L(B))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C47E0C-CCD6-40B8-BDC6-483F656E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74188"/>
            <a:ext cx="9000000" cy="11693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80" y="3809934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4E957-89F7-415C-A15C-114B250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065605"/>
            <a:ext cx="6480000" cy="472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38ADF1-83E3-475B-8CDE-722ED9EBC0F6}"/>
              </a:ext>
            </a:extLst>
          </p:cNvPr>
          <p:cNvSpPr txBox="1"/>
          <p:nvPr/>
        </p:nvSpPr>
        <p:spPr>
          <a:xfrm>
            <a:off x="5571460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301758-44F2-4246-A609-1FA5528C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94" y="3238473"/>
            <a:ext cx="257211" cy="3810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4FD1F2-5662-41B5-88A3-72144AE0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18" y="3780983"/>
            <a:ext cx="231170" cy="34247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DEA85F-B0C4-4F3C-AC84-2162914E31CB}"/>
              </a:ext>
            </a:extLst>
          </p:cNvPr>
          <p:cNvSpPr txBox="1"/>
          <p:nvPr/>
        </p:nvSpPr>
        <p:spPr>
          <a:xfrm>
            <a:off x="4972306" y="331701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F80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dirty="0">
              <a:solidFill>
                <a:srgbClr val="4F80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/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matrix A which the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of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vector b = (As +e)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of LWE is to find the vector s.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  <a:blipFill>
                <a:blip r:embed="rId5"/>
                <a:stretch>
                  <a:fillRect l="-677" b="-5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FDF3093-281E-D4D0-8B09-FF2E4DC50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999" y="3230261"/>
            <a:ext cx="9000000" cy="22525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8CEEFC-8C75-405C-8F9F-7A0853192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986" y="871182"/>
            <a:ext cx="3440419" cy="2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78059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9288F-9E01-470E-B16B-88E8A5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68" y="5276664"/>
            <a:ext cx="4122628" cy="57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84B648-8D25-4A3B-8AEF-237B3090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91" y="2163238"/>
            <a:ext cx="3451302" cy="2474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B91D35-EB2A-46EF-B864-FCA7DE148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1"/>
          <a:stretch/>
        </p:blipFill>
        <p:spPr>
          <a:xfrm>
            <a:off x="9770571" y="109316"/>
            <a:ext cx="1055567" cy="26241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C3EE15D-D572-4D18-9BC6-59AC51348496}"/>
              </a:ext>
            </a:extLst>
          </p:cNvPr>
          <p:cNvSpPr txBox="1"/>
          <p:nvPr/>
        </p:nvSpPr>
        <p:spPr>
          <a:xfrm>
            <a:off x="917130" y="986700"/>
            <a:ext cx="33938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Parameters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23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vector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(2,9,3,5)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Public Matrix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Noise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184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each integer term of LWE with elements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matrix which is composed of polynomials ∈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e are vectors of polynomial in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E6ECA0-5013-4A79-873B-5A25FEA4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99" y="3429000"/>
            <a:ext cx="10080000" cy="19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892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/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Parameters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b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Ring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𝛧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Secret vector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(1+2</m:t>
                    </m:r>
                    <m:r>
                      <m:rPr>
                        <m:nor/>
                      </m:rPr>
                      <a:rPr lang="en-US" altLang="zh-TW" sz="2400" dirty="0"/>
                      <m:t>x</m:t>
                    </m:r>
                    <m:r>
                      <m:rPr>
                        <m:nor/>
                      </m:rPr>
                      <a:rPr lang="en-US" altLang="zh-TW" sz="2400" dirty="0"/>
                      <m:t>,3+4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x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)</m:t>
                    </m:r>
                  </m:oMath>
                </a14:m>
                <a:endParaRPr lang="en-US" altLang="zh-TW" sz="2400" b="0" dirty="0">
                  <a:latin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Public Matrix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Noise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blipFill>
                <a:blip r:embed="rId3"/>
                <a:stretch>
                  <a:fillRect l="-2351" t="-996" r="-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511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 (15+14x,2+14x)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C934D7-EF95-4FA9-BE77-8551F231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86" y="3390893"/>
            <a:ext cx="3602153" cy="1157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A9F640-B878-433D-A8AD-BABE5C50F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786" y="5377830"/>
            <a:ext cx="1507550" cy="5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647145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20314" cy="400110"/>
            <a:chOff x="568442" y="319364"/>
            <a:chExt cx="142031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2279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References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259DB0-9BD5-45C2-B7DD-7180E8705234}"/>
              </a:ext>
            </a:extLst>
          </p:cNvPr>
          <p:cNvSpPr/>
          <p:nvPr/>
        </p:nvSpPr>
        <p:spPr>
          <a:xfrm>
            <a:off x="1738933" y="1109809"/>
            <a:ext cx="8714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“Module-Lattice-Based digital signature standard,” National Institute of Standards and              Technology, Gaithersburg, MD, Aug. 2023. Accessed: Aug. 05, 2024. [Online]. Available: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http://dx.doi.org/10.6028/nist.fips.204.ipd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蔡秉邕，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Dilithium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數位簽章系統的安全性估計，碩士論文，國立清華大學，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zh-TW" altLang="en-US" dirty="0"/>
              <a:t>黃彥霖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容錯學習密碼學的加密演算法與其實作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，碩士論文，國立交通大學，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3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757" y="1880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]</a:t>
            </a:r>
          </a:p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697708FA-1E49-4553-BD76-0E570A0EC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3715" y="4577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1A8FDE22-FC23-4049-A181-565B5A147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6115" y="47295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C9FC11-29E6-46B2-9152-0C86F2768249}"/>
              </a:ext>
            </a:extLst>
          </p:cNvPr>
          <p:cNvGrpSpPr/>
          <p:nvPr/>
        </p:nvGrpSpPr>
        <p:grpSpPr>
          <a:xfrm>
            <a:off x="2675500" y="5158267"/>
            <a:ext cx="861060" cy="996223"/>
            <a:chOff x="1281493" y="4149188"/>
            <a:chExt cx="861060" cy="99622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99FBD10-7299-4F07-A306-0678872A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CFE28B-7853-471B-B162-96F6CBC3B22A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1D3FBBC-5344-4DAF-AC43-30C16DB3F8E2}"/>
              </a:ext>
            </a:extLst>
          </p:cNvPr>
          <p:cNvGrpSpPr/>
          <p:nvPr/>
        </p:nvGrpSpPr>
        <p:grpSpPr>
          <a:xfrm>
            <a:off x="8779727" y="5335225"/>
            <a:ext cx="861060" cy="818751"/>
            <a:chOff x="7077746" y="4328674"/>
            <a:chExt cx="861060" cy="81875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C0E9CA1-A8F8-4873-A908-70949E0B0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EB68932-5B54-44E4-8F33-DE088325D2E6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A7590A-6260-4EF3-AF9C-0DD71CB7D62C}"/>
              </a:ext>
            </a:extLst>
          </p:cNvPr>
          <p:cNvGrpSpPr/>
          <p:nvPr/>
        </p:nvGrpSpPr>
        <p:grpSpPr>
          <a:xfrm>
            <a:off x="9482861" y="5155225"/>
            <a:ext cx="861060" cy="996223"/>
            <a:chOff x="1281493" y="4149188"/>
            <a:chExt cx="861060" cy="996223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9B5BB00-692F-4864-8931-373B89F1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344836E-0E4A-4753-8FD5-CAB45DA00644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recipient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D46D53A-3FE0-41BF-BBDD-1BEE4CA4D147}"/>
              </a:ext>
            </a:extLst>
          </p:cNvPr>
          <p:cNvGrpSpPr/>
          <p:nvPr/>
        </p:nvGrpSpPr>
        <p:grpSpPr>
          <a:xfrm>
            <a:off x="3378634" y="5337753"/>
            <a:ext cx="861060" cy="818751"/>
            <a:chOff x="7077746" y="4328674"/>
            <a:chExt cx="861060" cy="81875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82E5FCF-C9A2-4FE3-9CFD-D53198BD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E1E75F-B751-4DDD-8056-517FD6143AB1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B40790E-FBE4-41BC-B2EA-6B1AE8C17D5A}"/>
              </a:ext>
            </a:extLst>
          </p:cNvPr>
          <p:cNvGrpSpPr/>
          <p:nvPr/>
        </p:nvGrpSpPr>
        <p:grpSpPr>
          <a:xfrm>
            <a:off x="4223580" y="5426442"/>
            <a:ext cx="861060" cy="634375"/>
            <a:chOff x="5561337" y="4418674"/>
            <a:chExt cx="861060" cy="63437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F9992FC-57A2-4772-B8F2-3C33BE5B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67" y="4418674"/>
              <a:ext cx="360000" cy="3600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CC9B2FF-6640-4399-9AD3-BCCF44DE2FE1}"/>
                </a:ext>
              </a:extLst>
            </p:cNvPr>
            <p:cNvSpPr txBox="1"/>
            <p:nvPr/>
          </p:nvSpPr>
          <p:spPr>
            <a:xfrm>
              <a:off x="5561337" y="4776050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509AC5-715E-4A41-B8B5-261997B62982}"/>
              </a:ext>
            </a:extLst>
          </p:cNvPr>
          <p:cNvGrpSpPr/>
          <p:nvPr/>
        </p:nvGrpSpPr>
        <p:grpSpPr>
          <a:xfrm>
            <a:off x="7918667" y="5425225"/>
            <a:ext cx="861060" cy="634376"/>
            <a:chOff x="6467170" y="4418674"/>
            <a:chExt cx="861060" cy="634376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D7ABC81F-E0EA-4C8A-861D-177FE7A70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344" y="4418674"/>
              <a:ext cx="360000" cy="36000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CB2FE9D-2D4C-4BD2-A7DF-754438C24282}"/>
                </a:ext>
              </a:extLst>
            </p:cNvPr>
            <p:cNvSpPr txBox="1"/>
            <p:nvPr/>
          </p:nvSpPr>
          <p:spPr>
            <a:xfrm>
              <a:off x="6467170" y="4776051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2BDCD28-5087-4913-85B1-92AA9C6910A9}"/>
              </a:ext>
            </a:extLst>
          </p:cNvPr>
          <p:cNvCxnSpPr>
            <a:cxnSpLocks/>
          </p:cNvCxnSpPr>
          <p:nvPr/>
        </p:nvCxnSpPr>
        <p:spPr>
          <a:xfrm>
            <a:off x="8599004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A8BBE9A-BEC5-4ACF-B48E-326ECBA9FB72}"/>
              </a:ext>
            </a:extLst>
          </p:cNvPr>
          <p:cNvCxnSpPr>
            <a:cxnSpLocks/>
          </p:cNvCxnSpPr>
          <p:nvPr/>
        </p:nvCxnSpPr>
        <p:spPr>
          <a:xfrm>
            <a:off x="4114982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E2D6147-8F02-4756-9918-E07EF726B846}"/>
              </a:ext>
            </a:extLst>
          </p:cNvPr>
          <p:cNvGrpSpPr/>
          <p:nvPr/>
        </p:nvGrpSpPr>
        <p:grpSpPr>
          <a:xfrm>
            <a:off x="5054184" y="5284134"/>
            <a:ext cx="861060" cy="869842"/>
            <a:chOff x="4100657" y="4273363"/>
            <a:chExt cx="861060" cy="869842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8CBA7F9-B418-4059-BFD5-7CF7080F7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C5066D1-7A6B-40B9-8056-619D2B51E0F9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AED1F38-19F2-4132-BEA8-34A2C31382E2}"/>
              </a:ext>
            </a:extLst>
          </p:cNvPr>
          <p:cNvGrpSpPr/>
          <p:nvPr/>
        </p:nvGrpSpPr>
        <p:grpSpPr>
          <a:xfrm>
            <a:off x="7048618" y="5281606"/>
            <a:ext cx="861060" cy="869842"/>
            <a:chOff x="4100657" y="4273363"/>
            <a:chExt cx="861060" cy="869842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D7A026E-7740-4E77-8231-DABADD82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9B1F6D6-E371-4DE1-A1EF-5EC0B91EEB6A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712A015-71A9-4885-AE8E-91703396AAB8}"/>
              </a:ext>
            </a:extLst>
          </p:cNvPr>
          <p:cNvCxnSpPr>
            <a:cxnSpLocks/>
          </p:cNvCxnSpPr>
          <p:nvPr/>
        </p:nvCxnSpPr>
        <p:spPr>
          <a:xfrm>
            <a:off x="4907145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A3C878C-7446-4849-B918-4620C73EBF80}"/>
              </a:ext>
            </a:extLst>
          </p:cNvPr>
          <p:cNvCxnSpPr>
            <a:cxnSpLocks/>
          </p:cNvCxnSpPr>
          <p:nvPr/>
        </p:nvCxnSpPr>
        <p:spPr>
          <a:xfrm>
            <a:off x="7806842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1B42C8F-F4D7-41B6-86A3-16D4BD5808DA}"/>
              </a:ext>
            </a:extLst>
          </p:cNvPr>
          <p:cNvSpPr txBox="1"/>
          <p:nvPr/>
        </p:nvSpPr>
        <p:spPr>
          <a:xfrm>
            <a:off x="4224498" y="4656656"/>
            <a:ext cx="95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A4D0E95-6860-4A9B-A0E8-099FF54585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9589" y="4297967"/>
            <a:ext cx="360000" cy="360000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A7E0F51-7495-4FB7-9F88-92A7551E2830}"/>
              </a:ext>
            </a:extLst>
          </p:cNvPr>
          <p:cNvCxnSpPr>
            <a:cxnSpLocks/>
          </p:cNvCxnSpPr>
          <p:nvPr/>
        </p:nvCxnSpPr>
        <p:spPr>
          <a:xfrm>
            <a:off x="4653353" y="4956656"/>
            <a:ext cx="0" cy="378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14935C-6934-4DA3-AC54-9FA3C019BD2D}"/>
              </a:ext>
            </a:extLst>
          </p:cNvPr>
          <p:cNvSpPr txBox="1"/>
          <p:nvPr/>
        </p:nvSpPr>
        <p:spPr>
          <a:xfrm>
            <a:off x="4254350" y="3806989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D9B39CB0-7087-4D47-BA65-CD1BC231D1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9592" y="3447803"/>
            <a:ext cx="360000" cy="360000"/>
          </a:xfrm>
          <a:prstGeom prst="rect">
            <a:avLst/>
          </a:prstGeom>
        </p:spPr>
      </p:pic>
      <p:pic>
        <p:nvPicPr>
          <p:cNvPr id="62" name="圖形 61" descr="建築物">
            <a:extLst>
              <a:ext uri="{FF2B5EF4-FFF2-40B4-BE49-F238E27FC236}">
                <a16:creationId xmlns:a16="http://schemas.microsoft.com/office/drawing/2014/main" id="{5BF655B2-A2AF-4142-BD0C-2CF0BA43D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757" y="5227424"/>
            <a:ext cx="758171" cy="758171"/>
          </a:xfrm>
          <a:prstGeom prst="rect">
            <a:avLst/>
          </a:prstGeom>
        </p:spPr>
      </p:pic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24732B3-96FA-44BE-8502-E4C62DE6FAD6}"/>
              </a:ext>
            </a:extLst>
          </p:cNvPr>
          <p:cNvCxnSpPr>
            <a:stCxn id="20" idx="0"/>
            <a:endCxn id="53" idx="0"/>
          </p:cNvCxnSpPr>
          <p:nvPr/>
        </p:nvCxnSpPr>
        <p:spPr>
          <a:xfrm rot="5400000" flipH="1" flipV="1">
            <a:off x="3443937" y="4142616"/>
            <a:ext cx="680300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37BFF024-3D02-4044-9CEF-34191FD62051}"/>
              </a:ext>
            </a:extLst>
          </p:cNvPr>
          <p:cNvCxnSpPr>
            <a:endCxn id="59" idx="0"/>
          </p:cNvCxnSpPr>
          <p:nvPr/>
        </p:nvCxnSpPr>
        <p:spPr>
          <a:xfrm rot="5400000" flipH="1" flipV="1">
            <a:off x="3004113" y="3732275"/>
            <a:ext cx="1529950" cy="13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490E2A06-D872-4A41-8AFD-B35A68581884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5805822" y="5606510"/>
            <a:ext cx="299935" cy="1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580E0AE6-57DD-4343-B3DA-C1AC90F8BF55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4789592" y="3627803"/>
            <a:ext cx="1695251" cy="159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3CC04637-BA53-4DC2-AEF2-631082B51D86}"/>
              </a:ext>
            </a:extLst>
          </p:cNvPr>
          <p:cNvCxnSpPr>
            <a:stCxn id="62" idx="3"/>
            <a:endCxn id="44" idx="1"/>
          </p:cNvCxnSpPr>
          <p:nvPr/>
        </p:nvCxnSpPr>
        <p:spPr>
          <a:xfrm flipV="1">
            <a:off x="6863928" y="5605606"/>
            <a:ext cx="288328" cy="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3C94A62F-ACFE-4926-9F99-A12F6715E730}"/>
              </a:ext>
            </a:extLst>
          </p:cNvPr>
          <p:cNvCxnSpPr>
            <a:cxnSpLocks/>
            <a:stCxn id="59" idx="2"/>
            <a:endCxn id="85" idx="2"/>
          </p:cNvCxnSpPr>
          <p:nvPr/>
        </p:nvCxnSpPr>
        <p:spPr>
          <a:xfrm>
            <a:off x="4789592" y="3627803"/>
            <a:ext cx="3545363" cy="168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A85AF7A-36CC-40EB-AD9A-3EEF58BAAB14}"/>
              </a:ext>
            </a:extLst>
          </p:cNvPr>
          <p:cNvSpPr/>
          <p:nvPr/>
        </p:nvSpPr>
        <p:spPr>
          <a:xfrm flipV="1">
            <a:off x="8312095" y="5308821"/>
            <a:ext cx="45719" cy="54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840027" cy="400110"/>
            <a:chOff x="568442" y="319364"/>
            <a:chExt cx="84002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74251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dsds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D3C64B-4AAC-41CA-A584-DF1ECD386F95}"/>
              </a:ext>
            </a:extLst>
          </p:cNvPr>
          <p:cNvSpPr txBox="1"/>
          <p:nvPr/>
        </p:nvSpPr>
        <p:spPr>
          <a:xfrm>
            <a:off x="720898" y="1570414"/>
            <a:ext cx="11060979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基於 </a:t>
            </a:r>
            <a:r>
              <a:rPr lang="en-US" altLang="zh-TW" dirty="0" err="1">
                <a:solidFill>
                  <a:srgbClr val="FF0000"/>
                </a:solidFill>
              </a:rPr>
              <a:t>Schnorr</a:t>
            </a:r>
            <a:r>
              <a:rPr lang="en-US" altLang="zh-TW" dirty="0">
                <a:solidFill>
                  <a:srgbClr val="FF0000"/>
                </a:solidFill>
              </a:rPr>
              <a:t>-like </a:t>
            </a:r>
            <a:r>
              <a:rPr lang="zh-TW" altLang="en-US" dirty="0">
                <a:solidFill>
                  <a:srgbClr val="FF0000"/>
                </a:solidFill>
              </a:rPr>
              <a:t>簽名的數位簽名方案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三個主要演算法：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DSA.KeyGen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DSA.Sign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），以及 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DSA.Verify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ML-DSA </a:t>
            </a:r>
            <a:r>
              <a:rPr lang="zh-TW" altLang="en-US" dirty="0">
                <a:solidFill>
                  <a:srgbClr val="FF0000"/>
                </a:solidFill>
              </a:rPr>
              <a:t>的安全性基於 </a:t>
            </a:r>
            <a:r>
              <a:rPr lang="en-US" altLang="zh-TW" dirty="0" err="1">
                <a:solidFill>
                  <a:srgbClr val="FF0000"/>
                </a:solidFill>
              </a:rPr>
              <a:t>Rq</a:t>
            </a:r>
            <a:r>
              <a:rPr lang="zh-TW" altLang="en-US" dirty="0">
                <a:solidFill>
                  <a:srgbClr val="FF0000"/>
                </a:solidFill>
              </a:rPr>
              <a:t>上的 </a:t>
            </a:r>
            <a:r>
              <a:rPr lang="en-US" altLang="zh-TW" dirty="0">
                <a:solidFill>
                  <a:srgbClr val="FF0000"/>
                </a:solidFill>
              </a:rPr>
              <a:t>MLWE </a:t>
            </a:r>
            <a:r>
              <a:rPr lang="zh-TW" altLang="en-US" dirty="0">
                <a:solidFill>
                  <a:srgbClr val="FF0000"/>
                </a:solidFill>
              </a:rPr>
              <a:t>問題和一個非標準的 </a:t>
            </a:r>
            <a:r>
              <a:rPr lang="en-US" altLang="zh-TW" dirty="0">
                <a:solidFill>
                  <a:srgbClr val="FF0000"/>
                </a:solidFill>
              </a:rPr>
              <a:t>MSIS </a:t>
            </a:r>
            <a:r>
              <a:rPr lang="zh-TW" altLang="en-US" dirty="0">
                <a:solidFill>
                  <a:srgbClr val="FF0000"/>
                </a:solidFill>
              </a:rPr>
              <a:t>變體稱為 </a:t>
            </a:r>
            <a:r>
              <a:rPr lang="en-US" altLang="zh-TW" dirty="0" err="1">
                <a:solidFill>
                  <a:srgbClr val="FF0000"/>
                </a:solidFill>
              </a:rPr>
              <a:t>SelfTargetMSIS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24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ML-DSA after three rounds of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5534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716666" cy="400110"/>
            <a:chOff x="568442" y="319364"/>
            <a:chExt cx="471666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61915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Compared with CRYSTALS-DILITHIUM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80AD84-EFA9-40FC-B3FB-C4B0F30A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5171"/>
              </p:ext>
            </p:extLst>
          </p:nvPr>
        </p:nvGraphicFramePr>
        <p:xfrm>
          <a:off x="1286091" y="1038840"/>
          <a:ext cx="9619818" cy="47205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0267">
                  <a:extLst>
                    <a:ext uri="{9D8B030D-6E8A-4147-A177-3AD203B41FA5}">
                      <a16:colId xmlns:a16="http://schemas.microsoft.com/office/drawing/2014/main" val="2464782008"/>
                    </a:ext>
                  </a:extLst>
                </a:gridCol>
                <a:gridCol w="3752945">
                  <a:extLst>
                    <a:ext uri="{9D8B030D-6E8A-4147-A177-3AD203B41FA5}">
                      <a16:colId xmlns:a16="http://schemas.microsoft.com/office/drawing/2014/main" val="894504164"/>
                    </a:ext>
                  </a:extLst>
                </a:gridCol>
                <a:gridCol w="3206606">
                  <a:extLst>
                    <a:ext uri="{9D8B030D-6E8A-4147-A177-3AD203B41FA5}">
                      <a16:colId xmlns:a16="http://schemas.microsoft.com/office/drawing/2014/main" val="713893088"/>
                    </a:ext>
                  </a:extLst>
                </a:gridCol>
              </a:tblGrid>
              <a:tr h="697448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ML-DSA Standard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CRYSTALS-DILITHIUM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20175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02147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56110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9944"/>
                  </a:ext>
                </a:extLst>
              </a:tr>
              <a:tr h="1930724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TW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way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512-bit random string replacement, p′ generated by private key, message, and 256-bit random number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p′ generated randomly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1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CC2723-C73D-43A1-AC1B-5E89AE3F9DA0}"/>
              </a:ext>
            </a:extLst>
          </p:cNvPr>
          <p:cNvSpPr/>
          <p:nvPr/>
        </p:nvSpPr>
        <p:spPr>
          <a:xfrm>
            <a:off x="2039494" y="1387034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Verification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Learning With Errors (MLWE) problem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 and unforgeability</a:t>
            </a:r>
          </a:p>
        </p:txBody>
      </p:sp>
    </p:spTree>
    <p:extLst>
      <p:ext uri="{BB962C8B-B14F-4D97-AF65-F5344CB8AC3E}">
        <p14:creationId xmlns:p14="http://schemas.microsoft.com/office/powerpoint/2010/main" val="22466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5883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7711" y="1712956"/>
            <a:ext cx="60960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Generation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and Private Random Seed Generation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Private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0526" y="190008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5735" y="1943086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388" y="254497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5597" y="2587968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412" y="318563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6621" y="322863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298" y="382795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7507" y="387095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/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blipFill>
                <a:blip r:embed="rId3"/>
                <a:stretch>
                  <a:fillRect l="-2924" t="-1600" b="-2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4345"/>
            <a:ext cx="6096000" cy="30762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and Matrix Multiplication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Generate Challenge and Response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Signature Output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1478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4475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4636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8935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922" y="318702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7131" y="323002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808" y="382934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2340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𝐴𝑦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𝑟𝑒𝑠𝑡𝑎𝑟𝑡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  <a:blipFill>
                <a:blip r:embed="rId3"/>
                <a:stretch>
                  <a:fillRect l="-900" t="-1285" b="-1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71260</TotalTime>
  <Words>3043</Words>
  <Application>Microsoft Office PowerPoint</Application>
  <PresentationFormat>寬螢幕</PresentationFormat>
  <Paragraphs>334</Paragraphs>
  <Slides>27</Slides>
  <Notes>27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Instrument Sans</vt:lpstr>
      <vt:lpstr>微软雅黑</vt:lpstr>
      <vt:lpstr>宋体</vt:lpstr>
      <vt:lpstr>汉仪丫丫体简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197</cp:revision>
  <dcterms:created xsi:type="dcterms:W3CDTF">2015-05-05T08:02:14Z</dcterms:created>
  <dcterms:modified xsi:type="dcterms:W3CDTF">2024-09-16T02:39:13Z</dcterms:modified>
</cp:coreProperties>
</file>