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364" r:id="rId2"/>
    <p:sldId id="387" r:id="rId3"/>
    <p:sldId id="258" r:id="rId4"/>
    <p:sldId id="265" r:id="rId5"/>
    <p:sldId id="348" r:id="rId6"/>
    <p:sldId id="388" r:id="rId7"/>
    <p:sldId id="366" r:id="rId8"/>
    <p:sldId id="368" r:id="rId9"/>
    <p:sldId id="302" r:id="rId10"/>
    <p:sldId id="323" r:id="rId11"/>
    <p:sldId id="369" r:id="rId12"/>
    <p:sldId id="370" r:id="rId13"/>
    <p:sldId id="372" r:id="rId14"/>
    <p:sldId id="350" r:id="rId15"/>
    <p:sldId id="374" r:id="rId16"/>
    <p:sldId id="375" r:id="rId17"/>
    <p:sldId id="376" r:id="rId18"/>
    <p:sldId id="379" r:id="rId19"/>
    <p:sldId id="377" r:id="rId20"/>
    <p:sldId id="378" r:id="rId21"/>
    <p:sldId id="351" r:id="rId22"/>
    <p:sldId id="380" r:id="rId23"/>
    <p:sldId id="384" r:id="rId24"/>
    <p:sldId id="381" r:id="rId25"/>
    <p:sldId id="303" r:id="rId26"/>
    <p:sldId id="385" r:id="rId27"/>
    <p:sldId id="386" r:id="rId28"/>
    <p:sldId id="304" r:id="rId29"/>
    <p:sldId id="324" r:id="rId30"/>
  </p:sldIdLst>
  <p:sldSz cx="12192000" cy="6858000"/>
  <p:notesSz cx="6858000" cy="9144000"/>
  <p:custDataLst>
    <p:tags r:id="rId3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68" userDrawn="1">
          <p15:clr>
            <a:srgbClr val="A4A3A4"/>
          </p15:clr>
        </p15:guide>
        <p15:guide id="2" pos="719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子潔 詹" initials="子潔" lastIdx="1" clrIdx="0">
    <p:extLst>
      <p:ext uri="{19B8F6BF-5375-455C-9EA6-DF929625EA0E}">
        <p15:presenceInfo xmlns:p15="http://schemas.microsoft.com/office/powerpoint/2012/main" userId="e94d6cbcedf7f3e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02D"/>
    <a:srgbClr val="F6F7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中等深淺樣式 1 - 輔色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佈景主題樣式 2 - 輔色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78" autoAdjust="0"/>
    <p:restoredTop sz="75293" autoAdjust="0"/>
  </p:normalViewPr>
  <p:slideViewPr>
    <p:cSldViewPr snapToGrid="0">
      <p:cViewPr>
        <p:scale>
          <a:sx n="100" d="100"/>
          <a:sy n="100" d="100"/>
        </p:scale>
        <p:origin x="72" y="1536"/>
      </p:cViewPr>
      <p:guideLst>
        <p:guide orient="horz" pos="2568"/>
        <p:guide pos="7197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gs" Target="tags/tag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30T20:53:25.812" idx="1">
    <p:pos x="7161" y="957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A6D290-1F44-4E5A-AFA0-4DB5D7863AEB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622E85-07D3-4E55-9842-942DD6BAA2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68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E093341-7E73-4CB7-AB28-F066480C636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54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89191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28240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755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4311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93976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15176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172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00489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9416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2807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92306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50599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38083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72370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34881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8723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在碩一上的時候去台大修了這堂課，這堂主要是在教我們三個重點，第一個是如何在</a:t>
            </a:r>
            <a:r>
              <a:rPr lang="en-US" altLang="zh-TW" dirty="0"/>
              <a:t>FPGA</a:t>
            </a:r>
            <a:r>
              <a:rPr lang="zh-TW" altLang="en-US" dirty="0"/>
              <a:t>和</a:t>
            </a:r>
            <a:r>
              <a:rPr lang="en-US" altLang="zh-TW" dirty="0"/>
              <a:t>ASIC</a:t>
            </a:r>
            <a:r>
              <a:rPr lang="zh-TW" altLang="en-US" dirty="0"/>
              <a:t>上使用</a:t>
            </a:r>
            <a:r>
              <a:rPr lang="en-US" altLang="zh-TW" dirty="0"/>
              <a:t>Verilog</a:t>
            </a:r>
            <a:r>
              <a:rPr lang="zh-TW" altLang="en-US" dirty="0"/>
              <a:t>與</a:t>
            </a:r>
            <a:r>
              <a:rPr lang="en-US" altLang="zh-TW" dirty="0"/>
              <a:t>HLS</a:t>
            </a:r>
            <a:r>
              <a:rPr lang="zh-TW" altLang="en-US" dirty="0"/>
              <a:t>設計且實現專案，第二個是將專案整合到</a:t>
            </a:r>
            <a:r>
              <a:rPr lang="en-US" altLang="zh-TW" dirty="0"/>
              <a:t>Caravel SOC</a:t>
            </a:r>
            <a:r>
              <a:rPr lang="zh-TW" altLang="en-US" dirty="0"/>
              <a:t>上，第三個是利用</a:t>
            </a:r>
            <a:r>
              <a:rPr lang="en-US" altLang="zh-TW" dirty="0"/>
              <a:t>Caravel FPGA</a:t>
            </a:r>
            <a:r>
              <a:rPr lang="zh-TW" altLang="en-US" dirty="0"/>
              <a:t>去做實際模擬，讓我最獲益良多的就是了解了軟體韌體與硬體之間的關係。</a:t>
            </a:r>
            <a:endParaRPr lang="en-US" altLang="zh-TW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7087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0496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16771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193550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FFT</a:t>
            </a:r>
            <a:r>
              <a:rPr lang="zh-TW" altLang="en-US" dirty="0"/>
              <a:t>是利用旋轉因子的對稱性以及基偶性來化簡</a:t>
            </a:r>
            <a:r>
              <a:rPr lang="en-US" altLang="zh-TW" dirty="0"/>
              <a:t>DFT</a:t>
            </a:r>
            <a:r>
              <a:rPr lang="zh-TW" altLang="en-US" dirty="0"/>
              <a:t>，獲得以下蝶型單元，那我們的</a:t>
            </a:r>
            <a:r>
              <a:rPr lang="en-US" altLang="zh-TW" dirty="0"/>
              <a:t>FFT</a:t>
            </a:r>
            <a:r>
              <a:rPr lang="zh-TW" altLang="en-US" dirty="0"/>
              <a:t>會運用</a:t>
            </a:r>
            <a:r>
              <a:rPr lang="en-US" altLang="zh-TW" dirty="0"/>
              <a:t>3</a:t>
            </a:r>
            <a:r>
              <a:rPr lang="zh-TW" altLang="en-US" dirty="0"/>
              <a:t>層每層</a:t>
            </a:r>
            <a:r>
              <a:rPr lang="en-US" altLang="zh-TW" dirty="0"/>
              <a:t>4</a:t>
            </a:r>
            <a:r>
              <a:rPr lang="zh-TW" altLang="en-US" dirty="0"/>
              <a:t>個共</a:t>
            </a:r>
            <a:r>
              <a:rPr lang="en-US" altLang="zh-TW" dirty="0"/>
              <a:t>12</a:t>
            </a:r>
            <a:r>
              <a:rPr lang="zh-TW" altLang="en-US" dirty="0"/>
              <a:t>個來完成我們時域到頻域的轉換</a:t>
            </a:r>
            <a:endParaRPr lang="en-US" altLang="zh-TW" dirty="0"/>
          </a:p>
          <a:p>
            <a:endParaRPr lang="en-US" altLang="zh-CN" dirty="0"/>
          </a:p>
          <a:p>
            <a:r>
              <a:rPr lang="zh-TW" altLang="en-US" dirty="0"/>
              <a:t>問題</a:t>
            </a:r>
            <a:r>
              <a:rPr lang="en-US" altLang="zh-TW" dirty="0"/>
              <a:t>:</a:t>
            </a:r>
            <a:r>
              <a:rPr lang="zh-TW" altLang="en-US" dirty="0"/>
              <a:t>只用一個</a:t>
            </a:r>
            <a:r>
              <a:rPr lang="en-US" altLang="zh-TW" dirty="0"/>
              <a:t>butterfly unit</a:t>
            </a:r>
            <a:r>
              <a:rPr lang="zh-TW" altLang="en-US" dirty="0"/>
              <a:t>那</a:t>
            </a:r>
            <a:r>
              <a:rPr lang="en-US" altLang="zh-TW" dirty="0"/>
              <a:t>controller</a:t>
            </a:r>
            <a:r>
              <a:rPr lang="zh-TW" altLang="en-US" dirty="0"/>
              <a:t>怎麼去控制要運算哪個站存氣 </a:t>
            </a:r>
            <a:br>
              <a:rPr lang="en-US" altLang="zh-TW" dirty="0"/>
            </a:br>
            <a:r>
              <a:rPr lang="en-US" altLang="zh-TW" dirty="0"/>
              <a:t>s:</a:t>
            </a:r>
          </a:p>
          <a:p>
            <a:r>
              <a:rPr lang="en-US" altLang="zh-TW" dirty="0"/>
              <a:t>1.</a:t>
            </a:r>
            <a:r>
              <a:rPr lang="zh-TW" altLang="en-US" dirty="0"/>
              <a:t>用</a:t>
            </a:r>
            <a:r>
              <a:rPr lang="en-US" altLang="zh-TW" dirty="0"/>
              <a:t>2^n</a:t>
            </a:r>
            <a:r>
              <a:rPr lang="zh-TW" altLang="en-US" dirty="0"/>
              <a:t>方去處理，看距離多遠</a:t>
            </a:r>
            <a:r>
              <a:rPr lang="en-US" altLang="zh-TW" dirty="0"/>
              <a:t>stage1</a:t>
            </a:r>
            <a:r>
              <a:rPr lang="zh-TW" altLang="en-US" dirty="0"/>
              <a:t>就是</a:t>
            </a:r>
            <a:r>
              <a:rPr lang="en-US" altLang="zh-TW" dirty="0"/>
              <a:t>2^0</a:t>
            </a:r>
            <a:r>
              <a:rPr lang="zh-TW" altLang="en-US" dirty="0"/>
              <a:t>、</a:t>
            </a:r>
            <a:r>
              <a:rPr lang="en-US" altLang="zh-TW" dirty="0"/>
              <a:t>stage2</a:t>
            </a:r>
            <a:r>
              <a:rPr lang="zh-TW" altLang="en-US" dirty="0"/>
              <a:t>就是</a:t>
            </a:r>
            <a:r>
              <a:rPr lang="en-US" altLang="zh-TW" dirty="0"/>
              <a:t>2^1….</a:t>
            </a:r>
          </a:p>
          <a:p>
            <a:r>
              <a:rPr lang="en-US" altLang="zh-TW" dirty="0"/>
              <a:t>2.</a:t>
            </a:r>
            <a:r>
              <a:rPr lang="zh-TW" altLang="en-US" dirty="0"/>
              <a:t>如果要運算的暫存器是亂數的，可以用</a:t>
            </a:r>
            <a:r>
              <a:rPr lang="en-US" altLang="zh-TW" dirty="0" err="1"/>
              <a:t>lookuptable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0980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90140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隨著近年來量子電腦的能力越來越強大，許多的公鑰加密系統都受到了威脅。因為當</a:t>
            </a:r>
            <a:r>
              <a:rPr lang="en-US" altLang="zh-TW" dirty="0" err="1"/>
              <a:t>shor</a:t>
            </a:r>
            <a:r>
              <a:rPr lang="zh-TW" altLang="en-US" dirty="0"/>
              <a:t>演算法搭載一台運算量強的量子電腦時，將能有效破解目前廣返使用的加密複雜數學問題，特別是</a:t>
            </a:r>
            <a:r>
              <a:rPr lang="en-US" altLang="zh-TW" dirty="0"/>
              <a:t>RSA</a:t>
            </a:r>
            <a:r>
              <a:rPr lang="zh-TW" altLang="en-US" dirty="0"/>
              <a:t>與</a:t>
            </a:r>
            <a:r>
              <a:rPr lang="en-US" altLang="zh-TW" dirty="0"/>
              <a:t>ECC</a:t>
            </a:r>
            <a:r>
              <a:rPr lang="zh-TW" altLang="en-US" dirty="0"/>
              <a:t>，因此</a:t>
            </a:r>
            <a:r>
              <a:rPr lang="en-US" altLang="zh-TW" dirty="0"/>
              <a:t>NIST</a:t>
            </a:r>
            <a:r>
              <a:rPr lang="zh-TW" altLang="en-US" dirty="0"/>
              <a:t>美國國家標準技術研究所在</a:t>
            </a:r>
            <a:r>
              <a:rPr lang="en-US" altLang="zh-TW" dirty="0"/>
              <a:t>2016</a:t>
            </a:r>
            <a:r>
              <a:rPr lang="zh-TW" altLang="en-US" dirty="0"/>
              <a:t>年啟動了後量子加密標準化過程，並在評估與分析後，在今年確定選擇了加密算法</a:t>
            </a:r>
            <a:r>
              <a:rPr lang="en-US" altLang="zh-TW" dirty="0"/>
              <a:t>ML-DSA</a:t>
            </a:r>
            <a:r>
              <a:rPr lang="zh-TW" altLang="en-US" dirty="0"/>
              <a:t>作為標準的一部分，其前身是</a:t>
            </a:r>
            <a:r>
              <a:rPr lang="en-US" altLang="zh-TW" dirty="0"/>
              <a:t>CRYSTAL-DILITHIUM</a:t>
            </a:r>
            <a:r>
              <a:rPr lang="zh-TW" altLang="en-US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11975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err="1"/>
              <a:t>Dilithium</a:t>
            </a:r>
            <a:r>
              <a:rPr lang="zh-TW" altLang="en-US" dirty="0"/>
              <a:t>依賴於模塊格子問題的最壞情況難度。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它具有抵抗量子和傳統攻擊的潛力，並具有快速算術運算、密鑰和簽名小巧等優勢。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與第三輪推薦的其他基於格子的算法（例如</a:t>
            </a:r>
            <a:r>
              <a:rPr lang="en-US" altLang="zh-TW" dirty="0" err="1"/>
              <a:t>Kyber</a:t>
            </a:r>
            <a:r>
              <a:rPr lang="zh-TW" altLang="en-US" dirty="0"/>
              <a:t>和</a:t>
            </a:r>
            <a:r>
              <a:rPr lang="en-US" altLang="zh-TW" dirty="0"/>
              <a:t>Falcon</a:t>
            </a:r>
            <a:r>
              <a:rPr lang="zh-TW" altLang="en-US" dirty="0"/>
              <a:t>）不同，</a:t>
            </a:r>
            <a:r>
              <a:rPr lang="en-US" altLang="zh-TW" dirty="0" err="1"/>
              <a:t>Dilithium</a:t>
            </a:r>
            <a:r>
              <a:rPr lang="en-US" altLang="zh-TW" dirty="0"/>
              <a:t> </a:t>
            </a:r>
            <a:r>
              <a:rPr lang="zh-TW" altLang="en-US" dirty="0"/>
              <a:t>使用均勻抽樣而非離散高斯分佈來生成秘密隨機數。這種方法極大地簡化了多項式的生成，並且能以恆定時間實作。</a:t>
            </a: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支撐</a:t>
            </a:r>
            <a:r>
              <a:rPr lang="en-US" altLang="zh-TW" dirty="0"/>
              <a:t>ML-DSA</a:t>
            </a:r>
            <a:r>
              <a:rPr lang="zh-TW" altLang="en-US" dirty="0"/>
              <a:t>安全性的核心難題包括錯誤學習問題（</a:t>
            </a:r>
            <a:r>
              <a:rPr lang="en-US" altLang="zh-TW" dirty="0"/>
              <a:t>MLWE</a:t>
            </a:r>
            <a:r>
              <a:rPr lang="zh-TW" altLang="en-US" dirty="0"/>
              <a:t>）和模塊最短整數解（</a:t>
            </a:r>
            <a:r>
              <a:rPr lang="en-US" altLang="zh-TW" dirty="0"/>
              <a:t>M-SIS</a:t>
            </a:r>
            <a:r>
              <a:rPr lang="zh-TW" altLang="en-US" dirty="0"/>
              <a:t>）問題，這些問題被證明難以破解。</a:t>
            </a:r>
            <a:r>
              <a:rPr lang="en-US" altLang="zh-TW" dirty="0"/>
              <a:t>MLWE</a:t>
            </a:r>
            <a:r>
              <a:rPr lang="zh-TW" altLang="en-US" dirty="0"/>
              <a:t>問題主要用於防止密鑰恢復，而</a:t>
            </a:r>
            <a:r>
              <a:rPr lang="en-US" altLang="zh-TW" dirty="0"/>
              <a:t>M-SIS</a:t>
            </a:r>
            <a:r>
              <a:rPr lang="zh-TW" altLang="en-US" dirty="0"/>
              <a:t>問題則用於防止簽名偽造</a:t>
            </a:r>
            <a:endParaRPr lang="zh-TW" altLang="en-US" sz="1200" b="1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6853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承諾</a:t>
            </a:r>
            <a:r>
              <a:rPr lang="en-US" altLang="zh-TW" dirty="0"/>
              <a:t>:</a:t>
            </a:r>
            <a:r>
              <a:rPr lang="zh-TW" altLang="en-US" dirty="0"/>
              <a:t>簽名者生成隨機向量</a:t>
            </a:r>
            <a:r>
              <a:rPr lang="zh-TW" altLang="en-US" sz="1200" dirty="0"/>
              <a:t>𝑦∈𝑅𝑞</a:t>
            </a:r>
            <a:r>
              <a:rPr lang="en-US" altLang="zh-TW" sz="1200" dirty="0"/>
              <a:t>ℓ ,</a:t>
            </a:r>
            <a:r>
              <a:rPr lang="zh-TW" altLang="en-US" sz="1200" dirty="0"/>
              <a:t>他的係數相對較小，再</a:t>
            </a:r>
            <a:r>
              <a:rPr lang="en-US" altLang="zh-TW" sz="1200" dirty="0"/>
              <a:t>gama1-1</a:t>
            </a:r>
            <a:r>
              <a:rPr lang="zh-TW" altLang="en-US" sz="1200" dirty="0"/>
              <a:t>到負</a:t>
            </a:r>
            <a:r>
              <a:rPr lang="en-US" altLang="zh-TW" sz="1200" dirty="0"/>
              <a:t>gamma1</a:t>
            </a:r>
            <a:r>
              <a:rPr lang="zh-TW" altLang="en-US" sz="1200" dirty="0"/>
              <a:t>之間，計算承諾值</a:t>
            </a:r>
            <a:r>
              <a:rPr lang="en-US" altLang="zh-TW" sz="1200" dirty="0"/>
              <a:t>w=Ay</a:t>
            </a:r>
            <a:r>
              <a:rPr lang="zh-TW" altLang="en-US" sz="1200" dirty="0"/>
              <a:t>並對其進行四捨五入得到</a:t>
            </a:r>
            <a:r>
              <a:rPr lang="en-US" altLang="zh-TW" sz="1200" dirty="0"/>
              <a:t>w1</a:t>
            </a:r>
            <a:r>
              <a:rPr lang="zh-TW" altLang="en-US" sz="1200" dirty="0"/>
              <a:t>，向驗證者提供</a:t>
            </a:r>
            <a:r>
              <a:rPr lang="en-US" altLang="zh-TW" sz="1200" dirty="0"/>
              <a:t>w1</a:t>
            </a:r>
            <a:r>
              <a:rPr lang="zh-TW" altLang="en-US" sz="1200" dirty="0"/>
              <a:t>作為簽名承諾的一部分</a:t>
            </a:r>
            <a:endParaRPr lang="en-US" altLang="zh-TW" sz="1200" dirty="0"/>
          </a:p>
          <a:p>
            <a:endParaRPr lang="en-US" altLang="zh-TW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挑戰</a:t>
            </a:r>
            <a:r>
              <a:rPr lang="en-US" altLang="zh-TW" sz="1200" dirty="0"/>
              <a:t>:</a:t>
            </a:r>
            <a:r>
              <a:rPr lang="zh-TW" altLang="en-US" sz="1200" dirty="0"/>
              <a:t>根據承諾 𝑤</a:t>
            </a:r>
            <a:r>
              <a:rPr lang="en-US" altLang="zh-TW" sz="1200" dirty="0"/>
              <a:t>1 </a:t>
            </a:r>
            <a:r>
              <a:rPr lang="zh-TW" altLang="en-US" sz="1200" dirty="0"/>
              <a:t>以及待簽名的消息代表 𝜇</a:t>
            </a:r>
            <a:r>
              <a:rPr lang="en-US" altLang="zh-TW" sz="1200" dirty="0"/>
              <a:t> </a:t>
            </a:r>
            <a:r>
              <a:rPr lang="zh-TW" altLang="en-US" sz="1200" dirty="0"/>
              <a:t>生成挑戰。這個挑戰 𝑐是通過對 𝑤</a:t>
            </a:r>
            <a:r>
              <a:rPr lang="en-US" altLang="zh-TW" sz="1200" dirty="0"/>
              <a:t>1 </a:t>
            </a:r>
            <a:r>
              <a:rPr lang="zh-TW" altLang="en-US" sz="1200" dirty="0"/>
              <a:t>和消息 𝜇</a:t>
            </a:r>
            <a:r>
              <a:rPr lang="en-US" altLang="zh-TW" sz="1200" dirty="0"/>
              <a:t> </a:t>
            </a:r>
            <a:r>
              <a:rPr lang="zh-TW" altLang="en-US" sz="1200" dirty="0"/>
              <a:t>進行雜湊得到的，確保了隨機性和不可預測性</a:t>
            </a:r>
            <a:endParaRPr lang="en-US" altLang="zh-TW" dirty="0"/>
          </a:p>
          <a:p>
            <a:endParaRPr lang="en-US" altLang="zh-TW" dirty="0"/>
          </a:p>
          <a:p>
            <a:r>
              <a:rPr lang="zh-TW" altLang="en-US" dirty="0"/>
              <a:t>響應</a:t>
            </a:r>
            <a:r>
              <a:rPr lang="en-US" altLang="zh-TW" dirty="0"/>
              <a:t>:</a:t>
            </a:r>
            <a:r>
              <a:rPr lang="zh-TW" altLang="en-US" dirty="0"/>
              <a:t>簽名者使用挑戰 𝑐 計算響應 𝑧</a:t>
            </a:r>
            <a:r>
              <a:rPr lang="en-US" altLang="zh-TW" dirty="0"/>
              <a:t>=</a:t>
            </a:r>
            <a:r>
              <a:rPr lang="zh-TW" altLang="en-US" dirty="0"/>
              <a:t>𝑦</a:t>
            </a:r>
            <a:r>
              <a:rPr lang="en-US" altLang="zh-TW" dirty="0"/>
              <a:t>+</a:t>
            </a:r>
            <a:r>
              <a:rPr lang="zh-TW" altLang="en-US" dirty="0"/>
              <a:t>𝑆</a:t>
            </a:r>
            <a:r>
              <a:rPr lang="en-US" altLang="zh-TW" dirty="0"/>
              <a:t>1⋅</a:t>
            </a:r>
            <a:r>
              <a:rPr lang="zh-TW" altLang="en-US" dirty="0"/>
              <a:t>𝑐，其中 𝑆</a:t>
            </a:r>
            <a:r>
              <a:rPr lang="en-US" altLang="zh-TW" dirty="0"/>
              <a:t>1</a:t>
            </a:r>
            <a:r>
              <a:rPr lang="zh-TW" altLang="en-US" dirty="0"/>
              <a:t>是私鑰的一部分。</a:t>
            </a:r>
          </a:p>
          <a:p>
            <a:r>
              <a:rPr lang="zh-TW" altLang="en-US" dirty="0"/>
              <a:t>使用拒絕抽樣來檢查 𝑧是否符合特定的係數範圍。如果不符合，就重新生成新的 𝑦 並重複此過程，直到得到符合條件的 𝑧。</a:t>
            </a:r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提示值計算</a:t>
            </a:r>
            <a:r>
              <a:rPr lang="en-US" altLang="zh-TW" dirty="0"/>
              <a:t>:</a:t>
            </a:r>
            <a:r>
              <a:rPr lang="zh-TW" altLang="en-US" sz="1200" dirty="0"/>
              <a:t>為了使驗證者能夠從 𝑧和壓縮的公鑰值 𝑡</a:t>
            </a:r>
            <a:r>
              <a:rPr lang="en-US" altLang="zh-TW" sz="1200" dirty="0"/>
              <a:t>1</a:t>
            </a:r>
            <a:r>
              <a:rPr lang="zh-TW" altLang="en-US" sz="1200" dirty="0"/>
              <a:t>中重建承諾值 𝑤</a:t>
            </a:r>
            <a:r>
              <a:rPr lang="en-US" altLang="zh-TW" sz="1200" dirty="0"/>
              <a:t>1​ </a:t>
            </a:r>
            <a:r>
              <a:rPr lang="zh-TW" altLang="en-US" sz="1200" dirty="0"/>
              <a:t>，簽名者還必須計算一個提示值 </a:t>
            </a:r>
            <a:r>
              <a:rPr lang="en-US" altLang="zh-TW" sz="1200" dirty="0"/>
              <a:t>ℎ∈</a:t>
            </a:r>
            <a:r>
              <a:rPr lang="zh-TW" altLang="en-US" sz="1200" dirty="0"/>
              <a:t>𝑅𝑞𝑘</a:t>
            </a:r>
            <a:r>
              <a:rPr lang="en-US" altLang="zh-TW" sz="1200" dirty="0"/>
              <a:t>​  </a:t>
            </a:r>
            <a:r>
              <a:rPr lang="zh-TW" altLang="en-US" sz="1200" dirty="0"/>
              <a:t>並將其包含在簽名中。這是為了保證驗證者在驗證時有足夠的資訊進行重建。</a:t>
            </a:r>
            <a:endParaRPr lang="en-US" altLang="zh-TW" sz="1200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組合簽名</a:t>
            </a:r>
            <a:r>
              <a:rPr lang="en-US" altLang="zh-TW" dirty="0"/>
              <a:t>:</a:t>
            </a:r>
            <a:r>
              <a:rPr lang="zh-TW" altLang="en-US" sz="1200" dirty="0"/>
              <a:t>最終簽名由三部分組成：四捨五入後的承諾 𝑤</a:t>
            </a:r>
            <a:r>
              <a:rPr lang="en-US" altLang="zh-TW" sz="1200" dirty="0"/>
              <a:t>1 </a:t>
            </a:r>
            <a:r>
              <a:rPr lang="zh-TW" altLang="en-US" sz="1200" dirty="0"/>
              <a:t>、響應 𝑧和提示值 </a:t>
            </a:r>
            <a:r>
              <a:rPr lang="en-US" altLang="zh-TW" sz="1200" dirty="0"/>
              <a:t>ℎ</a:t>
            </a:r>
            <a:r>
              <a:rPr lang="zh-TW" altLang="en-US" sz="1200" dirty="0"/>
              <a:t>。</a:t>
            </a:r>
            <a:endParaRPr lang="en-US" altLang="zh-TW" sz="1200" dirty="0"/>
          </a:p>
          <a:p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dirty="0"/>
              <a:t>拒絕抽樣二次驗證</a:t>
            </a:r>
            <a:r>
              <a:rPr lang="en-US" altLang="zh-TW" dirty="0"/>
              <a:t>:</a:t>
            </a:r>
            <a:r>
              <a:rPr lang="zh-TW" altLang="en-US" sz="1200" dirty="0"/>
              <a:t>為了確保簽名的正確性，第二階段的拒絕抽樣必須進行（在 </a:t>
            </a:r>
            <a:r>
              <a:rPr lang="en-US" altLang="zh-TW" sz="1200" dirty="0"/>
              <a:t>Algorithm 7 </a:t>
            </a:r>
            <a:r>
              <a:rPr lang="zh-TW" altLang="en-US" sz="1200" dirty="0"/>
              <a:t>的第 </a:t>
            </a:r>
            <a:r>
              <a:rPr lang="en-US" altLang="zh-TW" sz="1200" dirty="0"/>
              <a:t>28 </a:t>
            </a:r>
            <a:r>
              <a:rPr lang="zh-TW" altLang="en-US" sz="1200" dirty="0"/>
              <a:t>行所述），以進一步減少簽名值中任何偏差。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3332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剛剛有提到</a:t>
            </a:r>
            <a:r>
              <a:rPr lang="en-US" altLang="zh-TW" dirty="0"/>
              <a:t>MLWE</a:t>
            </a:r>
            <a:r>
              <a:rPr lang="zh-TW" altLang="en-US" dirty="0"/>
              <a:t>是這個演算法的安全性核心，我們這邊用一個數值例來講解</a:t>
            </a:r>
            <a:r>
              <a:rPr lang="en-US" altLang="zh-TW" dirty="0"/>
              <a:t>MLWE</a:t>
            </a:r>
            <a:r>
              <a:rPr lang="zh-TW" altLang="en-US" dirty="0"/>
              <a:t>，首先我們先設一個質數</a:t>
            </a:r>
            <a:r>
              <a:rPr lang="en-US" altLang="zh-TW" dirty="0"/>
              <a:t>q</a:t>
            </a:r>
            <a:r>
              <a:rPr lang="zh-TW" altLang="en-US" dirty="0"/>
              <a:t>為</a:t>
            </a:r>
            <a:r>
              <a:rPr lang="en-US" altLang="zh-TW" dirty="0"/>
              <a:t>7</a:t>
            </a:r>
            <a:r>
              <a:rPr lang="zh-TW" altLang="en-US" dirty="0"/>
              <a:t>，接下來隨機產生一個</a:t>
            </a:r>
            <a:r>
              <a:rPr lang="en-US" altLang="zh-TW" dirty="0"/>
              <a:t>2*2</a:t>
            </a:r>
            <a:r>
              <a:rPr lang="zh-TW" altLang="en-US" dirty="0"/>
              <a:t>的矩陣</a:t>
            </a:r>
            <a:r>
              <a:rPr lang="en-US" altLang="zh-TW" dirty="0"/>
              <a:t>A</a:t>
            </a:r>
            <a:r>
              <a:rPr lang="zh-TW" altLang="en-US" dirty="0"/>
              <a:t>，再產生兩個</a:t>
            </a:r>
            <a:r>
              <a:rPr lang="en-US" altLang="zh-TW" dirty="0"/>
              <a:t>2*1</a:t>
            </a:r>
            <a:r>
              <a:rPr lang="zh-TW" altLang="en-US" dirty="0"/>
              <a:t>的向量分別是</a:t>
            </a:r>
            <a:r>
              <a:rPr lang="en-US" altLang="zh-TW" dirty="0"/>
              <a:t>s1</a:t>
            </a:r>
            <a:r>
              <a:rPr lang="zh-TW" altLang="en-US" dirty="0"/>
              <a:t>跟</a:t>
            </a:r>
            <a:r>
              <a:rPr lang="en-US" altLang="zh-TW" dirty="0"/>
              <a:t>s2</a:t>
            </a:r>
            <a:r>
              <a:rPr lang="zh-TW" altLang="en-US" dirty="0"/>
              <a:t>。經過隨經產生的結果再經過右邊的運算，我們先將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s1</a:t>
            </a:r>
            <a:r>
              <a:rPr lang="zh-TW" altLang="en-US" dirty="0"/>
              <a:t>做相乘，再加上</a:t>
            </a:r>
            <a:r>
              <a:rPr lang="en-US" altLang="zh-TW" dirty="0"/>
              <a:t>s2</a:t>
            </a:r>
            <a:r>
              <a:rPr lang="zh-TW" altLang="en-US" dirty="0"/>
              <a:t>，然後再去做餘</a:t>
            </a:r>
            <a:r>
              <a:rPr lang="en-US" altLang="zh-TW" dirty="0"/>
              <a:t>q</a:t>
            </a:r>
            <a:r>
              <a:rPr lang="zh-TW" altLang="en-US" dirty="0"/>
              <a:t>的動作，最後我們就會得到</a:t>
            </a:r>
            <a:r>
              <a:rPr lang="en-US" altLang="zh-TW" dirty="0"/>
              <a:t>t</a:t>
            </a:r>
            <a:r>
              <a:rPr lang="zh-TW" altLang="en-US" dirty="0"/>
              <a:t>。我們的公鑰最主要的訊息就是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t</a:t>
            </a:r>
            <a:r>
              <a:rPr lang="zh-TW" altLang="en-US" dirty="0"/>
              <a:t>，再上面的運算我們可以發現，如果我們要透過</a:t>
            </a:r>
            <a:r>
              <a:rPr lang="en-US" altLang="zh-TW" dirty="0"/>
              <a:t>A</a:t>
            </a:r>
            <a:r>
              <a:rPr lang="zh-TW" altLang="en-US" dirty="0"/>
              <a:t>與</a:t>
            </a:r>
            <a:r>
              <a:rPr lang="en-US" altLang="zh-TW" dirty="0"/>
              <a:t>t</a:t>
            </a:r>
            <a:r>
              <a:rPr lang="zh-TW" altLang="en-US" dirty="0"/>
              <a:t>去反推出</a:t>
            </a:r>
            <a:r>
              <a:rPr lang="en-US" altLang="zh-TW" dirty="0"/>
              <a:t>s1</a:t>
            </a:r>
            <a:r>
              <a:rPr lang="zh-TW" altLang="en-US" dirty="0"/>
              <a:t>是非常困難的，因為有加上隨機向量</a:t>
            </a:r>
            <a:r>
              <a:rPr lang="en-US" altLang="zh-TW" dirty="0"/>
              <a:t>s2</a:t>
            </a:r>
            <a:r>
              <a:rPr lang="zh-TW" altLang="en-US" dirty="0"/>
              <a:t>。我們再將這個問題放置到</a:t>
            </a:r>
            <a:r>
              <a:rPr lang="en-US" altLang="zh-TW" dirty="0"/>
              <a:t>Z q </a:t>
            </a:r>
            <a:r>
              <a:rPr lang="zh-TW" altLang="en-US" dirty="0"/>
              <a:t>模 </a:t>
            </a:r>
            <a:r>
              <a:rPr lang="en-US" altLang="zh-TW" dirty="0" err="1"/>
              <a:t>x^n</a:t>
            </a:r>
            <a:r>
              <a:rPr lang="en-US" altLang="zh-TW" dirty="0"/>
              <a:t> + 1</a:t>
            </a:r>
            <a:r>
              <a:rPr lang="zh-TW" altLang="en-US" dirty="0"/>
              <a:t>的多項式環上，具體來說就是</a:t>
            </a:r>
            <a:r>
              <a:rPr lang="en-US" altLang="zh-TW" dirty="0"/>
              <a:t>A</a:t>
            </a:r>
            <a:r>
              <a:rPr lang="zh-TW" altLang="en-US" dirty="0"/>
              <a:t>的每個元素會有</a:t>
            </a:r>
            <a:r>
              <a:rPr lang="en-US" altLang="zh-TW" dirty="0"/>
              <a:t>256</a:t>
            </a:r>
            <a:r>
              <a:rPr lang="zh-TW" altLang="en-US" dirty="0"/>
              <a:t>項，分別代表常數到</a:t>
            </a:r>
            <a:r>
              <a:rPr lang="en-US" altLang="zh-TW" dirty="0"/>
              <a:t>x^255</a:t>
            </a:r>
            <a:r>
              <a:rPr lang="zh-TW" altLang="en-US" dirty="0"/>
              <a:t>次的係數，這樣子別人想要推出</a:t>
            </a:r>
            <a:r>
              <a:rPr lang="en-US" altLang="zh-TW" dirty="0"/>
              <a:t>s1</a:t>
            </a:r>
            <a:r>
              <a:rPr lang="zh-TW" altLang="en-US" dirty="0"/>
              <a:t>就會變得更加困難。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426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那另外一個問題是</a:t>
            </a:r>
            <a:r>
              <a:rPr lang="en-US" altLang="zh-TW" dirty="0"/>
              <a:t>MSIS</a:t>
            </a:r>
            <a:r>
              <a:rPr lang="zh-TW" altLang="en-US" dirty="0"/>
              <a:t>問題，主要是用來防止簽名偽造</a:t>
            </a:r>
            <a:r>
              <a:rPr lang="zh-TW" altLang="en-US" b="0" dirty="0"/>
              <a:t>，那我們這邊一樣用一個數值例來講解，</a:t>
            </a:r>
            <a:r>
              <a:rPr lang="zh-TW" altLang="en-US" dirty="0"/>
              <a:t>首先我們先設一個質數</a:t>
            </a:r>
            <a:r>
              <a:rPr lang="en-US" altLang="zh-TW" dirty="0"/>
              <a:t>q</a:t>
            </a:r>
            <a:r>
              <a:rPr lang="zh-TW" altLang="en-US" dirty="0"/>
              <a:t>為</a:t>
            </a:r>
            <a:r>
              <a:rPr lang="en-US" altLang="zh-TW" dirty="0"/>
              <a:t>7</a:t>
            </a:r>
            <a:r>
              <a:rPr lang="zh-TW" altLang="en-US" dirty="0"/>
              <a:t>，接下來隨機產生一個</a:t>
            </a:r>
            <a:r>
              <a:rPr lang="en-US" altLang="zh-TW" dirty="0"/>
              <a:t>3*2</a:t>
            </a:r>
            <a:r>
              <a:rPr lang="zh-TW" altLang="en-US" dirty="0"/>
              <a:t>的矩陣</a:t>
            </a:r>
            <a:r>
              <a:rPr lang="en-US" altLang="zh-TW" dirty="0"/>
              <a:t>A</a:t>
            </a:r>
            <a:r>
              <a:rPr lang="zh-TW" altLang="en-US" dirty="0"/>
              <a:t>，再產生兩個</a:t>
            </a:r>
            <a:r>
              <a:rPr lang="en-US" altLang="zh-TW" dirty="0"/>
              <a:t>2*1</a:t>
            </a:r>
            <a:r>
              <a:rPr lang="zh-TW" altLang="en-US" dirty="0"/>
              <a:t>的向量分別是</a:t>
            </a:r>
            <a:r>
              <a:rPr lang="en-US" altLang="zh-TW" dirty="0"/>
              <a:t>z</a:t>
            </a:r>
            <a:r>
              <a:rPr lang="zh-TW" altLang="en-US" dirty="0"/>
              <a:t>跟</a:t>
            </a:r>
            <a:r>
              <a:rPr lang="en-US" altLang="zh-TW" dirty="0"/>
              <a:t>u</a:t>
            </a:r>
            <a:r>
              <a:rPr lang="zh-TW" altLang="en-US" dirty="0"/>
              <a:t>。那這個問題的主要目標是要找出向量</a:t>
            </a:r>
            <a:r>
              <a:rPr lang="en-US" altLang="zh-TW" dirty="0"/>
              <a:t>z</a:t>
            </a:r>
            <a:r>
              <a:rPr lang="zh-TW" altLang="en-US" dirty="0"/>
              <a:t>跟</a:t>
            </a:r>
            <a:r>
              <a:rPr lang="en-US" altLang="zh-TW" dirty="0"/>
              <a:t>u</a:t>
            </a:r>
            <a:r>
              <a:rPr lang="zh-TW" altLang="en-US" dirty="0"/>
              <a:t>能夠使得</a:t>
            </a:r>
            <a:r>
              <a:rPr lang="en-US" altLang="zh-TW" dirty="0" err="1"/>
              <a:t>Az+u</a:t>
            </a:r>
            <a:r>
              <a:rPr lang="en-US" altLang="zh-TW" dirty="0"/>
              <a:t> mod q = 0</a:t>
            </a:r>
            <a:r>
              <a:rPr lang="zh-TW" altLang="en-US" dirty="0"/>
              <a:t>。那就亂猜</a:t>
            </a:r>
            <a:r>
              <a:rPr lang="en-US" altLang="zh-TW" dirty="0"/>
              <a:t>z</a:t>
            </a:r>
            <a:r>
              <a:rPr lang="zh-TW" altLang="en-US" dirty="0"/>
              <a:t>和</a:t>
            </a:r>
            <a:r>
              <a:rPr lang="en-US" altLang="zh-TW" dirty="0"/>
              <a:t>u</a:t>
            </a:r>
            <a:r>
              <a:rPr lang="zh-TW" altLang="en-US" dirty="0"/>
              <a:t>的值與</a:t>
            </a:r>
            <a:r>
              <a:rPr lang="en-US" altLang="zh-TW" dirty="0"/>
              <a:t>A</a:t>
            </a:r>
            <a:r>
              <a:rPr lang="zh-TW" altLang="en-US" dirty="0"/>
              <a:t>進行計算，我們可以發現最後的結過並不是等於</a:t>
            </a:r>
            <a:r>
              <a:rPr lang="en-US" altLang="zh-TW" dirty="0"/>
              <a:t>0</a:t>
            </a:r>
            <a:r>
              <a:rPr lang="zh-TW" altLang="en-US" dirty="0"/>
              <a:t>的。所以要透過隨機亂猜去找到</a:t>
            </a:r>
            <a:r>
              <a:rPr lang="en-US" altLang="zh-TW" dirty="0"/>
              <a:t>z</a:t>
            </a:r>
            <a:r>
              <a:rPr lang="zh-TW" altLang="en-US" dirty="0"/>
              <a:t>和</a:t>
            </a:r>
            <a:r>
              <a:rPr lang="en-US" altLang="zh-TW" dirty="0"/>
              <a:t>u</a:t>
            </a:r>
            <a:r>
              <a:rPr lang="zh-TW" altLang="en-US" dirty="0"/>
              <a:t>是困難的，我們又將這個問題放置到</a:t>
            </a:r>
            <a:r>
              <a:rPr lang="en-US" altLang="zh-TW" dirty="0"/>
              <a:t>Z q </a:t>
            </a:r>
            <a:r>
              <a:rPr lang="zh-TW" altLang="en-US" dirty="0"/>
              <a:t>模 </a:t>
            </a:r>
            <a:r>
              <a:rPr lang="en-US" altLang="zh-TW" dirty="0" err="1"/>
              <a:t>x^n</a:t>
            </a:r>
            <a:r>
              <a:rPr lang="en-US" altLang="zh-TW" dirty="0"/>
              <a:t> + 1</a:t>
            </a:r>
            <a:r>
              <a:rPr lang="zh-TW" altLang="en-US" dirty="0"/>
              <a:t>的多項式環上，問題會變得更加難以解決，因此我們利用這個特點確保了攻擊者無法輕易找到符合條件的 </a:t>
            </a:r>
            <a:r>
              <a:rPr lang="en-US" altLang="zh-TW" dirty="0"/>
              <a:t>z </a:t>
            </a:r>
            <a:r>
              <a:rPr lang="zh-TW" altLang="en-US" dirty="0"/>
              <a:t>和 </a:t>
            </a:r>
            <a:r>
              <a:rPr lang="en-US" altLang="zh-TW" dirty="0"/>
              <a:t>u</a:t>
            </a:r>
            <a:r>
              <a:rPr lang="zh-TW" altLang="en-US" dirty="0"/>
              <a:t>，從而不能偽造出有效的簽名。</a:t>
            </a:r>
            <a:endParaRPr lang="en-US" altLang="zh-TW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2A0F9D-3357-4A94-85C8-3B842B870DC6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11969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接下來要介紹下線經驗，我會先從大學專題開始介紹，接者才是目前碩士的下線專案。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F633F3-5D0E-4770-8750-05DED033C4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04620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74513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75894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122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bg1">
                  <a:lumMod val="95000"/>
                </a:schemeClr>
              </a:gs>
              <a:gs pos="100000">
                <a:schemeClr val="bg1">
                  <a:lumMod val="95000"/>
                  <a:alpha val="76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2024/10/5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4" Type="http://schemas.openxmlformats.org/officeDocument/2006/relationships/comments" Target="../comments/commen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0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>
            <a:extLst>
              <a:ext uri="{FF2B5EF4-FFF2-40B4-BE49-F238E27FC236}">
                <a16:creationId xmlns:a16="http://schemas.microsoft.com/office/drawing/2014/main" id="{D9637A93-ED25-4D98-A05A-FF89A67572D1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211282" y="-1950894"/>
            <a:ext cx="11617036" cy="10759787"/>
            <a:chOff x="1659081" y="-872837"/>
            <a:chExt cx="8738755" cy="8603673"/>
          </a:xfrm>
        </p:grpSpPr>
        <p:sp>
          <p:nvSpPr>
            <p:cNvPr id="4" name="椭圆 3"/>
            <p:cNvSpPr/>
            <p:nvPr/>
          </p:nvSpPr>
          <p:spPr>
            <a:xfrm>
              <a:off x="2185669" y="-324131"/>
              <a:ext cx="7820660" cy="7506260"/>
            </a:xfrm>
            <a:prstGeom prst="ellipse">
              <a:avLst/>
            </a:prstGeom>
            <a:solidFill>
              <a:schemeClr val="bg1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1794163" y="-872837"/>
              <a:ext cx="8603673" cy="8603673"/>
            </a:xfrm>
            <a:prstGeom prst="ellipse">
              <a:avLst/>
            </a:prstGeom>
            <a:noFill/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grpSp>
          <p:nvGrpSpPr>
            <p:cNvPr id="14" name="组合 13"/>
            <p:cNvGrpSpPr/>
            <p:nvPr/>
          </p:nvGrpSpPr>
          <p:grpSpPr>
            <a:xfrm>
              <a:off x="1659081" y="1713219"/>
              <a:ext cx="578692" cy="1424836"/>
              <a:chOff x="1659081" y="1713219"/>
              <a:chExt cx="578692" cy="1424836"/>
            </a:xfrm>
          </p:grpSpPr>
          <p:sp>
            <p:nvSpPr>
              <p:cNvPr id="5" name="椭圆 4"/>
              <p:cNvSpPr/>
              <p:nvPr/>
            </p:nvSpPr>
            <p:spPr>
              <a:xfrm>
                <a:off x="1659081" y="2207428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1659081" y="2836170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椭圆 6"/>
              <p:cNvSpPr/>
              <p:nvPr/>
            </p:nvSpPr>
            <p:spPr>
              <a:xfrm>
                <a:off x="1935888" y="1713219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9537137" y="4516762"/>
              <a:ext cx="839038" cy="1362308"/>
              <a:chOff x="9537137" y="4516762"/>
              <a:chExt cx="839038" cy="1362308"/>
            </a:xfrm>
          </p:grpSpPr>
          <p:sp>
            <p:nvSpPr>
              <p:cNvPr id="10" name="椭圆 9"/>
              <p:cNvSpPr/>
              <p:nvPr/>
            </p:nvSpPr>
            <p:spPr>
              <a:xfrm flipH="1">
                <a:off x="9724442" y="4979707"/>
                <a:ext cx="436418" cy="436418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椭圆 10"/>
              <p:cNvSpPr/>
              <p:nvPr/>
            </p:nvSpPr>
            <p:spPr>
              <a:xfrm flipH="1">
                <a:off x="9537137" y="5577185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 flipH="1">
                <a:off x="10074290" y="4516762"/>
                <a:ext cx="301885" cy="301885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zh-CN" altLang="en-US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6" name="直接连接符 15"/>
          <p:cNvCxnSpPr>
            <a:cxnSpLocks/>
          </p:cNvCxnSpPr>
          <p:nvPr/>
        </p:nvCxnSpPr>
        <p:spPr>
          <a:xfrm>
            <a:off x="3216275" y="1647044"/>
            <a:ext cx="571667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组合 27"/>
          <p:cNvGrpSpPr/>
          <p:nvPr/>
        </p:nvGrpSpPr>
        <p:grpSpPr>
          <a:xfrm>
            <a:off x="4422788" y="4174942"/>
            <a:ext cx="3303646" cy="1609529"/>
            <a:chOff x="4806211" y="4738204"/>
            <a:chExt cx="2631680" cy="886454"/>
          </a:xfrm>
        </p:grpSpPr>
        <p:sp>
          <p:nvSpPr>
            <p:cNvPr id="25" name="流程图: 终止 24"/>
            <p:cNvSpPr/>
            <p:nvPr/>
          </p:nvSpPr>
          <p:spPr>
            <a:xfrm>
              <a:off x="4806211" y="4738204"/>
              <a:ext cx="2631680" cy="868454"/>
            </a:xfrm>
            <a:prstGeom prst="flowChartTerminator">
              <a:avLst/>
            </a:prstGeom>
            <a:noFill/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4987879" y="4816117"/>
              <a:ext cx="2268343" cy="5023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      學生：蘇柏丞</a:t>
              </a:r>
              <a:endParaRPr lang="en-US" altLang="zh-TW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  <a:p>
              <a:pPr algn="ctr">
                <a:lnSpc>
                  <a:spcPct val="150000"/>
                </a:lnSpc>
              </a:pPr>
              <a:r>
                <a:rPr lang="zh-TW" altLang="en-US" sz="2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指導教授：林銘波</a:t>
              </a:r>
              <a:endParaRPr lang="zh-CN" altLang="en-US" sz="2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27" name="矩形 26"/>
            <p:cNvSpPr/>
            <p:nvPr/>
          </p:nvSpPr>
          <p:spPr>
            <a:xfrm>
              <a:off x="5798051" y="5588658"/>
              <a:ext cx="648000" cy="36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32" name="文本框 31">
            <a:extLst>
              <a:ext uri="{FF2B5EF4-FFF2-40B4-BE49-F238E27FC236}">
                <a16:creationId xmlns:a16="http://schemas.microsoft.com/office/drawing/2014/main" id="{88C59FE2-D937-410B-85AA-96AA917379D0}"/>
              </a:ext>
            </a:extLst>
          </p:cNvPr>
          <p:cNvSpPr txBox="1"/>
          <p:nvPr/>
        </p:nvSpPr>
        <p:spPr>
          <a:xfrm>
            <a:off x="855815" y="1966371"/>
            <a:ext cx="10814242" cy="193899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Design and Implementation of a Hardware Accelerator for Post-Quantum Cryptography ML-DSA Based on the AXI-4 Interface</a:t>
            </a:r>
            <a:endParaRPr lang="zh-CN" altLang="en-US" sz="44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921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14B287F-EA51-496A-B3E0-85470190C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56" y="1367029"/>
            <a:ext cx="7575670" cy="4123939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1324D4A-61DA-4E0E-8F31-BC58DAF8D23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06" t="2764" r="-406" b="877"/>
          <a:stretch/>
        </p:blipFill>
        <p:spPr>
          <a:xfrm>
            <a:off x="7369457" y="180975"/>
            <a:ext cx="4717839" cy="6307693"/>
          </a:xfrm>
          <a:prstGeom prst="rect">
            <a:avLst/>
          </a:prstGeom>
        </p:spPr>
      </p:pic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ADD51250-BC1C-427F-92D8-E3838C5EF583}"/>
              </a:ext>
            </a:extLst>
          </p:cNvPr>
          <p:cNvCxnSpPr>
            <a:cxnSpLocks/>
            <a:endCxn id="50" idx="1"/>
          </p:cNvCxnSpPr>
          <p:nvPr/>
        </p:nvCxnSpPr>
        <p:spPr>
          <a:xfrm flipV="1">
            <a:off x="7359806" y="826986"/>
            <a:ext cx="631669" cy="202099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7A8F8DA6-98AB-47B5-B3FF-59EF478AF378}"/>
              </a:ext>
            </a:extLst>
          </p:cNvPr>
          <p:cNvCxnSpPr>
            <a:cxnSpLocks/>
          </p:cNvCxnSpPr>
          <p:nvPr/>
        </p:nvCxnSpPr>
        <p:spPr>
          <a:xfrm flipV="1">
            <a:off x="1962150" y="1562101"/>
            <a:ext cx="6153150" cy="181088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D99BAECD-D890-4E13-BC9E-ED42ECEF061D}"/>
              </a:ext>
            </a:extLst>
          </p:cNvPr>
          <p:cNvCxnSpPr>
            <a:cxnSpLocks/>
          </p:cNvCxnSpPr>
          <p:nvPr/>
        </p:nvCxnSpPr>
        <p:spPr>
          <a:xfrm flipV="1">
            <a:off x="2419350" y="1765638"/>
            <a:ext cx="5695950" cy="183879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132A4AB-2280-45E2-B98B-CAB3B8D5C7B8}"/>
              </a:ext>
            </a:extLst>
          </p:cNvPr>
          <p:cNvCxnSpPr>
            <a:cxnSpLocks/>
            <a:endCxn id="29" idx="1"/>
          </p:cNvCxnSpPr>
          <p:nvPr/>
        </p:nvCxnSpPr>
        <p:spPr>
          <a:xfrm flipV="1">
            <a:off x="3076575" y="3016652"/>
            <a:ext cx="4914900" cy="8287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左大括弧 28">
            <a:extLst>
              <a:ext uri="{FF2B5EF4-FFF2-40B4-BE49-F238E27FC236}">
                <a16:creationId xmlns:a16="http://schemas.microsoft.com/office/drawing/2014/main" id="{6502A504-9893-4B5C-BDFA-96BE145E42A3}"/>
              </a:ext>
            </a:extLst>
          </p:cNvPr>
          <p:cNvSpPr/>
          <p:nvPr/>
        </p:nvSpPr>
        <p:spPr>
          <a:xfrm>
            <a:off x="7991475" y="2428875"/>
            <a:ext cx="155751" cy="117555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1FC9E382-E114-48C5-982C-28857903ED8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2770399" y="4065179"/>
            <a:ext cx="5267025" cy="69454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左大括弧 40">
            <a:extLst>
              <a:ext uri="{FF2B5EF4-FFF2-40B4-BE49-F238E27FC236}">
                <a16:creationId xmlns:a16="http://schemas.microsoft.com/office/drawing/2014/main" id="{C5F5E3D0-1F6E-4DA7-8264-A02627158417}"/>
              </a:ext>
            </a:extLst>
          </p:cNvPr>
          <p:cNvSpPr/>
          <p:nvPr/>
        </p:nvSpPr>
        <p:spPr>
          <a:xfrm>
            <a:off x="8037424" y="3785403"/>
            <a:ext cx="155751" cy="194864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0090CD27-8671-4833-85F5-AD411618B895}"/>
              </a:ext>
            </a:extLst>
          </p:cNvPr>
          <p:cNvCxnSpPr>
            <a:cxnSpLocks/>
          </p:cNvCxnSpPr>
          <p:nvPr/>
        </p:nvCxnSpPr>
        <p:spPr>
          <a:xfrm>
            <a:off x="2260891" y="4582375"/>
            <a:ext cx="5808459" cy="12294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5711244A-BE91-4B5F-9B86-74E66BF524E5}"/>
              </a:ext>
            </a:extLst>
          </p:cNvPr>
          <p:cNvCxnSpPr>
            <a:cxnSpLocks/>
          </p:cNvCxnSpPr>
          <p:nvPr/>
        </p:nvCxnSpPr>
        <p:spPr>
          <a:xfrm>
            <a:off x="1775116" y="4754403"/>
            <a:ext cx="6340183" cy="13042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9E47D90-CAB4-4CD8-A815-08069781FEE0}"/>
              </a:ext>
            </a:extLst>
          </p:cNvPr>
          <p:cNvCxnSpPr>
            <a:cxnSpLocks/>
          </p:cNvCxnSpPr>
          <p:nvPr/>
        </p:nvCxnSpPr>
        <p:spPr>
          <a:xfrm>
            <a:off x="3251491" y="4971437"/>
            <a:ext cx="4873459" cy="127980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左大括弧 49">
            <a:extLst>
              <a:ext uri="{FF2B5EF4-FFF2-40B4-BE49-F238E27FC236}">
                <a16:creationId xmlns:a16="http://schemas.microsoft.com/office/drawing/2014/main" id="{D935B475-8428-4248-ADEB-DFB2451A07D6}"/>
              </a:ext>
            </a:extLst>
          </p:cNvPr>
          <p:cNvSpPr/>
          <p:nvPr/>
        </p:nvSpPr>
        <p:spPr>
          <a:xfrm>
            <a:off x="7991475" y="405529"/>
            <a:ext cx="133475" cy="84291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427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F625968-AFEF-4390-B39C-A46E326DFD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091" b="37096"/>
          <a:stretch/>
        </p:blipFill>
        <p:spPr>
          <a:xfrm>
            <a:off x="696000" y="1038840"/>
            <a:ext cx="10800000" cy="463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934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D6776BF-8C00-4E99-B1EF-4CA47B09C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038840"/>
            <a:ext cx="10800000" cy="50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535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    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976557" cy="400110"/>
            <a:chOff x="568442" y="319364"/>
            <a:chExt cx="197655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87904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Key Generation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86053C2-694A-4745-B3E1-E370CFC1106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956"/>
          <a:stretch/>
        </p:blipFill>
        <p:spPr>
          <a:xfrm>
            <a:off x="568442" y="1519926"/>
            <a:ext cx="10800000" cy="3574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499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09C729BE-6BD5-409C-B96D-19BA3D859E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1795"/>
          <a:stretch/>
        </p:blipFill>
        <p:spPr>
          <a:xfrm>
            <a:off x="233905" y="1093055"/>
            <a:ext cx="6391483" cy="467188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7BEECF-94F2-4DDD-BC66-1A2E525846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2210" y="828266"/>
            <a:ext cx="5295885" cy="5438720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851A83FE-0FF0-4582-8A04-C06C932CA8F7}"/>
              </a:ext>
            </a:extLst>
          </p:cNvPr>
          <p:cNvCxnSpPr>
            <a:cxnSpLocks/>
          </p:cNvCxnSpPr>
          <p:nvPr/>
        </p:nvCxnSpPr>
        <p:spPr>
          <a:xfrm flipV="1">
            <a:off x="3066585" y="1394833"/>
            <a:ext cx="4457700" cy="96922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A30A86C3-4FC2-4129-8E14-653B06B15DB8}"/>
              </a:ext>
            </a:extLst>
          </p:cNvPr>
          <p:cNvCxnSpPr>
            <a:cxnSpLocks/>
          </p:cNvCxnSpPr>
          <p:nvPr/>
        </p:nvCxnSpPr>
        <p:spPr>
          <a:xfrm flipV="1">
            <a:off x="1549555" y="1594625"/>
            <a:ext cx="5974730" cy="958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9EF17673-05E1-4FED-9065-55A47377C264}"/>
              </a:ext>
            </a:extLst>
          </p:cNvPr>
          <p:cNvCxnSpPr>
            <a:cxnSpLocks/>
          </p:cNvCxnSpPr>
          <p:nvPr/>
        </p:nvCxnSpPr>
        <p:spPr>
          <a:xfrm flipV="1">
            <a:off x="1549555" y="1796218"/>
            <a:ext cx="5974730" cy="958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99FC2021-BCC0-4055-8B8B-106D065B44DC}"/>
              </a:ext>
            </a:extLst>
          </p:cNvPr>
          <p:cNvCxnSpPr>
            <a:cxnSpLocks/>
          </p:cNvCxnSpPr>
          <p:nvPr/>
        </p:nvCxnSpPr>
        <p:spPr>
          <a:xfrm flipV="1">
            <a:off x="1549555" y="1979342"/>
            <a:ext cx="5974730" cy="95873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DFE84663-1BA2-4E43-A968-B27061905DCF}"/>
              </a:ext>
            </a:extLst>
          </p:cNvPr>
          <p:cNvCxnSpPr>
            <a:cxnSpLocks/>
          </p:cNvCxnSpPr>
          <p:nvPr/>
        </p:nvCxnSpPr>
        <p:spPr>
          <a:xfrm flipV="1">
            <a:off x="1775558" y="2208227"/>
            <a:ext cx="5748727" cy="9650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396EF905-7B85-4747-ADF5-B20E444BF0DE}"/>
              </a:ext>
            </a:extLst>
          </p:cNvPr>
          <p:cNvCxnSpPr>
            <a:cxnSpLocks/>
          </p:cNvCxnSpPr>
          <p:nvPr/>
        </p:nvCxnSpPr>
        <p:spPr>
          <a:xfrm flipV="1">
            <a:off x="2772472" y="2628675"/>
            <a:ext cx="4631938" cy="73663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545A0847-5B53-42D3-9B97-2E5D261E96F8}"/>
              </a:ext>
            </a:extLst>
          </p:cNvPr>
          <p:cNvCxnSpPr>
            <a:cxnSpLocks/>
          </p:cNvCxnSpPr>
          <p:nvPr/>
        </p:nvCxnSpPr>
        <p:spPr>
          <a:xfrm flipV="1">
            <a:off x="2923741" y="4103050"/>
            <a:ext cx="4837508" cy="39482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65CA170F-5D86-4C26-896A-434170EF9BB9}"/>
              </a:ext>
            </a:extLst>
          </p:cNvPr>
          <p:cNvCxnSpPr>
            <a:cxnSpLocks/>
          </p:cNvCxnSpPr>
          <p:nvPr/>
        </p:nvCxnSpPr>
        <p:spPr>
          <a:xfrm>
            <a:off x="2923741" y="5280903"/>
            <a:ext cx="4837508" cy="29371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9C19BE57-0FAB-465C-8BC8-FD9C710D1621}"/>
              </a:ext>
            </a:extLst>
          </p:cNvPr>
          <p:cNvCxnSpPr>
            <a:cxnSpLocks/>
          </p:cNvCxnSpPr>
          <p:nvPr/>
        </p:nvCxnSpPr>
        <p:spPr>
          <a:xfrm flipV="1">
            <a:off x="2634940" y="4729382"/>
            <a:ext cx="5126309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線單箭頭接點 37">
            <a:extLst>
              <a:ext uri="{FF2B5EF4-FFF2-40B4-BE49-F238E27FC236}">
                <a16:creationId xmlns:a16="http://schemas.microsoft.com/office/drawing/2014/main" id="{5E3CDD25-F4F4-41C4-B7F9-2D41ABBE7028}"/>
              </a:ext>
            </a:extLst>
          </p:cNvPr>
          <p:cNvCxnSpPr>
            <a:cxnSpLocks/>
          </p:cNvCxnSpPr>
          <p:nvPr/>
        </p:nvCxnSpPr>
        <p:spPr>
          <a:xfrm flipV="1">
            <a:off x="2101076" y="4921422"/>
            <a:ext cx="5660173" cy="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F788C3BA-52B6-420F-8F2D-8423089F845E}"/>
              </a:ext>
            </a:extLst>
          </p:cNvPr>
          <p:cNvCxnSpPr>
            <a:cxnSpLocks/>
          </p:cNvCxnSpPr>
          <p:nvPr/>
        </p:nvCxnSpPr>
        <p:spPr>
          <a:xfrm>
            <a:off x="2634940" y="5489594"/>
            <a:ext cx="5126309" cy="2555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EBF29727-20D3-4696-BA29-4549AF79B48C}"/>
              </a:ext>
            </a:extLst>
          </p:cNvPr>
          <p:cNvCxnSpPr>
            <a:cxnSpLocks/>
          </p:cNvCxnSpPr>
          <p:nvPr/>
        </p:nvCxnSpPr>
        <p:spPr>
          <a:xfrm>
            <a:off x="1662556" y="5681699"/>
            <a:ext cx="6135515" cy="4930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3F7E4E4C-37B7-4349-8649-CDF0F055B429}"/>
              </a:ext>
            </a:extLst>
          </p:cNvPr>
          <p:cNvCxnSpPr>
            <a:cxnSpLocks/>
          </p:cNvCxnSpPr>
          <p:nvPr/>
        </p:nvCxnSpPr>
        <p:spPr>
          <a:xfrm flipV="1">
            <a:off x="2110403" y="3043138"/>
            <a:ext cx="5374756" cy="67519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762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639C5D36-6279-445F-946A-4E0AA9028B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022528"/>
            <a:ext cx="10800000" cy="509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978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12928C04-B90B-43D4-94A9-4810BF1DBE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1782" y="1393456"/>
            <a:ext cx="10288436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45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6" name="圖片 5">
            <a:extLst>
              <a:ext uri="{FF2B5EF4-FFF2-40B4-BE49-F238E27FC236}">
                <a16:creationId xmlns:a16="http://schemas.microsoft.com/office/drawing/2014/main" id="{699D0A2E-C855-4C9A-9FCE-D5E08EE25F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898" y="1082140"/>
            <a:ext cx="10800000" cy="4785333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BC50F2B6-ADF8-435D-A6C2-7CCDB261063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95833"/>
          <a:stretch/>
        </p:blipFill>
        <p:spPr>
          <a:xfrm>
            <a:off x="720898" y="5867473"/>
            <a:ext cx="10800000" cy="197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582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EB95BDEF-76AC-427B-AB17-D910AEE155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9" y="1721295"/>
            <a:ext cx="6471826" cy="330135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CE3C8B1-BA38-4C19-8344-0A917B2650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9343" y="513942"/>
            <a:ext cx="5461878" cy="5958413"/>
          </a:xfrm>
          <a:prstGeom prst="rect">
            <a:avLst/>
          </a:prstGeom>
        </p:spPr>
      </p:pic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78184C3A-3E78-4049-87B6-FB7CB73B1E0C}"/>
              </a:ext>
            </a:extLst>
          </p:cNvPr>
          <p:cNvCxnSpPr>
            <a:cxnSpLocks/>
          </p:cNvCxnSpPr>
          <p:nvPr/>
        </p:nvCxnSpPr>
        <p:spPr>
          <a:xfrm flipV="1">
            <a:off x="2497409" y="816521"/>
            <a:ext cx="4792832" cy="9821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7547C97-847C-4011-AE58-574DED3BF748}"/>
              </a:ext>
            </a:extLst>
          </p:cNvPr>
          <p:cNvCxnSpPr>
            <a:cxnSpLocks/>
          </p:cNvCxnSpPr>
          <p:nvPr/>
        </p:nvCxnSpPr>
        <p:spPr>
          <a:xfrm flipV="1">
            <a:off x="2497409" y="1182029"/>
            <a:ext cx="4792832" cy="80992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A6263063-13A3-4D8D-A7E2-BE4927E66006}"/>
              </a:ext>
            </a:extLst>
          </p:cNvPr>
          <p:cNvCxnSpPr>
            <a:cxnSpLocks/>
          </p:cNvCxnSpPr>
          <p:nvPr/>
        </p:nvCxnSpPr>
        <p:spPr>
          <a:xfrm flipV="1">
            <a:off x="1940312" y="1382511"/>
            <a:ext cx="5349929" cy="78170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71D31115-93AB-4174-B037-4D54B3B2B716}"/>
              </a:ext>
            </a:extLst>
          </p:cNvPr>
          <p:cNvCxnSpPr>
            <a:cxnSpLocks/>
          </p:cNvCxnSpPr>
          <p:nvPr/>
        </p:nvCxnSpPr>
        <p:spPr>
          <a:xfrm flipV="1">
            <a:off x="2635293" y="1704982"/>
            <a:ext cx="4735663" cy="69733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直線單箭頭接點 41">
            <a:extLst>
              <a:ext uri="{FF2B5EF4-FFF2-40B4-BE49-F238E27FC236}">
                <a16:creationId xmlns:a16="http://schemas.microsoft.com/office/drawing/2014/main" id="{7A184A2C-F376-44D6-81AF-FBC1919C7D8C}"/>
              </a:ext>
            </a:extLst>
          </p:cNvPr>
          <p:cNvCxnSpPr>
            <a:cxnSpLocks/>
            <a:endCxn id="44" idx="1"/>
          </p:cNvCxnSpPr>
          <p:nvPr/>
        </p:nvCxnSpPr>
        <p:spPr>
          <a:xfrm flipV="1">
            <a:off x="4591925" y="2166936"/>
            <a:ext cx="2636032" cy="6017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左大括弧 43">
            <a:extLst>
              <a:ext uri="{FF2B5EF4-FFF2-40B4-BE49-F238E27FC236}">
                <a16:creationId xmlns:a16="http://schemas.microsoft.com/office/drawing/2014/main" id="{2D27F80D-9A87-492A-87D1-61CA82EE1654}"/>
              </a:ext>
            </a:extLst>
          </p:cNvPr>
          <p:cNvSpPr/>
          <p:nvPr/>
        </p:nvSpPr>
        <p:spPr>
          <a:xfrm>
            <a:off x="7227957" y="1847186"/>
            <a:ext cx="143000" cy="6394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7B0E129-AB83-4479-9087-A8D303926450}"/>
              </a:ext>
            </a:extLst>
          </p:cNvPr>
          <p:cNvCxnSpPr>
            <a:cxnSpLocks/>
          </p:cNvCxnSpPr>
          <p:nvPr/>
        </p:nvCxnSpPr>
        <p:spPr>
          <a:xfrm flipV="1">
            <a:off x="2758947" y="2836701"/>
            <a:ext cx="4957274" cy="3008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A94567FD-8593-4BD8-90EA-451971BE6834}"/>
              </a:ext>
            </a:extLst>
          </p:cNvPr>
          <p:cNvCxnSpPr>
            <a:cxnSpLocks/>
          </p:cNvCxnSpPr>
          <p:nvPr/>
        </p:nvCxnSpPr>
        <p:spPr>
          <a:xfrm>
            <a:off x="4303089" y="3332952"/>
            <a:ext cx="3390830" cy="60342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005074AC-8863-4B17-8B24-957682610640}"/>
              </a:ext>
            </a:extLst>
          </p:cNvPr>
          <p:cNvCxnSpPr>
            <a:cxnSpLocks/>
            <a:endCxn id="51" idx="1"/>
          </p:cNvCxnSpPr>
          <p:nvPr/>
        </p:nvCxnSpPr>
        <p:spPr>
          <a:xfrm>
            <a:off x="6078894" y="3830582"/>
            <a:ext cx="1494327" cy="5749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左大括弧 50">
            <a:extLst>
              <a:ext uri="{FF2B5EF4-FFF2-40B4-BE49-F238E27FC236}">
                <a16:creationId xmlns:a16="http://schemas.microsoft.com/office/drawing/2014/main" id="{A4586442-F510-4469-9389-91DB073780BF}"/>
              </a:ext>
            </a:extLst>
          </p:cNvPr>
          <p:cNvSpPr/>
          <p:nvPr/>
        </p:nvSpPr>
        <p:spPr>
          <a:xfrm>
            <a:off x="7573221" y="4085791"/>
            <a:ext cx="143000" cy="63949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E7ECB135-BDCC-4FFE-B283-DAF130BDC09F}"/>
              </a:ext>
            </a:extLst>
          </p:cNvPr>
          <p:cNvCxnSpPr>
            <a:cxnSpLocks/>
          </p:cNvCxnSpPr>
          <p:nvPr/>
        </p:nvCxnSpPr>
        <p:spPr>
          <a:xfrm>
            <a:off x="1502995" y="4307102"/>
            <a:ext cx="5796462" cy="53543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C0D0B8C5-EFAD-4539-A6A1-1A79C4904723}"/>
              </a:ext>
            </a:extLst>
          </p:cNvPr>
          <p:cNvCxnSpPr>
            <a:cxnSpLocks/>
            <a:endCxn id="58" idx="1"/>
          </p:cNvCxnSpPr>
          <p:nvPr/>
        </p:nvCxnSpPr>
        <p:spPr>
          <a:xfrm>
            <a:off x="2635293" y="4725080"/>
            <a:ext cx="4271076" cy="9089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左大括弧 57">
            <a:extLst>
              <a:ext uri="{FF2B5EF4-FFF2-40B4-BE49-F238E27FC236}">
                <a16:creationId xmlns:a16="http://schemas.microsoft.com/office/drawing/2014/main" id="{E74470DD-0776-40C3-B892-F912A87509C4}"/>
              </a:ext>
            </a:extLst>
          </p:cNvPr>
          <p:cNvSpPr/>
          <p:nvPr/>
        </p:nvSpPr>
        <p:spPr>
          <a:xfrm>
            <a:off x="6906369" y="5045765"/>
            <a:ext cx="107748" cy="117661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54230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5" name="圖片 4">
            <a:extLst>
              <a:ext uri="{FF2B5EF4-FFF2-40B4-BE49-F238E27FC236}">
                <a16:creationId xmlns:a16="http://schemas.microsoft.com/office/drawing/2014/main" id="{B115A50F-6C10-444C-B2F4-08587887AD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073580"/>
            <a:ext cx="10800000" cy="4743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321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矩形 30">
            <a:extLst>
              <a:ext uri="{FF2B5EF4-FFF2-40B4-BE49-F238E27FC236}">
                <a16:creationId xmlns:a16="http://schemas.microsoft.com/office/drawing/2014/main" id="{9BCD660E-6E8D-4B7E-B81C-E3349804A51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7F8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9" name="圆角矩形 1">
            <a:extLst>
              <a:ext uri="{FF2B5EF4-FFF2-40B4-BE49-F238E27FC236}">
                <a16:creationId xmlns:a16="http://schemas.microsoft.com/office/drawing/2014/main" id="{03DB92E8-05CC-46C6-BB4D-4D18AF7917C1}"/>
              </a:ext>
            </a:extLst>
          </p:cNvPr>
          <p:cNvSpPr/>
          <p:nvPr/>
        </p:nvSpPr>
        <p:spPr>
          <a:xfrm rot="2700000">
            <a:off x="2171657" y="2107388"/>
            <a:ext cx="2924529" cy="2924529"/>
          </a:xfrm>
          <a:prstGeom prst="roundRect">
            <a:avLst/>
          </a:prstGeom>
          <a:gradFill>
            <a:gsLst>
              <a:gs pos="0">
                <a:srgbClr val="FFFFFF"/>
              </a:gs>
              <a:gs pos="100000">
                <a:schemeClr val="bg1">
                  <a:lumMod val="95000"/>
                </a:schemeClr>
              </a:gs>
            </a:gsLst>
            <a:lin ang="15000000" scaled="0"/>
          </a:gradFill>
          <a:ln w="3175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48B9E463-801A-4848-BAE7-DB982483B117}"/>
              </a:ext>
            </a:extLst>
          </p:cNvPr>
          <p:cNvSpPr/>
          <p:nvPr/>
        </p:nvSpPr>
        <p:spPr>
          <a:xfrm>
            <a:off x="1654994" y="1590724"/>
            <a:ext cx="3957855" cy="3957855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ea"/>
            </a:endParaRPr>
          </a:p>
        </p:txBody>
      </p:sp>
      <p:sp>
        <p:nvSpPr>
          <p:cNvPr id="3" name="Text Box 3"/>
          <p:cNvSpPr>
            <a:spLocks noChangeArrowheads="1"/>
          </p:cNvSpPr>
          <p:nvPr/>
        </p:nvSpPr>
        <p:spPr bwMode="auto">
          <a:xfrm>
            <a:off x="2447538" y="3101599"/>
            <a:ext cx="2372765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altLang="zh-CN" sz="4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Contents</a:t>
            </a:r>
            <a:endParaRPr lang="zh-CN" altLang="en-US" sz="4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1" name="PA_组合 20"/>
          <p:cNvGrpSpPr/>
          <p:nvPr>
            <p:custDataLst>
              <p:tags r:id="rId1"/>
            </p:custDataLst>
          </p:nvPr>
        </p:nvGrpSpPr>
        <p:grpSpPr>
          <a:xfrm>
            <a:off x="7010404" y="1423524"/>
            <a:ext cx="727831" cy="727831"/>
            <a:chOff x="7010404" y="1250101"/>
            <a:chExt cx="727831" cy="727831"/>
          </a:xfrm>
        </p:grpSpPr>
        <p:sp>
          <p:nvSpPr>
            <p:cNvPr id="4" name="椭圆 1"/>
            <p:cNvSpPr>
              <a:spLocks noChangeArrowheads="1"/>
            </p:cNvSpPr>
            <p:nvPr/>
          </p:nvSpPr>
          <p:spPr bwMode="auto">
            <a:xfrm>
              <a:off x="7010404" y="1250101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5" name="TextBox 32"/>
            <p:cNvSpPr txBox="1">
              <a:spLocks noChangeArrowheads="1"/>
            </p:cNvSpPr>
            <p:nvPr/>
          </p:nvSpPr>
          <p:spPr bwMode="auto">
            <a:xfrm>
              <a:off x="7076801" y="1321628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01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TextBox 76"/>
          <p:cNvSpPr txBox="1"/>
          <p:nvPr/>
        </p:nvSpPr>
        <p:spPr>
          <a:xfrm>
            <a:off x="7926359" y="1525828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4" name="PA_组合 23"/>
          <p:cNvGrpSpPr/>
          <p:nvPr>
            <p:custDataLst>
              <p:tags r:id="rId2"/>
            </p:custDataLst>
          </p:nvPr>
        </p:nvGrpSpPr>
        <p:grpSpPr>
          <a:xfrm>
            <a:off x="7010404" y="2656557"/>
            <a:ext cx="727831" cy="727831"/>
            <a:chOff x="7010404" y="2483134"/>
            <a:chExt cx="727831" cy="727831"/>
          </a:xfrm>
        </p:grpSpPr>
        <p:sp>
          <p:nvSpPr>
            <p:cNvPr id="8" name="椭圆 1"/>
            <p:cNvSpPr>
              <a:spLocks noChangeArrowheads="1"/>
            </p:cNvSpPr>
            <p:nvPr/>
          </p:nvSpPr>
          <p:spPr bwMode="auto">
            <a:xfrm>
              <a:off x="7010404" y="2483134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9" name="TextBox 32"/>
            <p:cNvSpPr txBox="1">
              <a:spLocks noChangeArrowheads="1"/>
            </p:cNvSpPr>
            <p:nvPr/>
          </p:nvSpPr>
          <p:spPr bwMode="auto">
            <a:xfrm>
              <a:off x="7080171" y="2554661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02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1" name="TextBox 76"/>
          <p:cNvSpPr txBox="1"/>
          <p:nvPr/>
        </p:nvSpPr>
        <p:spPr>
          <a:xfrm>
            <a:off x="7926359" y="2758861"/>
            <a:ext cx="36115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Algorithms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8" name="PA_组合 27"/>
          <p:cNvGrpSpPr/>
          <p:nvPr>
            <p:custDataLst>
              <p:tags r:id="rId3"/>
            </p:custDataLst>
          </p:nvPr>
        </p:nvGrpSpPr>
        <p:grpSpPr>
          <a:xfrm>
            <a:off x="7010404" y="3932596"/>
            <a:ext cx="727831" cy="727831"/>
            <a:chOff x="7010404" y="3759173"/>
            <a:chExt cx="727831" cy="727831"/>
          </a:xfrm>
        </p:grpSpPr>
        <p:sp>
          <p:nvSpPr>
            <p:cNvPr id="12" name="椭圆 1"/>
            <p:cNvSpPr>
              <a:spLocks noChangeArrowheads="1"/>
            </p:cNvSpPr>
            <p:nvPr/>
          </p:nvSpPr>
          <p:spPr bwMode="auto">
            <a:xfrm>
              <a:off x="7010404" y="3759173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3" name="TextBox 32"/>
            <p:cNvSpPr txBox="1">
              <a:spLocks noChangeArrowheads="1"/>
            </p:cNvSpPr>
            <p:nvPr/>
          </p:nvSpPr>
          <p:spPr bwMode="auto">
            <a:xfrm>
              <a:off x="7076801" y="3830700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03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5" name="TextBox 76"/>
          <p:cNvSpPr txBox="1"/>
          <p:nvPr/>
        </p:nvSpPr>
        <p:spPr>
          <a:xfrm>
            <a:off x="7926358" y="4034900"/>
            <a:ext cx="3922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CN" altLang="en-US" sz="28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25" name="PA_组合 24"/>
          <p:cNvGrpSpPr/>
          <p:nvPr>
            <p:custDataLst>
              <p:tags r:id="rId4"/>
            </p:custDataLst>
          </p:nvPr>
        </p:nvGrpSpPr>
        <p:grpSpPr>
          <a:xfrm>
            <a:off x="7010404" y="5165629"/>
            <a:ext cx="727831" cy="727831"/>
            <a:chOff x="7010404" y="4992206"/>
            <a:chExt cx="727831" cy="727831"/>
          </a:xfrm>
        </p:grpSpPr>
        <p:sp>
          <p:nvSpPr>
            <p:cNvPr id="16" name="椭圆 1"/>
            <p:cNvSpPr>
              <a:spLocks noChangeArrowheads="1"/>
            </p:cNvSpPr>
            <p:nvPr/>
          </p:nvSpPr>
          <p:spPr bwMode="auto">
            <a:xfrm>
              <a:off x="7010404" y="4992206"/>
              <a:ext cx="727831" cy="727831"/>
            </a:xfrm>
            <a:prstGeom prst="roundRect">
              <a:avLst/>
            </a:prstGeom>
            <a:noFill/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 sz="2000">
                <a:latin typeface="微軟正黑體" panose="020B0604030504040204" pitchFamily="34" charset="-120"/>
                <a:ea typeface="微軟正黑體" panose="020B0604030504040204" pitchFamily="34" charset="-120"/>
              </a:endParaRPr>
            </a:p>
          </p:txBody>
        </p:sp>
        <p:sp>
          <p:nvSpPr>
            <p:cNvPr id="17" name="TextBox 32"/>
            <p:cNvSpPr txBox="1">
              <a:spLocks noChangeArrowheads="1"/>
            </p:cNvSpPr>
            <p:nvPr/>
          </p:nvSpPr>
          <p:spPr bwMode="auto">
            <a:xfrm>
              <a:off x="7076801" y="5063733"/>
              <a:ext cx="595035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r>
                <a:rPr lang="en-US" altLang="zh-CN" sz="3200" dirty="0"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04</a:t>
              </a:r>
              <a:endParaRPr lang="zh-CN" altLang="en-US" sz="32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76"/>
          <p:cNvSpPr txBox="1"/>
          <p:nvPr/>
        </p:nvSpPr>
        <p:spPr>
          <a:xfrm>
            <a:off x="7926357" y="5267934"/>
            <a:ext cx="2892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Future</a:t>
            </a:r>
            <a:endParaRPr lang="zh-CN" altLang="en-US" sz="28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789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5" grpId="0"/>
      <p:bldP spid="1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6312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207115" cy="400110"/>
            <a:chOff x="568442" y="319364"/>
            <a:chExt cx="1207115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109599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Signing 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pic>
        <p:nvPicPr>
          <p:cNvPr id="3" name="圖片 2">
            <a:extLst>
              <a:ext uri="{FF2B5EF4-FFF2-40B4-BE49-F238E27FC236}">
                <a16:creationId xmlns:a16="http://schemas.microsoft.com/office/drawing/2014/main" id="{0360815C-C2EB-4F54-8132-74851DF3AF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0" y="1447075"/>
            <a:ext cx="10800000" cy="3570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044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26115E2E-5B02-42C2-B0EE-C424B23D62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465" y="1086863"/>
            <a:ext cx="7691723" cy="481598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5413050-9451-4350-9F54-97E0A2B86D6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202"/>
          <a:stretch/>
        </p:blipFill>
        <p:spPr>
          <a:xfrm>
            <a:off x="6266491" y="708669"/>
            <a:ext cx="5853840" cy="5572376"/>
          </a:xfrm>
          <a:prstGeom prst="rect">
            <a:avLst/>
          </a:prstGeom>
        </p:spPr>
      </p:pic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A0F25C37-89B0-4431-AB13-73923B30F68B}"/>
              </a:ext>
            </a:extLst>
          </p:cNvPr>
          <p:cNvCxnSpPr>
            <a:cxnSpLocks/>
          </p:cNvCxnSpPr>
          <p:nvPr/>
        </p:nvCxnSpPr>
        <p:spPr>
          <a:xfrm flipV="1">
            <a:off x="2876550" y="1027251"/>
            <a:ext cx="3691518" cy="160779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135BB12D-C347-43FF-89EC-261E0BCA1C85}"/>
              </a:ext>
            </a:extLst>
          </p:cNvPr>
          <p:cNvCxnSpPr>
            <a:cxnSpLocks/>
          </p:cNvCxnSpPr>
          <p:nvPr/>
        </p:nvCxnSpPr>
        <p:spPr>
          <a:xfrm flipV="1">
            <a:off x="2912385" y="1204332"/>
            <a:ext cx="3655683" cy="161981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單箭頭接點 27">
            <a:extLst>
              <a:ext uri="{FF2B5EF4-FFF2-40B4-BE49-F238E27FC236}">
                <a16:creationId xmlns:a16="http://schemas.microsoft.com/office/drawing/2014/main" id="{8A3F4F4E-5EEB-424D-AE31-857FBEDAF29D}"/>
              </a:ext>
            </a:extLst>
          </p:cNvPr>
          <p:cNvCxnSpPr>
            <a:cxnSpLocks/>
          </p:cNvCxnSpPr>
          <p:nvPr/>
        </p:nvCxnSpPr>
        <p:spPr>
          <a:xfrm flipV="1">
            <a:off x="3005862" y="1449659"/>
            <a:ext cx="3691518" cy="16629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790F6210-A482-4F52-92DC-C038FBEDF0B0}"/>
              </a:ext>
            </a:extLst>
          </p:cNvPr>
          <p:cNvCxnSpPr>
            <a:cxnSpLocks/>
          </p:cNvCxnSpPr>
          <p:nvPr/>
        </p:nvCxnSpPr>
        <p:spPr>
          <a:xfrm flipV="1">
            <a:off x="2335741" y="1717288"/>
            <a:ext cx="4268162" cy="18315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3248C73B-971F-4950-9F19-B98869A77D34}"/>
              </a:ext>
            </a:extLst>
          </p:cNvPr>
          <p:cNvCxnSpPr>
            <a:cxnSpLocks/>
          </p:cNvCxnSpPr>
          <p:nvPr/>
        </p:nvCxnSpPr>
        <p:spPr>
          <a:xfrm flipV="1">
            <a:off x="2165766" y="1925699"/>
            <a:ext cx="4438137" cy="18760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4632C542-AD69-4465-A4EE-F67DB3088F31}"/>
              </a:ext>
            </a:extLst>
          </p:cNvPr>
          <p:cNvCxnSpPr>
            <a:cxnSpLocks/>
          </p:cNvCxnSpPr>
          <p:nvPr/>
        </p:nvCxnSpPr>
        <p:spPr>
          <a:xfrm flipV="1">
            <a:off x="3713445" y="2146684"/>
            <a:ext cx="2854623" cy="187976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線單箭頭接點 33">
            <a:extLst>
              <a:ext uri="{FF2B5EF4-FFF2-40B4-BE49-F238E27FC236}">
                <a16:creationId xmlns:a16="http://schemas.microsoft.com/office/drawing/2014/main" id="{9A68E909-39C3-4036-9FBD-1C27A889B477}"/>
              </a:ext>
            </a:extLst>
          </p:cNvPr>
          <p:cNvCxnSpPr>
            <a:cxnSpLocks/>
          </p:cNvCxnSpPr>
          <p:nvPr/>
        </p:nvCxnSpPr>
        <p:spPr>
          <a:xfrm flipV="1">
            <a:off x="3082360" y="2382609"/>
            <a:ext cx="3485708" cy="210556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AB3BC1F-F6CB-4A95-A938-24D455438E04}"/>
              </a:ext>
            </a:extLst>
          </p:cNvPr>
          <p:cNvCxnSpPr>
            <a:cxnSpLocks/>
            <a:endCxn id="38" idx="1"/>
          </p:cNvCxnSpPr>
          <p:nvPr/>
        </p:nvCxnSpPr>
        <p:spPr>
          <a:xfrm flipV="1">
            <a:off x="5638903" y="3385968"/>
            <a:ext cx="821295" cy="139804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左大括弧 37">
            <a:extLst>
              <a:ext uri="{FF2B5EF4-FFF2-40B4-BE49-F238E27FC236}">
                <a16:creationId xmlns:a16="http://schemas.microsoft.com/office/drawing/2014/main" id="{5ACC7AB5-541C-4923-A6D4-26CF9B5FB42D}"/>
              </a:ext>
            </a:extLst>
          </p:cNvPr>
          <p:cNvSpPr/>
          <p:nvPr/>
        </p:nvSpPr>
        <p:spPr>
          <a:xfrm>
            <a:off x="6460198" y="2514396"/>
            <a:ext cx="107869" cy="174314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F6013CB0-D5B1-488F-8197-DC3EA0009C38}"/>
              </a:ext>
            </a:extLst>
          </p:cNvPr>
          <p:cNvCxnSpPr>
            <a:cxnSpLocks/>
            <a:endCxn id="42" idx="1"/>
          </p:cNvCxnSpPr>
          <p:nvPr/>
        </p:nvCxnSpPr>
        <p:spPr>
          <a:xfrm flipV="1">
            <a:off x="3063565" y="4883473"/>
            <a:ext cx="3414551" cy="20325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左大括弧 41">
            <a:extLst>
              <a:ext uri="{FF2B5EF4-FFF2-40B4-BE49-F238E27FC236}">
                <a16:creationId xmlns:a16="http://schemas.microsoft.com/office/drawing/2014/main" id="{31B06184-EAF9-405F-B398-2FD13578CAD4}"/>
              </a:ext>
            </a:extLst>
          </p:cNvPr>
          <p:cNvSpPr/>
          <p:nvPr/>
        </p:nvSpPr>
        <p:spPr>
          <a:xfrm>
            <a:off x="6478116" y="4358604"/>
            <a:ext cx="166450" cy="104973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56D2823-A7F1-4651-A1CF-D0224878D8A8}"/>
              </a:ext>
            </a:extLst>
          </p:cNvPr>
          <p:cNvCxnSpPr>
            <a:cxnSpLocks/>
          </p:cNvCxnSpPr>
          <p:nvPr/>
        </p:nvCxnSpPr>
        <p:spPr>
          <a:xfrm>
            <a:off x="3517048" y="5482028"/>
            <a:ext cx="3086855" cy="23274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9C140BEC-11F0-48DA-AF18-C6BF25A66B2B}"/>
              </a:ext>
            </a:extLst>
          </p:cNvPr>
          <p:cNvCxnSpPr>
            <a:cxnSpLocks/>
          </p:cNvCxnSpPr>
          <p:nvPr/>
        </p:nvCxnSpPr>
        <p:spPr>
          <a:xfrm>
            <a:off x="4144636" y="5702148"/>
            <a:ext cx="2423431" cy="2285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75465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93EA3D0-187C-456F-B01E-C680470CA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782" y="990259"/>
            <a:ext cx="10800000" cy="494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100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3AC04F-1E66-40C0-8E60-EF8414A2A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00" y="832538"/>
            <a:ext cx="10800000" cy="548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005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C0F3443-A977-4EDF-9F34-5177057EE1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041" y="911357"/>
            <a:ext cx="10800000" cy="524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3302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Lattice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03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2001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438EC0C6-F931-4A52-AA44-D552BD7B485E}"/>
              </a:ext>
            </a:extLst>
          </p:cNvPr>
          <p:cNvSpPr txBox="1"/>
          <p:nvPr/>
        </p:nvSpPr>
        <p:spPr>
          <a:xfrm>
            <a:off x="3013617" y="1536212"/>
            <a:ext cx="6116444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的變形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memory-based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中選擇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pipeliend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中會用到的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bit-reverse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用查表法替換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去做硬體資源分配，將平行度提升到最高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獨立的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SHAKE-128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SHAKE-256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6FB37B55-42BE-459C-928E-AFEE66D68AC1}"/>
              </a:ext>
            </a:extLst>
          </p:cNvPr>
          <p:cNvSpPr txBox="1"/>
          <p:nvPr/>
        </p:nvSpPr>
        <p:spPr>
          <a:xfrm>
            <a:off x="3013617" y="1536212"/>
            <a:ext cx="6116444" cy="38859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使用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DFT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的變形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，並從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memory-based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pipelined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中選擇</a:t>
            </a:r>
            <a:r>
              <a:rPr lang="en-US" altLang="zh-TW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pipeliend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與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INTT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中會用到的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bit-reverse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用查表法替換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根據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FSM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去做硬體資源分配，將平行度提升到最高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獨立的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SHAKE-128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SHAKE-256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Hash</a:t>
            </a:r>
            <a:r>
              <a:rPr lang="zh-TW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模組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00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基於簽名的數位簽名方案</a:t>
            </a:r>
            <a:endParaRPr lang="en-US" altLang="zh-TW" dirty="0"/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zh-TW" altLang="en-US" dirty="0"/>
              <a:t>三個主要演算法：。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89692" cy="707886"/>
            <a:chOff x="568442" y="319364"/>
            <a:chExt cx="1489692" cy="707888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92176" cy="707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Verification</a:t>
              </a:r>
            </a:p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6F84E99E-4D24-403C-926C-B7110A8247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2539" y="1607425"/>
            <a:ext cx="5862817" cy="3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5322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SIS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04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6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/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∑_(</m:t>
                      </m:r>
                      <m:r>
                        <a:rPr lang="zh-TW" altLang="en-US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=0)^(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−1)▒〖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+1)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^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𝑘𝑛</m:t>
                      </m:r>
                      <m:r>
                        <a:rPr lang="en-US" altLang="zh-TW" i="1">
                          <a:latin typeface="Cambria Math" panose="02040503050406030204" pitchFamily="18" charset="0"/>
                        </a:rPr>
                        <m:t> 〗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30" name="矩形 29">
                <a:extLst>
                  <a:ext uri="{FF2B5EF4-FFF2-40B4-BE49-F238E27FC236}">
                    <a16:creationId xmlns:a16="http://schemas.microsoft.com/office/drawing/2014/main" id="{E3C1195E-6C7F-4C96-906A-6EDE75AE5B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2192000" cy="6858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组合 53"/>
          <p:cNvGrpSpPr/>
          <p:nvPr/>
        </p:nvGrpSpPr>
        <p:grpSpPr>
          <a:xfrm>
            <a:off x="568443" y="319365"/>
            <a:ext cx="3975950" cy="400110"/>
            <a:chOff x="568442" y="319364"/>
            <a:chExt cx="3975950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3878434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NTT Algorithm – Butterfly diagram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BD7DB9E3-90C8-4E59-B813-163F8255DAB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463" y="4659587"/>
            <a:ext cx="2948085" cy="1297428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350CCA3-4AB8-4E1A-9347-C9B1CF984A0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8054" y="802802"/>
            <a:ext cx="6480000" cy="52523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/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altLang="zh-TW" b="0" i="0" smtClean="0">
                          <a:latin typeface="Cambria Math" panose="02040503050406030204" pitchFamily="18" charset="0"/>
                        </a:rPr>
                        <m:t>=              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zh-TW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/>
                            </m:rPr>
                            <a:rPr lang="en-US" altLang="zh-TW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i="0">
                              <a:latin typeface="Cambria Math" panose="02040503050406030204" pitchFamily="18" charset="0"/>
                            </a:rPr>
                            <m:t>)</m:t>
                          </m:r>
                          <m:sSubSup>
                            <m:sSubSupPr>
                              <m:ctrlPr>
                                <a:rPr lang="zh-TW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zh-TW" altLang="en-US" i="1">
                                  <a:latin typeface="Cambria Math" panose="02040503050406030204" pitchFamily="18" charset="0"/>
                                </a:rPr>
                                <m:t>𝑛𝑘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1D2D5C00-F900-46AD-9270-2C80DE6737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066" y="1048502"/>
                <a:ext cx="3107838" cy="8714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圖片 6">
            <a:extLst>
              <a:ext uri="{FF2B5EF4-FFF2-40B4-BE49-F238E27FC236}">
                <a16:creationId xmlns:a16="http://schemas.microsoft.com/office/drawing/2014/main" id="{E9B8A2FF-9B56-469B-A8FD-F4AC994BB0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7599" y="2346649"/>
            <a:ext cx="3646072" cy="1886248"/>
          </a:xfrm>
          <a:prstGeom prst="rect">
            <a:avLst/>
          </a:prstGeom>
        </p:spPr>
      </p:pic>
      <p:sp>
        <p:nvSpPr>
          <p:cNvPr id="13" name="文本框 23">
            <a:extLst>
              <a:ext uri="{FF2B5EF4-FFF2-40B4-BE49-F238E27FC236}">
                <a16:creationId xmlns:a16="http://schemas.microsoft.com/office/drawing/2014/main" id="{C0E14FA9-5E92-4735-9192-37C95DA7B806}"/>
              </a:ext>
            </a:extLst>
          </p:cNvPr>
          <p:cNvSpPr txBox="1"/>
          <p:nvPr/>
        </p:nvSpPr>
        <p:spPr>
          <a:xfrm>
            <a:off x="1659246" y="5775616"/>
            <a:ext cx="13003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Butterfly unit</a:t>
            </a:r>
            <a:endParaRPr lang="zh-CN" altLang="en-US" sz="1600" dirty="0">
              <a:solidFill>
                <a:schemeClr val="bg2"/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C1424123-338D-4815-9634-47AEAA635EA9}"/>
              </a:ext>
            </a:extLst>
          </p:cNvPr>
          <p:cNvCxnSpPr>
            <a:cxnSpLocks/>
          </p:cNvCxnSpPr>
          <p:nvPr/>
        </p:nvCxnSpPr>
        <p:spPr>
          <a:xfrm>
            <a:off x="2275206" y="1919959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BD171848-73E0-455D-987E-9ACEC546E184}"/>
              </a:ext>
            </a:extLst>
          </p:cNvPr>
          <p:cNvCxnSpPr>
            <a:cxnSpLocks/>
          </p:cNvCxnSpPr>
          <p:nvPr/>
        </p:nvCxnSpPr>
        <p:spPr>
          <a:xfrm>
            <a:off x="2275206" y="4066553"/>
            <a:ext cx="0" cy="4266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2808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64150" y="2942149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Introduction</a:t>
            </a:r>
            <a:endParaRPr lang="zh-CN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01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2262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785799" cy="461665"/>
            <a:chOff x="568442" y="319364"/>
            <a:chExt cx="1785799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688283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Background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1991772" y="1328320"/>
            <a:ext cx="8208455" cy="43073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Shor's algorithm, combined with a powerful quantum computer, will break RSA and ECC.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Initiated by NIST in 2016, the post-quantum cryptography standardization process, , it finalized the selection of </a:t>
            </a:r>
            <a:r>
              <a:rPr lang="en-US" altLang="zh-TW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ML-DSA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 one of the encryption methods.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Previously known as CRYSTAL-DILITHIUM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endParaRPr lang="en-US" altLang="zh-TW" sz="2000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546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11723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1463596" cy="461665"/>
            <a:chOff x="568442" y="319364"/>
            <a:chExt cx="1463596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1366080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ML-DSA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F519BC3-B78A-4FA2-B82F-FE0489489CFD}"/>
              </a:ext>
            </a:extLst>
          </p:cNvPr>
          <p:cNvSpPr txBox="1"/>
          <p:nvPr/>
        </p:nvSpPr>
        <p:spPr>
          <a:xfrm>
            <a:off x="1716386" y="737757"/>
            <a:ext cx="10259614" cy="3691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Defined a method for generating digital signatures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worst-case hardness of module lattice problems, it has potential resistance against both quantum and classical attacks.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include fast arithmetic operations, efficient encryption, and compact signatures.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uniformly sampled high-entropy Gaussian-distributed secrets to generate random keys.</a:t>
            </a:r>
          </a:p>
          <a:p>
            <a:pPr marL="342900" indent="-342900">
              <a:lnSpc>
                <a:spcPct val="200000"/>
              </a:lnSpc>
              <a:buFont typeface="Wingdings" panose="05000000000000000000" pitchFamily="2" charset="2"/>
              <a:buChar char="ü"/>
            </a:pP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core security challenges of ML-DSA include MLWE problem and </a:t>
            </a:r>
            <a:r>
              <a:rPr lang="en-US" altLang="zh-TW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tMSIS</a:t>
            </a:r>
            <a:r>
              <a:rPr lang="en-US" altLang="zh-TW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problem</a:t>
            </a:r>
          </a:p>
        </p:txBody>
      </p:sp>
      <p:grpSp>
        <p:nvGrpSpPr>
          <p:cNvPr id="57" name="群組 56">
            <a:extLst>
              <a:ext uri="{FF2B5EF4-FFF2-40B4-BE49-F238E27FC236}">
                <a16:creationId xmlns:a16="http://schemas.microsoft.com/office/drawing/2014/main" id="{4546C275-9C08-4F5E-8B78-C28054330754}"/>
              </a:ext>
            </a:extLst>
          </p:cNvPr>
          <p:cNvGrpSpPr/>
          <p:nvPr/>
        </p:nvGrpSpPr>
        <p:grpSpPr>
          <a:xfrm>
            <a:off x="2616423" y="4631541"/>
            <a:ext cx="6959154" cy="1655186"/>
            <a:chOff x="2675500" y="4295218"/>
            <a:chExt cx="7668421" cy="1881698"/>
          </a:xfrm>
        </p:grpSpPr>
        <p:sp>
          <p:nvSpPr>
            <p:cNvPr id="58" name="AutoShape 2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  <a:extLst>
                <a:ext uri="{FF2B5EF4-FFF2-40B4-BE49-F238E27FC236}">
                  <a16:creationId xmlns:a16="http://schemas.microsoft.com/office/drawing/2014/main" id="{9CF03E01-5E8D-448C-8EDB-6B855B09D2C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313715" y="457714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100"/>
            </a:p>
          </p:txBody>
        </p:sp>
        <p:sp>
          <p:nvSpPr>
            <p:cNvPr id="59" name="AutoShape 4" descr="A sequence of three images showing the process of key generation, signature generation, and signature verification for a digital signature algorithm. The first image should depict key generation with a computer generating keys. The second image should show the process of generating a signature, with a document and a digital signature being created. The third image should illustrate signature verification, with a document and a digital signature being checked on a computer screen.">
              <a:extLst>
                <a:ext uri="{FF2B5EF4-FFF2-40B4-BE49-F238E27FC236}">
                  <a16:creationId xmlns:a16="http://schemas.microsoft.com/office/drawing/2014/main" id="{F688CEAB-FF97-4F97-BDFE-576BB6B9DCAF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6466115" y="4729540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TW" altLang="en-US" sz="1100"/>
            </a:p>
          </p:txBody>
        </p:sp>
        <p:grpSp>
          <p:nvGrpSpPr>
            <p:cNvPr id="60" name="群組 59">
              <a:extLst>
                <a:ext uri="{FF2B5EF4-FFF2-40B4-BE49-F238E27FC236}">
                  <a16:creationId xmlns:a16="http://schemas.microsoft.com/office/drawing/2014/main" id="{3DD62138-E73C-414F-BA22-1154511E3D7E}"/>
                </a:ext>
              </a:extLst>
            </p:cNvPr>
            <p:cNvGrpSpPr/>
            <p:nvPr/>
          </p:nvGrpSpPr>
          <p:grpSpPr>
            <a:xfrm>
              <a:off x="2675500" y="5158267"/>
              <a:ext cx="861060" cy="1016635"/>
              <a:chOff x="1281493" y="4149188"/>
              <a:chExt cx="861060" cy="1016635"/>
            </a:xfrm>
          </p:grpSpPr>
          <p:pic>
            <p:nvPicPr>
              <p:cNvPr id="96" name="圖片 95">
                <a:extLst>
                  <a:ext uri="{FF2B5EF4-FFF2-40B4-BE49-F238E27FC236}">
                    <a16:creationId xmlns:a16="http://schemas.microsoft.com/office/drawing/2014/main" id="{678623C5-A2FA-4E10-8889-7549D340E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5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579" y="414918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7" name="文字方塊 96">
                <a:extLst>
                  <a:ext uri="{FF2B5EF4-FFF2-40B4-BE49-F238E27FC236}">
                    <a16:creationId xmlns:a16="http://schemas.microsoft.com/office/drawing/2014/main" id="{1B90A8A4-67E9-4A4E-BE64-473975BAEB52}"/>
                  </a:ext>
                </a:extLst>
              </p:cNvPr>
              <p:cNvSpPr txBox="1"/>
              <p:nvPr/>
            </p:nvSpPr>
            <p:spPr>
              <a:xfrm>
                <a:off x="1281493" y="4868412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sender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B4960BF1-7ED5-4FDB-9E14-483788843C37}"/>
                </a:ext>
              </a:extLst>
            </p:cNvPr>
            <p:cNvGrpSpPr/>
            <p:nvPr/>
          </p:nvGrpSpPr>
          <p:grpSpPr>
            <a:xfrm>
              <a:off x="8779727" y="5335225"/>
              <a:ext cx="861060" cy="839163"/>
              <a:chOff x="7077746" y="4328674"/>
              <a:chExt cx="861060" cy="839163"/>
            </a:xfrm>
          </p:grpSpPr>
          <p:pic>
            <p:nvPicPr>
              <p:cNvPr id="94" name="圖片 93">
                <a:extLst>
                  <a:ext uri="{FF2B5EF4-FFF2-40B4-BE49-F238E27FC236}">
                    <a16:creationId xmlns:a16="http://schemas.microsoft.com/office/drawing/2014/main" id="{9FC9F871-26C2-4054-B8F3-5721E6ED2D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8276" y="432867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5" name="文字方塊 94">
                <a:extLst>
                  <a:ext uri="{FF2B5EF4-FFF2-40B4-BE49-F238E27FC236}">
                    <a16:creationId xmlns:a16="http://schemas.microsoft.com/office/drawing/2014/main" id="{84A80402-8AE7-40CA-A9F4-398CB036CFD1}"/>
                  </a:ext>
                </a:extLst>
              </p:cNvPr>
              <p:cNvSpPr txBox="1"/>
              <p:nvPr/>
            </p:nvSpPr>
            <p:spPr>
              <a:xfrm>
                <a:off x="7077746" y="487042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plaintext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60CBDC88-D515-4055-B70B-92E95BD955B2}"/>
                </a:ext>
              </a:extLst>
            </p:cNvPr>
            <p:cNvGrpSpPr/>
            <p:nvPr/>
          </p:nvGrpSpPr>
          <p:grpSpPr>
            <a:xfrm>
              <a:off x="9482861" y="5155225"/>
              <a:ext cx="861060" cy="1016635"/>
              <a:chOff x="1281493" y="4149188"/>
              <a:chExt cx="861060" cy="1016635"/>
            </a:xfrm>
          </p:grpSpPr>
          <p:pic>
            <p:nvPicPr>
              <p:cNvPr id="92" name="圖片 91">
                <a:extLst>
                  <a:ext uri="{FF2B5EF4-FFF2-40B4-BE49-F238E27FC236}">
                    <a16:creationId xmlns:a16="http://schemas.microsoft.com/office/drawing/2014/main" id="{6FFE82A7-0469-460B-92C2-587F14CBEB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354579" y="4149188"/>
                <a:ext cx="720000" cy="720000"/>
              </a:xfrm>
              <a:prstGeom prst="rect">
                <a:avLst/>
              </a:prstGeom>
            </p:spPr>
          </p:pic>
          <p:sp>
            <p:nvSpPr>
              <p:cNvPr id="93" name="文字方塊 92">
                <a:extLst>
                  <a:ext uri="{FF2B5EF4-FFF2-40B4-BE49-F238E27FC236}">
                    <a16:creationId xmlns:a16="http://schemas.microsoft.com/office/drawing/2014/main" id="{A1ADB3A0-13A8-45A1-A9CC-DF02AF7ADBAA}"/>
                  </a:ext>
                </a:extLst>
              </p:cNvPr>
              <p:cNvSpPr txBox="1"/>
              <p:nvPr/>
            </p:nvSpPr>
            <p:spPr>
              <a:xfrm>
                <a:off x="1281493" y="4868412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recipient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62A740BD-C062-446F-A986-9D842D0FA34C}"/>
                </a:ext>
              </a:extLst>
            </p:cNvPr>
            <p:cNvGrpSpPr/>
            <p:nvPr/>
          </p:nvGrpSpPr>
          <p:grpSpPr>
            <a:xfrm>
              <a:off x="3378634" y="5337753"/>
              <a:ext cx="861060" cy="839163"/>
              <a:chOff x="7077746" y="4328674"/>
              <a:chExt cx="861060" cy="839163"/>
            </a:xfrm>
          </p:grpSpPr>
          <p:pic>
            <p:nvPicPr>
              <p:cNvPr id="90" name="圖片 89">
                <a:extLst>
                  <a:ext uri="{FF2B5EF4-FFF2-40B4-BE49-F238E27FC236}">
                    <a16:creationId xmlns:a16="http://schemas.microsoft.com/office/drawing/2014/main" id="{AE22D77C-10F5-4D48-9D21-DEEF8C2AB7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238276" y="4328674"/>
                <a:ext cx="540000" cy="540000"/>
              </a:xfrm>
              <a:prstGeom prst="rect">
                <a:avLst/>
              </a:prstGeom>
            </p:spPr>
          </p:pic>
          <p:sp>
            <p:nvSpPr>
              <p:cNvPr id="91" name="文字方塊 90">
                <a:extLst>
                  <a:ext uri="{FF2B5EF4-FFF2-40B4-BE49-F238E27FC236}">
                    <a16:creationId xmlns:a16="http://schemas.microsoft.com/office/drawing/2014/main" id="{D6D84F27-94D2-4023-83EC-604113AA7BF9}"/>
                  </a:ext>
                </a:extLst>
              </p:cNvPr>
              <p:cNvSpPr txBox="1"/>
              <p:nvPr/>
            </p:nvSpPr>
            <p:spPr>
              <a:xfrm>
                <a:off x="7077746" y="487042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群組 63">
              <a:extLst>
                <a:ext uri="{FF2B5EF4-FFF2-40B4-BE49-F238E27FC236}">
                  <a16:creationId xmlns:a16="http://schemas.microsoft.com/office/drawing/2014/main" id="{AA9F4F55-63F9-4FB7-8EEA-31CB943E1F26}"/>
                </a:ext>
              </a:extLst>
            </p:cNvPr>
            <p:cNvGrpSpPr/>
            <p:nvPr/>
          </p:nvGrpSpPr>
          <p:grpSpPr>
            <a:xfrm>
              <a:off x="4223580" y="5426442"/>
              <a:ext cx="861060" cy="654787"/>
              <a:chOff x="5561337" y="4418674"/>
              <a:chExt cx="861060" cy="654787"/>
            </a:xfrm>
          </p:grpSpPr>
          <p:pic>
            <p:nvPicPr>
              <p:cNvPr id="88" name="圖片 87">
                <a:extLst>
                  <a:ext uri="{FF2B5EF4-FFF2-40B4-BE49-F238E27FC236}">
                    <a16:creationId xmlns:a16="http://schemas.microsoft.com/office/drawing/2014/main" id="{C5E32042-0466-49E0-BD47-3EB33A129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11867" y="441867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B6B97532-CC43-4589-9E40-859F10ECD2F6}"/>
                  </a:ext>
                </a:extLst>
              </p:cNvPr>
              <p:cNvSpPr txBox="1"/>
              <p:nvPr/>
            </p:nvSpPr>
            <p:spPr>
              <a:xfrm>
                <a:off x="5561337" y="4776050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Encrypt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群組 64">
              <a:extLst>
                <a:ext uri="{FF2B5EF4-FFF2-40B4-BE49-F238E27FC236}">
                  <a16:creationId xmlns:a16="http://schemas.microsoft.com/office/drawing/2014/main" id="{6773E82A-C62B-4224-9C5C-805A26C08CE9}"/>
                </a:ext>
              </a:extLst>
            </p:cNvPr>
            <p:cNvGrpSpPr/>
            <p:nvPr/>
          </p:nvGrpSpPr>
          <p:grpSpPr>
            <a:xfrm>
              <a:off x="7918667" y="5425225"/>
              <a:ext cx="861060" cy="654788"/>
              <a:chOff x="6467170" y="4418674"/>
              <a:chExt cx="861060" cy="654788"/>
            </a:xfrm>
          </p:grpSpPr>
          <p:pic>
            <p:nvPicPr>
              <p:cNvPr id="86" name="圖片 85">
                <a:extLst>
                  <a:ext uri="{FF2B5EF4-FFF2-40B4-BE49-F238E27FC236}">
                    <a16:creationId xmlns:a16="http://schemas.microsoft.com/office/drawing/2014/main" id="{95B5F4D3-CBBC-4831-91A1-3D6B3E8A25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714344" y="4418674"/>
                <a:ext cx="360000" cy="360000"/>
              </a:xfrm>
              <a:prstGeom prst="rect">
                <a:avLst/>
              </a:prstGeom>
            </p:spPr>
          </p:pic>
          <p:sp>
            <p:nvSpPr>
              <p:cNvPr id="87" name="文字方塊 86">
                <a:extLst>
                  <a:ext uri="{FF2B5EF4-FFF2-40B4-BE49-F238E27FC236}">
                    <a16:creationId xmlns:a16="http://schemas.microsoft.com/office/drawing/2014/main" id="{374BC1D5-B14B-46DF-97D7-F3E0BFD614B2}"/>
                  </a:ext>
                </a:extLst>
              </p:cNvPr>
              <p:cNvSpPr txBox="1"/>
              <p:nvPr/>
            </p:nvSpPr>
            <p:spPr>
              <a:xfrm>
                <a:off x="6467170" y="4776051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Decrypt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66" name="直線單箭頭接點 65">
              <a:extLst>
                <a:ext uri="{FF2B5EF4-FFF2-40B4-BE49-F238E27FC236}">
                  <a16:creationId xmlns:a16="http://schemas.microsoft.com/office/drawing/2014/main" id="{14AB5FDE-E043-4E1F-A1F7-0C42E515795F}"/>
                </a:ext>
              </a:extLst>
            </p:cNvPr>
            <p:cNvCxnSpPr>
              <a:cxnSpLocks/>
            </p:cNvCxnSpPr>
            <p:nvPr/>
          </p:nvCxnSpPr>
          <p:spPr>
            <a:xfrm>
              <a:off x="8599004" y="5622366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單箭頭接點 66">
              <a:extLst>
                <a:ext uri="{FF2B5EF4-FFF2-40B4-BE49-F238E27FC236}">
                  <a16:creationId xmlns:a16="http://schemas.microsoft.com/office/drawing/2014/main" id="{871D5108-D74F-4340-BC7D-5D11BD300498}"/>
                </a:ext>
              </a:extLst>
            </p:cNvPr>
            <p:cNvCxnSpPr>
              <a:cxnSpLocks/>
            </p:cNvCxnSpPr>
            <p:nvPr/>
          </p:nvCxnSpPr>
          <p:spPr>
            <a:xfrm>
              <a:off x="4114982" y="5625529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8" name="群組 67">
              <a:extLst>
                <a:ext uri="{FF2B5EF4-FFF2-40B4-BE49-F238E27FC236}">
                  <a16:creationId xmlns:a16="http://schemas.microsoft.com/office/drawing/2014/main" id="{3182F8B5-9ECD-489B-99AD-51F0F1C33A9F}"/>
                </a:ext>
              </a:extLst>
            </p:cNvPr>
            <p:cNvGrpSpPr/>
            <p:nvPr/>
          </p:nvGrpSpPr>
          <p:grpSpPr>
            <a:xfrm>
              <a:off x="5054184" y="5284134"/>
              <a:ext cx="861060" cy="890254"/>
              <a:chOff x="4100657" y="4273363"/>
              <a:chExt cx="861060" cy="890254"/>
            </a:xfrm>
          </p:grpSpPr>
          <p:pic>
            <p:nvPicPr>
              <p:cNvPr id="84" name="圖片 83">
                <a:extLst>
                  <a:ext uri="{FF2B5EF4-FFF2-40B4-BE49-F238E27FC236}">
                    <a16:creationId xmlns:a16="http://schemas.microsoft.com/office/drawing/2014/main" id="{1915C73D-3F08-4D20-AFFF-B2510BA11C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295" y="4273363"/>
                <a:ext cx="648000" cy="648000"/>
              </a:xfrm>
              <a:prstGeom prst="rect">
                <a:avLst/>
              </a:prstGeom>
            </p:spPr>
          </p:pic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507E23F1-F80E-4CBB-8293-EF6A2BA18991}"/>
                  </a:ext>
                </a:extLst>
              </p:cNvPr>
              <p:cNvSpPr txBox="1"/>
              <p:nvPr/>
            </p:nvSpPr>
            <p:spPr>
              <a:xfrm>
                <a:off x="4100657" y="486620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ciphertext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02CFA586-06FA-4D6A-AA45-01482ECEA824}"/>
                </a:ext>
              </a:extLst>
            </p:cNvPr>
            <p:cNvGrpSpPr/>
            <p:nvPr/>
          </p:nvGrpSpPr>
          <p:grpSpPr>
            <a:xfrm>
              <a:off x="7048618" y="5281606"/>
              <a:ext cx="861060" cy="890254"/>
              <a:chOff x="4100657" y="4273363"/>
              <a:chExt cx="861060" cy="890254"/>
            </a:xfrm>
          </p:grpSpPr>
          <p:pic>
            <p:nvPicPr>
              <p:cNvPr id="82" name="圖片 81">
                <a:extLst>
                  <a:ext uri="{FF2B5EF4-FFF2-40B4-BE49-F238E27FC236}">
                    <a16:creationId xmlns:a16="http://schemas.microsoft.com/office/drawing/2014/main" id="{7F5EF7A5-D86A-4E88-A624-62C289E072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04295" y="4273363"/>
                <a:ext cx="648000" cy="648000"/>
              </a:xfrm>
              <a:prstGeom prst="rect">
                <a:avLst/>
              </a:prstGeom>
            </p:spPr>
          </p:pic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78776317-44EF-4377-AD8A-29273E7F0524}"/>
                  </a:ext>
                </a:extLst>
              </p:cNvPr>
              <p:cNvSpPr txBox="1"/>
              <p:nvPr/>
            </p:nvSpPr>
            <p:spPr>
              <a:xfrm>
                <a:off x="4100657" y="4866206"/>
                <a:ext cx="861060" cy="2974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ciphertext</a:t>
                </a:r>
                <a:endParaRPr lang="zh-TW" alt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70" name="直線單箭頭接點 69">
              <a:extLst>
                <a:ext uri="{FF2B5EF4-FFF2-40B4-BE49-F238E27FC236}">
                  <a16:creationId xmlns:a16="http://schemas.microsoft.com/office/drawing/2014/main" id="{394FCDE4-978A-416C-8C08-97666F83BDA5}"/>
                </a:ext>
              </a:extLst>
            </p:cNvPr>
            <p:cNvCxnSpPr>
              <a:cxnSpLocks/>
            </p:cNvCxnSpPr>
            <p:nvPr/>
          </p:nvCxnSpPr>
          <p:spPr>
            <a:xfrm>
              <a:off x="4907145" y="5625529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線單箭頭接點 70">
              <a:extLst>
                <a:ext uri="{FF2B5EF4-FFF2-40B4-BE49-F238E27FC236}">
                  <a16:creationId xmlns:a16="http://schemas.microsoft.com/office/drawing/2014/main" id="{B221734D-668B-422F-A905-241AF0F062A9}"/>
                </a:ext>
              </a:extLst>
            </p:cNvPr>
            <p:cNvCxnSpPr>
              <a:cxnSpLocks/>
            </p:cNvCxnSpPr>
            <p:nvPr/>
          </p:nvCxnSpPr>
          <p:spPr>
            <a:xfrm>
              <a:off x="7806842" y="5622366"/>
              <a:ext cx="28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6032D422-C66C-474A-9184-6369E01DC9D2}"/>
                </a:ext>
              </a:extLst>
            </p:cNvPr>
            <p:cNvSpPr txBox="1"/>
            <p:nvPr/>
          </p:nvSpPr>
          <p:spPr>
            <a:xfrm>
              <a:off x="4224498" y="4656656"/>
              <a:ext cx="955643" cy="29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Private key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3" name="圖片 72">
              <a:extLst>
                <a:ext uri="{FF2B5EF4-FFF2-40B4-BE49-F238E27FC236}">
                  <a16:creationId xmlns:a16="http://schemas.microsoft.com/office/drawing/2014/main" id="{5347C0C7-19D9-4CF1-A25E-13BCDA526B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4459589" y="4297967"/>
              <a:ext cx="360000" cy="360000"/>
            </a:xfrm>
            <a:prstGeom prst="rect">
              <a:avLst/>
            </a:prstGeom>
          </p:spPr>
        </p:pic>
        <p:cxnSp>
          <p:nvCxnSpPr>
            <p:cNvPr id="74" name="直線單箭頭接點 73">
              <a:extLst>
                <a:ext uri="{FF2B5EF4-FFF2-40B4-BE49-F238E27FC236}">
                  <a16:creationId xmlns:a16="http://schemas.microsoft.com/office/drawing/2014/main" id="{022F2479-C360-445A-B21F-CC64081E12C7}"/>
                </a:ext>
              </a:extLst>
            </p:cNvPr>
            <p:cNvCxnSpPr>
              <a:cxnSpLocks/>
            </p:cNvCxnSpPr>
            <p:nvPr/>
          </p:nvCxnSpPr>
          <p:spPr>
            <a:xfrm>
              <a:off x="4653353" y="4956656"/>
              <a:ext cx="0" cy="37856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CAB44E7F-AABC-46EA-A3B9-0CB7B2B1F794}"/>
                </a:ext>
              </a:extLst>
            </p:cNvPr>
            <p:cNvSpPr txBox="1"/>
            <p:nvPr/>
          </p:nvSpPr>
          <p:spPr>
            <a:xfrm>
              <a:off x="7752090" y="4676953"/>
              <a:ext cx="1165117" cy="29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key</a:t>
              </a:r>
              <a:endParaRPr lang="zh-TW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76" name="圖片 75">
              <a:extLst>
                <a:ext uri="{FF2B5EF4-FFF2-40B4-BE49-F238E27FC236}">
                  <a16:creationId xmlns:a16="http://schemas.microsoft.com/office/drawing/2014/main" id="{7A84D47C-5B2C-4F04-8B6D-ED401D9DC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6200000">
              <a:off x="8122374" y="4295218"/>
              <a:ext cx="360000" cy="360000"/>
            </a:xfrm>
            <a:prstGeom prst="rect">
              <a:avLst/>
            </a:prstGeom>
          </p:spPr>
        </p:pic>
        <p:pic>
          <p:nvPicPr>
            <p:cNvPr id="77" name="圖形 76" descr="建築物">
              <a:extLst>
                <a:ext uri="{FF2B5EF4-FFF2-40B4-BE49-F238E27FC236}">
                  <a16:creationId xmlns:a16="http://schemas.microsoft.com/office/drawing/2014/main" id="{7CEA13B9-E95B-49C1-A1FA-B78D752E5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6105757" y="5227424"/>
              <a:ext cx="758171" cy="758171"/>
            </a:xfrm>
            <a:prstGeom prst="rect">
              <a:avLst/>
            </a:prstGeom>
          </p:spPr>
        </p:pic>
        <p:cxnSp>
          <p:nvCxnSpPr>
            <p:cNvPr id="78" name="接點: 肘形 77">
              <a:extLst>
                <a:ext uri="{FF2B5EF4-FFF2-40B4-BE49-F238E27FC236}">
                  <a16:creationId xmlns:a16="http://schemas.microsoft.com/office/drawing/2014/main" id="{10CBFA0D-CC84-4FDF-B948-E814500288C0}"/>
                </a:ext>
              </a:extLst>
            </p:cNvPr>
            <p:cNvCxnSpPr>
              <a:stCxn id="84" idx="3"/>
              <a:endCxn id="77" idx="1"/>
            </p:cNvCxnSpPr>
            <p:nvPr/>
          </p:nvCxnSpPr>
          <p:spPr>
            <a:xfrm flipV="1">
              <a:off x="5805822" y="5606510"/>
              <a:ext cx="299935" cy="162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接點: 肘形 78">
              <a:extLst>
                <a:ext uri="{FF2B5EF4-FFF2-40B4-BE49-F238E27FC236}">
                  <a16:creationId xmlns:a16="http://schemas.microsoft.com/office/drawing/2014/main" id="{6D4A65D6-54BC-4494-808E-287F4B92C499}"/>
                </a:ext>
              </a:extLst>
            </p:cNvPr>
            <p:cNvCxnSpPr>
              <a:stCxn id="77" idx="3"/>
              <a:endCxn id="82" idx="1"/>
            </p:cNvCxnSpPr>
            <p:nvPr/>
          </p:nvCxnSpPr>
          <p:spPr>
            <a:xfrm flipV="1">
              <a:off x="6863928" y="5605606"/>
              <a:ext cx="288328" cy="904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接點: 肘形 79">
              <a:extLst>
                <a:ext uri="{FF2B5EF4-FFF2-40B4-BE49-F238E27FC236}">
                  <a16:creationId xmlns:a16="http://schemas.microsoft.com/office/drawing/2014/main" id="{58A52A8C-43A1-4220-AD4A-966FF3CB5417}"/>
                </a:ext>
              </a:extLst>
            </p:cNvPr>
            <p:cNvCxnSpPr>
              <a:cxnSpLocks/>
              <a:stCxn id="75" idx="2"/>
              <a:endCxn id="81" idx="2"/>
            </p:cNvCxnSpPr>
            <p:nvPr/>
          </p:nvCxnSpPr>
          <p:spPr>
            <a:xfrm rot="16200000" flipH="1">
              <a:off x="8167572" y="5141439"/>
              <a:ext cx="334457" cy="305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矩形 80">
              <a:extLst>
                <a:ext uri="{FF2B5EF4-FFF2-40B4-BE49-F238E27FC236}">
                  <a16:creationId xmlns:a16="http://schemas.microsoft.com/office/drawing/2014/main" id="{97548129-E746-4BAB-815B-92DD5E284303}"/>
                </a:ext>
              </a:extLst>
            </p:cNvPr>
            <p:cNvSpPr/>
            <p:nvPr/>
          </p:nvSpPr>
          <p:spPr>
            <a:xfrm flipV="1">
              <a:off x="8312095" y="5308821"/>
              <a:ext cx="45719" cy="5442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1100"/>
            </a:p>
          </p:txBody>
        </p:sp>
      </p:grpSp>
    </p:spTree>
    <p:extLst>
      <p:ext uri="{BB962C8B-B14F-4D97-AF65-F5344CB8AC3E}">
        <p14:creationId xmlns:p14="http://schemas.microsoft.com/office/powerpoint/2010/main" val="2587627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2988307" cy="400110"/>
            <a:chOff x="568442" y="319364"/>
            <a:chExt cx="2988307" cy="400111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2890791" cy="40011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000" dirty="0"/>
                <a:t>Fiat-Shamir With Aborts</a:t>
              </a:r>
              <a:endPara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endParaRP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0D7501-2C99-CDEB-4CB2-E1DB84FC192F}"/>
                  </a:ext>
                </a:extLst>
              </p:cNvPr>
              <p:cNvSpPr txBox="1"/>
              <p:nvPr/>
            </p:nvSpPr>
            <p:spPr>
              <a:xfrm>
                <a:off x="568442" y="779087"/>
                <a:ext cx="5641858" cy="52062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Commitment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 signer generates a random vector</a:t>
                </a:r>
                <a14:m>
                  <m:oMath xmlns:m="http://schemas.openxmlformats.org/officeDocument/2006/math">
                    <m:r>
                      <a:rPr lang="en-US" altLang="zh-TW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y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dirty="0"/>
                      <m:t>∈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zh-TW" altLang="en-US" dirty="0"/>
                          <m:t>𝑞</m:t>
                        </m:r>
                      </m:sub>
                      <m:sup>
                        <m:r>
                          <m:rPr>
                            <m:nor/>
                          </m:rPr>
                          <a:rPr lang="en-US" altLang="zh-TW" dirty="0"/>
                          <m:t>ℓ</m:t>
                        </m:r>
                      </m:sup>
                    </m:sSubSup>
                  </m:oMath>
                </a14:m>
                <a:endParaRPr lang="en-US" altLang="zh-TW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 commitment value is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𝐴𝑦</m:t>
                    </m:r>
                  </m:oMath>
                </a14:m>
                <a:endParaRPr lang="en-US" altLang="zh-TW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is rounded to obtain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​ 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Challenge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 challenge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 is generated by hashing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and the message representative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endParaRPr lang="en-US" altLang="zh-TW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altLang="zh-TW" dirty="0"/>
                  <a:t>Response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 response</a:t>
                </a:r>
                <a:r>
                  <a:rPr lang="zh-TW" altLang="en-US" dirty="0"/>
                  <a:t>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zh-TW" dirty="0"/>
                  <a:t>(where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TW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​ is part of the private key)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Use rejection sampling to check whether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/>
                  <a:t> meets specific coefficient bounds</a:t>
                </a:r>
                <a:endParaRPr lang="zh-TW" altLang="en-US" dirty="0"/>
              </a:p>
            </p:txBody>
          </p:sp>
        </mc:Choice>
        <mc:Fallback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1F0D7501-2C99-CDEB-4CB2-E1DB84FC1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42" y="779087"/>
                <a:ext cx="5641858" cy="5206233"/>
              </a:xfrm>
              <a:prstGeom prst="rect">
                <a:avLst/>
              </a:prstGeom>
              <a:blipFill>
                <a:blip r:embed="rId3"/>
                <a:stretch>
                  <a:fillRect l="-648" b="-93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E111187-42FC-361A-5F31-FF3748776243}"/>
                  </a:ext>
                </a:extLst>
              </p:cNvPr>
              <p:cNvSpPr txBox="1"/>
              <p:nvPr/>
            </p:nvSpPr>
            <p:spPr>
              <a:xfrm>
                <a:off x="6433013" y="683300"/>
                <a:ext cx="5482761" cy="51296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Hint Calculation 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To enable the verifier to reconstruct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/>
                  <a:t> and the compressed public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altLang="zh-TW" dirty="0"/>
              </a:p>
              <a:p>
                <a:pPr marL="742950" lvl="1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hint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i="1" dirty="0">
                        <a:latin typeface="Cambria Math" panose="02040503050406030204" pitchFamily="18" charset="0"/>
                      </a:rPr>
                      <m:t>h</m:t>
                    </m:r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zh-TW" altLang="en-US" dirty="0"/>
                      <m:t>∈</m:t>
                    </m:r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b>
                        <m:r>
                          <m:rPr>
                            <m:nor/>
                          </m:rPr>
                          <a:rPr lang="zh-TW" altLang="en-US" dirty="0"/>
                          <m:t>𝑞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altLang="zh-TW" i="1" dirty="0">
                            <a:latin typeface="Cambria Math" panose="02040503050406030204" pitchFamily="18" charset="0"/>
                          </a:rPr>
                          <m:t>k</m:t>
                        </m:r>
                      </m:sup>
                    </m:sSubSup>
                  </m:oMath>
                </a14:m>
                <a:r>
                  <a:rPr lang="zh-TW" altLang="en-US" dirty="0"/>
                  <a:t>。</a:t>
                </a:r>
                <a:endParaRPr lang="en-US" altLang="zh-TW" dirty="0"/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Signature Composition 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The final signature consists of three parts: the rounded commitment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​ , the response </a:t>
                </a:r>
                <a14:m>
                  <m:oMath xmlns:m="http://schemas.openxmlformats.org/officeDocument/2006/math">
                    <m:r>
                      <a:rPr lang="zh-TW" altLang="en-US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altLang="zh-TW" dirty="0"/>
                  <a:t>, and the hint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eriod" startAt="4"/>
                </a:pPr>
                <a:r>
                  <a:rPr lang="en-US" altLang="zh-TW" dirty="0"/>
                  <a:t>Second Stage of Rejection Sampling </a:t>
                </a:r>
                <a:r>
                  <a:rPr lang="zh-TW" altLang="en-US" dirty="0"/>
                  <a:t>：</a:t>
                </a:r>
                <a:endParaRPr lang="en-US" altLang="zh-TW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TW" dirty="0"/>
                  <a:t>To ensure the correctness of the signature, a second stage of rejection sampling must be performed.</a:t>
                </a:r>
                <a:endParaRPr lang="zh-TW" altLang="en-US" dirty="0"/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E111187-42FC-361A-5F31-FF3748776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3013" y="683300"/>
                <a:ext cx="5482761" cy="5129674"/>
              </a:xfrm>
              <a:prstGeom prst="rect">
                <a:avLst/>
              </a:prstGeom>
              <a:blipFill>
                <a:blip r:embed="rId4"/>
                <a:stretch>
                  <a:fillRect l="-667" r="-444" b="-9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256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4904858" cy="461665"/>
            <a:chOff x="568442" y="319364"/>
            <a:chExt cx="4904858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4807342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MLWE (module learning with errors)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642841" y="1079614"/>
            <a:ext cx="4987092" cy="3331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Setup: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Matrix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is of size 2×2, with elements selected randomly.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Secret vectors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1​  and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 are both of size 2×1.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Values for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: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4368B6A2-8436-41F8-8B6D-408189B841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147" y="4525825"/>
            <a:ext cx="3805680" cy="791325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3EC88E-1AF0-41B3-B50E-F417DA070BB4}"/>
              </a:ext>
            </a:extLst>
          </p:cNvPr>
          <p:cNvSpPr txBox="1"/>
          <p:nvPr/>
        </p:nvSpPr>
        <p:spPr>
          <a:xfrm>
            <a:off x="6073097" y="658764"/>
            <a:ext cx="5374887" cy="5547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Calculation Steps: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1 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Add the secret vector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𝑠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2​  to the result and take  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The public data is the matrix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the result vector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𝑡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D3022590-A7BA-49A9-BE42-ABA45971A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0409" y="1720158"/>
            <a:ext cx="4837575" cy="76294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8630FE6-5A4C-4EFA-A5A4-BADC67E7B5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0409" y="3439876"/>
            <a:ext cx="3169456" cy="537822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8A64E5AB-9DC3-443F-8080-2A050A1945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99617" y="4028995"/>
            <a:ext cx="2267404" cy="699707"/>
          </a:xfrm>
          <a:prstGeom prst="rect">
            <a:avLst/>
          </a:prstGeom>
        </p:spPr>
      </p:pic>
      <p:pic>
        <p:nvPicPr>
          <p:cNvPr id="15" name="圖片 14">
            <a:extLst>
              <a:ext uri="{FF2B5EF4-FFF2-40B4-BE49-F238E27FC236}">
                <a16:creationId xmlns:a16="http://schemas.microsoft.com/office/drawing/2014/main" id="{9A20C7AE-AAFB-4C77-9E47-784090F856C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67606" y="5617942"/>
            <a:ext cx="2354761" cy="692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90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矩形 29">
            <a:extLst>
              <a:ext uri="{FF2B5EF4-FFF2-40B4-BE49-F238E27FC236}">
                <a16:creationId xmlns:a16="http://schemas.microsoft.com/office/drawing/2014/main" id="{E3C1195E-6C7F-4C96-906A-6EDE75AE5BD3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54" name="组合 53"/>
          <p:cNvGrpSpPr/>
          <p:nvPr/>
        </p:nvGrpSpPr>
        <p:grpSpPr>
          <a:xfrm>
            <a:off x="568443" y="319365"/>
            <a:ext cx="5237064" cy="461665"/>
            <a:chOff x="568442" y="319364"/>
            <a:chExt cx="5237064" cy="461666"/>
          </a:xfrm>
        </p:grpSpPr>
        <p:sp>
          <p:nvSpPr>
            <p:cNvPr id="55" name="文本框 23"/>
            <p:cNvSpPr txBox="1"/>
            <p:nvPr/>
          </p:nvSpPr>
          <p:spPr>
            <a:xfrm>
              <a:off x="665958" y="319364"/>
              <a:ext cx="5139548" cy="461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MSIS</a:t>
              </a:r>
              <a:r>
                <a:rPr lang="zh-TW" altLang="en-US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 </a:t>
              </a:r>
              <a:r>
                <a:rPr lang="en-US" altLang="zh-TW" sz="2400" dirty="0">
                  <a:solidFill>
                    <a:schemeClr val="bg2"/>
                  </a:solidFill>
                  <a:latin typeface="Times New Roman" panose="02020603050405020304" pitchFamily="18" charset="0"/>
                  <a:ea typeface="微軟正黑體" panose="020B0604030504040204" pitchFamily="34" charset="-120"/>
                  <a:cs typeface="Times New Roman" panose="02020603050405020304" pitchFamily="18" charset="0"/>
                </a:rPr>
                <a:t>(module shortest integer solution)</a:t>
              </a:r>
            </a:p>
          </p:txBody>
        </p:sp>
        <p:sp>
          <p:nvSpPr>
            <p:cNvPr id="56" name="等腰三角形 55"/>
            <p:cNvSpPr/>
            <p:nvPr/>
          </p:nvSpPr>
          <p:spPr>
            <a:xfrm rot="16200000" flipH="1" flipV="1">
              <a:off x="492508" y="454911"/>
              <a:ext cx="304323" cy="152455"/>
            </a:xfrm>
            <a:prstGeom prst="triangle">
              <a:avLst/>
            </a:prstGeom>
            <a:solidFill>
              <a:schemeClr val="tx2"/>
            </a:solidFill>
            <a:ln w="28575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prstClr val="white"/>
                </a:solidFill>
                <a:latin typeface="微软雅黑"/>
                <a:cs typeface="+mn-ea"/>
              </a:endParaRPr>
            </a:p>
          </p:txBody>
        </p:sp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4C0D2C8-3DE9-822A-A0EB-114D5D763C1D}"/>
              </a:ext>
            </a:extLst>
          </p:cNvPr>
          <p:cNvSpPr txBox="1"/>
          <p:nvPr/>
        </p:nvSpPr>
        <p:spPr>
          <a:xfrm>
            <a:off x="11760000" y="6488668"/>
            <a:ext cx="4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04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0BC817D-F32B-FCDB-EF91-70C4C3776966}"/>
              </a:ext>
            </a:extLst>
          </p:cNvPr>
          <p:cNvSpPr txBox="1"/>
          <p:nvPr/>
        </p:nvSpPr>
        <p:spPr>
          <a:xfrm>
            <a:off x="642841" y="1079614"/>
            <a:ext cx="4987092" cy="27776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Setup: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=7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Matrix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is of size 3×2, with elements selected randomly.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Values for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FE3EC88E-1AF0-41B3-B50E-F417DA070BB4}"/>
              </a:ext>
            </a:extLst>
          </p:cNvPr>
          <p:cNvSpPr txBox="1"/>
          <p:nvPr/>
        </p:nvSpPr>
        <p:spPr>
          <a:xfrm>
            <a:off x="6057472" y="1077790"/>
            <a:ext cx="5374887" cy="3331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Attempt to Solve: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Assume a vector </a:t>
            </a:r>
            <a:r>
              <a:rPr lang="zh-TW" altLang="pt-BR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𝑢</a:t>
            </a:r>
            <a:r>
              <a:rPr lang="pt-BR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endParaRPr lang="pt-BR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Calculate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𝑢 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and take modulus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𝑞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:</a:t>
            </a: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200000"/>
              </a:lnSpc>
              <a:buFont typeface="+mj-lt"/>
              <a:buAutoNum type="arabicPeriod"/>
            </a:pPr>
            <a:endParaRPr lang="en-US" altLang="zh-TW" dirty="0"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5F7B046-E0F1-4B67-9F80-67831FBEE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463" y="3857235"/>
            <a:ext cx="1427623" cy="1115626"/>
          </a:xfrm>
          <a:prstGeom prst="rect">
            <a:avLst/>
          </a:prstGeom>
        </p:spPr>
      </p:pic>
      <p:sp>
        <p:nvSpPr>
          <p:cNvPr id="17" name="文字方塊 16">
            <a:extLst>
              <a:ext uri="{FF2B5EF4-FFF2-40B4-BE49-F238E27FC236}">
                <a16:creationId xmlns:a16="http://schemas.microsoft.com/office/drawing/2014/main" id="{E148C8E6-46AF-46A4-8826-70A536DBDB5E}"/>
              </a:ext>
            </a:extLst>
          </p:cNvPr>
          <p:cNvSpPr txBox="1"/>
          <p:nvPr/>
        </p:nvSpPr>
        <p:spPr>
          <a:xfrm>
            <a:off x="633947" y="5081165"/>
            <a:ext cx="6116444" cy="11156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b="1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Goal:</a:t>
            </a:r>
          </a:p>
          <a:p>
            <a:pPr>
              <a:lnSpc>
                <a:spcPct val="200000"/>
              </a:lnSpc>
            </a:pP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Find vectors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and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𝑢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 such that 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𝐴𝑧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+</a:t>
            </a:r>
            <a:r>
              <a:rPr lang="zh-TW" altLang="en-US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𝑢</a:t>
            </a:r>
            <a:r>
              <a:rPr lang="en-US" altLang="zh-TW" dirty="0">
                <a:latin typeface="Times New Roman" panose="02020603050405020304" pitchFamily="18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=0 mod q.</a:t>
            </a: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A72A0A5E-9429-E2DA-5451-669FDADA4B7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431" b="-1"/>
          <a:stretch/>
        </p:blipFill>
        <p:spPr>
          <a:xfrm>
            <a:off x="7480583" y="2178756"/>
            <a:ext cx="2358984" cy="789431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07B6DC8D-084C-1DA6-0C64-EA7BE92A1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2838" y="4235897"/>
            <a:ext cx="5100952" cy="1072405"/>
          </a:xfrm>
          <a:prstGeom prst="rect">
            <a:avLst/>
          </a:prstGeom>
        </p:spPr>
      </p:pic>
      <p:pic>
        <p:nvPicPr>
          <p:cNvPr id="14" name="圖片 13">
            <a:extLst>
              <a:ext uri="{FF2B5EF4-FFF2-40B4-BE49-F238E27FC236}">
                <a16:creationId xmlns:a16="http://schemas.microsoft.com/office/drawing/2014/main" id="{CE955542-8279-00CC-C135-452168E70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8936" y="5434097"/>
            <a:ext cx="3845064" cy="916253"/>
          </a:xfrm>
          <a:prstGeom prst="rect">
            <a:avLst/>
          </a:prstGeom>
        </p:spPr>
      </p:pic>
      <p:pic>
        <p:nvPicPr>
          <p:cNvPr id="18" name="圖片 17">
            <a:extLst>
              <a:ext uri="{FF2B5EF4-FFF2-40B4-BE49-F238E27FC236}">
                <a16:creationId xmlns:a16="http://schemas.microsoft.com/office/drawing/2014/main" id="{E02E0C75-035D-9BD3-F130-20CE69B33E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88936" y="3333453"/>
            <a:ext cx="5862127" cy="90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176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8" y="-702009"/>
            <a:ext cx="5766460" cy="870408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15254" y="2832624"/>
            <a:ext cx="7937513" cy="70788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ctr"/>
            <a:r>
              <a:rPr lang="en-US" altLang="zh-TW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endParaRPr lang="zh-TW" altLang="en-US" sz="4000" dirty="0">
              <a:solidFill>
                <a:schemeClr val="tx1">
                  <a:lumMod val="75000"/>
                  <a:lumOff val="25000"/>
                </a:schemeClr>
              </a:solidFill>
              <a:latin typeface="Times New Roman" panose="02020603050405020304" pitchFamily="18" charset="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425059" y="2400956"/>
            <a:ext cx="1915291" cy="1797269"/>
            <a:chOff x="4007069" y="1623847"/>
            <a:chExt cx="1797269" cy="179726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007069" y="1623847"/>
              <a:ext cx="1797269" cy="1797269"/>
            </a:xfrm>
            <a:prstGeom prst="rect">
              <a:avLst/>
            </a:prstGeom>
          </p:spPr>
        </p:pic>
        <p:sp>
          <p:nvSpPr>
            <p:cNvPr id="4" name="文本框 3"/>
            <p:cNvSpPr txBox="1"/>
            <p:nvPr/>
          </p:nvSpPr>
          <p:spPr>
            <a:xfrm>
              <a:off x="4202454" y="1968483"/>
              <a:ext cx="1506709" cy="1107996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dirty="0">
                  <a:solidFill>
                    <a:schemeClr val="bg1"/>
                  </a:solidFill>
                  <a:latin typeface="汉仪丫丫体简" panose="02010604000101010101" pitchFamily="2" charset="-122"/>
                  <a:ea typeface="汉仪丫丫体简" panose="02010604000101010101" pitchFamily="2" charset="-122"/>
                </a:rPr>
                <a:t>02</a:t>
              </a:r>
              <a:endParaRPr lang="zh-CN" altLang="en-US" sz="5400" dirty="0">
                <a:solidFill>
                  <a:schemeClr val="bg1"/>
                </a:solidFill>
                <a:latin typeface="汉仪丫丫体简" panose="02010604000101010101" pitchFamily="2" charset="-122"/>
                <a:ea typeface="汉仪丫丫体简" panose="02010604000101010101" pitchFamily="2" charset="-122"/>
              </a:endParaRPr>
            </a:p>
          </p:txBody>
        </p:sp>
      </p:grpSp>
      <p:cxnSp>
        <p:nvCxnSpPr>
          <p:cNvPr id="8" name="直接连接符 7"/>
          <p:cNvCxnSpPr/>
          <p:nvPr/>
        </p:nvCxnSpPr>
        <p:spPr>
          <a:xfrm flipV="1">
            <a:off x="9798603" y="2857438"/>
            <a:ext cx="1553169" cy="15193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10016356" y="2303309"/>
            <a:ext cx="1450428" cy="1418825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69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" presetClass="entr" presetSubtype="8" accel="4600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1" dur="500" fill="hold"/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1-0428-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千图网海量PPT模板www.58pic.com">
  <a:themeElements>
    <a:clrScheme name="自定义 306">
      <a:dk1>
        <a:sysClr val="windowText" lastClr="000000"/>
      </a:dk1>
      <a:lt1>
        <a:sysClr val="window" lastClr="FFFFFF"/>
      </a:lt1>
      <a:dk2>
        <a:srgbClr val="3F3F3F"/>
      </a:dk2>
      <a:lt2>
        <a:srgbClr val="262626"/>
      </a:lt2>
      <a:accent1>
        <a:srgbClr val="262626"/>
      </a:accent1>
      <a:accent2>
        <a:srgbClr val="3F3F3F"/>
      </a:accent2>
      <a:accent3>
        <a:srgbClr val="262626"/>
      </a:accent3>
      <a:accent4>
        <a:srgbClr val="3F3F3F"/>
      </a:accent4>
      <a:accent5>
        <a:srgbClr val="262626"/>
      </a:accent5>
      <a:accent6>
        <a:srgbClr val="3F3F3F"/>
      </a:accent6>
      <a:hlink>
        <a:srgbClr val="0563C1"/>
      </a:hlink>
      <a:folHlink>
        <a:srgbClr val="954F72"/>
      </a:folHlink>
    </a:clrScheme>
    <a:fontScheme name="Temp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13721</TotalTime>
  <Words>2015</Words>
  <Application>Microsoft Office PowerPoint</Application>
  <PresentationFormat>寬螢幕</PresentationFormat>
  <Paragraphs>225</Paragraphs>
  <Slides>29</Slides>
  <Notes>29</Notes>
  <HiddenSlides>1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29</vt:i4>
      </vt:variant>
    </vt:vector>
  </HeadingPairs>
  <TitlesOfParts>
    <vt:vector size="38" baseType="lpstr">
      <vt:lpstr>微软雅黑</vt:lpstr>
      <vt:lpstr>汉仪丫丫体简</vt:lpstr>
      <vt:lpstr>微軟正黑體</vt:lpstr>
      <vt:lpstr>Arial</vt:lpstr>
      <vt:lpstr>Calibri</vt:lpstr>
      <vt:lpstr>Cambria Math</vt:lpstr>
      <vt:lpstr>Times New Roman</vt:lpstr>
      <vt:lpstr>Wingdings</vt:lpstr>
      <vt:lpstr>千图网海量PPT模板www.58pic.com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dc:description>http://www.ypppt.com/</dc:description>
  <cp:lastModifiedBy>450A 蘇柏丞</cp:lastModifiedBy>
  <cp:revision>186</cp:revision>
  <dcterms:created xsi:type="dcterms:W3CDTF">2015-05-05T08:02:14Z</dcterms:created>
  <dcterms:modified xsi:type="dcterms:W3CDTF">2024-10-05T10:40:22Z</dcterms:modified>
</cp:coreProperties>
</file>