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969" r:id="rId3"/>
    <p:sldId id="347" r:id="rId4"/>
    <p:sldId id="257" r:id="rId5"/>
    <p:sldId id="2995" r:id="rId6"/>
    <p:sldId id="2970" r:id="rId7"/>
    <p:sldId id="297" r:id="rId8"/>
    <p:sldId id="2998" r:id="rId9"/>
    <p:sldId id="3001" r:id="rId10"/>
    <p:sldId id="3002" r:id="rId11"/>
    <p:sldId id="2999" r:id="rId12"/>
    <p:sldId id="2958" r:id="rId13"/>
    <p:sldId id="2996" r:id="rId14"/>
    <p:sldId id="298" r:id="rId15"/>
    <p:sldId id="363" r:id="rId16"/>
    <p:sldId id="2990" r:id="rId17"/>
    <p:sldId id="2993" r:id="rId18"/>
    <p:sldId id="2994" r:id="rId19"/>
    <p:sldId id="300" r:id="rId20"/>
    <p:sldId id="2971" r:id="rId21"/>
    <p:sldId id="2987" r:id="rId22"/>
    <p:sldId id="2989" r:id="rId23"/>
    <p:sldId id="265" r:id="rId24"/>
  </p:sldIdLst>
  <p:sldSz cx="12192000" cy="6858000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5899"/>
    <a:srgbClr val="2E57A1"/>
    <a:srgbClr val="300926"/>
    <a:srgbClr val="300924"/>
    <a:srgbClr val="ED87E3"/>
    <a:srgbClr val="E763DA"/>
    <a:srgbClr val="5B7CAE"/>
    <a:srgbClr val="18478F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6" autoAdjust="0"/>
    <p:restoredTop sz="80101" autoAdjust="0"/>
  </p:normalViewPr>
  <p:slideViewPr>
    <p:cSldViewPr snapToGrid="0">
      <p:cViewPr varScale="1">
        <p:scale>
          <a:sx n="91" d="100"/>
          <a:sy n="91" d="100"/>
        </p:scale>
        <p:origin x="864" y="96"/>
      </p:cViewPr>
      <p:guideLst>
        <p:guide orient="horz" pos="323"/>
        <p:guide pos="3386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125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大家好，我是陳泓宇他是蘇她是呂。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38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5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這是我們在期末專題所要修改的部分，其中紅色部分的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uart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fir 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是之前的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做的，會做小修改以符合我們的期末專題，而綠色部分是需要去實現的硬體部分。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8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整體的架構目前預計還是和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lab6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相同。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45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07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這是我們的</a:t>
            </a:r>
            <a:r>
              <a:rPr lang="en-US" altLang="zh-CN" sz="1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Configuration Register Address Map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48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31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009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60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150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77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以下是我們的今天簡報的大綱，總共有</a:t>
            </a:r>
            <a:r>
              <a:rPr lang="en-US" altLang="zh-TW" dirty="0"/>
              <a:t>5</a:t>
            </a:r>
            <a:r>
              <a:rPr lang="zh-TW" altLang="en-US" dirty="0"/>
              <a:t>章，第一章我會先介紹我們期末專題要做的方向，接著會說明我們的架構，再來是我們定義的</a:t>
            </a:r>
            <a:r>
              <a:rPr lang="en-US" altLang="zh-TW" dirty="0"/>
              <a:t>configuration register</a:t>
            </a:r>
            <a:r>
              <a:rPr lang="zh-TW" altLang="en-US" dirty="0"/>
              <a:t>，以及我們的時程表，最後是分工。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54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84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15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7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8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我們期末專題會先從兩個</a:t>
            </a:r>
            <a:r>
              <a:rPr lang="en-US" altLang="zh-TW" dirty="0"/>
              <a:t>workload</a:t>
            </a:r>
            <a:r>
              <a:rPr lang="zh-TW" altLang="en-US" dirty="0"/>
              <a:t>的加速器開始做起，再改進先前</a:t>
            </a:r>
            <a:r>
              <a:rPr lang="en-US" altLang="zh-TW" dirty="0"/>
              <a:t>lab</a:t>
            </a:r>
            <a:r>
              <a:rPr lang="zh-TW" altLang="en-US" dirty="0"/>
              <a:t>的</a:t>
            </a:r>
            <a:r>
              <a:rPr lang="en-US" altLang="zh-TW" dirty="0"/>
              <a:t>fir</a:t>
            </a:r>
            <a:r>
              <a:rPr lang="zh-TW" altLang="en-US" dirty="0"/>
              <a:t>和</a:t>
            </a:r>
            <a:r>
              <a:rPr lang="en-US" altLang="zh-TW" dirty="0" err="1"/>
              <a:t>uart</a:t>
            </a:r>
            <a:r>
              <a:rPr lang="zh-TW" altLang="en-US" dirty="0"/>
              <a:t>，達到加速的效果，而</a:t>
            </a:r>
            <a:r>
              <a:rPr lang="en-US" altLang="zh-TW" dirty="0" err="1"/>
              <a:t>uart</a:t>
            </a:r>
            <a:r>
              <a:rPr lang="zh-TW" altLang="en-US" dirty="0"/>
              <a:t>的部分會先從之前上課有提到的</a:t>
            </a:r>
            <a:r>
              <a:rPr lang="en-US" altLang="zh-TW" dirty="0"/>
              <a:t>baud rate</a:t>
            </a:r>
            <a:r>
              <a:rPr lang="zh-TW" altLang="en-US" dirty="0"/>
              <a:t>下手。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完成這些後將這些東西整合到</a:t>
            </a:r>
            <a:r>
              <a:rPr lang="en-US" altLang="zh-TW" dirty="0"/>
              <a:t>soc</a:t>
            </a:r>
            <a:r>
              <a:rPr lang="zh-TW" altLang="en-US" dirty="0"/>
              <a:t>裡面，並燒入到</a:t>
            </a:r>
            <a:r>
              <a:rPr lang="en-US" altLang="zh-TW" dirty="0"/>
              <a:t>FPGA</a:t>
            </a:r>
            <a:r>
              <a:rPr lang="zh-TW" altLang="en-US" dirty="0"/>
              <a:t>版上，最後使用</a:t>
            </a:r>
            <a:r>
              <a:rPr lang="en-US" altLang="zh-TW" dirty="0" err="1"/>
              <a:t>jupyter</a:t>
            </a:r>
            <a:r>
              <a:rPr lang="zh-TW" altLang="en-US" dirty="0"/>
              <a:t>來做驗證。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我們使用的記憶體是</a:t>
            </a:r>
            <a:r>
              <a:rPr lang="en-US" altLang="zh-TW" dirty="0" err="1"/>
              <a:t>bram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5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會想要直接從硬體下手是因為我們回顧先前</a:t>
            </a:r>
            <a:r>
              <a:rPr lang="en-US" altLang="zh-TW" dirty="0"/>
              <a:t>4-2</a:t>
            </a:r>
            <a:r>
              <a:rPr lang="zh-TW" altLang="en-US" dirty="0"/>
              <a:t>的</a:t>
            </a:r>
            <a:r>
              <a:rPr lang="en-US" altLang="zh-TW" dirty="0"/>
              <a:t>lab</a:t>
            </a:r>
            <a:r>
              <a:rPr lang="zh-TW" altLang="en-US" dirty="0"/>
              <a:t>的結果，並比對</a:t>
            </a:r>
            <a:r>
              <a:rPr lang="en-US" altLang="zh-TW" dirty="0"/>
              <a:t>lab6</a:t>
            </a:r>
            <a:r>
              <a:rPr lang="zh-TW" altLang="en-US" dirty="0"/>
              <a:t>中</a:t>
            </a:r>
            <a:r>
              <a:rPr lang="en-US" altLang="zh-TW" dirty="0"/>
              <a:t>FIR</a:t>
            </a:r>
            <a:r>
              <a:rPr lang="zh-TW" altLang="en-US" dirty="0"/>
              <a:t>部分，兩者的</a:t>
            </a:r>
            <a:r>
              <a:rPr lang="en-US" altLang="zh-TW" dirty="0"/>
              <a:t>cycle</a:t>
            </a:r>
            <a:r>
              <a:rPr lang="zh-TW" altLang="en-US" dirty="0"/>
              <a:t>數差距很大，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849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那我們有大約做一下評估，使用先前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的環境測出來傳送需要的時間，從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傳送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64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筆資料到我們的加速器約需要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4976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cycle</a:t>
            </a:r>
          </a:p>
          <a:p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因此每傳送一筆資料約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78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cycle</a:t>
            </a:r>
          </a:p>
          <a:p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所以算出來的矩陣乘法需要的資料約是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4976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cycle</a:t>
            </a:r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Quick sort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約是需要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858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cycle</a:t>
            </a:r>
          </a:p>
          <a:p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運算完要傳送到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mprj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輸出大約是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70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cycle</a:t>
            </a:r>
          </a:p>
          <a:p>
            <a:endParaRPr lang="en-US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接下來是我們預計的硬體執行能力，矩陣乘法約需要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cycle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quick sort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最糟需要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55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cycle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，但此部分還沒有很確定，還要再邊執行邊修改。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6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這邊是我們要做的硬體加速部份的表格。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34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這邊是我們預計的結果以及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lab6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測出來的數據，左邊只使用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的部分約需要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萬個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cycle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，右邊是放入硬體加速的部分，約需要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10103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cycle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，但此部分是沒有加上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UART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的部分。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預估會有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倍的加速，但這數字太離譜，中間應該還有許多我們沒注意到的細節，這部分會在期末報告再加上去。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4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540C-0238-45C4-ABD0-A50CF6A0F0AF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EB7A905-A0F6-47D3-ACC9-A74D3734C5DF}"/>
              </a:ext>
            </a:extLst>
          </p:cNvPr>
          <p:cNvSpPr/>
          <p:nvPr/>
        </p:nvSpPr>
        <p:spPr>
          <a:xfrm>
            <a:off x="347700" y="3049977"/>
            <a:ext cx="114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Final Project Proposal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C8E4531-4D95-4085-A549-4FFB0694894A}"/>
              </a:ext>
            </a:extLst>
          </p:cNvPr>
          <p:cNvCxnSpPr>
            <a:cxnSpLocks/>
          </p:cNvCxnSpPr>
          <p:nvPr/>
        </p:nvCxnSpPr>
        <p:spPr>
          <a:xfrm>
            <a:off x="348122" y="2545050"/>
            <a:ext cx="11496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7D802EF-2F83-42CD-94E9-5AD1BCD77D25}"/>
              </a:ext>
            </a:extLst>
          </p:cNvPr>
          <p:cNvCxnSpPr>
            <a:cxnSpLocks/>
          </p:cNvCxnSpPr>
          <p:nvPr/>
        </p:nvCxnSpPr>
        <p:spPr>
          <a:xfrm>
            <a:off x="348122" y="4201234"/>
            <a:ext cx="11496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829A7AE-4FBA-481A-AAAE-EF889688054A}"/>
              </a:ext>
            </a:extLst>
          </p:cNvPr>
          <p:cNvSpPr/>
          <p:nvPr/>
        </p:nvSpPr>
        <p:spPr>
          <a:xfrm>
            <a:off x="4358985" y="5156498"/>
            <a:ext cx="3474028" cy="872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組員：蘇柏丞、呂彥霖、 陳泓宇</a:t>
            </a:r>
          </a:p>
          <a:p>
            <a:pPr algn="ctr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中華民國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132B31-0233-443C-AC10-C3870789D4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296" y="479327"/>
            <a:ext cx="1973582" cy="154545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819B9A5-8A55-495B-BBBE-1D2591E356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403" y="1509825"/>
            <a:ext cx="1473294" cy="5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3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675575" y="3245196"/>
            <a:ext cx="378276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8849" y="3105620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prstClr val="white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978904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8214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362253A-0DCF-4646-A17F-6DC65ACC78AD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14220E-0EBD-4203-895C-62D1453C10B4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B5280A7-E189-40C9-8724-675B70640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97" y="1256997"/>
            <a:ext cx="4344006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8214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362253A-0DCF-4646-A17F-6DC65ACC78AD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14220E-0EBD-4203-895C-62D1453C10B4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66DE75-2831-476C-9B86-2FDC0637E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641" y="1132282"/>
            <a:ext cx="9008717" cy="508250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B734391-A971-41BA-B41B-3429F7964986}"/>
              </a:ext>
            </a:extLst>
          </p:cNvPr>
          <p:cNvSpPr/>
          <p:nvPr/>
        </p:nvSpPr>
        <p:spPr>
          <a:xfrm>
            <a:off x="1935444" y="1418897"/>
            <a:ext cx="556894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03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729401" y="3085129"/>
            <a:ext cx="3649335" cy="13849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Configuration Register Address Map</a:t>
            </a:r>
          </a:p>
          <a:p>
            <a:pPr algn="ctr"/>
            <a:endParaRPr lang="en-US" altLang="zh-CN" sz="2800" b="1" dirty="0">
              <a:solidFill>
                <a:srgbClr val="18478F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8849" y="3105620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prstClr val="white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48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06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5725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Configuration Register Address Map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E7B462-3136-4BB9-B596-67B6C3FA6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28875"/>
              </p:ext>
            </p:extLst>
          </p:nvPr>
        </p:nvGraphicFramePr>
        <p:xfrm>
          <a:off x="1861479" y="1648083"/>
          <a:ext cx="6662411" cy="3561834"/>
        </p:xfrm>
        <a:graphic>
          <a:graphicData uri="http://schemas.openxmlformats.org/drawingml/2006/table">
            <a:tbl>
              <a:tblPr firstRow="1" firstCol="1" bandRow="1"/>
              <a:tblGrid>
                <a:gridCol w="3843768">
                  <a:extLst>
                    <a:ext uri="{9D8B030D-6E8A-4147-A177-3AD203B41FA5}">
                      <a16:colId xmlns:a16="http://schemas.microsoft.com/office/drawing/2014/main" val="1860776732"/>
                    </a:ext>
                  </a:extLst>
                </a:gridCol>
                <a:gridCol w="2818643">
                  <a:extLst>
                    <a:ext uri="{9D8B030D-6E8A-4147-A177-3AD203B41FA5}">
                      <a16:colId xmlns:a16="http://schemas.microsoft.com/office/drawing/2014/main" val="129680164"/>
                    </a:ext>
                  </a:extLst>
                </a:gridCol>
              </a:tblGrid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User Project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Base Address Map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153446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Memory Starting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3800_0000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878910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FIR Base Address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3600_0000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427347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Matrix Multiplication Base Address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3400_0000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363435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Quick Sort Base Address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3200_0000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345881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UART Base Address 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3000_0000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467686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359B7B-6569-4B76-9BDA-0705B8BBC88A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9CA774-16A8-4D61-A4A5-A5C33D5488FD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5725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Configuration Register Address Map - FIR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359B7B-6569-4B76-9BDA-0705B8BBC88A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9CA774-16A8-4D61-A4A5-A5C33D5488FD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7EC6C90-DC59-469D-9315-E32E2FF01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94001"/>
              </p:ext>
            </p:extLst>
          </p:nvPr>
        </p:nvGraphicFramePr>
        <p:xfrm>
          <a:off x="1935444" y="1303170"/>
          <a:ext cx="7807775" cy="4251660"/>
        </p:xfrm>
        <a:graphic>
          <a:graphicData uri="http://schemas.openxmlformats.org/drawingml/2006/table">
            <a:tbl>
              <a:tblPr firstRow="1" firstCol="1" bandRow="1"/>
              <a:tblGrid>
                <a:gridCol w="1763581">
                  <a:extLst>
                    <a:ext uri="{9D8B030D-6E8A-4147-A177-3AD203B41FA5}">
                      <a16:colId xmlns:a16="http://schemas.microsoft.com/office/drawing/2014/main" val="3496151973"/>
                    </a:ext>
                  </a:extLst>
                </a:gridCol>
                <a:gridCol w="2519401">
                  <a:extLst>
                    <a:ext uri="{9D8B030D-6E8A-4147-A177-3AD203B41FA5}">
                      <a16:colId xmlns:a16="http://schemas.microsoft.com/office/drawing/2014/main" val="880405108"/>
                    </a:ext>
                  </a:extLst>
                </a:gridCol>
                <a:gridCol w="3524793">
                  <a:extLst>
                    <a:ext uri="{9D8B030D-6E8A-4147-A177-3AD203B41FA5}">
                      <a16:colId xmlns:a16="http://schemas.microsoft.com/office/drawing/2014/main" val="3878580922"/>
                    </a:ext>
                  </a:extLst>
                </a:gridCol>
              </a:tblGrid>
              <a:tr h="45416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498584"/>
                  </a:ext>
                </a:extLst>
              </a:tr>
              <a:tr h="396170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0x00</a:t>
                      </a: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[0]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ap_start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(r/w)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593863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ap_done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158732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ap_idle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876700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X[n]_ready to accept input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404557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Y[n] is ready to read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73737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0x10-13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data-length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495483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0x40-7F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Tap parameters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343632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0x80-83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pt-BR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X[n] input (r/w)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067862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0x84-87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Y[n] output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621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86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3" y="459113"/>
            <a:ext cx="8017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Configuration Register Address Map - Matrix Multiplication 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359B7B-6569-4B76-9BDA-0705B8BBC88A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9CA774-16A8-4D61-A4A5-A5C33D5488FD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7EC6C90-DC59-469D-9315-E32E2FF01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346782"/>
              </p:ext>
            </p:extLst>
          </p:nvPr>
        </p:nvGraphicFramePr>
        <p:xfrm>
          <a:off x="1935444" y="1303170"/>
          <a:ext cx="7807775" cy="3797498"/>
        </p:xfrm>
        <a:graphic>
          <a:graphicData uri="http://schemas.openxmlformats.org/drawingml/2006/table">
            <a:tbl>
              <a:tblPr firstRow="1" firstCol="1" bandRow="1"/>
              <a:tblGrid>
                <a:gridCol w="1763581">
                  <a:extLst>
                    <a:ext uri="{9D8B030D-6E8A-4147-A177-3AD203B41FA5}">
                      <a16:colId xmlns:a16="http://schemas.microsoft.com/office/drawing/2014/main" val="3496151973"/>
                    </a:ext>
                  </a:extLst>
                </a:gridCol>
                <a:gridCol w="2519401">
                  <a:extLst>
                    <a:ext uri="{9D8B030D-6E8A-4147-A177-3AD203B41FA5}">
                      <a16:colId xmlns:a16="http://schemas.microsoft.com/office/drawing/2014/main" val="880405108"/>
                    </a:ext>
                  </a:extLst>
                </a:gridCol>
                <a:gridCol w="3524793">
                  <a:extLst>
                    <a:ext uri="{9D8B030D-6E8A-4147-A177-3AD203B41FA5}">
                      <a16:colId xmlns:a16="http://schemas.microsoft.com/office/drawing/2014/main" val="3878580922"/>
                    </a:ext>
                  </a:extLst>
                </a:gridCol>
              </a:tblGrid>
              <a:tr h="45416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Matrix Multiplication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498584"/>
                  </a:ext>
                </a:extLst>
              </a:tr>
              <a:tr h="396170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0x00</a:t>
                      </a: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[0]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ap_start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(r/w)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593863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ap_done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158732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ap_idle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876700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X[n]_ready to accept input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404557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Y[n] is ready to read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73737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0x10-13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data-length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495483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0x80-83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pt-BR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X[n] input (r/w)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067862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0x84-87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Y[n] output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621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35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3" y="459113"/>
            <a:ext cx="8017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Configuration Register Address Map – Quick Sort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359B7B-6569-4B76-9BDA-0705B8BBC88A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9CA774-16A8-4D61-A4A5-A5C33D5488FD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7EC6C90-DC59-469D-9315-E32E2FF01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50693"/>
              </p:ext>
            </p:extLst>
          </p:nvPr>
        </p:nvGraphicFramePr>
        <p:xfrm>
          <a:off x="1935444" y="1303170"/>
          <a:ext cx="7807775" cy="3797498"/>
        </p:xfrm>
        <a:graphic>
          <a:graphicData uri="http://schemas.openxmlformats.org/drawingml/2006/table">
            <a:tbl>
              <a:tblPr firstRow="1" firstCol="1" bandRow="1"/>
              <a:tblGrid>
                <a:gridCol w="1763581">
                  <a:extLst>
                    <a:ext uri="{9D8B030D-6E8A-4147-A177-3AD203B41FA5}">
                      <a16:colId xmlns:a16="http://schemas.microsoft.com/office/drawing/2014/main" val="3496151973"/>
                    </a:ext>
                  </a:extLst>
                </a:gridCol>
                <a:gridCol w="2519401">
                  <a:extLst>
                    <a:ext uri="{9D8B030D-6E8A-4147-A177-3AD203B41FA5}">
                      <a16:colId xmlns:a16="http://schemas.microsoft.com/office/drawing/2014/main" val="880405108"/>
                    </a:ext>
                  </a:extLst>
                </a:gridCol>
                <a:gridCol w="3524793">
                  <a:extLst>
                    <a:ext uri="{9D8B030D-6E8A-4147-A177-3AD203B41FA5}">
                      <a16:colId xmlns:a16="http://schemas.microsoft.com/office/drawing/2014/main" val="3878580922"/>
                    </a:ext>
                  </a:extLst>
                </a:gridCol>
              </a:tblGrid>
              <a:tr h="45416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Quick Sort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498584"/>
                  </a:ext>
                </a:extLst>
              </a:tr>
              <a:tr h="396170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0x00</a:t>
                      </a: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[0]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ap_start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(r/w)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593863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ap_done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158732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ap_idle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876700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X[n]_ready to accept input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404557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Y[n] is ready to read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73737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0x10-13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data-length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495483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0x80-83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pt-BR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X[n] input (r/w)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067862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0x84-87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Y[n] output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621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65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17962" y="3266643"/>
            <a:ext cx="3416627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Timeline</a:t>
            </a:r>
            <a:endParaRPr lang="en-US" altLang="zh-CN" sz="2800" b="1" dirty="0">
              <a:solidFill>
                <a:srgbClr val="18478F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8849" y="3105620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prstClr val="white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04</a:t>
            </a:r>
            <a:endParaRPr lang="zh-CN" altLang="en-US" sz="48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00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5391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1847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Timeline</a:t>
            </a:r>
            <a:endParaRPr lang="zh-TW" altLang="en-US" sz="2400" dirty="0">
              <a:solidFill>
                <a:srgbClr val="18478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05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A963CC4-A906-4256-8743-DDF984D847C5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0945B15-209B-4E98-A23E-902D3B458EAA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77CA9E-C085-4C61-9445-90537358FC04}"/>
              </a:ext>
            </a:extLst>
          </p:cNvPr>
          <p:cNvSpPr/>
          <p:nvPr/>
        </p:nvSpPr>
        <p:spPr>
          <a:xfrm>
            <a:off x="1025269" y="1790426"/>
            <a:ext cx="1292411" cy="4017434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12921F6-B0E6-48E7-8E10-B9F3F5ABB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01338"/>
              </p:ext>
            </p:extLst>
          </p:nvPr>
        </p:nvGraphicFramePr>
        <p:xfrm>
          <a:off x="2495386" y="1427896"/>
          <a:ext cx="8992064" cy="4589457"/>
        </p:xfrm>
        <a:graphic>
          <a:graphicData uri="http://schemas.openxmlformats.org/drawingml/2006/table">
            <a:tbl>
              <a:tblPr firstRow="1" bandRow="1"/>
              <a:tblGrid>
                <a:gridCol w="562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0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0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0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0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0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0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0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0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004">
                  <a:extLst>
                    <a:ext uri="{9D8B030D-6E8A-4147-A177-3AD203B41FA5}">
                      <a16:colId xmlns:a16="http://schemas.microsoft.com/office/drawing/2014/main" val="266942030"/>
                    </a:ext>
                  </a:extLst>
                </a:gridCol>
                <a:gridCol w="562004">
                  <a:extLst>
                    <a:ext uri="{9D8B030D-6E8A-4147-A177-3AD203B41FA5}">
                      <a16:colId xmlns:a16="http://schemas.microsoft.com/office/drawing/2014/main" val="4030954000"/>
                    </a:ext>
                  </a:extLst>
                </a:gridCol>
                <a:gridCol w="562004">
                  <a:extLst>
                    <a:ext uri="{9D8B030D-6E8A-4147-A177-3AD203B41FA5}">
                      <a16:colId xmlns:a16="http://schemas.microsoft.com/office/drawing/2014/main" val="3025513815"/>
                    </a:ext>
                  </a:extLst>
                </a:gridCol>
                <a:gridCol w="562004">
                  <a:extLst>
                    <a:ext uri="{9D8B030D-6E8A-4147-A177-3AD203B41FA5}">
                      <a16:colId xmlns:a16="http://schemas.microsoft.com/office/drawing/2014/main" val="2757408424"/>
                    </a:ext>
                  </a:extLst>
                </a:gridCol>
              </a:tblGrid>
              <a:tr h="7859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12/15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12/16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12/17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12/18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12/19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12/20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12/21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12/22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12/21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12/22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12/23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12/24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12/25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12/26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12/27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12/28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3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6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3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6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3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6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3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6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3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6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3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1" name="五边形 6">
            <a:extLst>
              <a:ext uri="{FF2B5EF4-FFF2-40B4-BE49-F238E27FC236}">
                <a16:creationId xmlns:a16="http://schemas.microsoft.com/office/drawing/2014/main" id="{C5E9B0A4-8D69-41CA-A3AD-4BE103EACDBD}"/>
              </a:ext>
            </a:extLst>
          </p:cNvPr>
          <p:cNvSpPr/>
          <p:nvPr/>
        </p:nvSpPr>
        <p:spPr>
          <a:xfrm>
            <a:off x="2360183" y="2422851"/>
            <a:ext cx="2002848" cy="436080"/>
          </a:xfrm>
          <a:prstGeom prst="homePlate">
            <a:avLst>
              <a:gd name="adj" fmla="val 4024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2" name="组 7">
            <a:extLst>
              <a:ext uri="{FF2B5EF4-FFF2-40B4-BE49-F238E27FC236}">
                <a16:creationId xmlns:a16="http://schemas.microsoft.com/office/drawing/2014/main" id="{001F3203-F19D-4B95-8875-D83B45652D73}"/>
              </a:ext>
            </a:extLst>
          </p:cNvPr>
          <p:cNvGrpSpPr/>
          <p:nvPr/>
        </p:nvGrpSpPr>
        <p:grpSpPr>
          <a:xfrm>
            <a:off x="486853" y="2422848"/>
            <a:ext cx="1944581" cy="562757"/>
            <a:chOff x="445310" y="1356246"/>
            <a:chExt cx="1506596" cy="4483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五边形 8">
              <a:extLst>
                <a:ext uri="{FF2B5EF4-FFF2-40B4-BE49-F238E27FC236}">
                  <a16:creationId xmlns:a16="http://schemas.microsoft.com/office/drawing/2014/main" id="{814AACA6-DAA2-4AD4-9910-D2AD1EB3C996}"/>
                </a:ext>
              </a:extLst>
            </p:cNvPr>
            <p:cNvSpPr/>
            <p:nvPr/>
          </p:nvSpPr>
          <p:spPr>
            <a:xfrm flipH="1">
              <a:off x="445310" y="1356246"/>
              <a:ext cx="404602" cy="347393"/>
            </a:xfrm>
            <a:prstGeom prst="homePlate">
              <a:avLst>
                <a:gd name="adj" fmla="val 40243"/>
              </a:avLst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平行四边形 9">
              <a:extLst>
                <a:ext uri="{FF2B5EF4-FFF2-40B4-BE49-F238E27FC236}">
                  <a16:creationId xmlns:a16="http://schemas.microsoft.com/office/drawing/2014/main" id="{9D145BE4-8779-476E-9055-5E6C79101A61}"/>
                </a:ext>
              </a:extLst>
            </p:cNvPr>
            <p:cNvSpPr/>
            <p:nvPr/>
          </p:nvSpPr>
          <p:spPr>
            <a:xfrm rot="16200000" flipH="1">
              <a:off x="628983" y="1475022"/>
              <a:ext cx="338966" cy="101414"/>
            </a:xfrm>
            <a:prstGeom prst="parallelogram">
              <a:avLst>
                <a:gd name="adj" fmla="val 107062"/>
              </a:avLst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平行四边形 10">
              <a:extLst>
                <a:ext uri="{FF2B5EF4-FFF2-40B4-BE49-F238E27FC236}">
                  <a16:creationId xmlns:a16="http://schemas.microsoft.com/office/drawing/2014/main" id="{130CD2C2-B334-4953-979B-B63B48AAB7B4}"/>
                </a:ext>
              </a:extLst>
            </p:cNvPr>
            <p:cNvSpPr/>
            <p:nvPr/>
          </p:nvSpPr>
          <p:spPr>
            <a:xfrm rot="5400000">
              <a:off x="1731716" y="1475023"/>
              <a:ext cx="338966" cy="101414"/>
            </a:xfrm>
            <a:prstGeom prst="parallelogram">
              <a:avLst>
                <a:gd name="adj" fmla="val 107062"/>
              </a:avLst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82B4075-4BD7-4BD4-8A01-24AB09CD968B}"/>
                </a:ext>
              </a:extLst>
            </p:cNvPr>
            <p:cNvSpPr/>
            <p:nvPr/>
          </p:nvSpPr>
          <p:spPr>
            <a:xfrm>
              <a:off x="745657" y="1457161"/>
              <a:ext cx="1206249" cy="347393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158A42D3-9123-445A-BF25-7205443F1F00}"/>
                </a:ext>
              </a:extLst>
            </p:cNvPr>
            <p:cNvSpPr txBox="1"/>
            <p:nvPr/>
          </p:nvSpPr>
          <p:spPr>
            <a:xfrm>
              <a:off x="849912" y="1507863"/>
              <a:ext cx="1000579" cy="2451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 defTabSz="609569" latinLnBrk="0"/>
              <a:r>
                <a:rPr kumimoji="1" lang="en-US" altLang="zh-CN" sz="1400" b="1" kern="0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Topic Idea</a:t>
              </a:r>
            </a:p>
          </p:txBody>
        </p:sp>
      </p:grpSp>
      <p:sp>
        <p:nvSpPr>
          <p:cNvPr id="30" name="五边形 13">
            <a:extLst>
              <a:ext uri="{FF2B5EF4-FFF2-40B4-BE49-F238E27FC236}">
                <a16:creationId xmlns:a16="http://schemas.microsoft.com/office/drawing/2014/main" id="{70FC0714-050F-405E-B864-83A4C660C288}"/>
              </a:ext>
            </a:extLst>
          </p:cNvPr>
          <p:cNvSpPr/>
          <p:nvPr/>
        </p:nvSpPr>
        <p:spPr>
          <a:xfrm>
            <a:off x="2360184" y="3077921"/>
            <a:ext cx="6300339" cy="436080"/>
          </a:xfrm>
          <a:prstGeom prst="homePlate">
            <a:avLst>
              <a:gd name="adj" fmla="val 40243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" name="组 14">
            <a:extLst>
              <a:ext uri="{FF2B5EF4-FFF2-40B4-BE49-F238E27FC236}">
                <a16:creationId xmlns:a16="http://schemas.microsoft.com/office/drawing/2014/main" id="{ABA4C492-6F5B-4BB7-B99A-66E325D53598}"/>
              </a:ext>
            </a:extLst>
          </p:cNvPr>
          <p:cNvGrpSpPr/>
          <p:nvPr/>
        </p:nvGrpSpPr>
        <p:grpSpPr>
          <a:xfrm>
            <a:off x="486853" y="3077917"/>
            <a:ext cx="1956568" cy="562757"/>
            <a:chOff x="445310" y="1847612"/>
            <a:chExt cx="1515883" cy="44830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五边形 15">
              <a:extLst>
                <a:ext uri="{FF2B5EF4-FFF2-40B4-BE49-F238E27FC236}">
                  <a16:creationId xmlns:a16="http://schemas.microsoft.com/office/drawing/2014/main" id="{6DFC6F93-6B0D-4232-90AE-62FF4B589DD8}"/>
                </a:ext>
              </a:extLst>
            </p:cNvPr>
            <p:cNvSpPr/>
            <p:nvPr/>
          </p:nvSpPr>
          <p:spPr>
            <a:xfrm flipH="1">
              <a:off x="445310" y="1847612"/>
              <a:ext cx="404602" cy="347393"/>
            </a:xfrm>
            <a:prstGeom prst="homePlate">
              <a:avLst>
                <a:gd name="adj" fmla="val 40243"/>
              </a:avLst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平行四边形 16">
              <a:extLst>
                <a:ext uri="{FF2B5EF4-FFF2-40B4-BE49-F238E27FC236}">
                  <a16:creationId xmlns:a16="http://schemas.microsoft.com/office/drawing/2014/main" id="{BA1C062B-DEA9-4124-8E9E-EDB619AF2C18}"/>
                </a:ext>
              </a:extLst>
            </p:cNvPr>
            <p:cNvSpPr/>
            <p:nvPr/>
          </p:nvSpPr>
          <p:spPr>
            <a:xfrm rot="16200000" flipH="1">
              <a:off x="628983" y="1966388"/>
              <a:ext cx="338966" cy="101414"/>
            </a:xfrm>
            <a:prstGeom prst="parallelogram">
              <a:avLst>
                <a:gd name="adj" fmla="val 107062"/>
              </a:avLst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平行四边形 17">
              <a:extLst>
                <a:ext uri="{FF2B5EF4-FFF2-40B4-BE49-F238E27FC236}">
                  <a16:creationId xmlns:a16="http://schemas.microsoft.com/office/drawing/2014/main" id="{BFBA8FCA-1897-4F89-8B0F-58E90880A3E3}"/>
                </a:ext>
              </a:extLst>
            </p:cNvPr>
            <p:cNvSpPr/>
            <p:nvPr/>
          </p:nvSpPr>
          <p:spPr>
            <a:xfrm rot="5400000">
              <a:off x="1731716" y="1966389"/>
              <a:ext cx="338966" cy="101414"/>
            </a:xfrm>
            <a:prstGeom prst="parallelogram">
              <a:avLst>
                <a:gd name="adj" fmla="val 107062"/>
              </a:avLst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F284BD1-266A-4275-9CC9-7450E32A70E3}"/>
                </a:ext>
              </a:extLst>
            </p:cNvPr>
            <p:cNvSpPr/>
            <p:nvPr/>
          </p:nvSpPr>
          <p:spPr>
            <a:xfrm>
              <a:off x="745657" y="1948527"/>
              <a:ext cx="1206249" cy="347393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文本框 19">
              <a:extLst>
                <a:ext uri="{FF2B5EF4-FFF2-40B4-BE49-F238E27FC236}">
                  <a16:creationId xmlns:a16="http://schemas.microsoft.com/office/drawing/2014/main" id="{4E053D65-8975-46A9-8F0D-DB9E7A9C14DA}"/>
                </a:ext>
              </a:extLst>
            </p:cNvPr>
            <p:cNvSpPr txBox="1"/>
            <p:nvPr/>
          </p:nvSpPr>
          <p:spPr>
            <a:xfrm>
              <a:off x="809652" y="1999597"/>
              <a:ext cx="1151541" cy="2451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HW/SW </a:t>
              </a:r>
              <a:r>
                <a:rPr kumimoji="1" lang="en-US" altLang="zh-CN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Impl</a:t>
              </a:r>
              <a:endPara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7" name="五边形 20">
            <a:extLst>
              <a:ext uri="{FF2B5EF4-FFF2-40B4-BE49-F238E27FC236}">
                <a16:creationId xmlns:a16="http://schemas.microsoft.com/office/drawing/2014/main" id="{81BA3758-368C-4B2B-85C5-6CEB79CBAD94}"/>
              </a:ext>
            </a:extLst>
          </p:cNvPr>
          <p:cNvSpPr/>
          <p:nvPr/>
        </p:nvSpPr>
        <p:spPr>
          <a:xfrm>
            <a:off x="2360183" y="3740695"/>
            <a:ext cx="6300339" cy="436080"/>
          </a:xfrm>
          <a:prstGeom prst="homePlate">
            <a:avLst>
              <a:gd name="adj" fmla="val 40243"/>
            </a:avLst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8" name="组 21">
            <a:extLst>
              <a:ext uri="{FF2B5EF4-FFF2-40B4-BE49-F238E27FC236}">
                <a16:creationId xmlns:a16="http://schemas.microsoft.com/office/drawing/2014/main" id="{191AF85F-148E-45EC-A53A-3989318297E4}"/>
              </a:ext>
            </a:extLst>
          </p:cNvPr>
          <p:cNvGrpSpPr/>
          <p:nvPr/>
        </p:nvGrpSpPr>
        <p:grpSpPr>
          <a:xfrm>
            <a:off x="486853" y="3740691"/>
            <a:ext cx="1944581" cy="562757"/>
            <a:chOff x="445310" y="2344757"/>
            <a:chExt cx="1506596" cy="448308"/>
          </a:xfrm>
          <a:solidFill>
            <a:schemeClr val="accent1">
              <a:lumMod val="75000"/>
            </a:schemeClr>
          </a:solidFill>
        </p:grpSpPr>
        <p:sp>
          <p:nvSpPr>
            <p:cNvPr id="39" name="五边形 22">
              <a:extLst>
                <a:ext uri="{FF2B5EF4-FFF2-40B4-BE49-F238E27FC236}">
                  <a16:creationId xmlns:a16="http://schemas.microsoft.com/office/drawing/2014/main" id="{349A0046-02FA-4E75-822B-0FF759D009BA}"/>
                </a:ext>
              </a:extLst>
            </p:cNvPr>
            <p:cNvSpPr/>
            <p:nvPr/>
          </p:nvSpPr>
          <p:spPr>
            <a:xfrm flipH="1">
              <a:off x="445310" y="2344757"/>
              <a:ext cx="404602" cy="347393"/>
            </a:xfrm>
            <a:prstGeom prst="homePlate">
              <a:avLst>
                <a:gd name="adj" fmla="val 40243"/>
              </a:avLst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平行四边形 23">
              <a:extLst>
                <a:ext uri="{FF2B5EF4-FFF2-40B4-BE49-F238E27FC236}">
                  <a16:creationId xmlns:a16="http://schemas.microsoft.com/office/drawing/2014/main" id="{9E858809-6D00-4FC2-B138-0B6F5A9D0906}"/>
                </a:ext>
              </a:extLst>
            </p:cNvPr>
            <p:cNvSpPr/>
            <p:nvPr/>
          </p:nvSpPr>
          <p:spPr>
            <a:xfrm rot="16200000" flipH="1">
              <a:off x="628983" y="2463533"/>
              <a:ext cx="338966" cy="101414"/>
            </a:xfrm>
            <a:prstGeom prst="parallelogram">
              <a:avLst>
                <a:gd name="adj" fmla="val 107062"/>
              </a:avLst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平行四边形 24">
              <a:extLst>
                <a:ext uri="{FF2B5EF4-FFF2-40B4-BE49-F238E27FC236}">
                  <a16:creationId xmlns:a16="http://schemas.microsoft.com/office/drawing/2014/main" id="{6FB82E73-9E2B-4994-BC02-26646B415A99}"/>
                </a:ext>
              </a:extLst>
            </p:cNvPr>
            <p:cNvSpPr/>
            <p:nvPr/>
          </p:nvSpPr>
          <p:spPr>
            <a:xfrm rot="5400000">
              <a:off x="1731716" y="2463534"/>
              <a:ext cx="338966" cy="101414"/>
            </a:xfrm>
            <a:prstGeom prst="parallelogram">
              <a:avLst>
                <a:gd name="adj" fmla="val 107062"/>
              </a:avLst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59393C5-8E33-4331-9780-1E030100D6AE}"/>
                </a:ext>
              </a:extLst>
            </p:cNvPr>
            <p:cNvSpPr/>
            <p:nvPr/>
          </p:nvSpPr>
          <p:spPr>
            <a:xfrm>
              <a:off x="745657" y="2445672"/>
              <a:ext cx="1206249" cy="347393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文本框 26">
              <a:extLst>
                <a:ext uri="{FF2B5EF4-FFF2-40B4-BE49-F238E27FC236}">
                  <a16:creationId xmlns:a16="http://schemas.microsoft.com/office/drawing/2014/main" id="{71A73351-973C-40A2-963A-6E37AD4552BE}"/>
                </a:ext>
              </a:extLst>
            </p:cNvPr>
            <p:cNvSpPr txBox="1"/>
            <p:nvPr/>
          </p:nvSpPr>
          <p:spPr>
            <a:xfrm>
              <a:off x="849912" y="2496374"/>
              <a:ext cx="1000579" cy="2451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 defTabSz="609569" latinLnBrk="0"/>
              <a:r>
                <a:rPr kumimoji="1" lang="en-US" altLang="zh-CN" sz="1400" b="1" kern="0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Integration</a:t>
              </a:r>
              <a:endPara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4" name="五边形 27">
            <a:extLst>
              <a:ext uri="{FF2B5EF4-FFF2-40B4-BE49-F238E27FC236}">
                <a16:creationId xmlns:a16="http://schemas.microsoft.com/office/drawing/2014/main" id="{EE5F0AB2-6423-4207-ABD3-655781F36A72}"/>
              </a:ext>
            </a:extLst>
          </p:cNvPr>
          <p:cNvSpPr/>
          <p:nvPr/>
        </p:nvSpPr>
        <p:spPr>
          <a:xfrm>
            <a:off x="2360184" y="4398033"/>
            <a:ext cx="7998861" cy="436080"/>
          </a:xfrm>
          <a:prstGeom prst="homePlate">
            <a:avLst>
              <a:gd name="adj" fmla="val 40243"/>
            </a:avLst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5" name="组 28">
            <a:extLst>
              <a:ext uri="{FF2B5EF4-FFF2-40B4-BE49-F238E27FC236}">
                <a16:creationId xmlns:a16="http://schemas.microsoft.com/office/drawing/2014/main" id="{F54C56D4-2C77-430E-9F7D-D950AB23EBBE}"/>
              </a:ext>
            </a:extLst>
          </p:cNvPr>
          <p:cNvGrpSpPr/>
          <p:nvPr/>
        </p:nvGrpSpPr>
        <p:grpSpPr>
          <a:xfrm>
            <a:off x="486853" y="4398030"/>
            <a:ext cx="1944581" cy="562757"/>
            <a:chOff x="445310" y="2837825"/>
            <a:chExt cx="1506596" cy="448308"/>
          </a:xfrm>
          <a:solidFill>
            <a:schemeClr val="accent1">
              <a:lumMod val="50000"/>
            </a:schemeClr>
          </a:solidFill>
        </p:grpSpPr>
        <p:sp>
          <p:nvSpPr>
            <p:cNvPr id="46" name="五边形 29">
              <a:extLst>
                <a:ext uri="{FF2B5EF4-FFF2-40B4-BE49-F238E27FC236}">
                  <a16:creationId xmlns:a16="http://schemas.microsoft.com/office/drawing/2014/main" id="{5CB1A23C-F130-4807-9810-9836B7A27556}"/>
                </a:ext>
              </a:extLst>
            </p:cNvPr>
            <p:cNvSpPr/>
            <p:nvPr/>
          </p:nvSpPr>
          <p:spPr>
            <a:xfrm flipH="1">
              <a:off x="445310" y="2837825"/>
              <a:ext cx="404602" cy="347393"/>
            </a:xfrm>
            <a:prstGeom prst="homePlate">
              <a:avLst>
                <a:gd name="adj" fmla="val 40243"/>
              </a:avLst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平行四边形 30">
              <a:extLst>
                <a:ext uri="{FF2B5EF4-FFF2-40B4-BE49-F238E27FC236}">
                  <a16:creationId xmlns:a16="http://schemas.microsoft.com/office/drawing/2014/main" id="{AA24E530-226B-4E24-A990-E8CE02772A19}"/>
                </a:ext>
              </a:extLst>
            </p:cNvPr>
            <p:cNvSpPr/>
            <p:nvPr/>
          </p:nvSpPr>
          <p:spPr>
            <a:xfrm rot="16200000" flipH="1">
              <a:off x="628983" y="2956601"/>
              <a:ext cx="338966" cy="101414"/>
            </a:xfrm>
            <a:prstGeom prst="parallelogram">
              <a:avLst>
                <a:gd name="adj" fmla="val 107062"/>
              </a:avLst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平行四边形 31">
              <a:extLst>
                <a:ext uri="{FF2B5EF4-FFF2-40B4-BE49-F238E27FC236}">
                  <a16:creationId xmlns:a16="http://schemas.microsoft.com/office/drawing/2014/main" id="{D0C146CC-943D-489C-BE50-4ED5FAED0D63}"/>
                </a:ext>
              </a:extLst>
            </p:cNvPr>
            <p:cNvSpPr/>
            <p:nvPr/>
          </p:nvSpPr>
          <p:spPr>
            <a:xfrm rot="5400000">
              <a:off x="1731716" y="2956602"/>
              <a:ext cx="338966" cy="101414"/>
            </a:xfrm>
            <a:prstGeom prst="parallelogram">
              <a:avLst>
                <a:gd name="adj" fmla="val 107062"/>
              </a:avLst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83F4FBF-8FF9-4A79-AD61-249A1C8249B7}"/>
                </a:ext>
              </a:extLst>
            </p:cNvPr>
            <p:cNvSpPr/>
            <p:nvPr/>
          </p:nvSpPr>
          <p:spPr>
            <a:xfrm>
              <a:off x="745657" y="2938740"/>
              <a:ext cx="1206249" cy="347393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文本框 33">
              <a:extLst>
                <a:ext uri="{FF2B5EF4-FFF2-40B4-BE49-F238E27FC236}">
                  <a16:creationId xmlns:a16="http://schemas.microsoft.com/office/drawing/2014/main" id="{095753BB-EF0C-4162-8BF5-9DB1C642EFD5}"/>
                </a:ext>
              </a:extLst>
            </p:cNvPr>
            <p:cNvSpPr txBox="1"/>
            <p:nvPr/>
          </p:nvSpPr>
          <p:spPr>
            <a:xfrm>
              <a:off x="849912" y="2989442"/>
              <a:ext cx="1000579" cy="2451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kern="0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PYNQ</a:t>
              </a:r>
              <a:endPara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1" name="五边形 34">
            <a:extLst>
              <a:ext uri="{FF2B5EF4-FFF2-40B4-BE49-F238E27FC236}">
                <a16:creationId xmlns:a16="http://schemas.microsoft.com/office/drawing/2014/main" id="{3E190264-DCEF-4115-B671-7DF5F2F5794B}"/>
              </a:ext>
            </a:extLst>
          </p:cNvPr>
          <p:cNvSpPr/>
          <p:nvPr/>
        </p:nvSpPr>
        <p:spPr>
          <a:xfrm>
            <a:off x="2360183" y="5046038"/>
            <a:ext cx="8570576" cy="436080"/>
          </a:xfrm>
          <a:prstGeom prst="homePlate">
            <a:avLst>
              <a:gd name="adj" fmla="val 40243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2" name="组 35">
            <a:extLst>
              <a:ext uri="{FF2B5EF4-FFF2-40B4-BE49-F238E27FC236}">
                <a16:creationId xmlns:a16="http://schemas.microsoft.com/office/drawing/2014/main" id="{82813D76-B8FB-4ED0-8C17-BEF885985E21}"/>
              </a:ext>
            </a:extLst>
          </p:cNvPr>
          <p:cNvGrpSpPr/>
          <p:nvPr/>
        </p:nvGrpSpPr>
        <p:grpSpPr>
          <a:xfrm>
            <a:off x="486853" y="5046035"/>
            <a:ext cx="1944581" cy="562757"/>
            <a:chOff x="445310" y="3323892"/>
            <a:chExt cx="1506596" cy="448308"/>
          </a:xfrm>
          <a:solidFill>
            <a:schemeClr val="accent5">
              <a:lumMod val="75000"/>
            </a:schemeClr>
          </a:solidFill>
        </p:grpSpPr>
        <p:sp>
          <p:nvSpPr>
            <p:cNvPr id="53" name="五边形 36">
              <a:extLst>
                <a:ext uri="{FF2B5EF4-FFF2-40B4-BE49-F238E27FC236}">
                  <a16:creationId xmlns:a16="http://schemas.microsoft.com/office/drawing/2014/main" id="{E0A9DB16-A15A-49B2-9AC0-8C5F7B118251}"/>
                </a:ext>
              </a:extLst>
            </p:cNvPr>
            <p:cNvSpPr/>
            <p:nvPr/>
          </p:nvSpPr>
          <p:spPr>
            <a:xfrm flipH="1">
              <a:off x="445310" y="3323892"/>
              <a:ext cx="404602" cy="347393"/>
            </a:xfrm>
            <a:prstGeom prst="homePlate">
              <a:avLst>
                <a:gd name="adj" fmla="val 40243"/>
              </a:avLst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平行四边形 37">
              <a:extLst>
                <a:ext uri="{FF2B5EF4-FFF2-40B4-BE49-F238E27FC236}">
                  <a16:creationId xmlns:a16="http://schemas.microsoft.com/office/drawing/2014/main" id="{46DC284E-FBB0-4BD6-93FF-B2A9C26767F0}"/>
                </a:ext>
              </a:extLst>
            </p:cNvPr>
            <p:cNvSpPr/>
            <p:nvPr/>
          </p:nvSpPr>
          <p:spPr>
            <a:xfrm rot="16200000" flipH="1">
              <a:off x="628983" y="3442668"/>
              <a:ext cx="338966" cy="101414"/>
            </a:xfrm>
            <a:prstGeom prst="parallelogram">
              <a:avLst>
                <a:gd name="adj" fmla="val 107062"/>
              </a:avLst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平行四边形 38">
              <a:extLst>
                <a:ext uri="{FF2B5EF4-FFF2-40B4-BE49-F238E27FC236}">
                  <a16:creationId xmlns:a16="http://schemas.microsoft.com/office/drawing/2014/main" id="{35F9D62D-CD7F-4940-BA58-C41F263548AB}"/>
                </a:ext>
              </a:extLst>
            </p:cNvPr>
            <p:cNvSpPr/>
            <p:nvPr/>
          </p:nvSpPr>
          <p:spPr>
            <a:xfrm rot="5400000">
              <a:off x="1731716" y="3442669"/>
              <a:ext cx="338966" cy="101414"/>
            </a:xfrm>
            <a:prstGeom prst="parallelogram">
              <a:avLst>
                <a:gd name="adj" fmla="val 107062"/>
              </a:avLst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47EBE2F-E04B-4750-827A-E3D8987D5191}"/>
                </a:ext>
              </a:extLst>
            </p:cNvPr>
            <p:cNvSpPr/>
            <p:nvPr/>
          </p:nvSpPr>
          <p:spPr>
            <a:xfrm>
              <a:off x="745657" y="3424807"/>
              <a:ext cx="1206249" cy="347393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文本框 40">
              <a:extLst>
                <a:ext uri="{FF2B5EF4-FFF2-40B4-BE49-F238E27FC236}">
                  <a16:creationId xmlns:a16="http://schemas.microsoft.com/office/drawing/2014/main" id="{1D8897A0-3CA6-4C2E-90EA-7F27E55D5496}"/>
                </a:ext>
              </a:extLst>
            </p:cNvPr>
            <p:cNvSpPr txBox="1"/>
            <p:nvPr/>
          </p:nvSpPr>
          <p:spPr>
            <a:xfrm>
              <a:off x="849912" y="3475509"/>
              <a:ext cx="1000579" cy="2451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Conclusion</a:t>
              </a:r>
              <a:endPara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8" name="五边形 41">
            <a:extLst>
              <a:ext uri="{FF2B5EF4-FFF2-40B4-BE49-F238E27FC236}">
                <a16:creationId xmlns:a16="http://schemas.microsoft.com/office/drawing/2014/main" id="{F12D28B4-984B-4BF0-AB12-37FAEB2EBD63}"/>
              </a:ext>
            </a:extLst>
          </p:cNvPr>
          <p:cNvSpPr/>
          <p:nvPr/>
        </p:nvSpPr>
        <p:spPr>
          <a:xfrm>
            <a:off x="2360183" y="5695005"/>
            <a:ext cx="9127267" cy="436080"/>
          </a:xfrm>
          <a:prstGeom prst="homePlate">
            <a:avLst>
              <a:gd name="adj" fmla="val 40243"/>
            </a:avLst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9" name="组 42">
            <a:extLst>
              <a:ext uri="{FF2B5EF4-FFF2-40B4-BE49-F238E27FC236}">
                <a16:creationId xmlns:a16="http://schemas.microsoft.com/office/drawing/2014/main" id="{E9C0DB02-5257-4A93-96C8-3B4E73D20BBE}"/>
              </a:ext>
            </a:extLst>
          </p:cNvPr>
          <p:cNvGrpSpPr/>
          <p:nvPr/>
        </p:nvGrpSpPr>
        <p:grpSpPr>
          <a:xfrm>
            <a:off x="486853" y="5695002"/>
            <a:ext cx="1944581" cy="562757"/>
            <a:chOff x="445310" y="3810681"/>
            <a:chExt cx="1506596" cy="448308"/>
          </a:xfrm>
          <a:solidFill>
            <a:schemeClr val="accent5">
              <a:lumMod val="50000"/>
            </a:schemeClr>
          </a:solidFill>
        </p:grpSpPr>
        <p:sp>
          <p:nvSpPr>
            <p:cNvPr id="60" name="五边形 43">
              <a:extLst>
                <a:ext uri="{FF2B5EF4-FFF2-40B4-BE49-F238E27FC236}">
                  <a16:creationId xmlns:a16="http://schemas.microsoft.com/office/drawing/2014/main" id="{B599F63B-3294-413A-8C7D-2FDDF05A093D}"/>
                </a:ext>
              </a:extLst>
            </p:cNvPr>
            <p:cNvSpPr/>
            <p:nvPr/>
          </p:nvSpPr>
          <p:spPr>
            <a:xfrm flipH="1">
              <a:off x="445310" y="3810681"/>
              <a:ext cx="404602" cy="347393"/>
            </a:xfrm>
            <a:prstGeom prst="homePlate">
              <a:avLst>
                <a:gd name="adj" fmla="val 40243"/>
              </a:avLst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平行四边形 44">
              <a:extLst>
                <a:ext uri="{FF2B5EF4-FFF2-40B4-BE49-F238E27FC236}">
                  <a16:creationId xmlns:a16="http://schemas.microsoft.com/office/drawing/2014/main" id="{F18FF510-F70E-4019-A168-622CA0A5C63F}"/>
                </a:ext>
              </a:extLst>
            </p:cNvPr>
            <p:cNvSpPr/>
            <p:nvPr/>
          </p:nvSpPr>
          <p:spPr>
            <a:xfrm rot="16200000" flipH="1">
              <a:off x="628983" y="3929457"/>
              <a:ext cx="338966" cy="101414"/>
            </a:xfrm>
            <a:prstGeom prst="parallelogram">
              <a:avLst>
                <a:gd name="adj" fmla="val 107062"/>
              </a:avLst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平行四边形 45">
              <a:extLst>
                <a:ext uri="{FF2B5EF4-FFF2-40B4-BE49-F238E27FC236}">
                  <a16:creationId xmlns:a16="http://schemas.microsoft.com/office/drawing/2014/main" id="{31608031-FC95-4EFE-905A-5A8D55E785B9}"/>
                </a:ext>
              </a:extLst>
            </p:cNvPr>
            <p:cNvSpPr/>
            <p:nvPr/>
          </p:nvSpPr>
          <p:spPr>
            <a:xfrm rot="5400000">
              <a:off x="1731716" y="3929458"/>
              <a:ext cx="338966" cy="101414"/>
            </a:xfrm>
            <a:prstGeom prst="parallelogram">
              <a:avLst>
                <a:gd name="adj" fmla="val 107062"/>
              </a:avLst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36A9587-530B-4E20-8118-76095A7A861D}"/>
                </a:ext>
              </a:extLst>
            </p:cNvPr>
            <p:cNvSpPr/>
            <p:nvPr/>
          </p:nvSpPr>
          <p:spPr>
            <a:xfrm>
              <a:off x="745657" y="3911596"/>
              <a:ext cx="1206249" cy="347393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文本框 47">
              <a:extLst>
                <a:ext uri="{FF2B5EF4-FFF2-40B4-BE49-F238E27FC236}">
                  <a16:creationId xmlns:a16="http://schemas.microsoft.com/office/drawing/2014/main" id="{8CFD18E8-F621-4D35-A494-885A2907308A}"/>
                </a:ext>
              </a:extLst>
            </p:cNvPr>
            <p:cNvSpPr txBox="1"/>
            <p:nvPr/>
          </p:nvSpPr>
          <p:spPr>
            <a:xfrm>
              <a:off x="757831" y="3951287"/>
              <a:ext cx="1101994" cy="2451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6095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Presentation</a:t>
              </a:r>
              <a:endPara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02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BE4746D1-780C-4DDC-B1A3-2289D7FAEBD8}"/>
              </a:ext>
            </a:extLst>
          </p:cNvPr>
          <p:cNvGrpSpPr/>
          <p:nvPr/>
        </p:nvGrpSpPr>
        <p:grpSpPr>
          <a:xfrm>
            <a:off x="955889" y="1831855"/>
            <a:ext cx="3078479" cy="3196086"/>
            <a:chOff x="955889" y="1999495"/>
            <a:chExt cx="3078479" cy="319608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D4316DD-06C7-48FA-8A95-36A837F61882}"/>
                </a:ext>
              </a:extLst>
            </p:cNvPr>
            <p:cNvGrpSpPr/>
            <p:nvPr/>
          </p:nvGrpSpPr>
          <p:grpSpPr>
            <a:xfrm>
              <a:off x="1735200" y="3266686"/>
              <a:ext cx="2299168" cy="1928895"/>
              <a:chOff x="4946415" y="521146"/>
              <a:chExt cx="2299168" cy="1928895"/>
            </a:xfrm>
          </p:grpSpPr>
          <p:sp>
            <p:nvSpPr>
              <p:cNvPr id="19" name="圆角矩形 18"/>
              <p:cNvSpPr/>
              <p:nvPr/>
            </p:nvSpPr>
            <p:spPr>
              <a:xfrm rot="2700000">
                <a:off x="5131552" y="521146"/>
                <a:ext cx="1928895" cy="192889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3000" sy="103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2700000">
                <a:off x="5233247" y="622841"/>
                <a:ext cx="1725504" cy="1725504"/>
              </a:xfrm>
              <a:prstGeom prst="ellipse">
                <a:avLst/>
              </a:prstGeom>
              <a:noFill/>
              <a:ln w="3175">
                <a:solidFill>
                  <a:srgbClr val="18478F"/>
                </a:solidFill>
                <a:prstDash val="solid"/>
              </a:ln>
              <a:effectLst>
                <a:outerShdw blurRad="63500" sx="103000" sy="103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  <p:cNvSpPr/>
              <p:nvPr/>
            </p:nvSpPr>
            <p:spPr>
              <a:xfrm>
                <a:off x="4946415" y="1113924"/>
                <a:ext cx="2299168" cy="649188"/>
              </a:xfrm>
              <a:prstGeom prst="ellipse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18478F"/>
                    </a:solidFill>
                    <a:latin typeface="Times New Roman" panose="02020603050405020304" pitchFamily="18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OUTLINE</a:t>
                </a: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AC016BCD-C4A2-4984-81CD-831F58033110}"/>
                </a:ext>
              </a:extLst>
            </p:cNvPr>
            <p:cNvGrpSpPr/>
            <p:nvPr/>
          </p:nvGrpSpPr>
          <p:grpSpPr>
            <a:xfrm>
              <a:off x="955889" y="1999495"/>
              <a:ext cx="1928895" cy="1928895"/>
              <a:chOff x="28268" y="1737112"/>
              <a:chExt cx="1928895" cy="1928895"/>
            </a:xfrm>
          </p:grpSpPr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DB1A6CEA-20BC-4A73-A48D-64439773E462}"/>
                  </a:ext>
                </a:extLst>
              </p:cNvPr>
              <p:cNvGrpSpPr/>
              <p:nvPr/>
            </p:nvGrpSpPr>
            <p:grpSpPr>
              <a:xfrm>
                <a:off x="28268" y="1737112"/>
                <a:ext cx="1928895" cy="1928895"/>
                <a:chOff x="5131552" y="521146"/>
                <a:chExt cx="1928895" cy="1928895"/>
              </a:xfrm>
            </p:grpSpPr>
            <p:sp>
              <p:nvSpPr>
                <p:cNvPr id="86" name="圆角矩形 18">
                  <a:extLst>
                    <a:ext uri="{FF2B5EF4-FFF2-40B4-BE49-F238E27FC236}">
                      <a16:creationId xmlns:a16="http://schemas.microsoft.com/office/drawing/2014/main" id="{027E0C2C-EF14-4DBC-BD5E-75DA39C3F746}"/>
                    </a:ext>
                  </a:extLst>
                </p:cNvPr>
                <p:cNvSpPr/>
                <p:nvPr/>
              </p:nvSpPr>
              <p:spPr>
                <a:xfrm rot="2700000">
                  <a:off x="5131552" y="521146"/>
                  <a:ext cx="1928895" cy="1928895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5000000" scaled="0"/>
                </a:gradFill>
                <a:ln w="2540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</a:ln>
                <a:effectLst>
                  <a:outerShdw blurRad="63500" sx="103000" sy="103000" algn="ctr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圆角矩形 19">
                  <a:extLst>
                    <a:ext uri="{FF2B5EF4-FFF2-40B4-BE49-F238E27FC236}">
                      <a16:creationId xmlns:a16="http://schemas.microsoft.com/office/drawing/2014/main" id="{F95B4E9B-39E3-4871-94F9-A77F1B150A5B}"/>
                    </a:ext>
                  </a:extLst>
                </p:cNvPr>
                <p:cNvSpPr/>
                <p:nvPr/>
              </p:nvSpPr>
              <p:spPr>
                <a:xfrm rot="2700000">
                  <a:off x="5233247" y="622841"/>
                  <a:ext cx="1725504" cy="1725504"/>
                </a:xfrm>
                <a:prstGeom prst="ellipse">
                  <a:avLst/>
                </a:prstGeom>
                <a:noFill/>
                <a:ln w="3175">
                  <a:solidFill>
                    <a:srgbClr val="18478F"/>
                  </a:solidFill>
                  <a:prstDash val="solid"/>
                </a:ln>
                <a:effectLst>
                  <a:outerShdw blurRad="63500" sx="103000" sy="103000" algn="ctr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A04B9732-B006-416F-8841-6A0559C251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5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715" y="2161559"/>
                <a:ext cx="1080000" cy="1080000"/>
              </a:xfrm>
              <a:prstGeom prst="rect">
                <a:avLst/>
              </a:prstGeom>
            </p:spPr>
          </p:pic>
        </p:grp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A2302496-63A3-42D2-B453-04B8889EEFDB}"/>
              </a:ext>
            </a:extLst>
          </p:cNvPr>
          <p:cNvGrpSpPr/>
          <p:nvPr/>
        </p:nvGrpSpPr>
        <p:grpSpPr>
          <a:xfrm>
            <a:off x="4642664" y="1154865"/>
            <a:ext cx="5677501" cy="555003"/>
            <a:chOff x="3711773" y="710044"/>
            <a:chExt cx="5677501" cy="555003"/>
          </a:xfrm>
        </p:grpSpPr>
        <p:sp>
          <p:nvSpPr>
            <p:cNvPr id="22" name="圆角矩形 21"/>
            <p:cNvSpPr/>
            <p:nvPr/>
          </p:nvSpPr>
          <p:spPr>
            <a:xfrm>
              <a:off x="3989274" y="711255"/>
              <a:ext cx="5400000" cy="540000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81722" y="796589"/>
              <a:ext cx="1499760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18478F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Function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41763CA7-58AF-45F7-8942-16D1DBE376DD}"/>
                </a:ext>
              </a:extLst>
            </p:cNvPr>
            <p:cNvGrpSpPr/>
            <p:nvPr/>
          </p:nvGrpSpPr>
          <p:grpSpPr>
            <a:xfrm>
              <a:off x="3711773" y="710044"/>
              <a:ext cx="555004" cy="555003"/>
              <a:chOff x="4227339" y="5322365"/>
              <a:chExt cx="555004" cy="555003"/>
            </a:xfrm>
          </p:grpSpPr>
          <p:sp>
            <p:nvSpPr>
              <p:cNvPr id="23" name="矩形 22"/>
              <p:cNvSpPr/>
              <p:nvPr/>
            </p:nvSpPr>
            <p:spPr>
              <a:xfrm rot="13500000">
                <a:off x="4227339" y="5322365"/>
                <a:ext cx="555003" cy="555004"/>
              </a:xfrm>
              <a:prstGeom prst="rect">
                <a:avLst/>
              </a:prstGeom>
              <a:solidFill>
                <a:srgbClr val="18478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253446" y="5370142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01</a:t>
                </a:r>
                <a:endParaRPr lang="zh-CN" altLang="en-US" sz="2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5A17D10-2071-47EC-BF5A-89089561FC45}"/>
              </a:ext>
            </a:extLst>
          </p:cNvPr>
          <p:cNvGrpSpPr/>
          <p:nvPr/>
        </p:nvGrpSpPr>
        <p:grpSpPr>
          <a:xfrm>
            <a:off x="4668770" y="3049005"/>
            <a:ext cx="5677501" cy="555003"/>
            <a:chOff x="3711773" y="710044"/>
            <a:chExt cx="5677501" cy="555003"/>
          </a:xfrm>
        </p:grpSpPr>
        <p:sp>
          <p:nvSpPr>
            <p:cNvPr id="46" name="圆角矩形 21">
              <a:extLst>
                <a:ext uri="{FF2B5EF4-FFF2-40B4-BE49-F238E27FC236}">
                  <a16:creationId xmlns:a16="http://schemas.microsoft.com/office/drawing/2014/main" id="{63CF3D2A-4CCF-4E08-807B-945EB8571345}"/>
                </a:ext>
              </a:extLst>
            </p:cNvPr>
            <p:cNvSpPr/>
            <p:nvPr/>
          </p:nvSpPr>
          <p:spPr>
            <a:xfrm>
              <a:off x="3989274" y="711255"/>
              <a:ext cx="5400000" cy="540000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1650C6C-4382-4C2D-BC57-280757B8605A}"/>
                </a:ext>
              </a:extLst>
            </p:cNvPr>
            <p:cNvSpPr/>
            <p:nvPr/>
          </p:nvSpPr>
          <p:spPr>
            <a:xfrm>
              <a:off x="4381721" y="796589"/>
              <a:ext cx="2438734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18478F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Block Diagram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BFF0FA2E-6ED6-44C6-BDCC-186568621F6D}"/>
                </a:ext>
              </a:extLst>
            </p:cNvPr>
            <p:cNvGrpSpPr/>
            <p:nvPr/>
          </p:nvGrpSpPr>
          <p:grpSpPr>
            <a:xfrm>
              <a:off x="3711773" y="710044"/>
              <a:ext cx="555004" cy="555003"/>
              <a:chOff x="4227339" y="5322365"/>
              <a:chExt cx="555004" cy="555003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5A1C228-71EA-4CD1-8926-E364513C032B}"/>
                  </a:ext>
                </a:extLst>
              </p:cNvPr>
              <p:cNvSpPr/>
              <p:nvPr/>
            </p:nvSpPr>
            <p:spPr>
              <a:xfrm rot="13500000">
                <a:off x="4227339" y="5322365"/>
                <a:ext cx="555003" cy="555004"/>
              </a:xfrm>
              <a:prstGeom prst="rect">
                <a:avLst/>
              </a:prstGeom>
              <a:solidFill>
                <a:srgbClr val="18478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C3D534E-07E6-4F90-88E1-B4A9E002E1B6}"/>
                  </a:ext>
                </a:extLst>
              </p:cNvPr>
              <p:cNvSpPr/>
              <p:nvPr/>
            </p:nvSpPr>
            <p:spPr>
              <a:xfrm>
                <a:off x="4253445" y="5370142"/>
                <a:ext cx="4924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03</a:t>
                </a:r>
                <a:endParaRPr lang="zh-CN" altLang="en-US" sz="2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47336DB8-8E9C-4F5D-87ED-26D1455AF9D3}"/>
              </a:ext>
            </a:extLst>
          </p:cNvPr>
          <p:cNvGrpSpPr/>
          <p:nvPr/>
        </p:nvGrpSpPr>
        <p:grpSpPr>
          <a:xfrm>
            <a:off x="4668770" y="4029883"/>
            <a:ext cx="5677501" cy="555003"/>
            <a:chOff x="3711773" y="710044"/>
            <a:chExt cx="5677501" cy="555003"/>
          </a:xfrm>
        </p:grpSpPr>
        <p:sp>
          <p:nvSpPr>
            <p:cNvPr id="57" name="圆角矩形 21">
              <a:extLst>
                <a:ext uri="{FF2B5EF4-FFF2-40B4-BE49-F238E27FC236}">
                  <a16:creationId xmlns:a16="http://schemas.microsoft.com/office/drawing/2014/main" id="{EC8D2033-1F44-4CF2-88CE-350F436E92F9}"/>
                </a:ext>
              </a:extLst>
            </p:cNvPr>
            <p:cNvSpPr/>
            <p:nvPr/>
          </p:nvSpPr>
          <p:spPr>
            <a:xfrm>
              <a:off x="3989274" y="711255"/>
              <a:ext cx="5400000" cy="540000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453137B-4932-4C38-A58D-01FF5E798E61}"/>
                </a:ext>
              </a:extLst>
            </p:cNvPr>
            <p:cNvSpPr/>
            <p:nvPr/>
          </p:nvSpPr>
          <p:spPr>
            <a:xfrm>
              <a:off x="4381722" y="796589"/>
              <a:ext cx="2566902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18478F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Register specification</a:t>
              </a:r>
            </a:p>
          </p:txBody>
        </p: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6C3A1263-596A-405C-94BB-D07353B019A0}"/>
                </a:ext>
              </a:extLst>
            </p:cNvPr>
            <p:cNvGrpSpPr/>
            <p:nvPr/>
          </p:nvGrpSpPr>
          <p:grpSpPr>
            <a:xfrm>
              <a:off x="3711773" y="710044"/>
              <a:ext cx="555004" cy="555003"/>
              <a:chOff x="4227339" y="5322365"/>
              <a:chExt cx="555004" cy="555003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76C652A-7A5D-44E4-85C4-9A937F1D338B}"/>
                  </a:ext>
                </a:extLst>
              </p:cNvPr>
              <p:cNvSpPr/>
              <p:nvPr/>
            </p:nvSpPr>
            <p:spPr>
              <a:xfrm rot="13500000">
                <a:off x="4227339" y="5322365"/>
                <a:ext cx="555003" cy="555004"/>
              </a:xfrm>
              <a:prstGeom prst="rect">
                <a:avLst/>
              </a:prstGeom>
              <a:solidFill>
                <a:srgbClr val="18478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B8DF988-52A7-4D7E-8458-D24EE05626FA}"/>
                  </a:ext>
                </a:extLst>
              </p:cNvPr>
              <p:cNvSpPr/>
              <p:nvPr/>
            </p:nvSpPr>
            <p:spPr>
              <a:xfrm>
                <a:off x="4253445" y="5370142"/>
                <a:ext cx="4924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04</a:t>
                </a:r>
                <a:endParaRPr lang="zh-CN" altLang="en-US" sz="2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CFA5A203-A765-4265-80C2-4A592340FE68}"/>
              </a:ext>
            </a:extLst>
          </p:cNvPr>
          <p:cNvGrpSpPr/>
          <p:nvPr/>
        </p:nvGrpSpPr>
        <p:grpSpPr>
          <a:xfrm>
            <a:off x="4668770" y="4921215"/>
            <a:ext cx="5677501" cy="555003"/>
            <a:chOff x="3711773" y="710044"/>
            <a:chExt cx="5677501" cy="555003"/>
          </a:xfrm>
        </p:grpSpPr>
        <p:sp>
          <p:nvSpPr>
            <p:cNvPr id="63" name="圆角矩形 21">
              <a:extLst>
                <a:ext uri="{FF2B5EF4-FFF2-40B4-BE49-F238E27FC236}">
                  <a16:creationId xmlns:a16="http://schemas.microsoft.com/office/drawing/2014/main" id="{9773654A-C58D-4B17-8052-41B7BAD53D35}"/>
                </a:ext>
              </a:extLst>
            </p:cNvPr>
            <p:cNvSpPr/>
            <p:nvPr/>
          </p:nvSpPr>
          <p:spPr>
            <a:xfrm>
              <a:off x="3989274" y="711255"/>
              <a:ext cx="5400000" cy="540000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34ACC52-3775-44C1-A1C6-1C69B2F3FE87}"/>
                </a:ext>
              </a:extLst>
            </p:cNvPr>
            <p:cNvSpPr/>
            <p:nvPr/>
          </p:nvSpPr>
          <p:spPr>
            <a:xfrm>
              <a:off x="4381721" y="760809"/>
              <a:ext cx="2166896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18478F"/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Timeline</a:t>
              </a:r>
              <a:endParaRPr lang="en-US" altLang="zh-CN" dirty="0">
                <a:solidFill>
                  <a:srgbClr val="18478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5C600E41-4F2F-4F8A-9C2C-C28378B66F1E}"/>
                </a:ext>
              </a:extLst>
            </p:cNvPr>
            <p:cNvGrpSpPr/>
            <p:nvPr/>
          </p:nvGrpSpPr>
          <p:grpSpPr>
            <a:xfrm>
              <a:off x="3711773" y="710044"/>
              <a:ext cx="555004" cy="555003"/>
              <a:chOff x="4227339" y="5322365"/>
              <a:chExt cx="555004" cy="555003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E70D2F26-913C-4EF5-BC77-D303D4B0E319}"/>
                  </a:ext>
                </a:extLst>
              </p:cNvPr>
              <p:cNvSpPr/>
              <p:nvPr/>
            </p:nvSpPr>
            <p:spPr>
              <a:xfrm rot="13500000">
                <a:off x="4227339" y="5322365"/>
                <a:ext cx="555003" cy="555004"/>
              </a:xfrm>
              <a:prstGeom prst="rect">
                <a:avLst/>
              </a:prstGeom>
              <a:solidFill>
                <a:srgbClr val="18478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42DAC7E-91DB-41FD-AC18-0D09986E6EA1}"/>
                  </a:ext>
                </a:extLst>
              </p:cNvPr>
              <p:cNvSpPr/>
              <p:nvPr/>
            </p:nvSpPr>
            <p:spPr>
              <a:xfrm>
                <a:off x="4253445" y="5370142"/>
                <a:ext cx="4924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05</a:t>
                </a:r>
                <a:endParaRPr lang="zh-CN" altLang="en-US" sz="2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0B8F2D3F-CE96-48AB-B0C7-F872F8C25D8F}"/>
              </a:ext>
            </a:extLst>
          </p:cNvPr>
          <p:cNvGrpSpPr/>
          <p:nvPr/>
        </p:nvGrpSpPr>
        <p:grpSpPr>
          <a:xfrm>
            <a:off x="4666863" y="5849435"/>
            <a:ext cx="5677501" cy="555003"/>
            <a:chOff x="3711773" y="710044"/>
            <a:chExt cx="5677501" cy="555003"/>
          </a:xfrm>
        </p:grpSpPr>
        <p:sp>
          <p:nvSpPr>
            <p:cNvPr id="69" name="圆角矩形 21">
              <a:extLst>
                <a:ext uri="{FF2B5EF4-FFF2-40B4-BE49-F238E27FC236}">
                  <a16:creationId xmlns:a16="http://schemas.microsoft.com/office/drawing/2014/main" id="{D67D7CF5-9C8C-4CDF-9067-41476DAAF522}"/>
                </a:ext>
              </a:extLst>
            </p:cNvPr>
            <p:cNvSpPr/>
            <p:nvPr/>
          </p:nvSpPr>
          <p:spPr>
            <a:xfrm>
              <a:off x="3989274" y="711255"/>
              <a:ext cx="5400000" cy="540000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631B779-790B-4E9D-A5ED-C4D59F191F9A}"/>
                </a:ext>
              </a:extLst>
            </p:cNvPr>
            <p:cNvSpPr/>
            <p:nvPr/>
          </p:nvSpPr>
          <p:spPr>
            <a:xfrm>
              <a:off x="4381721" y="796589"/>
              <a:ext cx="2566903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18478F"/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Work Partition</a:t>
              </a:r>
            </a:p>
          </p:txBody>
        </p: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5BBC4559-496D-4E52-BFE3-12A80823E8CE}"/>
                </a:ext>
              </a:extLst>
            </p:cNvPr>
            <p:cNvGrpSpPr/>
            <p:nvPr/>
          </p:nvGrpSpPr>
          <p:grpSpPr>
            <a:xfrm>
              <a:off x="3711773" y="710044"/>
              <a:ext cx="555004" cy="555003"/>
              <a:chOff x="4227339" y="5322365"/>
              <a:chExt cx="555004" cy="555003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787FED8-D52F-4DBE-A458-156B28A52A8B}"/>
                  </a:ext>
                </a:extLst>
              </p:cNvPr>
              <p:cNvSpPr/>
              <p:nvPr/>
            </p:nvSpPr>
            <p:spPr>
              <a:xfrm rot="13500000">
                <a:off x="4227339" y="5322365"/>
                <a:ext cx="555003" cy="555004"/>
              </a:xfrm>
              <a:prstGeom prst="rect">
                <a:avLst/>
              </a:prstGeom>
              <a:solidFill>
                <a:srgbClr val="18478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E7D49AA-A08E-4356-A9C5-5BF8CAD0657B}"/>
                  </a:ext>
                </a:extLst>
              </p:cNvPr>
              <p:cNvSpPr/>
              <p:nvPr/>
            </p:nvSpPr>
            <p:spPr>
              <a:xfrm>
                <a:off x="4253445" y="5370142"/>
                <a:ext cx="4924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06</a:t>
                </a:r>
                <a:endParaRPr lang="zh-CN" altLang="en-US" sz="2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07CFAA8E-6729-45D1-95F1-7E10BF7124A2}"/>
              </a:ext>
            </a:extLst>
          </p:cNvPr>
          <p:cNvSpPr/>
          <p:nvPr/>
        </p:nvSpPr>
        <p:spPr>
          <a:xfrm>
            <a:off x="1520849" y="501349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Estimated performance</a:t>
            </a: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83FFDAD1-DE16-4E1E-9EEB-C54B3A3F2DDE}"/>
              </a:ext>
            </a:extLst>
          </p:cNvPr>
          <p:cNvGrpSpPr/>
          <p:nvPr/>
        </p:nvGrpSpPr>
        <p:grpSpPr>
          <a:xfrm>
            <a:off x="4642664" y="2081920"/>
            <a:ext cx="5677501" cy="555003"/>
            <a:chOff x="3711773" y="710044"/>
            <a:chExt cx="5677501" cy="555003"/>
          </a:xfrm>
        </p:grpSpPr>
        <p:sp>
          <p:nvSpPr>
            <p:cNvPr id="75" name="圆角矩形 21">
              <a:extLst>
                <a:ext uri="{FF2B5EF4-FFF2-40B4-BE49-F238E27FC236}">
                  <a16:creationId xmlns:a16="http://schemas.microsoft.com/office/drawing/2014/main" id="{20CAEF8A-2DE9-41F9-BECC-030F64D319FC}"/>
                </a:ext>
              </a:extLst>
            </p:cNvPr>
            <p:cNvSpPr/>
            <p:nvPr/>
          </p:nvSpPr>
          <p:spPr>
            <a:xfrm>
              <a:off x="3989274" y="711255"/>
              <a:ext cx="5400000" cy="540000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2687689-35D9-4CB8-97DF-4BA231A2B33C}"/>
                </a:ext>
              </a:extLst>
            </p:cNvPr>
            <p:cNvSpPr/>
            <p:nvPr/>
          </p:nvSpPr>
          <p:spPr>
            <a:xfrm>
              <a:off x="4381721" y="796589"/>
              <a:ext cx="2438734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18478F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Estimated performance</a:t>
              </a:r>
            </a:p>
          </p:txBody>
        </p: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523EC234-0B92-4883-8C82-D61DBD4134A6}"/>
                </a:ext>
              </a:extLst>
            </p:cNvPr>
            <p:cNvGrpSpPr/>
            <p:nvPr/>
          </p:nvGrpSpPr>
          <p:grpSpPr>
            <a:xfrm>
              <a:off x="3711773" y="710044"/>
              <a:ext cx="555004" cy="555003"/>
              <a:chOff x="4227339" y="5322365"/>
              <a:chExt cx="555004" cy="555003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48D9056F-64A9-4410-B3D4-F23942C9B79F}"/>
                  </a:ext>
                </a:extLst>
              </p:cNvPr>
              <p:cNvSpPr/>
              <p:nvPr/>
            </p:nvSpPr>
            <p:spPr>
              <a:xfrm rot="13500000">
                <a:off x="4227339" y="5322365"/>
                <a:ext cx="555003" cy="555004"/>
              </a:xfrm>
              <a:prstGeom prst="rect">
                <a:avLst/>
              </a:prstGeom>
              <a:solidFill>
                <a:srgbClr val="18478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8AFEED3-0021-4B1E-BF50-315EF03F3CC7}"/>
                  </a:ext>
                </a:extLst>
              </p:cNvPr>
              <p:cNvSpPr/>
              <p:nvPr/>
            </p:nvSpPr>
            <p:spPr>
              <a:xfrm>
                <a:off x="4253445" y="5370142"/>
                <a:ext cx="4924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02</a:t>
                </a:r>
                <a:endParaRPr lang="zh-CN" altLang="en-US" sz="2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600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17962" y="3266643"/>
            <a:ext cx="3416627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Work Partition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8849" y="3105620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prstClr val="white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05</a:t>
            </a:r>
            <a:endParaRPr lang="zh-CN" altLang="en-US" sz="48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14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21">
            <a:extLst>
              <a:ext uri="{FF2B5EF4-FFF2-40B4-BE49-F238E27FC236}">
                <a16:creationId xmlns:a16="http://schemas.microsoft.com/office/drawing/2014/main" id="{63858861-D3F5-4007-8F58-4A180FDF354E}"/>
              </a:ext>
            </a:extLst>
          </p:cNvPr>
          <p:cNvSpPr/>
          <p:nvPr/>
        </p:nvSpPr>
        <p:spPr>
          <a:xfrm>
            <a:off x="4012220" y="1675840"/>
            <a:ext cx="5400000" cy="1069142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Quick Sort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5391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1847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Work Partition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05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A963CC4-A906-4256-8743-DDF984D847C5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0945B15-209B-4E98-A23E-902D3B458EAA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4987219-DE20-49F0-A480-10390425F086}"/>
              </a:ext>
            </a:extLst>
          </p:cNvPr>
          <p:cNvSpPr/>
          <p:nvPr/>
        </p:nvSpPr>
        <p:spPr>
          <a:xfrm>
            <a:off x="3074069" y="1544688"/>
            <a:ext cx="1374626" cy="1331447"/>
          </a:xfrm>
          <a:prstGeom prst="ellipse">
            <a:avLst/>
          </a:prstGeom>
          <a:solidFill>
            <a:srgbClr val="2E5899"/>
          </a:solidFill>
          <a:ln>
            <a:solidFill>
              <a:srgbClr val="2E5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蘇柏丞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3F46765-0BBF-428C-95A5-662AFB4FC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1" y="2640253"/>
            <a:ext cx="1800000" cy="1800000"/>
          </a:xfrm>
          <a:prstGeom prst="rect">
            <a:avLst/>
          </a:prstGeom>
        </p:spPr>
      </p:pic>
      <p:sp>
        <p:nvSpPr>
          <p:cNvPr id="51" name="圆角矩形 21">
            <a:extLst>
              <a:ext uri="{FF2B5EF4-FFF2-40B4-BE49-F238E27FC236}">
                <a16:creationId xmlns:a16="http://schemas.microsoft.com/office/drawing/2014/main" id="{72E9E95F-107E-4D1A-82C1-FD6E65D4A280}"/>
              </a:ext>
            </a:extLst>
          </p:cNvPr>
          <p:cNvSpPr/>
          <p:nvPr/>
        </p:nvSpPr>
        <p:spPr>
          <a:xfrm>
            <a:off x="4012220" y="3183713"/>
            <a:ext cx="5400000" cy="1069142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 side verification</a:t>
            </a: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C02843A5-414D-4AF8-9993-CF9D9F8C7D33}"/>
              </a:ext>
            </a:extLst>
          </p:cNvPr>
          <p:cNvSpPr/>
          <p:nvPr/>
        </p:nvSpPr>
        <p:spPr>
          <a:xfrm>
            <a:off x="3074069" y="3063071"/>
            <a:ext cx="1374626" cy="1331447"/>
          </a:xfrm>
          <a:prstGeom prst="ellipse">
            <a:avLst/>
          </a:prstGeom>
          <a:solidFill>
            <a:srgbClr val="2E5899"/>
          </a:solidFill>
          <a:ln>
            <a:solidFill>
              <a:srgbClr val="2E5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呂彥霖</a:t>
            </a:r>
          </a:p>
        </p:txBody>
      </p:sp>
      <p:sp>
        <p:nvSpPr>
          <p:cNvPr id="53" name="圆角矩形 21">
            <a:extLst>
              <a:ext uri="{FF2B5EF4-FFF2-40B4-BE49-F238E27FC236}">
                <a16:creationId xmlns:a16="http://schemas.microsoft.com/office/drawing/2014/main" id="{EC0AB14B-51FE-46C7-83FF-BE3F0AD7C92C}"/>
              </a:ext>
            </a:extLst>
          </p:cNvPr>
          <p:cNvSpPr/>
          <p:nvPr/>
        </p:nvSpPr>
        <p:spPr>
          <a:xfrm>
            <a:off x="4012220" y="4662161"/>
            <a:ext cx="5400000" cy="1069142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29551191-F317-47DA-B0D7-246492765BAE}"/>
              </a:ext>
            </a:extLst>
          </p:cNvPr>
          <p:cNvSpPr/>
          <p:nvPr/>
        </p:nvSpPr>
        <p:spPr>
          <a:xfrm>
            <a:off x="3074069" y="4531009"/>
            <a:ext cx="1374626" cy="1331447"/>
          </a:xfrm>
          <a:prstGeom prst="ellipse">
            <a:avLst/>
          </a:prstGeom>
          <a:solidFill>
            <a:srgbClr val="2E5899"/>
          </a:solidFill>
          <a:ln>
            <a:solidFill>
              <a:srgbClr val="2E5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陳泓宇</a:t>
            </a:r>
          </a:p>
        </p:txBody>
      </p:sp>
    </p:spTree>
    <p:extLst>
      <p:ext uri="{BB962C8B-B14F-4D97-AF65-F5344CB8AC3E}">
        <p14:creationId xmlns:p14="http://schemas.microsoft.com/office/powerpoint/2010/main" val="8647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4300148" y="1739710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06754" y="2828835"/>
            <a:ext cx="3384518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Thanks for Your Attention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36" name="椭圆 35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9" name="椭圆 48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13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933" y="3254485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8849" y="3105620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prstClr val="white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01</a:t>
            </a:r>
            <a:endParaRPr lang="zh-CN" altLang="en-US" sz="48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005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4547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01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FFA271-E472-4879-8561-30D6C3B2C6B9}"/>
              </a:ext>
            </a:extLst>
          </p:cNvPr>
          <p:cNvSpPr txBox="1"/>
          <p:nvPr/>
        </p:nvSpPr>
        <p:spPr>
          <a:xfrm>
            <a:off x="802737" y="1331160"/>
            <a:ext cx="11060979" cy="3331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 (4 x 4)  and quick sort (11)  accelerator will be designed.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previous fir and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 will start with the baud rate.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designs will be implemented on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SoC will be program into FPGA and verified on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memory is BRAM.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C8E0AA2-5742-45E6-9200-6304E1908EFF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ED91CBC-1958-43F6-A80A-AA2117D46082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6051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4" y="39926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01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1ABA46A-9E59-4A64-BCEA-B95FC5FB5576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C5720D6-2CA3-47C0-8C0C-488D44C3F630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80076E-D47D-4923-B077-47BB22F5498E}"/>
              </a:ext>
            </a:extLst>
          </p:cNvPr>
          <p:cNvSpPr/>
          <p:nvPr/>
        </p:nvSpPr>
        <p:spPr>
          <a:xfrm>
            <a:off x="1081889" y="2189666"/>
            <a:ext cx="5038532" cy="276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1E45269-76F4-4B39-9D7E-162CEAD40882}"/>
              </a:ext>
            </a:extLst>
          </p:cNvPr>
          <p:cNvSpPr txBox="1"/>
          <p:nvPr/>
        </p:nvSpPr>
        <p:spPr>
          <a:xfrm>
            <a:off x="1441155" y="3018991"/>
            <a:ext cx="43200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Lab6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CPU to perform FIR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 operation use 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162388/11 = 14762.5 Cycles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29C6F2E-8DD3-4866-BD35-91CA93A2A35D}"/>
              </a:ext>
            </a:extLst>
          </p:cNvPr>
          <p:cNvSpPr/>
          <p:nvPr/>
        </p:nvSpPr>
        <p:spPr>
          <a:xfrm>
            <a:off x="6524241" y="2189665"/>
            <a:ext cx="5038532" cy="276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7EB9773-DB53-41C1-83E9-8A080D823FA7}"/>
              </a:ext>
            </a:extLst>
          </p:cNvPr>
          <p:cNvSpPr txBox="1"/>
          <p:nvPr/>
        </p:nvSpPr>
        <p:spPr>
          <a:xfrm>
            <a:off x="6796520" y="3018991"/>
            <a:ext cx="43200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Lab4-2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user hardware to perform FIR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 operation use 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4788/64 = 74.8 Cycles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12136BB-B5CB-4D0E-9B17-900021C0387A}"/>
              </a:ext>
            </a:extLst>
          </p:cNvPr>
          <p:cNvGrpSpPr/>
          <p:nvPr/>
        </p:nvGrpSpPr>
        <p:grpSpPr>
          <a:xfrm>
            <a:off x="1352955" y="2434307"/>
            <a:ext cx="4496400" cy="511770"/>
            <a:chOff x="1299491" y="2759717"/>
            <a:chExt cx="4496400" cy="51177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8872BFB-AF4A-40DF-B49D-41C0E2113A4E}"/>
                </a:ext>
              </a:extLst>
            </p:cNvPr>
            <p:cNvSpPr/>
            <p:nvPr/>
          </p:nvSpPr>
          <p:spPr>
            <a:xfrm>
              <a:off x="1299491" y="2759717"/>
              <a:ext cx="4496400" cy="504000"/>
            </a:xfrm>
            <a:prstGeom prst="rect">
              <a:avLst/>
            </a:prstGeom>
            <a:solidFill>
              <a:srgbClr val="300924"/>
            </a:solidFill>
            <a:ln>
              <a:solidFill>
                <a:srgbClr val="3009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BEF2CBFD-35A6-456A-A171-E05CA4E567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01" t="43739" r="36904" b="14152"/>
            <a:stretch/>
          </p:blipFill>
          <p:spPr>
            <a:xfrm>
              <a:off x="1703311" y="2767487"/>
              <a:ext cx="3813797" cy="504000"/>
            </a:xfrm>
            <a:prstGeom prst="rect">
              <a:avLst/>
            </a:prstGeom>
          </p:spPr>
        </p:pic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181FED8-2AAA-4323-9B23-4106B76C4CEA}"/>
              </a:ext>
            </a:extLst>
          </p:cNvPr>
          <p:cNvGrpSpPr/>
          <p:nvPr/>
        </p:nvGrpSpPr>
        <p:grpSpPr>
          <a:xfrm>
            <a:off x="6708320" y="2442077"/>
            <a:ext cx="4496400" cy="504000"/>
            <a:chOff x="5826829" y="958247"/>
            <a:chExt cx="4496400" cy="50400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CDD28B1-E583-4501-9651-CD63581DA428}"/>
                </a:ext>
              </a:extLst>
            </p:cNvPr>
            <p:cNvSpPr/>
            <p:nvPr/>
          </p:nvSpPr>
          <p:spPr>
            <a:xfrm>
              <a:off x="5826829" y="958247"/>
              <a:ext cx="4496400" cy="504000"/>
            </a:xfrm>
            <a:prstGeom prst="rect">
              <a:avLst/>
            </a:prstGeom>
            <a:solidFill>
              <a:srgbClr val="300924"/>
            </a:solidFill>
            <a:ln>
              <a:solidFill>
                <a:srgbClr val="3009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F311927B-D028-44DD-9DDE-B59A393B1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0234" r="56553" b="14456"/>
            <a:stretch/>
          </p:blipFill>
          <p:spPr>
            <a:xfrm>
              <a:off x="5986945" y="970161"/>
              <a:ext cx="4176167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922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675575" y="3245196"/>
            <a:ext cx="378276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Estimated performance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8849" y="3105620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prstClr val="white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42448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8214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Estimated performance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362253A-0DCF-4646-A17F-6DC65ACC78AD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14220E-0EBD-4203-895C-62D1453C10B4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C4046B-6CCA-4553-A13A-44F64C4F9FE0}"/>
              </a:ext>
            </a:extLst>
          </p:cNvPr>
          <p:cNvSpPr txBox="1"/>
          <p:nvPr/>
        </p:nvSpPr>
        <p:spPr>
          <a:xfrm>
            <a:off x="802737" y="1424342"/>
            <a:ext cx="11060979" cy="388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64 pieces of data from CPU to user hardware takes approximately 4976 cycles.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one piece of data requires about 78 cycles.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 takes 4976 cycles to transmit 32 pieces of data.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 requires 858 cycles to transmit 11 pieces of data.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 is expected to be completed in 16 cycles.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sort, in the worst-case scenario and using only one comparator, requires 55 cycles.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computation, sending one piece of data to MPRJ takes about 70 cycles.</a:t>
            </a:r>
          </a:p>
        </p:txBody>
      </p:sp>
    </p:spTree>
    <p:extLst>
      <p:ext uri="{BB962C8B-B14F-4D97-AF65-F5344CB8AC3E}">
        <p14:creationId xmlns:p14="http://schemas.microsoft.com/office/powerpoint/2010/main" val="120158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8214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Estimated performance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362253A-0DCF-4646-A17F-6DC65ACC78AD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14220E-0EBD-4203-895C-62D1453C10B4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4B747D4-3DD2-474E-853D-1E1D93EA2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46496"/>
              </p:ext>
            </p:extLst>
          </p:nvPr>
        </p:nvGraphicFramePr>
        <p:xfrm>
          <a:off x="1689792" y="1211465"/>
          <a:ext cx="6662411" cy="1187278"/>
        </p:xfrm>
        <a:graphic>
          <a:graphicData uri="http://schemas.openxmlformats.org/drawingml/2006/table">
            <a:tbl>
              <a:tblPr firstRow="1" firstCol="1" bandRow="1"/>
              <a:tblGrid>
                <a:gridCol w="3843768">
                  <a:extLst>
                    <a:ext uri="{9D8B030D-6E8A-4147-A177-3AD203B41FA5}">
                      <a16:colId xmlns:a16="http://schemas.microsoft.com/office/drawing/2014/main" val="1860776732"/>
                    </a:ext>
                  </a:extLst>
                </a:gridCol>
                <a:gridCol w="2818643">
                  <a:extLst>
                    <a:ext uri="{9D8B030D-6E8A-4147-A177-3AD203B41FA5}">
                      <a16:colId xmlns:a16="http://schemas.microsoft.com/office/drawing/2014/main" val="129680164"/>
                    </a:ext>
                  </a:extLst>
                </a:gridCol>
              </a:tblGrid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Cycle per data (sending)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878910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Cycle per data (writing)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42734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A41FA5E-BA37-4056-9423-0532EBF57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00108"/>
              </p:ext>
            </p:extLst>
          </p:nvPr>
        </p:nvGraphicFramePr>
        <p:xfrm>
          <a:off x="1689792" y="2596862"/>
          <a:ext cx="6662411" cy="3561834"/>
        </p:xfrm>
        <a:graphic>
          <a:graphicData uri="http://schemas.openxmlformats.org/drawingml/2006/table">
            <a:tbl>
              <a:tblPr firstRow="1" firstCol="1" bandRow="1"/>
              <a:tblGrid>
                <a:gridCol w="3843768">
                  <a:extLst>
                    <a:ext uri="{9D8B030D-6E8A-4147-A177-3AD203B41FA5}">
                      <a16:colId xmlns:a16="http://schemas.microsoft.com/office/drawing/2014/main" val="1115551976"/>
                    </a:ext>
                  </a:extLst>
                </a:gridCol>
                <a:gridCol w="2818643">
                  <a:extLst>
                    <a:ext uri="{9D8B030D-6E8A-4147-A177-3AD203B41FA5}">
                      <a16:colId xmlns:a16="http://schemas.microsoft.com/office/drawing/2014/main" val="3835496951"/>
                    </a:ext>
                  </a:extLst>
                </a:gridCol>
              </a:tblGrid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Cycle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490664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Sending 32 +11 data from CPU to user hardware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43</a:t>
                      </a: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* 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78 =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3354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336599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Matrix multiplication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655061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Quick sort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182381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Sending 16 +11 data from user hardware to CPU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27 * 70 = 1890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592587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Overall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5315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90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80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8214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Estimated performance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362253A-0DCF-4646-A17F-6DC65ACC78AD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14220E-0EBD-4203-895C-62D1453C10B4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A41FA5E-BA37-4056-9423-0532EBF57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35897"/>
              </p:ext>
            </p:extLst>
          </p:nvPr>
        </p:nvGraphicFramePr>
        <p:xfrm>
          <a:off x="1762942" y="2212059"/>
          <a:ext cx="8666115" cy="1729320"/>
        </p:xfrm>
        <a:graphic>
          <a:graphicData uri="http://schemas.openxmlformats.org/drawingml/2006/table">
            <a:tbl>
              <a:tblPr firstRow="1" firstCol="1" bandRow="1"/>
              <a:tblGrid>
                <a:gridCol w="2888705">
                  <a:extLst>
                    <a:ext uri="{9D8B030D-6E8A-4147-A177-3AD203B41FA5}">
                      <a16:colId xmlns:a16="http://schemas.microsoft.com/office/drawing/2014/main" val="1115551976"/>
                    </a:ext>
                  </a:extLst>
                </a:gridCol>
                <a:gridCol w="2888705">
                  <a:extLst>
                    <a:ext uri="{9D8B030D-6E8A-4147-A177-3AD203B41FA5}">
                      <a16:colId xmlns:a16="http://schemas.microsoft.com/office/drawing/2014/main" val="3835496951"/>
                    </a:ext>
                  </a:extLst>
                </a:gridCol>
                <a:gridCol w="2888705">
                  <a:extLst>
                    <a:ext uri="{9D8B030D-6E8A-4147-A177-3AD203B41FA5}">
                      <a16:colId xmlns:a16="http://schemas.microsoft.com/office/drawing/2014/main" val="2857966721"/>
                    </a:ext>
                  </a:extLst>
                </a:gridCol>
              </a:tblGrid>
              <a:tr h="864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CPU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Estimated performance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for  accelerator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After accelerated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490664"/>
                  </a:ext>
                </a:extLst>
              </a:tr>
              <a:tr h="864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289932 cycle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5315</a:t>
                      </a: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(MM &amp;</a:t>
                      </a: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QS) + 4788</a:t>
                      </a:r>
                      <a:r>
                        <a:rPr lang="zh-TW" alt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(FIR) = 10103 cycle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289932 / 10103 = 28x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182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80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55687</TotalTime>
  <Words>1182</Words>
  <Application>Microsoft Office PowerPoint</Application>
  <PresentationFormat>寬螢幕</PresentationFormat>
  <Paragraphs>258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6" baseType="lpstr">
      <vt:lpstr>微软雅黑</vt:lpstr>
      <vt:lpstr>Open Sans</vt:lpstr>
      <vt:lpstr>宋体</vt:lpstr>
      <vt:lpstr>微軟正黑體</vt:lpstr>
      <vt:lpstr>新細明體</vt:lpstr>
      <vt:lpstr>標楷體</vt:lpstr>
      <vt:lpstr>Arial</vt:lpstr>
      <vt:lpstr>Calibri</vt:lpstr>
      <vt:lpstr>Calibri Light</vt:lpstr>
      <vt:lpstr>Century Gothic</vt:lpstr>
      <vt:lpstr>Times New Roman</vt:lpstr>
      <vt:lpstr>Wingdings</vt:lpstr>
      <vt:lpstr>Office 主题</vt:lpstr>
      <vt:lpstr>1_Office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Theo</cp:lastModifiedBy>
  <cp:revision>567</cp:revision>
  <cp:lastPrinted>2023-10-16T13:04:51Z</cp:lastPrinted>
  <dcterms:created xsi:type="dcterms:W3CDTF">2016-06-30T07:01:47Z</dcterms:created>
  <dcterms:modified xsi:type="dcterms:W3CDTF">2023-12-13T15:57:40Z</dcterms:modified>
</cp:coreProperties>
</file>