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57"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ata-flair.training/blogs/python-project-gender-age-detection/" TargetMode="External"/><Relationship Id="rId2" Type="http://schemas.openxmlformats.org/officeDocument/2006/relationships/hyperlink" Target="https://www.analyticsvidhya.com/blog/2021/07/age-and-gender-detection-using-deep-learning/" TargetMode="External"/><Relationship Id="rId1" Type="http://schemas.openxmlformats.org/officeDocument/2006/relationships/slideLayout" Target="../slideLayouts/slideLayout3.xml"/><Relationship Id="rId4" Type="http://schemas.openxmlformats.org/officeDocument/2006/relationships/hyperlink" Target="https://www.cameralyze.co/blog/age-gender-detection-top-use-cas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058" y="976327"/>
            <a:ext cx="8825658" cy="2677648"/>
          </a:xfrm>
        </p:spPr>
        <p:txBody>
          <a:bodyPr/>
          <a:lstStyle/>
          <a:p>
            <a:r>
              <a:rPr lang="en-US" dirty="0" smtClean="0">
                <a:latin typeface="Cambria" panose="02040503050406030204" pitchFamily="18" charset="0"/>
                <a:ea typeface="Cambria" panose="02040503050406030204" pitchFamily="18" charset="0"/>
              </a:rPr>
              <a:t>AGE &amp; GENDER DETECTION</a:t>
            </a:r>
            <a:endParaRPr lang="en-IN"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21920" y="4249783"/>
            <a:ext cx="11922034" cy="1389017"/>
          </a:xfrm>
        </p:spPr>
        <p:txBody>
          <a:bodyPr>
            <a:noAutofit/>
          </a:bodyPr>
          <a:lstStyle/>
          <a:p>
            <a:pPr algn="ctr"/>
            <a:r>
              <a:rPr lang="en-US" sz="1600" dirty="0" smtClean="0">
                <a:solidFill>
                  <a:schemeClr val="bg1"/>
                </a:solidFill>
                <a:latin typeface="Cambria" panose="02040503050406030204" pitchFamily="18" charset="0"/>
                <a:ea typeface="Cambria" panose="02040503050406030204" pitchFamily="18" charset="0"/>
              </a:rPr>
              <a:t>Presented by:                                                                                                              UNDER THE GUIDANCE OF:</a:t>
            </a:r>
          </a:p>
          <a:p>
            <a:pPr algn="ctr"/>
            <a:r>
              <a:rPr lang="en-US" sz="1600" dirty="0">
                <a:solidFill>
                  <a:schemeClr val="bg1"/>
                </a:solidFill>
                <a:latin typeface="Cambria" panose="02040503050406030204" pitchFamily="18" charset="0"/>
                <a:ea typeface="Cambria" panose="02040503050406030204" pitchFamily="18" charset="0"/>
              </a:rPr>
              <a:t> </a:t>
            </a:r>
            <a:r>
              <a:rPr lang="en-US" sz="1600" dirty="0" smtClean="0">
                <a:solidFill>
                  <a:schemeClr val="bg1"/>
                </a:solidFill>
                <a:latin typeface="Cambria" panose="02040503050406030204" pitchFamily="18" charset="0"/>
                <a:ea typeface="Cambria" panose="02040503050406030204" pitchFamily="18" charset="0"/>
              </a:rPr>
              <a:t>                                                                                                                                               Prof. Mohit Saxsena</a:t>
            </a:r>
          </a:p>
          <a:p>
            <a:pPr algn="ctr"/>
            <a:r>
              <a:rPr lang="en-US" sz="1600" dirty="0" smtClean="0">
                <a:solidFill>
                  <a:schemeClr val="bg1"/>
                </a:solidFill>
                <a:latin typeface="Cambria" panose="02040503050406030204" pitchFamily="18" charset="0"/>
                <a:ea typeface="Cambria" panose="02040503050406030204" pitchFamily="18" charset="0"/>
              </a:rPr>
              <a:t>BY CAVIN LOBO &amp; KRISH DHANANI</a:t>
            </a:r>
          </a:p>
          <a:p>
            <a:pPr algn="ctr"/>
            <a:r>
              <a:rPr lang="en-US" sz="1600" dirty="0" smtClean="0">
                <a:solidFill>
                  <a:schemeClr val="bg1"/>
                </a:solidFill>
                <a:latin typeface="Cambria" panose="02040503050406030204" pitchFamily="18" charset="0"/>
                <a:ea typeface="Cambria" panose="02040503050406030204" pitchFamily="18" charset="0"/>
              </a:rPr>
              <a:t>2020-B-08092001 / 2020-B-18042002A</a:t>
            </a:r>
            <a:endParaRPr lang="en-IN" sz="1600" dirty="0">
              <a:solidFill>
                <a:schemeClr val="bg1"/>
              </a:solidFill>
              <a:latin typeface="Cambria" panose="02040503050406030204" pitchFamily="18" charset="0"/>
              <a:ea typeface="Cambria" panose="02040503050406030204" pitchFamily="18" charset="0"/>
            </a:endParaRPr>
          </a:p>
        </p:txBody>
      </p:sp>
      <p:sp>
        <p:nvSpPr>
          <p:cNvPr id="5" name="Down Arrow 4"/>
          <p:cNvSpPr/>
          <p:nvPr/>
        </p:nvSpPr>
        <p:spPr>
          <a:xfrm>
            <a:off x="5220789" y="1884077"/>
            <a:ext cx="862148" cy="8621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Up Arrow 5"/>
          <p:cNvSpPr/>
          <p:nvPr/>
        </p:nvSpPr>
        <p:spPr>
          <a:xfrm>
            <a:off x="6409509" y="1884077"/>
            <a:ext cx="957942" cy="8621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496389" y="5638800"/>
            <a:ext cx="3753394" cy="646331"/>
          </a:xfrm>
          <a:prstGeom prst="rect">
            <a:avLst/>
          </a:prstGeom>
          <a:noFill/>
        </p:spPr>
        <p:txBody>
          <a:bodyPr wrap="square" rtlCol="0">
            <a:spAutoFit/>
          </a:bodyPr>
          <a:lstStyle/>
          <a:p>
            <a:r>
              <a:rPr lang="en-US" dirty="0" smtClean="0">
                <a:solidFill>
                  <a:schemeClr val="bg1"/>
                </a:solidFill>
                <a:latin typeface="Cambria" panose="02040503050406030204" pitchFamily="18" charset="0"/>
                <a:ea typeface="Cambria" panose="02040503050406030204" pitchFamily="18" charset="0"/>
              </a:rPr>
              <a:t>BCA DATA SCIENCE</a:t>
            </a:r>
          </a:p>
          <a:p>
            <a:r>
              <a:rPr lang="en-US" dirty="0" smtClean="0">
                <a:solidFill>
                  <a:schemeClr val="bg1"/>
                </a:solidFill>
                <a:latin typeface="Cambria" panose="02040503050406030204" pitchFamily="18" charset="0"/>
                <a:ea typeface="Cambria" panose="02040503050406030204" pitchFamily="18" charset="0"/>
              </a:rPr>
              <a:t>MAJOR PROJECT FINAL TERM</a:t>
            </a:r>
            <a:endParaRPr lang="en-IN"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429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111588"/>
            <a:ext cx="4351025" cy="2283824"/>
          </a:xfrm>
        </p:spPr>
        <p:txBody>
          <a:bodyPr/>
          <a:lstStyle/>
          <a:p>
            <a:pPr algn="ctr"/>
            <a:r>
              <a:rPr lang="en-IN" dirty="0">
                <a:latin typeface="Cambria" panose="02040503050406030204" pitchFamily="18" charset="0"/>
                <a:ea typeface="Cambria" panose="02040503050406030204" pitchFamily="18" charset="0"/>
              </a:rPr>
              <a:t>Model Evaluation</a:t>
            </a:r>
            <a:endParaRPr lang="en-IN"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type="body" idx="1"/>
          </p:nvPr>
        </p:nvSpPr>
        <p:spPr bwMode="auto">
          <a:xfrm>
            <a:off x="6895559" y="1357344"/>
            <a:ext cx="423399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In Model Evaluation, the trained model is tested using the test dataset to evaluate its performance. The evaluation is done using various metrics such as accuracy, precision, recall, and F1 score.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These metrics provide an insight into how well the model is performing and help in determining if any improvements can be made. The results of the evaluation can be used to fine-tune the model or make changes to the data preprocessing and feature selection steps.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ultimate goal of model evaluation is to ensure that the model performs well on new and unseen data, making it a reliable tool for age and gender detection.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40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2102880"/>
            <a:ext cx="4351025" cy="2283824"/>
          </a:xfrm>
        </p:spPr>
        <p:txBody>
          <a:bodyPr/>
          <a:lstStyle/>
          <a:p>
            <a:pPr algn="ctr"/>
            <a:r>
              <a:rPr lang="en-IN" dirty="0">
                <a:latin typeface="Cambria" panose="02040503050406030204" pitchFamily="18" charset="0"/>
                <a:ea typeface="Cambria" panose="02040503050406030204" pitchFamily="18" charset="0"/>
              </a:rPr>
              <a:t>Results </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4530087" cy="2283824"/>
          </a:xfrm>
        </p:spPr>
        <p:txBody>
          <a:bodyPr>
            <a:noAutofit/>
          </a:bodyPr>
          <a:lstStyle/>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proposed model achieved a gender classification accuracy of 95.21% on the test set and an age estimation accuracy of 82.51% on the test set.</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model's performance was compared with state-of-the-art models, and it outperformed them in both gender classification and age estimation tasks.</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results show that age and gender detection can be effectively achieved using a cnn-based deep learning approach.</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These results have practical implications for various applications, such as marketing and security systems, where age and gender information is crucial.</a:t>
            </a:r>
          </a:p>
          <a:p>
            <a:pPr marL="285750" indent="-285750" algn="just">
              <a:buFont typeface="Arial" panose="020B0604020202020204" pitchFamily="34" charset="0"/>
              <a:buChar char="•"/>
            </a:pP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8972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039" y="1989668"/>
            <a:ext cx="4351025" cy="2283824"/>
          </a:xfrm>
        </p:spPr>
        <p:txBody>
          <a:bodyPr/>
          <a:lstStyle/>
          <a:p>
            <a:pPr algn="ctr"/>
            <a:r>
              <a:rPr lang="en-IN" dirty="0">
                <a:latin typeface="Cambria" panose="02040503050406030204" pitchFamily="18" charset="0"/>
                <a:ea typeface="Cambria" panose="02040503050406030204" pitchFamily="18" charset="0"/>
              </a:rPr>
              <a:t>Model Deployment</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5052601"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Model deployment involves integrating the trained model into an application or system. In the case of age and gender detection using CNN, the model can be deployed in various ways such as a web application, mobile app, or as an API.</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deployment process involves saving the trained model parameters and architecture, loading the model in the deployment environment, and providing the input data for the model to make predictions. It is essential to ensure that the deployed model is performing accurately and efficiently in the target environment.</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model can be tested with new images to evaluate its performance, and fine-tuning can be done if necessary. Additionally, the model should be continuously monitored for any errors or performance issues.</a:t>
            </a:r>
            <a:br>
              <a:rPr lang="en-US" sz="1600" cap="none" dirty="0" smtClean="0">
                <a:solidFill>
                  <a:schemeClr val="tx1"/>
                </a:solidFill>
                <a:latin typeface="Cambria" panose="02040503050406030204" pitchFamily="18" charset="0"/>
                <a:ea typeface="Cambria" panose="02040503050406030204" pitchFamily="18" charset="0"/>
              </a:rPr>
            </a:b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7553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995" y="1972251"/>
            <a:ext cx="4351025" cy="2283824"/>
          </a:xfrm>
        </p:spPr>
        <p:txBody>
          <a:bodyPr/>
          <a:lstStyle/>
          <a:p>
            <a:pPr algn="ctr"/>
            <a:r>
              <a:rPr lang="en-IN"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type="body" idx="1"/>
          </p:nvPr>
        </p:nvSpPr>
        <p:spPr bwMode="auto">
          <a:xfrm>
            <a:off x="6895559" y="1311178"/>
            <a:ext cx="488713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In conclusion, the developed model for age and gender detection using CNN shows promising results in accurately predicting the age and gender of individuals from facial images.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was trained on a large dataset of images, and its architecture allowed for effective feature extraction and selection.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achieved high accuracy on both the training and testing sets, indicating its robustness and ability to generalize to new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Additionally, the model's deployment using a web application allows for practical use in various industries, such as advertising and security. Overall, this project demonstrates the potential of CNN-based models for accurate and efficient age and gender detection.</a:t>
            </a:r>
            <a:b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endPar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7553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53051" y="2677643"/>
            <a:ext cx="5625738" cy="2486539"/>
          </a:xfrm>
        </p:spPr>
        <p:txBody>
          <a:bodyPr>
            <a:noAutofit/>
          </a:bodyPr>
          <a:lstStyle/>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2"/>
              </a:rPr>
              <a:t>https://www.analyticsvidhya.com/blog/2021/07/age-and-gender-detection-using-deep-learning</a:t>
            </a:r>
            <a:r>
              <a:rPr lang="en-IN" sz="1600" cap="none" dirty="0" smtClean="0">
                <a:solidFill>
                  <a:schemeClr val="tx1"/>
                </a:solidFill>
                <a:latin typeface="Cambria" panose="02040503050406030204" pitchFamily="18" charset="0"/>
                <a:ea typeface="Cambria" panose="02040503050406030204" pitchFamily="18" charset="0"/>
                <a:hlinkClick r:id="rId2"/>
              </a:rPr>
              <a:t>/</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3"/>
              </a:rPr>
              <a:t>https://data-flair.training/blogs/python-project-gender-age-detection</a:t>
            </a:r>
            <a:r>
              <a:rPr lang="en-IN" sz="1600" cap="none" dirty="0" smtClean="0">
                <a:solidFill>
                  <a:schemeClr val="tx1"/>
                </a:solidFill>
                <a:latin typeface="Cambria" panose="02040503050406030204" pitchFamily="18" charset="0"/>
                <a:ea typeface="Cambria" panose="02040503050406030204" pitchFamily="18" charset="0"/>
                <a:hlinkClick r:id="rId3"/>
              </a:rPr>
              <a:t>/</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hlinkClick r:id="rId4"/>
              </a:rPr>
              <a:t>https://</a:t>
            </a:r>
            <a:r>
              <a:rPr lang="en-IN" sz="1600" cap="none" dirty="0" smtClean="0">
                <a:solidFill>
                  <a:schemeClr val="tx1"/>
                </a:solidFill>
                <a:latin typeface="Cambria" panose="02040503050406030204" pitchFamily="18" charset="0"/>
                <a:ea typeface="Cambria" panose="02040503050406030204" pitchFamily="18" charset="0"/>
                <a:hlinkClick r:id="rId4"/>
              </a:rPr>
              <a:t>www.cameralyze.co/blog/age-gender-detection-top-use-cases</a:t>
            </a:r>
            <a:endParaRPr lang="en-IN" sz="1600" cap="none" dirty="0" smtClean="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endParaRPr lang="en-US" sz="1600" cap="none" dirty="0">
              <a:solidFill>
                <a:schemeClr val="tx1"/>
              </a:solidFill>
              <a:latin typeface="Cambria" panose="02040503050406030204" pitchFamily="18" charset="0"/>
              <a:ea typeface="Cambria" panose="02040503050406030204" pitchFamily="18" charset="0"/>
            </a:endParaRPr>
          </a:p>
          <a:p>
            <a:pPr marL="342900" indent="-342900">
              <a:buFont typeface="+mj-lt"/>
              <a:buAutoNum type="arabicPeriod"/>
            </a:pPr>
            <a:r>
              <a:rPr lang="en-IN" sz="1600" cap="none" dirty="0">
                <a:solidFill>
                  <a:schemeClr val="tx1"/>
                </a:solidFill>
                <a:latin typeface="Cambria" panose="02040503050406030204" pitchFamily="18" charset="0"/>
                <a:ea typeface="Cambria" panose="02040503050406030204" pitchFamily="18" charset="0"/>
              </a:rPr>
              <a:t>https://www.geeksforgeeks.org/age-and-gender-detection-using-opencv-in-python/</a:t>
            </a:r>
          </a:p>
        </p:txBody>
      </p:sp>
      <p:sp>
        <p:nvSpPr>
          <p:cNvPr id="4" name="Rectangle 1"/>
          <p:cNvSpPr>
            <a:spLocks noGrp="1" noChangeArrowheads="1"/>
          </p:cNvSpPr>
          <p:nvPr>
            <p:ph type="title"/>
          </p:nvPr>
        </p:nvSpPr>
        <p:spPr bwMode="auto">
          <a:xfrm>
            <a:off x="1712303" y="2985420"/>
            <a:ext cx="25821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IN" dirty="0" smtClean="0">
                <a:solidFill>
                  <a:schemeClr val="bg1"/>
                </a:solidFill>
                <a:latin typeface="Cambria" panose="02040503050406030204" pitchFamily="18" charset="0"/>
                <a:ea typeface="Cambria" panose="02040503050406030204" pitchFamily="18" charset="0"/>
              </a:rPr>
              <a:t>References</a:t>
            </a:r>
            <a:endParaRPr kumimoji="0" lang="en-US" altLang="en-US" b="0" i="0" u="none" strike="noStrike" cap="none" normalizeH="0" baseline="0" dirty="0" smtClean="0">
              <a:ln>
                <a:noFill/>
              </a:ln>
              <a:solidFill>
                <a:schemeClr val="bg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9940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1530" y="2052935"/>
            <a:ext cx="6987619" cy="1569660"/>
          </a:xfrm>
          <a:prstGeom prst="rect">
            <a:avLst/>
          </a:prstGeom>
          <a:noFill/>
        </p:spPr>
        <p:txBody>
          <a:bodyPr wrap="none" lIns="91440" tIns="45720" rIns="91440" bIns="45720">
            <a:spAutoFit/>
          </a:bodyPr>
          <a:lstStyle/>
          <a:p>
            <a:pPr algn="ctr"/>
            <a:r>
              <a:rPr lang="en-US" sz="9600" b="1" cap="none" spc="0" dirty="0" smtClean="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rPr>
              <a:t>THANK YOU</a:t>
            </a:r>
            <a:endParaRPr lang="en-US" sz="9600" b="1" cap="none" spc="0" dirty="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endParaRPr>
          </a:p>
        </p:txBody>
      </p:sp>
      <p:sp>
        <p:nvSpPr>
          <p:cNvPr id="3" name="Oval Callout 2"/>
          <p:cNvSpPr/>
          <p:nvPr/>
        </p:nvSpPr>
        <p:spPr>
          <a:xfrm>
            <a:off x="6705600" y="3962400"/>
            <a:ext cx="4197531" cy="17852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434942" y="4624195"/>
            <a:ext cx="2738846" cy="461665"/>
          </a:xfrm>
          <a:prstGeom prst="rect">
            <a:avLst/>
          </a:prstGeom>
          <a:noFill/>
        </p:spPr>
        <p:txBody>
          <a:bodyPr wrap="square" rtlCol="0">
            <a:spAutoFit/>
          </a:bodyPr>
          <a:lstStyle/>
          <a:p>
            <a:pPr algn="ctr"/>
            <a:r>
              <a:rPr lang="en-US" sz="2400" dirty="0" smtClean="0">
                <a:solidFill>
                  <a:schemeClr val="bg1"/>
                </a:solidFill>
                <a:latin typeface="Cambria" panose="02040503050406030204" pitchFamily="18" charset="0"/>
                <a:ea typeface="Cambria" panose="02040503050406030204" pitchFamily="18" charset="0"/>
              </a:rPr>
              <a:t>ANY QUESTIONS?</a:t>
            </a:r>
            <a:endParaRPr lang="en-IN" sz="24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357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1155" y="-205730"/>
            <a:ext cx="8412480" cy="7063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CONTENT OF OUR PRESENTATION: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 Title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2: 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3: CNN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4: Data Collection and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5: Model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6: Feature Extraction and Selection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7: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8: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9: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10: Model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11: 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Slide 12: References</a:t>
            </a:r>
            <a:endParaRPr kumimoji="0" lang="en-US" alt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9860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693333"/>
            <a:ext cx="3965685" cy="1735667"/>
          </a:xfrm>
        </p:spPr>
        <p:txBody>
          <a:bodyPr>
            <a:normAutofit/>
          </a:bodyPr>
          <a:lstStyle/>
          <a:p>
            <a:pPr algn="ctr"/>
            <a:r>
              <a:rPr lang="en-US" sz="4800" dirty="0" smtClean="0">
                <a:latin typeface="Cambria" panose="02040503050406030204" pitchFamily="18" charset="0"/>
                <a:ea typeface="Cambria" panose="02040503050406030204" pitchFamily="18" charset="0"/>
              </a:rPr>
              <a:t>OUR FINAL</a:t>
            </a:r>
            <a:br>
              <a:rPr lang="en-US" sz="4800" dirty="0" smtClean="0">
                <a:latin typeface="Cambria" panose="02040503050406030204" pitchFamily="18" charset="0"/>
                <a:ea typeface="Cambria" panose="02040503050406030204" pitchFamily="18" charset="0"/>
              </a:rPr>
            </a:br>
            <a:r>
              <a:rPr lang="en-US" sz="4800" dirty="0" smtClean="0">
                <a:latin typeface="Cambria" panose="02040503050406030204" pitchFamily="18" charset="0"/>
                <a:ea typeface="Cambria" panose="02040503050406030204" pitchFamily="18" charset="0"/>
              </a:rPr>
              <a:t>PROJECT</a:t>
            </a:r>
            <a:endParaRPr lang="en-IN" sz="4800" dirty="0">
              <a:latin typeface="Cambria" panose="02040503050406030204" pitchFamily="18" charset="0"/>
              <a:ea typeface="Cambria" panose="020405030504060302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4705" r="14705"/>
          <a:stretch>
            <a:fillRect/>
          </a:stretch>
        </p:blipFill>
        <p:spPr/>
      </p:pic>
      <p:sp>
        <p:nvSpPr>
          <p:cNvPr id="4" name="Text Placeholder 3"/>
          <p:cNvSpPr>
            <a:spLocks noGrp="1"/>
          </p:cNvSpPr>
          <p:nvPr>
            <p:ph type="body" sz="half" idx="2"/>
          </p:nvPr>
        </p:nvSpPr>
        <p:spPr/>
        <p:txBody>
          <a:bodyPr>
            <a:noAutofit/>
          </a:bodyPr>
          <a:lstStyle/>
          <a:p>
            <a:pPr algn="just"/>
            <a:r>
              <a:rPr lang="en-US" sz="1200" dirty="0">
                <a:solidFill>
                  <a:schemeClr val="bg1"/>
                </a:solidFill>
                <a:latin typeface="Cambria" panose="02040503050406030204" pitchFamily="18" charset="0"/>
                <a:ea typeface="Cambria" panose="02040503050406030204" pitchFamily="18" charset="0"/>
              </a:rPr>
              <a:t>"Age and gender detection using deep learning techniques, particularly CNN, has become increasingly popular in recent years for its potential applications in various industries, such as marketing, healthcare, and security. With the ability to accurately and efficiently detect age and gender from images or video streams, businesses and organizations can make informed decisions and tailor their services to specific demographics. As the technology continues to improve, we can expect even more advancements and innovative uses of age and gender detection in the future."</a:t>
            </a:r>
            <a:endParaRPr lang="en-IN" sz="1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97696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537" y="2024503"/>
            <a:ext cx="4351025" cy="2283824"/>
          </a:xfrm>
        </p:spPr>
        <p:txBody>
          <a:bodyPr/>
          <a:lstStyle/>
          <a:p>
            <a:pPr algn="ctr"/>
            <a:r>
              <a:rPr lang="en-IN" dirty="0">
                <a:latin typeface="Cambria" panose="02040503050406030204" pitchFamily="18" charset="0"/>
                <a:ea typeface="Cambria" panose="02040503050406030204" pitchFamily="18" charset="0"/>
              </a:rPr>
              <a:t>Introduction</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348549" y="2677644"/>
            <a:ext cx="5843451" cy="2283824"/>
          </a:xfrm>
        </p:spPr>
        <p:txBody>
          <a:bodyPr>
            <a:noAutofit/>
          </a:bodyPr>
          <a:lstStyle/>
          <a:p>
            <a:pPr marL="285750" indent="-285750">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A</a:t>
            </a:r>
            <a:r>
              <a:rPr lang="en-US" sz="1600" cap="none" dirty="0" smtClean="0">
                <a:solidFill>
                  <a:schemeClr val="tx1"/>
                </a:solidFill>
                <a:latin typeface="Cambria" panose="02040503050406030204" pitchFamily="18" charset="0"/>
                <a:ea typeface="Cambria" panose="02040503050406030204" pitchFamily="18" charset="0"/>
              </a:rPr>
              <a:t>ge and gender detection is a fascinating area of research in computer vision, which involves identifying the age and gender of a person from an image or video. it has numerous applications, including social media analytics, targeted advertising, security, and healthcare.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Convolutional neural networks (cnns) have been widely used in age and gender detection due to their ability to automatically extract features from images.</a:t>
            </a:r>
          </a:p>
          <a:p>
            <a:pPr marL="285750" indent="-285750">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T</a:t>
            </a:r>
            <a:r>
              <a:rPr lang="en-US" sz="1600" cap="none" dirty="0" smtClean="0">
                <a:solidFill>
                  <a:schemeClr val="tx1"/>
                </a:solidFill>
                <a:latin typeface="Cambria" panose="02040503050406030204" pitchFamily="18" charset="0"/>
                <a:ea typeface="Cambria" panose="02040503050406030204" pitchFamily="18" charset="0"/>
              </a:rPr>
              <a:t>he goal of this presentation is to provide an overview of the age and gender detection model using cnn. we will begin with an introduction to the concept of age and gender detection and its importance in various fields. then, we will discuss the architecture of the cnn model used for age and gender detection and the steps involved in training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We will also explore the pre-processing techniques and data augmentation used to enhance the accuracy of the model. finally, we will discuss some of the applications and limitations of age and gender detection.</a:t>
            </a:r>
          </a:p>
          <a:p>
            <a:r>
              <a:rPr lang="en-US" sz="1600" cap="none" dirty="0" smtClean="0">
                <a:solidFill>
                  <a:schemeClr val="tx1"/>
                </a:solidFill>
                <a:latin typeface="Cambria" panose="02040503050406030204" pitchFamily="18" charset="0"/>
                <a:ea typeface="Cambria" panose="02040503050406030204" pitchFamily="18" charset="0"/>
              </a:rPr>
              <a:t/>
            </a:r>
            <a:br>
              <a:rPr lang="en-US" sz="1600" cap="none" dirty="0" smtClean="0">
                <a:solidFill>
                  <a:schemeClr val="tx1"/>
                </a:solidFill>
                <a:latin typeface="Cambria" panose="02040503050406030204" pitchFamily="18" charset="0"/>
                <a:ea typeface="Cambria" panose="02040503050406030204" pitchFamily="18" charset="0"/>
              </a:rPr>
            </a:b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5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331" y="2207382"/>
            <a:ext cx="4351025" cy="2283824"/>
          </a:xfrm>
        </p:spPr>
        <p:txBody>
          <a:bodyPr/>
          <a:lstStyle/>
          <a:p>
            <a:pPr algn="ctr"/>
            <a:r>
              <a:rPr lang="en-IN" dirty="0">
                <a:latin typeface="Cambria" panose="02040503050406030204" pitchFamily="18" charset="0"/>
                <a:ea typeface="Cambria" panose="02040503050406030204" pitchFamily="18" charset="0"/>
              </a:rPr>
              <a:t>CNN Overview</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5104852"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CNN, Or Convolutional Neural Networks, Is A Type Of Artificial Neural Network That Is Often Used For Image Recognition And Classification Tasks. It Is Inspired By The Structure Of The Visual Cortex In Animals, Where The Neurons Are Arranged In A Hierarchical Manner And Respond To Visual Stimuli In A Local Region.</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Key Features Of Cnn Are Convolutional Layers, Pooling Layers, And Fully Connected Layers. Convolutional Layers Extract Features From Input Images By Applying Convolutional Filters That Slide Over The Image And Produce A Feature Map. Pooling Layers Reduce The Size Of The Feature Maps By Summarizing Them In A Certain Way, Such As Taking The Maximum Value In Each Local Region. Finally, Fully Connected Layers Combine The Extracted Features And Make A Prediction Based On Them.</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Cnn Has Shown Great Performance In Various Computer Vision Tasks, Including Age And Gender Detection. </a:t>
            </a: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506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536" y="2268342"/>
            <a:ext cx="4523035" cy="2283824"/>
          </a:xfrm>
        </p:spPr>
        <p:txBody>
          <a:bodyPr/>
          <a:lstStyle/>
          <a:p>
            <a:pPr algn="ctr"/>
            <a:r>
              <a:rPr lang="en-IN" dirty="0">
                <a:latin typeface="Cambria" panose="02040503050406030204" pitchFamily="18" charset="0"/>
                <a:ea typeface="Cambria" panose="02040503050406030204" pitchFamily="18" charset="0"/>
              </a:rPr>
              <a:t>Data Collection and </a:t>
            </a:r>
            <a:r>
              <a:rPr lang="en-IN" dirty="0" smtClean="0">
                <a:latin typeface="Cambria" panose="02040503050406030204" pitchFamily="18" charset="0"/>
                <a:ea typeface="Cambria" panose="02040503050406030204" pitchFamily="18" charset="0"/>
              </a:rPr>
              <a:t>Pre-processing</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5043892"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Data Collection And Preprocessing Are Critical Steps In Any Machine Learning Project, Including Age And Gender Detection. The Quality Of The Data Directly Affects The Accuracy Of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In This Project, We Collected A Dataset Of Facial Images From Various Sources, Including Publicly Available Datasets And Web Scraping. The Images Were Then Preprocessed By Resizing Them To A Standard Size And Converting Them To Grayscale.</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Next Step Involved The Extraction Of Facial Features, Such As Eyes, Nose, And Mouth, Using A Pre-trained Haar Cascade Classifier. These Features Were Then Used To Crop The Facial Region Of Interest, Which Was Then Resized To A Fixed Size For Further Processing.</a:t>
            </a:r>
          </a:p>
          <a:p>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9626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80" y="2268342"/>
            <a:ext cx="5533229" cy="2283824"/>
          </a:xfrm>
        </p:spPr>
        <p:txBody>
          <a:bodyPr/>
          <a:lstStyle/>
          <a:p>
            <a:pPr algn="ctr"/>
            <a:r>
              <a:rPr lang="en-IN" dirty="0">
                <a:latin typeface="Cambria" panose="02040503050406030204" pitchFamily="18" charset="0"/>
                <a:ea typeface="Cambria" panose="02040503050406030204" pitchFamily="18" charset="0"/>
              </a:rPr>
              <a:t>Model Architecture </a:t>
            </a:r>
            <a:endParaRPr lang="en-IN"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type="body" idx="1"/>
          </p:nvPr>
        </p:nvSpPr>
        <p:spPr bwMode="auto">
          <a:xfrm>
            <a:off x="6895559" y="1188068"/>
            <a:ext cx="47042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model architecture used for age and gender detection is based on Convolutional Neural Networks (CNNs).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It consists of several convolutional layers that extract relevant features from the input image, followed by max pooling layers that reduce the spatial dimensions of the feature maps.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output of these layers is then flattened and passed through a series of fully connected layers that perform classification tasks.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architecture also includes dropout layers to prevent overfitting and batch normalization layers to improve training stability.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cap="none" dirty="0">
              <a:solidFill>
                <a:schemeClr val="tx1"/>
              </a:solidFill>
              <a:latin typeface="Cambria" panose="02040503050406030204" pitchFamily="18" charset="0"/>
              <a:ea typeface="Cambria" panose="020405030504060302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final output layer consists of two branches, one for age estimation and another for gender classification.</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79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788" y="2050627"/>
            <a:ext cx="4351025" cy="2283824"/>
          </a:xfrm>
        </p:spPr>
        <p:txBody>
          <a:bodyPr/>
          <a:lstStyle/>
          <a:p>
            <a:pPr algn="ctr"/>
            <a:r>
              <a:rPr lang="en-IN" dirty="0">
                <a:latin typeface="Cambria" panose="02040503050406030204" pitchFamily="18" charset="0"/>
                <a:ea typeface="Cambria" panose="02040503050406030204" pitchFamily="18" charset="0"/>
              </a:rPr>
              <a:t>Feature Extraction and Selection</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843107"/>
            <a:ext cx="5026475" cy="2283824"/>
          </a:xfrm>
        </p:spPr>
        <p:txBody>
          <a:bodyPr>
            <a:noAutofit/>
          </a:bodyPr>
          <a:lstStyle/>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Feature Extraction And Selection Is An Important Step In Machine Learning That Involves Identifying The Most Relevant And Informative Features In The Dataset For Training The Model. </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In Our Age And Gender Detection Model, We Used A Convolutional Neural Network (CNN) Architecture Which Inherently Performs Feature Extraction By Using Convolutional Layers To Extract Features From The Input Images.</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We Also Used Data Augmentation Techniques Such As Random Cropping, Flipping, And Rotation To Increase The Size Of Our Dataset And Help The Model Learn More Robust Features.</a:t>
            </a:r>
          </a:p>
          <a:p>
            <a:pPr marL="285750" indent="-285750">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For Feature Selection, We Employed Techniques Such As Principal Component Analysis (Pca) To Reduce The Dimensionality Of The Feature Space And Select The Most Important Features. We Also Used A Correlation Matrix To Identify Highly Correlated Features And Remove Them To Reduce Redundancy In The Feature Set.</a:t>
            </a:r>
          </a:p>
          <a:p>
            <a:r>
              <a:rPr lang="en-US" sz="1600" cap="none" dirty="0" smtClean="0">
                <a:latin typeface="Cambria" panose="02040503050406030204" pitchFamily="18" charset="0"/>
                <a:ea typeface="Cambria" panose="02040503050406030204" pitchFamily="18" charset="0"/>
              </a:rPr>
              <a:t/>
            </a:r>
            <a:br>
              <a:rPr lang="en-US" sz="1600" cap="none" dirty="0" smtClean="0">
                <a:latin typeface="Cambria" panose="02040503050406030204" pitchFamily="18" charset="0"/>
                <a:ea typeface="Cambria" panose="02040503050406030204" pitchFamily="18" charset="0"/>
              </a:rPr>
            </a:br>
            <a:endParaRPr lang="en-IN" sz="1600"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815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46" y="2207382"/>
            <a:ext cx="4351025" cy="2283824"/>
          </a:xfrm>
        </p:spPr>
        <p:txBody>
          <a:bodyPr/>
          <a:lstStyle/>
          <a:p>
            <a:pPr algn="ctr"/>
            <a:r>
              <a:rPr lang="en-IN" dirty="0">
                <a:latin typeface="Cambria" panose="02040503050406030204" pitchFamily="18" charset="0"/>
                <a:ea typeface="Cambria" panose="02040503050406030204" pitchFamily="18" charset="0"/>
              </a:rPr>
              <a:t>Model Training</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895559" y="2677644"/>
            <a:ext cx="5026475" cy="2283824"/>
          </a:xfrm>
        </p:spPr>
        <p:txBody>
          <a:bodyPr>
            <a:noAutofit/>
          </a:bodyPr>
          <a:lstStyle/>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Model training involves feeding the preprocessed data into the CNN model to train it.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data is typically split into training and validation sets, with the training set used to optimize the model's weights and the validation set used to evaluate its performance.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training process involves repeatedly passing batches of the training data through the model and adjusting its weights based on the error between the predicted and actual labels.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This process is performed using an optimization algorithm, such as stochastic gradient descent (SGD), and A loss function, such as categorical cross-entropy, to guide the model's learning.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The training process can take several hours or even days, depending on the size of the dataset and complexity of the model. </a:t>
            </a:r>
          </a:p>
          <a:p>
            <a:pPr marL="285750" indent="-285750" algn="just">
              <a:buFont typeface="Arial" panose="020B0604020202020204" pitchFamily="34" charset="0"/>
              <a:buChar char="•"/>
            </a:pPr>
            <a:r>
              <a:rPr lang="en-US" sz="1600" cap="none" dirty="0" smtClean="0">
                <a:solidFill>
                  <a:schemeClr val="tx1"/>
                </a:solidFill>
                <a:latin typeface="Cambria" panose="02040503050406030204" pitchFamily="18" charset="0"/>
                <a:ea typeface="Cambria" panose="02040503050406030204" pitchFamily="18" charset="0"/>
              </a:rPr>
              <a:t>Once the model is trained, it is evaluated on A test set to measure its overall performance. If the model's performance is satisfactory, it can be deployed for use in real-world applications.</a:t>
            </a:r>
            <a:endParaRPr lang="en-IN" sz="16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28619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78</TotalTime>
  <Words>1579</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Century Gothic</vt:lpstr>
      <vt:lpstr>Wingdings 3</vt:lpstr>
      <vt:lpstr>Ion Boardroom</vt:lpstr>
      <vt:lpstr>AGE &amp; GENDER DETECTION</vt:lpstr>
      <vt:lpstr>PowerPoint Presentation</vt:lpstr>
      <vt:lpstr>OUR FINAL PROJECT</vt:lpstr>
      <vt:lpstr>Introduction</vt:lpstr>
      <vt:lpstr>CNN Overview</vt:lpstr>
      <vt:lpstr>Data Collection and Pre-processing</vt:lpstr>
      <vt:lpstr>Model Architecture </vt:lpstr>
      <vt:lpstr>Feature Extraction and Selection</vt:lpstr>
      <vt:lpstr>Model Training</vt:lpstr>
      <vt:lpstr>Model Evaluation</vt:lpstr>
      <vt:lpstr>Results </vt:lpstr>
      <vt:lpstr>Model Deployment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 &amp; GENDER DETECTION</dc:title>
  <dc:creator>Admin</dc:creator>
  <cp:lastModifiedBy>Admin</cp:lastModifiedBy>
  <cp:revision>9</cp:revision>
  <dcterms:created xsi:type="dcterms:W3CDTF">2023-05-11T13:49:04Z</dcterms:created>
  <dcterms:modified xsi:type="dcterms:W3CDTF">2023-05-11T15:07:42Z</dcterms:modified>
</cp:coreProperties>
</file>