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0"/>
  </p:notesMasterIdLst>
  <p:handoutMasterIdLst>
    <p:handoutMasterId r:id="rId31"/>
  </p:handoutMasterIdLst>
  <p:sldIdLst>
    <p:sldId id="378" r:id="rId2"/>
    <p:sldId id="446" r:id="rId3"/>
    <p:sldId id="487" r:id="rId4"/>
    <p:sldId id="466" r:id="rId5"/>
    <p:sldId id="488" r:id="rId6"/>
    <p:sldId id="467" r:id="rId7"/>
    <p:sldId id="465" r:id="rId8"/>
    <p:sldId id="468" r:id="rId9"/>
    <p:sldId id="473" r:id="rId10"/>
    <p:sldId id="475" r:id="rId11"/>
    <p:sldId id="474" r:id="rId12"/>
    <p:sldId id="477" r:id="rId13"/>
    <p:sldId id="478" r:id="rId14"/>
    <p:sldId id="470" r:id="rId15"/>
    <p:sldId id="479" r:id="rId16"/>
    <p:sldId id="471" r:id="rId17"/>
    <p:sldId id="472" r:id="rId18"/>
    <p:sldId id="480" r:id="rId19"/>
    <p:sldId id="481" r:id="rId20"/>
    <p:sldId id="483" r:id="rId21"/>
    <p:sldId id="484" r:id="rId22"/>
    <p:sldId id="490" r:id="rId23"/>
    <p:sldId id="491" r:id="rId24"/>
    <p:sldId id="492" r:id="rId25"/>
    <p:sldId id="489" r:id="rId26"/>
    <p:sldId id="493" r:id="rId27"/>
    <p:sldId id="494" r:id="rId28"/>
    <p:sldId id="49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CB3414-A234-4121-B43C-EAF61208AAE7}">
          <p14:sldIdLst>
            <p14:sldId id="378"/>
            <p14:sldId id="446"/>
            <p14:sldId id="487"/>
            <p14:sldId id="466"/>
            <p14:sldId id="488"/>
            <p14:sldId id="467"/>
            <p14:sldId id="465"/>
            <p14:sldId id="468"/>
            <p14:sldId id="473"/>
            <p14:sldId id="475"/>
            <p14:sldId id="474"/>
            <p14:sldId id="477"/>
            <p14:sldId id="478"/>
            <p14:sldId id="470"/>
            <p14:sldId id="479"/>
            <p14:sldId id="471"/>
            <p14:sldId id="472"/>
            <p14:sldId id="480"/>
            <p14:sldId id="481"/>
            <p14:sldId id="483"/>
            <p14:sldId id="484"/>
            <p14:sldId id="490"/>
            <p14:sldId id="491"/>
            <p14:sldId id="492"/>
            <p14:sldId id="489"/>
            <p14:sldId id="493"/>
            <p14:sldId id="494"/>
            <p14:sldId id="49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6C174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12" autoAdjust="0"/>
  </p:normalViewPr>
  <p:slideViewPr>
    <p:cSldViewPr snapToGrid="0">
      <p:cViewPr varScale="1">
        <p:scale>
          <a:sx n="68" d="100"/>
          <a:sy n="68" d="100"/>
        </p:scale>
        <p:origin x="792"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8B148F-56A3-4324-AF2E-C85A5F1D39EC}" type="datetimeFigureOut">
              <a:rPr lang="es-MX" smtClean="0"/>
              <a:t>05/03/2024</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45AF3-E298-481C-80CF-2628ECE50529}" type="slidenum">
              <a:rPr lang="es-MX" smtClean="0"/>
              <a:t>‹#›</a:t>
            </a:fld>
            <a:endParaRPr lang="es-MX"/>
          </a:p>
        </p:txBody>
      </p:sp>
    </p:spTree>
    <p:extLst>
      <p:ext uri="{BB962C8B-B14F-4D97-AF65-F5344CB8AC3E}">
        <p14:creationId xmlns:p14="http://schemas.microsoft.com/office/powerpoint/2010/main" val="3626631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79000-9853-45C8-9071-7E659CBEA29F}" type="datetimeFigureOut">
              <a:rPr lang="es-MX" smtClean="0"/>
              <a:t>05/03/2024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5F42B-E19E-4E91-BE0C-BC9E4D307EE5}" type="slidenum">
              <a:rPr lang="es-MX" smtClean="0"/>
              <a:t>‹#›</a:t>
            </a:fld>
            <a:endParaRPr lang="es-MX"/>
          </a:p>
        </p:txBody>
      </p:sp>
    </p:spTree>
    <p:extLst>
      <p:ext uri="{BB962C8B-B14F-4D97-AF65-F5344CB8AC3E}">
        <p14:creationId xmlns:p14="http://schemas.microsoft.com/office/powerpoint/2010/main" val="34441500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8BF9B64-47BC-4070-B3B0-F2315CFFD48B}" type="datetime1">
              <a:rPr lang="es-MX" smtClean="0"/>
              <a:t>05/03/2024</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60053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0AE038A-D22A-45B9-9E60-AB7D613C7C04}" type="datetime1">
              <a:rPr lang="es-MX" smtClean="0"/>
              <a:t>05/03/2024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158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F742A2F-335C-4229-8E7B-8D94838C8A26}" type="datetime1">
              <a:rPr lang="es-MX" smtClean="0"/>
              <a:t>05/03/2024</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58882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5F57A7-E3A0-47B0-9AEC-7B9C0009FD50}" type="datetime1">
              <a:rPr lang="es-MX" smtClean="0"/>
              <a:t>05/03/2024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36493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96E81A8-B4C9-4EAB-A310-7B78035B4493}" type="datetime1">
              <a:rPr lang="es-MX" smtClean="0"/>
              <a:t>05/03/2024</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8035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F265310-010C-4770-A79D-E35BE8949E6E}" type="datetime1">
              <a:rPr lang="es-MX" smtClean="0"/>
              <a:t>05/03/2024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93796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64460A-82DC-4CCF-B74C-0E55E892CDFA}" type="datetime1">
              <a:rPr lang="es-MX" smtClean="0"/>
              <a:t>05/03/2024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369960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5587BD-C828-48E0-BBB1-6D48F17DF6AA}" type="datetime1">
              <a:rPr lang="es-MX" smtClean="0"/>
              <a:t>05/03/2024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17121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E947-60E8-418F-BB71-C52BF46546FB}" type="datetime1">
              <a:rPr lang="es-MX" smtClean="0"/>
              <a:t>05/03/2024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8761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D46685B-0DC7-42FF-8325-E1DB80136160}" type="datetime1">
              <a:rPr lang="es-MX" smtClean="0"/>
              <a:t>05/03/2024</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9541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2B4FBF-2840-4BED-B839-820B3DA5A404}" type="datetime1">
              <a:rPr lang="es-MX" smtClean="0"/>
              <a:t>05/03/2024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419873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8E2CF37-0776-42B1-AA39-8413BC8FDF0B}" type="datetime1">
              <a:rPr lang="es-MX" smtClean="0"/>
              <a:t>05/03/2024</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7C49EEB-2137-4DDB-9BF5-5635C18E0A87}" type="slidenum">
              <a:rPr lang="es-MX" smtClean="0"/>
              <a:t>‹#›</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5495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9B87E0C7-94B1-4CDE-1326-96DC5260A8DD}"/>
              </a:ext>
            </a:extLst>
          </p:cNvPr>
          <p:cNvSpPr/>
          <p:nvPr/>
        </p:nvSpPr>
        <p:spPr>
          <a:xfrm>
            <a:off x="0" y="0"/>
            <a:ext cx="12192000" cy="6858000"/>
          </a:xfrm>
          <a:prstGeom prst="rect">
            <a:avLst/>
          </a:prstGeom>
          <a:ln w="38100">
            <a:solidFill>
              <a:srgbClr val="6C174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endParaRPr lang="es-MX" sz="1800" b="1" dirty="0">
              <a:solidFill>
                <a:schemeClr val="tx1"/>
              </a:solidFill>
              <a:effectLst/>
              <a:latin typeface="Gill Sans MT (Títulos)"/>
              <a:ea typeface="Calibri" panose="020F0502020204030204" pitchFamily="34" charset="0"/>
              <a:cs typeface="Times New Roman" panose="02020603050405020304" pitchFamily="18" charset="0"/>
            </a:endParaRPr>
          </a:p>
        </p:txBody>
      </p:sp>
      <p:sp>
        <p:nvSpPr>
          <p:cNvPr id="12" name="Rectángulo 3">
            <a:extLst>
              <a:ext uri="{FF2B5EF4-FFF2-40B4-BE49-F238E27FC236}">
                <a16:creationId xmlns:a16="http://schemas.microsoft.com/office/drawing/2014/main" id="{8F22DA0C-6A46-4B48-92F0-15D0E7FD4B80}"/>
              </a:ext>
            </a:extLst>
          </p:cNvPr>
          <p:cNvSpPr/>
          <p:nvPr/>
        </p:nvSpPr>
        <p:spPr>
          <a:xfrm flipV="1">
            <a:off x="1260627" y="2010728"/>
            <a:ext cx="10269083" cy="1264319"/>
          </a:xfrm>
          <a:prstGeom prst="rect">
            <a:avLst/>
          </a:prstGeom>
          <a:solidFill>
            <a:srgbClr val="6C1741"/>
          </a:solidFill>
          <a:ln>
            <a:solidFill>
              <a:srgbClr val="6C174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x-none" sz="900" dirty="0">
              <a:solidFill>
                <a:schemeClr val="tx1"/>
              </a:solidFill>
            </a:endParaRPr>
          </a:p>
        </p:txBody>
      </p:sp>
      <p:sp>
        <p:nvSpPr>
          <p:cNvPr id="6" name="Rectángulo 7">
            <a:extLst>
              <a:ext uri="{FF2B5EF4-FFF2-40B4-BE49-F238E27FC236}">
                <a16:creationId xmlns:a16="http://schemas.microsoft.com/office/drawing/2014/main" id="{64898314-EAD3-4A5B-8BB9-EE37F4C2E121}"/>
              </a:ext>
            </a:extLst>
          </p:cNvPr>
          <p:cNvSpPr/>
          <p:nvPr/>
        </p:nvSpPr>
        <p:spPr>
          <a:xfrm>
            <a:off x="1963903" y="2220535"/>
            <a:ext cx="9292294" cy="832407"/>
          </a:xfrm>
          <a:prstGeom prst="rect">
            <a:avLst/>
          </a:prstGeom>
        </p:spPr>
        <p:txBody>
          <a:bodyPr wrap="square">
            <a:spAutoFit/>
          </a:bodyPr>
          <a:lstStyle/>
          <a:p>
            <a:pPr algn="ctr">
              <a:lnSpc>
                <a:spcPct val="107000"/>
              </a:lnSpc>
              <a:spcAft>
                <a:spcPts val="800"/>
              </a:spcAft>
            </a:pPr>
            <a:r>
              <a:rPr lang="es-ES" sz="2000" b="1" dirty="0">
                <a:solidFill>
                  <a:schemeClr val="bg1"/>
                </a:solidFill>
                <a:latin typeface="Gill Sans MT (Títulos)"/>
                <a:ea typeface="Calibri" panose="020F0502020204030204" pitchFamily="34" charset="0"/>
                <a:cs typeface="Times New Roman" panose="02020603050405020304" pitchFamily="18" charset="0"/>
              </a:rPr>
              <a:t>ALGORITMOS GENÉTICOS</a:t>
            </a:r>
          </a:p>
          <a:p>
            <a:pPr algn="ctr">
              <a:lnSpc>
                <a:spcPct val="107000"/>
              </a:lnSpc>
              <a:spcAft>
                <a:spcPts val="800"/>
              </a:spcAft>
            </a:pPr>
            <a:endParaRPr lang="es-MX" sz="2000" b="1" dirty="0">
              <a:solidFill>
                <a:schemeClr val="bg1"/>
              </a:solidFill>
              <a:effectLst/>
              <a:latin typeface="Gill Sans MT (Títulos)"/>
              <a:ea typeface="Calibri" panose="020F0502020204030204" pitchFamily="34" charset="0"/>
              <a:cs typeface="Times New Roman" panose="02020603050405020304" pitchFamily="18" charset="0"/>
            </a:endParaRPr>
          </a:p>
        </p:txBody>
      </p:sp>
      <p:sp>
        <p:nvSpPr>
          <p:cNvPr id="7" name="Rectángulo 8">
            <a:extLst>
              <a:ext uri="{FF2B5EF4-FFF2-40B4-BE49-F238E27FC236}">
                <a16:creationId xmlns:a16="http://schemas.microsoft.com/office/drawing/2014/main" id="{BED5A327-1854-432A-B233-81BA202EAE89}"/>
              </a:ext>
            </a:extLst>
          </p:cNvPr>
          <p:cNvSpPr/>
          <p:nvPr/>
        </p:nvSpPr>
        <p:spPr>
          <a:xfrm>
            <a:off x="1963903" y="722665"/>
            <a:ext cx="9007391" cy="338554"/>
          </a:xfrm>
          <a:prstGeom prst="rect">
            <a:avLst/>
          </a:prstGeom>
        </p:spPr>
        <p:txBody>
          <a:bodyPr wrap="square">
            <a:spAutoFit/>
          </a:bodyPr>
          <a:lstStyle/>
          <a:p>
            <a:pPr algn="ctr"/>
            <a:r>
              <a:rPr lang="es-MX" sz="1600" b="1" i="0" dirty="0">
                <a:effectLst/>
                <a:latin typeface="Gill Sans MT (Títulos)"/>
                <a:cs typeface="Times New Roman" panose="02020603050405020304" pitchFamily="18" charset="0"/>
              </a:rPr>
              <a:t>ESCUELA SUPERIOR DE CÓMPUTO - IPN</a:t>
            </a:r>
          </a:p>
        </p:txBody>
      </p:sp>
      <p:sp>
        <p:nvSpPr>
          <p:cNvPr id="8" name="Rectangle 7">
            <a:extLst>
              <a:ext uri="{FF2B5EF4-FFF2-40B4-BE49-F238E27FC236}">
                <a16:creationId xmlns:a16="http://schemas.microsoft.com/office/drawing/2014/main" id="{C6C5F370-281D-47CC-A23A-DCBBF7589C88}"/>
              </a:ext>
            </a:extLst>
          </p:cNvPr>
          <p:cNvSpPr/>
          <p:nvPr/>
        </p:nvSpPr>
        <p:spPr>
          <a:xfrm>
            <a:off x="1689481" y="4174824"/>
            <a:ext cx="9411377" cy="1184940"/>
          </a:xfrm>
          <a:prstGeom prst="rect">
            <a:avLst/>
          </a:prstGeom>
          <a:noFill/>
        </p:spPr>
        <p:txBody>
          <a:bodyPr wrap="square">
            <a:spAutoFit/>
          </a:bodyPr>
          <a:lstStyle/>
          <a:p>
            <a:pPr algn="ctr">
              <a:spcBef>
                <a:spcPts val="600"/>
              </a:spcBef>
            </a:pPr>
            <a:r>
              <a:rPr lang="es-419" sz="1400" i="1" dirty="0">
                <a:latin typeface="Gill Sans MT (Títulos)"/>
                <a:cs typeface="Times New Roman" panose="02020603050405020304" pitchFamily="18" charset="0"/>
              </a:rPr>
              <a:t>Presenta</a:t>
            </a:r>
          </a:p>
          <a:p>
            <a:pPr algn="ctr">
              <a:spcBef>
                <a:spcPts val="600"/>
              </a:spcBef>
            </a:pPr>
            <a:r>
              <a:rPr lang="es-ES" sz="1400" b="1" i="0" dirty="0">
                <a:effectLst/>
                <a:latin typeface="Gill Sans MT (Títulos)"/>
                <a:cs typeface="Times New Roman" panose="02020603050405020304" pitchFamily="18" charset="0"/>
              </a:rPr>
              <a:t>DANIEL MOLINA P</a:t>
            </a:r>
            <a:r>
              <a:rPr lang="es-MX" sz="1400" b="1" dirty="0">
                <a:latin typeface="Gill Sans MT (Títulos)"/>
                <a:cs typeface="Times New Roman" panose="02020603050405020304" pitchFamily="18" charset="0"/>
              </a:rPr>
              <a:t>ÉREZ</a:t>
            </a:r>
          </a:p>
          <a:p>
            <a:pPr algn="ctr">
              <a:spcBef>
                <a:spcPts val="600"/>
              </a:spcBef>
            </a:pPr>
            <a:r>
              <a:rPr lang="es-MX" sz="1400" b="1" dirty="0">
                <a:latin typeface="Gill Sans MT (Títulos)"/>
                <a:cs typeface="Times New Roman" panose="02020603050405020304" pitchFamily="18" charset="0"/>
              </a:rPr>
              <a:t>danielmolinaperez90@gmail.com</a:t>
            </a:r>
            <a:endParaRPr lang="en-US" sz="1400" b="1" dirty="0">
              <a:latin typeface="Gill Sans MT (Títulos)"/>
              <a:cs typeface="Times New Roman" panose="02020603050405020304" pitchFamily="18" charset="0"/>
            </a:endParaRPr>
          </a:p>
          <a:p>
            <a:pPr algn="ctr">
              <a:spcBef>
                <a:spcPts val="600"/>
              </a:spcBef>
            </a:pPr>
            <a:endParaRPr lang="es-419" sz="1400" i="1" dirty="0">
              <a:latin typeface="Gill Sans MT (Títulos)"/>
              <a:cs typeface="Times New Roman" panose="02020603050405020304" pitchFamily="18" charset="0"/>
            </a:endParaRPr>
          </a:p>
        </p:txBody>
      </p:sp>
      <p:sp>
        <p:nvSpPr>
          <p:cNvPr id="9" name="TextBox 8">
            <a:extLst>
              <a:ext uri="{FF2B5EF4-FFF2-40B4-BE49-F238E27FC236}">
                <a16:creationId xmlns:a16="http://schemas.microsoft.com/office/drawing/2014/main" id="{8203B291-3A21-4379-AC92-2CF074B6D462}"/>
              </a:ext>
            </a:extLst>
          </p:cNvPr>
          <p:cNvSpPr txBox="1"/>
          <p:nvPr/>
        </p:nvSpPr>
        <p:spPr>
          <a:xfrm>
            <a:off x="5036887" y="6167922"/>
            <a:ext cx="2716566" cy="276999"/>
          </a:xfrm>
          <a:prstGeom prst="rect">
            <a:avLst/>
          </a:prstGeom>
          <a:noFill/>
        </p:spPr>
        <p:txBody>
          <a:bodyPr wrap="square" rtlCol="0">
            <a:spAutoFit/>
          </a:bodyPr>
          <a:lstStyle/>
          <a:p>
            <a:pPr algn="ctr"/>
            <a:r>
              <a:rPr lang="es-MX" sz="1200" dirty="0">
                <a:latin typeface="Gill Sans MT (Títulos)"/>
              </a:rPr>
              <a:t>CIUDAD DE MÉXICO</a:t>
            </a:r>
          </a:p>
        </p:txBody>
      </p:sp>
      <p:pic>
        <p:nvPicPr>
          <p:cNvPr id="10" name="Picture 6" descr="Resultado de imagen para logo de politecnico nacional de mexico fondo transparente">
            <a:extLst>
              <a:ext uri="{FF2B5EF4-FFF2-40B4-BE49-F238E27FC236}">
                <a16:creationId xmlns:a16="http://schemas.microsoft.com/office/drawing/2014/main" id="{DD0DCD44-78A9-84E1-8027-3A4CA1A7465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008" r="20146"/>
          <a:stretch/>
        </p:blipFill>
        <p:spPr bwMode="auto">
          <a:xfrm>
            <a:off x="234888" y="123235"/>
            <a:ext cx="1141148" cy="142517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1894E0A3-27B1-2D96-9224-9057A81687CA}"/>
              </a:ext>
            </a:extLst>
          </p:cNvPr>
          <p:cNvCxnSpPr>
            <a:cxnSpLocks/>
          </p:cNvCxnSpPr>
          <p:nvPr/>
        </p:nvCxnSpPr>
        <p:spPr>
          <a:xfrm>
            <a:off x="831980" y="1587574"/>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E0F2A367-662F-3B66-0626-72C624FF0FB0}"/>
              </a:ext>
            </a:extLst>
          </p:cNvPr>
          <p:cNvCxnSpPr>
            <a:cxnSpLocks/>
          </p:cNvCxnSpPr>
          <p:nvPr/>
        </p:nvCxnSpPr>
        <p:spPr>
          <a:xfrm>
            <a:off x="759944" y="1587574"/>
            <a:ext cx="0" cy="4159731"/>
          </a:xfrm>
          <a:prstGeom prst="line">
            <a:avLst/>
          </a:prstGeom>
          <a:ln w="38100"/>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342334AA-0A4D-29EB-2701-C6A1EFF3E83A}"/>
              </a:ext>
            </a:extLst>
          </p:cNvPr>
          <p:cNvSpPr txBox="1"/>
          <p:nvPr/>
        </p:nvSpPr>
        <p:spPr>
          <a:xfrm>
            <a:off x="2960726" y="159978"/>
            <a:ext cx="7013748" cy="461665"/>
          </a:xfrm>
          <a:prstGeom prst="rect">
            <a:avLst/>
          </a:prstGeom>
          <a:noFill/>
        </p:spPr>
        <p:txBody>
          <a:bodyPr wrap="square">
            <a:spAutoFit/>
          </a:bodyPr>
          <a:lstStyle/>
          <a:p>
            <a:pPr algn="ctr"/>
            <a:r>
              <a:rPr lang="es-MX" sz="2400" b="1" i="0" dirty="0">
                <a:effectLst/>
                <a:latin typeface="Gill Sans MT (Títulos)"/>
                <a:cs typeface="Times New Roman" panose="02020603050405020304" pitchFamily="18" charset="0"/>
              </a:rPr>
              <a:t>INSTITUTO POLITÉCNICO NACIONAL</a:t>
            </a:r>
          </a:p>
        </p:txBody>
      </p:sp>
      <p:grpSp>
        <p:nvGrpSpPr>
          <p:cNvPr id="29" name="Grupo 28">
            <a:extLst>
              <a:ext uri="{FF2B5EF4-FFF2-40B4-BE49-F238E27FC236}">
                <a16:creationId xmlns:a16="http://schemas.microsoft.com/office/drawing/2014/main" id="{56DF2076-D58D-18A4-CF37-F1F0BE06DE8E}"/>
              </a:ext>
            </a:extLst>
          </p:cNvPr>
          <p:cNvGrpSpPr/>
          <p:nvPr/>
        </p:nvGrpSpPr>
        <p:grpSpPr>
          <a:xfrm rot="16200000">
            <a:off x="6431582" y="-2956878"/>
            <a:ext cx="72036" cy="7200000"/>
            <a:chOff x="2303116" y="1706010"/>
            <a:chExt cx="72036" cy="4159731"/>
          </a:xfrm>
        </p:grpSpPr>
        <p:cxnSp>
          <p:nvCxnSpPr>
            <p:cNvPr id="27" name="Conector recto 26">
              <a:extLst>
                <a:ext uri="{FF2B5EF4-FFF2-40B4-BE49-F238E27FC236}">
                  <a16:creationId xmlns:a16="http://schemas.microsoft.com/office/drawing/2014/main" id="{8F49F0D1-5937-4C77-F770-8EA8139A6870}"/>
                </a:ext>
              </a:extLst>
            </p:cNvPr>
            <p:cNvCxnSpPr>
              <a:cxnSpLocks/>
            </p:cNvCxnSpPr>
            <p:nvPr/>
          </p:nvCxnSpPr>
          <p:spPr>
            <a:xfrm>
              <a:off x="2375152" y="1706010"/>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AB9A9F63-2060-492A-F9CA-E5044FAEF60A}"/>
                </a:ext>
              </a:extLst>
            </p:cNvPr>
            <p:cNvCxnSpPr>
              <a:cxnSpLocks/>
            </p:cNvCxnSpPr>
            <p:nvPr/>
          </p:nvCxnSpPr>
          <p:spPr>
            <a:xfrm>
              <a:off x="2303116" y="1706010"/>
              <a:ext cx="0" cy="4159731"/>
            </a:xfrm>
            <a:prstGeom prst="line">
              <a:avLst/>
            </a:prstGeom>
            <a:ln w="38100"/>
          </p:spPr>
          <p:style>
            <a:lnRef idx="1">
              <a:schemeClr val="dk1"/>
            </a:lnRef>
            <a:fillRef idx="0">
              <a:schemeClr val="dk1"/>
            </a:fillRef>
            <a:effectRef idx="0">
              <a:schemeClr val="dk1"/>
            </a:effectRef>
            <a:fontRef idx="minor">
              <a:schemeClr val="tx1"/>
            </a:fontRef>
          </p:style>
        </p:cxnSp>
      </p:grpSp>
      <p:pic>
        <p:nvPicPr>
          <p:cNvPr id="2" name="Picture 1">
            <a:extLst>
              <a:ext uri="{FF2B5EF4-FFF2-40B4-BE49-F238E27FC236}">
                <a16:creationId xmlns:a16="http://schemas.microsoft.com/office/drawing/2014/main" id="{194EBB24-4884-1BCB-0D5C-D1732F5C1494}"/>
              </a:ext>
            </a:extLst>
          </p:cNvPr>
          <p:cNvPicPr>
            <a:picLocks noChangeAspect="1"/>
          </p:cNvPicPr>
          <p:nvPr/>
        </p:nvPicPr>
        <p:blipFill>
          <a:blip r:embed="rId3"/>
          <a:stretch>
            <a:fillRect/>
          </a:stretch>
        </p:blipFill>
        <p:spPr>
          <a:xfrm>
            <a:off x="100127" y="5832176"/>
            <a:ext cx="1463705" cy="940953"/>
          </a:xfrm>
          <a:prstGeom prst="rect">
            <a:avLst/>
          </a:prstGeom>
        </p:spPr>
      </p:pic>
      <p:sp>
        <p:nvSpPr>
          <p:cNvPr id="3" name="Rectángulo 7">
            <a:extLst>
              <a:ext uri="{FF2B5EF4-FFF2-40B4-BE49-F238E27FC236}">
                <a16:creationId xmlns:a16="http://schemas.microsoft.com/office/drawing/2014/main" id="{A1377ADC-9A94-E4D6-A635-69FC8B984E07}"/>
              </a:ext>
            </a:extLst>
          </p:cNvPr>
          <p:cNvSpPr/>
          <p:nvPr/>
        </p:nvSpPr>
        <p:spPr>
          <a:xfrm>
            <a:off x="1865843" y="1401806"/>
            <a:ext cx="9292294" cy="400494"/>
          </a:xfrm>
          <a:prstGeom prst="rect">
            <a:avLst/>
          </a:prstGeom>
        </p:spPr>
        <p:txBody>
          <a:bodyPr wrap="square">
            <a:spAutoFit/>
          </a:bodyPr>
          <a:lstStyle/>
          <a:p>
            <a:pPr algn="ctr">
              <a:lnSpc>
                <a:spcPct val="107000"/>
              </a:lnSpc>
              <a:spcAft>
                <a:spcPts val="800"/>
              </a:spcAft>
            </a:pPr>
            <a:r>
              <a:rPr lang="es-MX" sz="2000" b="1" dirty="0">
                <a:solidFill>
                  <a:schemeClr val="tx1"/>
                </a:solidFill>
                <a:effectLst/>
                <a:latin typeface="Gill Sans MT (Títulos)"/>
                <a:ea typeface="Calibri" panose="020F0502020204030204" pitchFamily="34" charset="0"/>
                <a:cs typeface="Times New Roman" panose="02020603050405020304" pitchFamily="18" charset="0"/>
              </a:rPr>
              <a:t>ALGORITMOS BIOINSPIRADOS</a:t>
            </a:r>
          </a:p>
        </p:txBody>
      </p:sp>
    </p:spTree>
    <p:extLst>
      <p:ext uri="{BB962C8B-B14F-4D97-AF65-F5344CB8AC3E}">
        <p14:creationId xmlns:p14="http://schemas.microsoft.com/office/powerpoint/2010/main" val="263482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924A8049-0741-8A20-84FB-1505F4985067}"/>
              </a:ext>
            </a:extLst>
          </p:cNvPr>
          <p:cNvGraphicFramePr>
            <a:graphicFrameLocks noGrp="1"/>
          </p:cNvGraphicFramePr>
          <p:nvPr/>
        </p:nvGraphicFramePr>
        <p:xfrm>
          <a:off x="142786" y="3625948"/>
          <a:ext cx="5613010" cy="2879156"/>
        </p:xfrm>
        <a:graphic>
          <a:graphicData uri="http://schemas.openxmlformats.org/drawingml/2006/table">
            <a:tbl>
              <a:tblPr firstRow="1" firstCol="1" bandRow="1"/>
              <a:tblGrid>
                <a:gridCol w="1150783">
                  <a:extLst>
                    <a:ext uri="{9D8B030D-6E8A-4147-A177-3AD203B41FA5}">
                      <a16:colId xmlns:a16="http://schemas.microsoft.com/office/drawing/2014/main" val="3958582566"/>
                    </a:ext>
                  </a:extLst>
                </a:gridCol>
                <a:gridCol w="637461">
                  <a:extLst>
                    <a:ext uri="{9D8B030D-6E8A-4147-A177-3AD203B41FA5}">
                      <a16:colId xmlns:a16="http://schemas.microsoft.com/office/drawing/2014/main" val="1569835867"/>
                    </a:ext>
                  </a:extLst>
                </a:gridCol>
                <a:gridCol w="637461">
                  <a:extLst>
                    <a:ext uri="{9D8B030D-6E8A-4147-A177-3AD203B41FA5}">
                      <a16:colId xmlns:a16="http://schemas.microsoft.com/office/drawing/2014/main" val="2223545437"/>
                    </a:ext>
                  </a:extLst>
                </a:gridCol>
                <a:gridCol w="637461">
                  <a:extLst>
                    <a:ext uri="{9D8B030D-6E8A-4147-A177-3AD203B41FA5}">
                      <a16:colId xmlns:a16="http://schemas.microsoft.com/office/drawing/2014/main" val="2364669621"/>
                    </a:ext>
                  </a:extLst>
                </a:gridCol>
                <a:gridCol w="637461">
                  <a:extLst>
                    <a:ext uri="{9D8B030D-6E8A-4147-A177-3AD203B41FA5}">
                      <a16:colId xmlns:a16="http://schemas.microsoft.com/office/drawing/2014/main" val="4213279465"/>
                    </a:ext>
                  </a:extLst>
                </a:gridCol>
                <a:gridCol w="637461">
                  <a:extLst>
                    <a:ext uri="{9D8B030D-6E8A-4147-A177-3AD203B41FA5}">
                      <a16:colId xmlns:a16="http://schemas.microsoft.com/office/drawing/2014/main" val="2095844316"/>
                    </a:ext>
                  </a:extLst>
                </a:gridCol>
                <a:gridCol w="637461">
                  <a:extLst>
                    <a:ext uri="{9D8B030D-6E8A-4147-A177-3AD203B41FA5}">
                      <a16:colId xmlns:a16="http://schemas.microsoft.com/office/drawing/2014/main" val="314970045"/>
                    </a:ext>
                  </a:extLst>
                </a:gridCol>
                <a:gridCol w="637461">
                  <a:extLst>
                    <a:ext uri="{9D8B030D-6E8A-4147-A177-3AD203B41FA5}">
                      <a16:colId xmlns:a16="http://schemas.microsoft.com/office/drawing/2014/main" val="1399401941"/>
                    </a:ext>
                  </a:extLst>
                </a:gridCol>
              </a:tblGrid>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Padre 1</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2</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3</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4</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ES_tradnl"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a:xfrm>
            <a:off x="10516097" y="6153085"/>
            <a:ext cx="1052510" cy="365125"/>
          </a:xfrm>
        </p:spPr>
        <p:txBody>
          <a:bodyPr>
            <a:normAutofit/>
          </a:bodyPr>
          <a:lstStyle/>
          <a:p>
            <a:pPr>
              <a:spcAft>
                <a:spcPts val="600"/>
              </a:spcAft>
            </a:pPr>
            <a:fld id="{27C49EEB-2137-4DDB-9BF5-5635C18E0A87}" type="slidenum">
              <a:rPr lang="es-MX" smtClean="0"/>
              <a:pPr>
                <a:spcAft>
                  <a:spcPts val="600"/>
                </a:spcAft>
              </a:pPr>
              <a:t>10</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cruzamiento (en dos puntos)</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DA4D3D-0C66-CE86-E99A-33BE003229CB}"/>
              </a:ext>
            </a:extLst>
          </p:cNvPr>
          <p:cNvSpPr txBox="1"/>
          <p:nvPr/>
        </p:nvSpPr>
        <p:spPr>
          <a:xfrm>
            <a:off x="520505" y="663986"/>
            <a:ext cx="11309247" cy="2354491"/>
          </a:xfrm>
          <a:prstGeom prst="rect">
            <a:avLst/>
          </a:prstGeom>
          <a:noFill/>
        </p:spPr>
        <p:txBody>
          <a:bodyPr wrap="square">
            <a:spAutoFit/>
          </a:bodyPr>
          <a:lstStyle/>
          <a:p>
            <a:r>
              <a:rPr lang="es-MX" sz="2000" dirty="0">
                <a:latin typeface="Times New Roman" panose="02020603050405020304" pitchFamily="18" charset="0"/>
                <a:cs typeface="Times New Roman" panose="02020603050405020304" pitchFamily="18" charset="0"/>
              </a:rPr>
              <a:t>Para i desde 1 hasta Np-1 con paso 2 </a:t>
            </a:r>
            <a:r>
              <a:rPr lang="es-MX" sz="2000" b="1" dirty="0">
                <a:solidFill>
                  <a:srgbClr val="FF0000"/>
                </a:solidFill>
                <a:latin typeface="Times New Roman" panose="02020603050405020304" pitchFamily="18" charset="0"/>
                <a:cs typeface="Times New Roman" panose="02020603050405020304" pitchFamily="18" charset="0"/>
              </a:rPr>
              <a:t>supongamos: primer ciclo </a:t>
            </a:r>
            <a:r>
              <a:rPr lang="es-ES" sz="2000" b="1" dirty="0">
                <a:solidFill>
                  <a:srgbClr val="FF0000"/>
                </a:solidFill>
                <a:latin typeface="Times New Roman" panose="02020603050405020304" pitchFamily="18" charset="0"/>
                <a:cs typeface="Times New Roman" panose="02020603050405020304" pitchFamily="18" charset="0"/>
              </a:rPr>
              <a:t>(i </a:t>
            </a:r>
            <a:r>
              <a:rPr lang="en-US" sz="2000" b="1" dirty="0">
                <a:solidFill>
                  <a:srgbClr val="FF0000"/>
                </a:solidFill>
                <a:latin typeface="Times New Roman" panose="02020603050405020304" pitchFamily="18" charset="0"/>
                <a:cs typeface="Times New Roman" panose="02020603050405020304" pitchFamily="18" charset="0"/>
              </a:rPr>
              <a:t>= 1</a:t>
            </a:r>
            <a:r>
              <a:rPr lang="es-ES" sz="2000" b="1" dirty="0">
                <a:solidFill>
                  <a:srgbClr val="FF0000"/>
                </a:solidFill>
                <a:latin typeface="Times New Roman" panose="02020603050405020304" pitchFamily="18" charset="0"/>
                <a:cs typeface="Times New Roman" panose="02020603050405020304" pitchFamily="18" charset="0"/>
              </a:rPr>
              <a:t>)</a:t>
            </a:r>
          </a:p>
          <a:p>
            <a:endParaRPr lang="es-MX" sz="900" dirty="0">
              <a:solidFill>
                <a:srgbClr val="FF0000"/>
              </a:solidFill>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Si rand &lt;= Pc  </a:t>
            </a:r>
            <a:r>
              <a:rPr lang="es-MX" sz="2000" b="1" dirty="0">
                <a:solidFill>
                  <a:srgbClr val="FF0000"/>
                </a:solidFill>
                <a:latin typeface="Times New Roman" panose="02020603050405020304" pitchFamily="18" charset="0"/>
                <a:cs typeface="Times New Roman" panose="02020603050405020304" pitchFamily="18" charset="0"/>
              </a:rPr>
              <a:t>supongamos:  rand=0.6 y Pc=0.9  (0.6 &lt; 0.9)</a:t>
            </a:r>
          </a:p>
          <a:p>
            <a:endParaRPr lang="es-MX" sz="900" dirty="0">
              <a:solidFill>
                <a:srgbClr val="FF0000"/>
              </a:solidFill>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  </a:t>
            </a:r>
            <a:r>
              <a:rPr lang="es-MX" sz="2000" b="1" dirty="0">
                <a:solidFill>
                  <a:srgbClr val="FF0000"/>
                </a:solidFill>
                <a:latin typeface="Times New Roman" panose="02020603050405020304" pitchFamily="18" charset="0"/>
                <a:cs typeface="Times New Roman" panose="02020603050405020304" pitchFamily="18" charset="0"/>
              </a:rPr>
              <a:t>supongamos: se generaron los n</a:t>
            </a:r>
            <a:r>
              <a:rPr lang="es-ES" sz="2000" b="1" dirty="0">
                <a:solidFill>
                  <a:srgbClr val="FF0000"/>
                </a:solidFill>
                <a:latin typeface="Times New Roman" panose="02020603050405020304" pitchFamily="18" charset="0"/>
                <a:cs typeface="Times New Roman" panose="02020603050405020304" pitchFamily="18" charset="0"/>
              </a:rPr>
              <a:t>ú</a:t>
            </a:r>
            <a:r>
              <a:rPr lang="es-MX" sz="2000" b="1" dirty="0">
                <a:solidFill>
                  <a:srgbClr val="FF0000"/>
                </a:solidFill>
                <a:latin typeface="Times New Roman" panose="02020603050405020304" pitchFamily="18" charset="0"/>
                <a:cs typeface="Times New Roman" panose="02020603050405020304" pitchFamily="18" charset="0"/>
              </a:rPr>
              <a:t>meros [4,6]</a:t>
            </a:r>
          </a:p>
          <a:p>
            <a:endParaRPr lang="es-MX" sz="900" dirty="0">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hijo1 = concatenar: </a:t>
            </a:r>
            <a:r>
              <a:rPr lang="en-US" sz="2000" b="1" dirty="0">
                <a:latin typeface="Times New Roman" panose="02020603050405020304" pitchFamily="18" charset="0"/>
                <a:cs typeface="Times New Roman" panose="02020603050405020304" pitchFamily="18" charset="0"/>
              </a:rPr>
              <a:t>[</a:t>
            </a:r>
            <a:r>
              <a:rPr lang="es-MX" sz="2000" dirty="0">
                <a:latin typeface="Times New Roman" panose="02020603050405020304" pitchFamily="18" charset="0"/>
                <a:cs typeface="Times New Roman" panose="02020603050405020304" pitchFamily="18" charset="0"/>
              </a:rPr>
              <a:t>Padres(i, 1:pto(1))         Padres(i+1,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(1)+1:pto(2))      Padres(i,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(2)+1:end)</a:t>
            </a:r>
            <a:r>
              <a:rPr lang="es-MX" sz="2000" b="1" dirty="0">
                <a:latin typeface="Times New Roman" panose="02020603050405020304" pitchFamily="18" charset="0"/>
                <a:cs typeface="Times New Roman" panose="02020603050405020304" pitchFamily="18" charset="0"/>
              </a:rPr>
              <a:t>]</a:t>
            </a:r>
          </a:p>
          <a:p>
            <a:endParaRPr lang="es-MX" sz="2000" dirty="0">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hijo2 = concatenar: </a:t>
            </a:r>
            <a:r>
              <a:rPr lang="es-MX" sz="2000" b="1" dirty="0">
                <a:latin typeface="Times New Roman" panose="02020603050405020304" pitchFamily="18" charset="0"/>
                <a:cs typeface="Times New Roman" panose="02020603050405020304" pitchFamily="18" charset="0"/>
              </a:rPr>
              <a:t>[</a:t>
            </a:r>
            <a:r>
              <a:rPr lang="es-MX" sz="2000" dirty="0">
                <a:latin typeface="Times New Roman" panose="02020603050405020304" pitchFamily="18" charset="0"/>
                <a:cs typeface="Times New Roman" panose="02020603050405020304" pitchFamily="18" charset="0"/>
              </a:rPr>
              <a:t>Padres(i+1, 1:pto(1))     Padres(i,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(1)+1:pto(2))          Padres(i+1,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(2)+1:end)</a:t>
            </a:r>
            <a:r>
              <a:rPr lang="es-MX" sz="2000" b="1" dirty="0">
                <a:latin typeface="Times New Roman" panose="02020603050405020304" pitchFamily="18" charset="0"/>
                <a:cs typeface="Times New Roman" panose="02020603050405020304" pitchFamily="18" charset="0"/>
              </a:rPr>
              <a:t>]</a:t>
            </a:r>
            <a:endParaRPr lang="es-MX" sz="2000"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4B16D97-3424-E4BB-719B-593BDFB60038}"/>
              </a:ext>
            </a:extLst>
          </p:cNvPr>
          <p:cNvGraphicFramePr>
            <a:graphicFrameLocks noGrp="1"/>
          </p:cNvGraphicFramePr>
          <p:nvPr/>
        </p:nvGraphicFramePr>
        <p:xfrm>
          <a:off x="5955597" y="3625948"/>
          <a:ext cx="5613010" cy="2879156"/>
        </p:xfrm>
        <a:graphic>
          <a:graphicData uri="http://schemas.openxmlformats.org/drawingml/2006/table">
            <a:tbl>
              <a:tblPr firstRow="1" firstCol="1" bandRow="1"/>
              <a:tblGrid>
                <a:gridCol w="1150783">
                  <a:extLst>
                    <a:ext uri="{9D8B030D-6E8A-4147-A177-3AD203B41FA5}">
                      <a16:colId xmlns:a16="http://schemas.microsoft.com/office/drawing/2014/main" val="3958582566"/>
                    </a:ext>
                  </a:extLst>
                </a:gridCol>
                <a:gridCol w="637461">
                  <a:extLst>
                    <a:ext uri="{9D8B030D-6E8A-4147-A177-3AD203B41FA5}">
                      <a16:colId xmlns:a16="http://schemas.microsoft.com/office/drawing/2014/main" val="1569835867"/>
                    </a:ext>
                  </a:extLst>
                </a:gridCol>
                <a:gridCol w="637461">
                  <a:extLst>
                    <a:ext uri="{9D8B030D-6E8A-4147-A177-3AD203B41FA5}">
                      <a16:colId xmlns:a16="http://schemas.microsoft.com/office/drawing/2014/main" val="2223545437"/>
                    </a:ext>
                  </a:extLst>
                </a:gridCol>
                <a:gridCol w="637461">
                  <a:extLst>
                    <a:ext uri="{9D8B030D-6E8A-4147-A177-3AD203B41FA5}">
                      <a16:colId xmlns:a16="http://schemas.microsoft.com/office/drawing/2014/main" val="2364669621"/>
                    </a:ext>
                  </a:extLst>
                </a:gridCol>
                <a:gridCol w="637461">
                  <a:extLst>
                    <a:ext uri="{9D8B030D-6E8A-4147-A177-3AD203B41FA5}">
                      <a16:colId xmlns:a16="http://schemas.microsoft.com/office/drawing/2014/main" val="4213279465"/>
                    </a:ext>
                  </a:extLst>
                </a:gridCol>
                <a:gridCol w="637461">
                  <a:extLst>
                    <a:ext uri="{9D8B030D-6E8A-4147-A177-3AD203B41FA5}">
                      <a16:colId xmlns:a16="http://schemas.microsoft.com/office/drawing/2014/main" val="2095844316"/>
                    </a:ext>
                  </a:extLst>
                </a:gridCol>
                <a:gridCol w="637461">
                  <a:extLst>
                    <a:ext uri="{9D8B030D-6E8A-4147-A177-3AD203B41FA5}">
                      <a16:colId xmlns:a16="http://schemas.microsoft.com/office/drawing/2014/main" val="314970045"/>
                    </a:ext>
                  </a:extLst>
                </a:gridCol>
                <a:gridCol w="637461">
                  <a:extLst>
                    <a:ext uri="{9D8B030D-6E8A-4147-A177-3AD203B41FA5}">
                      <a16:colId xmlns:a16="http://schemas.microsoft.com/office/drawing/2014/main" val="1399401941"/>
                    </a:ext>
                  </a:extLst>
                </a:gridCol>
              </a:tblGrid>
              <a:tr h="411308">
                <a:tc>
                  <a:txBody>
                    <a:bodyPr/>
                    <a:lstStyle/>
                    <a:p>
                      <a:pPr algn="ctr">
                        <a:lnSpc>
                          <a:spcPct val="150000"/>
                        </a:lnSpc>
                        <a:spcAft>
                          <a:spcPts val="1200"/>
                        </a:spcAft>
                      </a:pPr>
                      <a:r>
                        <a:rPr lang="es-ES_tradnl" sz="1400" dirty="0">
                          <a:effectLst/>
                          <a:latin typeface="Times New Roman" panose="02020603050405020304" pitchFamily="18" charset="0"/>
                          <a:ea typeface="Calibri" panose="020F0502020204030204" pitchFamily="34" charset="0"/>
                          <a:cs typeface="Times New Roman" panose="02020603050405020304" pitchFamily="18" charset="0"/>
                        </a:rPr>
                        <a:t>Hijo 1</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2</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3</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136417851"/>
                  </a:ext>
                </a:extLst>
              </a:tr>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4</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30866897"/>
                  </a:ext>
                </a:extLst>
              </a:tr>
            </a:tbl>
          </a:graphicData>
        </a:graphic>
      </p:graphicFrame>
      <p:pic>
        <p:nvPicPr>
          <p:cNvPr id="6" name="Graphic 5" descr="Cut with solid fill">
            <a:extLst>
              <a:ext uri="{FF2B5EF4-FFF2-40B4-BE49-F238E27FC236}">
                <a16:creationId xmlns:a16="http://schemas.microsoft.com/office/drawing/2014/main" id="{591060A3-FC54-65E9-1CFD-C5B0959DDC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3616872" y="3227194"/>
            <a:ext cx="457063" cy="457063"/>
          </a:xfrm>
          <a:prstGeom prst="rect">
            <a:avLst/>
          </a:prstGeom>
        </p:spPr>
      </p:pic>
      <p:cxnSp>
        <p:nvCxnSpPr>
          <p:cNvPr id="7" name="Straight Connector 6">
            <a:extLst>
              <a:ext uri="{FF2B5EF4-FFF2-40B4-BE49-F238E27FC236}">
                <a16:creationId xmlns:a16="http://schemas.microsoft.com/office/drawing/2014/main" id="{5779087E-4D82-164C-59AE-8A6FF10750B2}"/>
              </a:ext>
            </a:extLst>
          </p:cNvPr>
          <p:cNvCxnSpPr>
            <a:cxnSpLocks/>
          </p:cNvCxnSpPr>
          <p:nvPr/>
        </p:nvCxnSpPr>
        <p:spPr>
          <a:xfrm>
            <a:off x="3845404" y="3625948"/>
            <a:ext cx="0" cy="1521609"/>
          </a:xfrm>
          <a:prstGeom prst="line">
            <a:avLst/>
          </a:prstGeom>
          <a:ln w="3810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16354C-CE1E-97BD-72AC-706492B2F7C8}"/>
              </a:ext>
            </a:extLst>
          </p:cNvPr>
          <p:cNvCxnSpPr>
            <a:cxnSpLocks/>
          </p:cNvCxnSpPr>
          <p:nvPr/>
        </p:nvCxnSpPr>
        <p:spPr>
          <a:xfrm>
            <a:off x="5109151" y="3625948"/>
            <a:ext cx="0" cy="1521609"/>
          </a:xfrm>
          <a:prstGeom prst="line">
            <a:avLst/>
          </a:prstGeom>
          <a:ln w="38100">
            <a:solidFill>
              <a:schemeClr val="tx1"/>
            </a:solidFill>
            <a:prstDash val="solid"/>
          </a:ln>
        </p:spPr>
        <p:style>
          <a:lnRef idx="2">
            <a:schemeClr val="accent1"/>
          </a:lnRef>
          <a:fillRef idx="0">
            <a:schemeClr val="accent1"/>
          </a:fillRef>
          <a:effectRef idx="1">
            <a:schemeClr val="accent1"/>
          </a:effectRef>
          <a:fontRef idx="minor">
            <a:schemeClr val="tx1"/>
          </a:fontRef>
        </p:style>
      </p:cxnSp>
      <p:pic>
        <p:nvPicPr>
          <p:cNvPr id="12" name="Graphic 11" descr="Cut with solid fill">
            <a:extLst>
              <a:ext uri="{FF2B5EF4-FFF2-40B4-BE49-F238E27FC236}">
                <a16:creationId xmlns:a16="http://schemas.microsoft.com/office/drawing/2014/main" id="{2365E4DC-DD03-8EA8-6447-53D613A51E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4880619" y="3239260"/>
            <a:ext cx="457063" cy="457063"/>
          </a:xfrm>
          <a:prstGeom prst="rect">
            <a:avLst/>
          </a:prstGeom>
        </p:spPr>
      </p:pic>
    </p:spTree>
    <p:extLst>
      <p:ext uri="{BB962C8B-B14F-4D97-AF65-F5344CB8AC3E}">
        <p14:creationId xmlns:p14="http://schemas.microsoft.com/office/powerpoint/2010/main" val="244264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924A8049-0741-8A20-84FB-1505F4985067}"/>
              </a:ext>
            </a:extLst>
          </p:cNvPr>
          <p:cNvGraphicFramePr>
            <a:graphicFrameLocks noGrp="1"/>
          </p:cNvGraphicFramePr>
          <p:nvPr/>
        </p:nvGraphicFramePr>
        <p:xfrm>
          <a:off x="184989" y="3429000"/>
          <a:ext cx="5613010" cy="2879156"/>
        </p:xfrm>
        <a:graphic>
          <a:graphicData uri="http://schemas.openxmlformats.org/drawingml/2006/table">
            <a:tbl>
              <a:tblPr firstRow="1" firstCol="1" bandRow="1"/>
              <a:tblGrid>
                <a:gridCol w="1150783">
                  <a:extLst>
                    <a:ext uri="{9D8B030D-6E8A-4147-A177-3AD203B41FA5}">
                      <a16:colId xmlns:a16="http://schemas.microsoft.com/office/drawing/2014/main" val="3958582566"/>
                    </a:ext>
                  </a:extLst>
                </a:gridCol>
                <a:gridCol w="637461">
                  <a:extLst>
                    <a:ext uri="{9D8B030D-6E8A-4147-A177-3AD203B41FA5}">
                      <a16:colId xmlns:a16="http://schemas.microsoft.com/office/drawing/2014/main" val="1569835867"/>
                    </a:ext>
                  </a:extLst>
                </a:gridCol>
                <a:gridCol w="637461">
                  <a:extLst>
                    <a:ext uri="{9D8B030D-6E8A-4147-A177-3AD203B41FA5}">
                      <a16:colId xmlns:a16="http://schemas.microsoft.com/office/drawing/2014/main" val="2223545437"/>
                    </a:ext>
                  </a:extLst>
                </a:gridCol>
                <a:gridCol w="637461">
                  <a:extLst>
                    <a:ext uri="{9D8B030D-6E8A-4147-A177-3AD203B41FA5}">
                      <a16:colId xmlns:a16="http://schemas.microsoft.com/office/drawing/2014/main" val="2364669621"/>
                    </a:ext>
                  </a:extLst>
                </a:gridCol>
                <a:gridCol w="637461">
                  <a:extLst>
                    <a:ext uri="{9D8B030D-6E8A-4147-A177-3AD203B41FA5}">
                      <a16:colId xmlns:a16="http://schemas.microsoft.com/office/drawing/2014/main" val="4213279465"/>
                    </a:ext>
                  </a:extLst>
                </a:gridCol>
                <a:gridCol w="637461">
                  <a:extLst>
                    <a:ext uri="{9D8B030D-6E8A-4147-A177-3AD203B41FA5}">
                      <a16:colId xmlns:a16="http://schemas.microsoft.com/office/drawing/2014/main" val="2095844316"/>
                    </a:ext>
                  </a:extLst>
                </a:gridCol>
                <a:gridCol w="637461">
                  <a:extLst>
                    <a:ext uri="{9D8B030D-6E8A-4147-A177-3AD203B41FA5}">
                      <a16:colId xmlns:a16="http://schemas.microsoft.com/office/drawing/2014/main" val="314970045"/>
                    </a:ext>
                  </a:extLst>
                </a:gridCol>
                <a:gridCol w="637461">
                  <a:extLst>
                    <a:ext uri="{9D8B030D-6E8A-4147-A177-3AD203B41FA5}">
                      <a16:colId xmlns:a16="http://schemas.microsoft.com/office/drawing/2014/main" val="1399401941"/>
                    </a:ext>
                  </a:extLst>
                </a:gridCol>
              </a:tblGrid>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Padre 1</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2</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3</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4</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ES_tradnl"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11</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cruzamiento (en dos puntos)</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74B16D97-3424-E4BB-719B-593BDFB60038}"/>
              </a:ext>
            </a:extLst>
          </p:cNvPr>
          <p:cNvGraphicFramePr>
            <a:graphicFrameLocks noGrp="1"/>
          </p:cNvGraphicFramePr>
          <p:nvPr/>
        </p:nvGraphicFramePr>
        <p:xfrm>
          <a:off x="5997800" y="3429000"/>
          <a:ext cx="5613010" cy="2879156"/>
        </p:xfrm>
        <a:graphic>
          <a:graphicData uri="http://schemas.openxmlformats.org/drawingml/2006/table">
            <a:tbl>
              <a:tblPr firstRow="1" firstCol="1" bandRow="1"/>
              <a:tblGrid>
                <a:gridCol w="1150783">
                  <a:extLst>
                    <a:ext uri="{9D8B030D-6E8A-4147-A177-3AD203B41FA5}">
                      <a16:colId xmlns:a16="http://schemas.microsoft.com/office/drawing/2014/main" val="3958582566"/>
                    </a:ext>
                  </a:extLst>
                </a:gridCol>
                <a:gridCol w="637461">
                  <a:extLst>
                    <a:ext uri="{9D8B030D-6E8A-4147-A177-3AD203B41FA5}">
                      <a16:colId xmlns:a16="http://schemas.microsoft.com/office/drawing/2014/main" val="1569835867"/>
                    </a:ext>
                  </a:extLst>
                </a:gridCol>
                <a:gridCol w="637461">
                  <a:extLst>
                    <a:ext uri="{9D8B030D-6E8A-4147-A177-3AD203B41FA5}">
                      <a16:colId xmlns:a16="http://schemas.microsoft.com/office/drawing/2014/main" val="2223545437"/>
                    </a:ext>
                  </a:extLst>
                </a:gridCol>
                <a:gridCol w="637461">
                  <a:extLst>
                    <a:ext uri="{9D8B030D-6E8A-4147-A177-3AD203B41FA5}">
                      <a16:colId xmlns:a16="http://schemas.microsoft.com/office/drawing/2014/main" val="2364669621"/>
                    </a:ext>
                  </a:extLst>
                </a:gridCol>
                <a:gridCol w="637461">
                  <a:extLst>
                    <a:ext uri="{9D8B030D-6E8A-4147-A177-3AD203B41FA5}">
                      <a16:colId xmlns:a16="http://schemas.microsoft.com/office/drawing/2014/main" val="4213279465"/>
                    </a:ext>
                  </a:extLst>
                </a:gridCol>
                <a:gridCol w="637461">
                  <a:extLst>
                    <a:ext uri="{9D8B030D-6E8A-4147-A177-3AD203B41FA5}">
                      <a16:colId xmlns:a16="http://schemas.microsoft.com/office/drawing/2014/main" val="2095844316"/>
                    </a:ext>
                  </a:extLst>
                </a:gridCol>
                <a:gridCol w="637461">
                  <a:extLst>
                    <a:ext uri="{9D8B030D-6E8A-4147-A177-3AD203B41FA5}">
                      <a16:colId xmlns:a16="http://schemas.microsoft.com/office/drawing/2014/main" val="314970045"/>
                    </a:ext>
                  </a:extLst>
                </a:gridCol>
                <a:gridCol w="637461">
                  <a:extLst>
                    <a:ext uri="{9D8B030D-6E8A-4147-A177-3AD203B41FA5}">
                      <a16:colId xmlns:a16="http://schemas.microsoft.com/office/drawing/2014/main" val="1399401941"/>
                    </a:ext>
                  </a:extLst>
                </a:gridCol>
              </a:tblGrid>
              <a:tr h="411308">
                <a:tc>
                  <a:txBody>
                    <a:bodyPr/>
                    <a:lstStyle/>
                    <a:p>
                      <a:pPr algn="ctr">
                        <a:lnSpc>
                          <a:spcPct val="150000"/>
                        </a:lnSpc>
                        <a:spcAft>
                          <a:spcPts val="1200"/>
                        </a:spcAft>
                      </a:pPr>
                      <a:r>
                        <a:rPr lang="es-ES_tradnl" sz="1400" dirty="0">
                          <a:effectLst/>
                          <a:latin typeface="Times New Roman" panose="02020603050405020304" pitchFamily="18" charset="0"/>
                          <a:ea typeface="Calibri" panose="020F0502020204030204" pitchFamily="34" charset="0"/>
                          <a:cs typeface="Times New Roman" panose="02020603050405020304" pitchFamily="18" charset="0"/>
                        </a:rPr>
                        <a:t>Hijo 1</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2</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3</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4</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pic>
        <p:nvPicPr>
          <p:cNvPr id="6" name="Graphic 5" descr="Cut with solid fill">
            <a:extLst>
              <a:ext uri="{FF2B5EF4-FFF2-40B4-BE49-F238E27FC236}">
                <a16:creationId xmlns:a16="http://schemas.microsoft.com/office/drawing/2014/main" id="{591060A3-FC54-65E9-1CFD-C5B0959DDC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1731802" y="6323332"/>
            <a:ext cx="457063" cy="457063"/>
          </a:xfrm>
          <a:prstGeom prst="rect">
            <a:avLst/>
          </a:prstGeom>
        </p:spPr>
      </p:pic>
      <p:cxnSp>
        <p:nvCxnSpPr>
          <p:cNvPr id="7" name="Straight Connector 6">
            <a:extLst>
              <a:ext uri="{FF2B5EF4-FFF2-40B4-BE49-F238E27FC236}">
                <a16:creationId xmlns:a16="http://schemas.microsoft.com/office/drawing/2014/main" id="{5779087E-4D82-164C-59AE-8A6FF10750B2}"/>
              </a:ext>
            </a:extLst>
          </p:cNvPr>
          <p:cNvCxnSpPr>
            <a:cxnSpLocks/>
          </p:cNvCxnSpPr>
          <p:nvPr/>
        </p:nvCxnSpPr>
        <p:spPr>
          <a:xfrm>
            <a:off x="1960334" y="4799653"/>
            <a:ext cx="0" cy="1521609"/>
          </a:xfrm>
          <a:prstGeom prst="line">
            <a:avLst/>
          </a:prstGeom>
          <a:ln w="3810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16354C-CE1E-97BD-72AC-706492B2F7C8}"/>
              </a:ext>
            </a:extLst>
          </p:cNvPr>
          <p:cNvCxnSpPr>
            <a:cxnSpLocks/>
          </p:cNvCxnSpPr>
          <p:nvPr/>
        </p:nvCxnSpPr>
        <p:spPr>
          <a:xfrm>
            <a:off x="4532376" y="4799653"/>
            <a:ext cx="0" cy="1521609"/>
          </a:xfrm>
          <a:prstGeom prst="line">
            <a:avLst/>
          </a:prstGeom>
          <a:ln w="38100">
            <a:solidFill>
              <a:schemeClr val="tx1"/>
            </a:solidFill>
            <a:prstDash val="solid"/>
          </a:ln>
        </p:spPr>
        <p:style>
          <a:lnRef idx="2">
            <a:schemeClr val="accent1"/>
          </a:lnRef>
          <a:fillRef idx="0">
            <a:schemeClr val="accent1"/>
          </a:fillRef>
          <a:effectRef idx="1">
            <a:schemeClr val="accent1"/>
          </a:effectRef>
          <a:fontRef idx="minor">
            <a:schemeClr val="tx1"/>
          </a:fontRef>
        </p:style>
      </p:cxnSp>
      <p:pic>
        <p:nvPicPr>
          <p:cNvPr id="15" name="Graphic 14" descr="Cut with solid fill">
            <a:extLst>
              <a:ext uri="{FF2B5EF4-FFF2-40B4-BE49-F238E27FC236}">
                <a16:creationId xmlns:a16="http://schemas.microsoft.com/office/drawing/2014/main" id="{A8738ABA-2EC5-68DA-E26F-EF391C99D3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4303844" y="6321262"/>
            <a:ext cx="457063" cy="457063"/>
          </a:xfrm>
          <a:prstGeom prst="rect">
            <a:avLst/>
          </a:prstGeom>
        </p:spPr>
      </p:pic>
      <p:sp>
        <p:nvSpPr>
          <p:cNvPr id="17" name="TextBox 16">
            <a:extLst>
              <a:ext uri="{FF2B5EF4-FFF2-40B4-BE49-F238E27FC236}">
                <a16:creationId xmlns:a16="http://schemas.microsoft.com/office/drawing/2014/main" id="{B0A4A138-634D-7527-4896-8D3978CD792B}"/>
              </a:ext>
            </a:extLst>
          </p:cNvPr>
          <p:cNvSpPr txBox="1"/>
          <p:nvPr/>
        </p:nvSpPr>
        <p:spPr>
          <a:xfrm>
            <a:off x="450171" y="663986"/>
            <a:ext cx="11379582" cy="2662267"/>
          </a:xfrm>
          <a:prstGeom prst="rect">
            <a:avLst/>
          </a:prstGeom>
          <a:noFill/>
        </p:spPr>
        <p:txBody>
          <a:bodyPr wrap="square">
            <a:spAutoFit/>
          </a:bodyPr>
          <a:lstStyle/>
          <a:p>
            <a:r>
              <a:rPr lang="es-MX" sz="2000" dirty="0">
                <a:latin typeface="Times New Roman" panose="02020603050405020304" pitchFamily="18" charset="0"/>
                <a:cs typeface="Times New Roman" panose="02020603050405020304" pitchFamily="18" charset="0"/>
              </a:rPr>
              <a:t>Para i desde 1 hasta Np-1 con paso 2 </a:t>
            </a:r>
            <a:r>
              <a:rPr lang="es-MX" sz="2000" b="1" dirty="0">
                <a:solidFill>
                  <a:srgbClr val="FF0000"/>
                </a:solidFill>
                <a:latin typeface="Times New Roman" panose="02020603050405020304" pitchFamily="18" charset="0"/>
                <a:cs typeface="Times New Roman" panose="02020603050405020304" pitchFamily="18" charset="0"/>
              </a:rPr>
              <a:t>supongamos: segundo ciclo</a:t>
            </a:r>
            <a:r>
              <a:rPr lang="es-ES" sz="2000" b="1" dirty="0">
                <a:solidFill>
                  <a:srgbClr val="FF0000"/>
                </a:solidFill>
                <a:latin typeface="Times New Roman" panose="02020603050405020304" pitchFamily="18" charset="0"/>
                <a:cs typeface="Times New Roman" panose="02020603050405020304" pitchFamily="18" charset="0"/>
              </a:rPr>
              <a:t> (i </a:t>
            </a:r>
            <a:r>
              <a:rPr lang="en-US" sz="2000" b="1" dirty="0">
                <a:solidFill>
                  <a:srgbClr val="FF0000"/>
                </a:solidFill>
                <a:latin typeface="Times New Roman" panose="02020603050405020304" pitchFamily="18" charset="0"/>
                <a:cs typeface="Times New Roman" panose="02020603050405020304" pitchFamily="18" charset="0"/>
              </a:rPr>
              <a:t>= 3</a:t>
            </a:r>
            <a:r>
              <a:rPr lang="es-ES" sz="2000" b="1" dirty="0">
                <a:solidFill>
                  <a:srgbClr val="FF0000"/>
                </a:solidFill>
                <a:latin typeface="Times New Roman" panose="02020603050405020304" pitchFamily="18" charset="0"/>
                <a:cs typeface="Times New Roman" panose="02020603050405020304" pitchFamily="18" charset="0"/>
              </a:rPr>
              <a:t>)</a:t>
            </a:r>
          </a:p>
          <a:p>
            <a:endParaRPr lang="es-MX" sz="900" dirty="0">
              <a:solidFill>
                <a:srgbClr val="FF0000"/>
              </a:solidFill>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Si rand &lt;= Pc  </a:t>
            </a:r>
            <a:r>
              <a:rPr lang="es-MX" sz="2000" b="1" dirty="0">
                <a:solidFill>
                  <a:srgbClr val="FF0000"/>
                </a:solidFill>
                <a:latin typeface="Times New Roman" panose="02020603050405020304" pitchFamily="18" charset="0"/>
                <a:cs typeface="Times New Roman" panose="02020603050405020304" pitchFamily="18" charset="0"/>
              </a:rPr>
              <a:t>supongamos:  rand=0.88 y Pc=0.9  (0.88 &lt; 0.9)</a:t>
            </a:r>
          </a:p>
          <a:p>
            <a:endParaRPr lang="es-MX" sz="900" dirty="0">
              <a:solidFill>
                <a:srgbClr val="FF0000"/>
              </a:solidFill>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  </a:t>
            </a:r>
            <a:r>
              <a:rPr lang="es-MX" sz="2000" b="1" dirty="0">
                <a:solidFill>
                  <a:srgbClr val="FF0000"/>
                </a:solidFill>
                <a:latin typeface="Times New Roman" panose="02020603050405020304" pitchFamily="18" charset="0"/>
                <a:cs typeface="Times New Roman" panose="02020603050405020304" pitchFamily="18" charset="0"/>
              </a:rPr>
              <a:t>supongamos: se generaron los n</a:t>
            </a:r>
            <a:r>
              <a:rPr lang="es-ES" sz="2000" b="1" dirty="0">
                <a:solidFill>
                  <a:srgbClr val="FF0000"/>
                </a:solidFill>
                <a:latin typeface="Times New Roman" panose="02020603050405020304" pitchFamily="18" charset="0"/>
                <a:cs typeface="Times New Roman" panose="02020603050405020304" pitchFamily="18" charset="0"/>
              </a:rPr>
              <a:t>ú</a:t>
            </a:r>
            <a:r>
              <a:rPr lang="es-MX" sz="2000" b="1" dirty="0">
                <a:solidFill>
                  <a:srgbClr val="FF0000"/>
                </a:solidFill>
                <a:latin typeface="Times New Roman" panose="02020603050405020304" pitchFamily="18" charset="0"/>
                <a:cs typeface="Times New Roman" panose="02020603050405020304" pitchFamily="18" charset="0"/>
              </a:rPr>
              <a:t>meros [1,5]</a:t>
            </a:r>
          </a:p>
          <a:p>
            <a:endParaRPr lang="es-MX" sz="900" dirty="0">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hijo1 = concatenar: </a:t>
            </a:r>
            <a:r>
              <a:rPr lang="en-US" sz="2000" b="1" dirty="0">
                <a:latin typeface="Times New Roman" panose="02020603050405020304" pitchFamily="18" charset="0"/>
                <a:cs typeface="Times New Roman" panose="02020603050405020304" pitchFamily="18" charset="0"/>
              </a:rPr>
              <a:t>[</a:t>
            </a:r>
            <a:r>
              <a:rPr lang="es-MX" sz="2000" dirty="0">
                <a:latin typeface="Times New Roman" panose="02020603050405020304" pitchFamily="18" charset="0"/>
                <a:cs typeface="Times New Roman" panose="02020603050405020304" pitchFamily="18" charset="0"/>
              </a:rPr>
              <a:t>Padres(i, 1:pto(1))         Padres(i+1,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(1)+1:pto(2))      Padres(i,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(2)+1:end)</a:t>
            </a:r>
            <a:r>
              <a:rPr lang="es-MX" sz="2000" b="1" dirty="0">
                <a:latin typeface="Times New Roman" panose="02020603050405020304" pitchFamily="18" charset="0"/>
                <a:cs typeface="Times New Roman" panose="02020603050405020304" pitchFamily="18" charset="0"/>
              </a:rPr>
              <a:t>]</a:t>
            </a:r>
          </a:p>
          <a:p>
            <a:endParaRPr lang="es-MX" sz="2000" dirty="0">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hijo2 = concatenar: </a:t>
            </a:r>
            <a:r>
              <a:rPr lang="es-MX" sz="2000" b="1" dirty="0">
                <a:latin typeface="Times New Roman" panose="02020603050405020304" pitchFamily="18" charset="0"/>
                <a:cs typeface="Times New Roman" panose="02020603050405020304" pitchFamily="18" charset="0"/>
              </a:rPr>
              <a:t>[</a:t>
            </a:r>
            <a:r>
              <a:rPr lang="es-MX" sz="2000" dirty="0">
                <a:latin typeface="Times New Roman" panose="02020603050405020304" pitchFamily="18" charset="0"/>
                <a:cs typeface="Times New Roman" panose="02020603050405020304" pitchFamily="18" charset="0"/>
              </a:rPr>
              <a:t>Padres(i+1, 1:pto(1))     Padres(i,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(1)+1:pto(2))          Padres(i+1,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(2)+1:end)</a:t>
            </a:r>
            <a:r>
              <a:rPr lang="es-MX" sz="2000" b="1" dirty="0">
                <a:latin typeface="Times New Roman" panose="02020603050405020304" pitchFamily="18" charset="0"/>
                <a:cs typeface="Times New Roman" panose="02020603050405020304" pitchFamily="18" charset="0"/>
              </a:rPr>
              <a:t>]</a:t>
            </a:r>
          </a:p>
          <a:p>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545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a:extLst>
              <a:ext uri="{FF2B5EF4-FFF2-40B4-BE49-F238E27FC236}">
                <a16:creationId xmlns:a16="http://schemas.microsoft.com/office/drawing/2014/main" id="{924A8049-0741-8A20-84FB-1505F4985067}"/>
              </a:ext>
            </a:extLst>
          </p:cNvPr>
          <p:cNvGraphicFramePr>
            <a:graphicFrameLocks noGrp="1"/>
          </p:cNvGraphicFramePr>
          <p:nvPr/>
        </p:nvGraphicFramePr>
        <p:xfrm>
          <a:off x="184989" y="5187462"/>
          <a:ext cx="5613010" cy="1233924"/>
        </p:xfrm>
        <a:graphic>
          <a:graphicData uri="http://schemas.openxmlformats.org/drawingml/2006/table">
            <a:tbl>
              <a:tblPr firstRow="1" firstCol="1" bandRow="1"/>
              <a:tblGrid>
                <a:gridCol w="1150783">
                  <a:extLst>
                    <a:ext uri="{9D8B030D-6E8A-4147-A177-3AD203B41FA5}">
                      <a16:colId xmlns:a16="http://schemas.microsoft.com/office/drawing/2014/main" val="3958582566"/>
                    </a:ext>
                  </a:extLst>
                </a:gridCol>
                <a:gridCol w="637461">
                  <a:extLst>
                    <a:ext uri="{9D8B030D-6E8A-4147-A177-3AD203B41FA5}">
                      <a16:colId xmlns:a16="http://schemas.microsoft.com/office/drawing/2014/main" val="1569835867"/>
                    </a:ext>
                  </a:extLst>
                </a:gridCol>
                <a:gridCol w="637461">
                  <a:extLst>
                    <a:ext uri="{9D8B030D-6E8A-4147-A177-3AD203B41FA5}">
                      <a16:colId xmlns:a16="http://schemas.microsoft.com/office/drawing/2014/main" val="2223545437"/>
                    </a:ext>
                  </a:extLst>
                </a:gridCol>
                <a:gridCol w="637461">
                  <a:extLst>
                    <a:ext uri="{9D8B030D-6E8A-4147-A177-3AD203B41FA5}">
                      <a16:colId xmlns:a16="http://schemas.microsoft.com/office/drawing/2014/main" val="2364669621"/>
                    </a:ext>
                  </a:extLst>
                </a:gridCol>
                <a:gridCol w="637461">
                  <a:extLst>
                    <a:ext uri="{9D8B030D-6E8A-4147-A177-3AD203B41FA5}">
                      <a16:colId xmlns:a16="http://schemas.microsoft.com/office/drawing/2014/main" val="4213279465"/>
                    </a:ext>
                  </a:extLst>
                </a:gridCol>
                <a:gridCol w="637461">
                  <a:extLst>
                    <a:ext uri="{9D8B030D-6E8A-4147-A177-3AD203B41FA5}">
                      <a16:colId xmlns:a16="http://schemas.microsoft.com/office/drawing/2014/main" val="2095844316"/>
                    </a:ext>
                  </a:extLst>
                </a:gridCol>
                <a:gridCol w="637461">
                  <a:extLst>
                    <a:ext uri="{9D8B030D-6E8A-4147-A177-3AD203B41FA5}">
                      <a16:colId xmlns:a16="http://schemas.microsoft.com/office/drawing/2014/main" val="314970045"/>
                    </a:ext>
                  </a:extLst>
                </a:gridCol>
                <a:gridCol w="637461">
                  <a:extLst>
                    <a:ext uri="{9D8B030D-6E8A-4147-A177-3AD203B41FA5}">
                      <a16:colId xmlns:a16="http://schemas.microsoft.com/office/drawing/2014/main" val="1399401941"/>
                    </a:ext>
                  </a:extLst>
                </a:gridCol>
              </a:tblGrid>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3</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4</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ES_tradnl"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12</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cruzamiento (en dos puntos)</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B0A4A138-634D-7527-4896-8D3978CD792B}"/>
              </a:ext>
            </a:extLst>
          </p:cNvPr>
          <p:cNvSpPr txBox="1"/>
          <p:nvPr/>
        </p:nvSpPr>
        <p:spPr>
          <a:xfrm>
            <a:off x="615471" y="678535"/>
            <a:ext cx="11379582" cy="4508927"/>
          </a:xfrm>
          <a:prstGeom prst="rect">
            <a:avLst/>
          </a:prstGeom>
          <a:noFill/>
        </p:spPr>
        <p:txBody>
          <a:bodyPr wrap="square">
            <a:spAutoFit/>
          </a:bodyPr>
          <a:lstStyle/>
          <a:p>
            <a:r>
              <a:rPr lang="es-MX" sz="2000" dirty="0">
                <a:latin typeface="Times New Roman" panose="02020603050405020304" pitchFamily="18" charset="0"/>
                <a:cs typeface="Times New Roman" panose="02020603050405020304" pitchFamily="18" charset="0"/>
              </a:rPr>
              <a:t>Para i desde 1 hasta Np-1 con paso 2 </a:t>
            </a:r>
            <a:r>
              <a:rPr lang="es-MX" sz="2000" b="1" dirty="0">
                <a:solidFill>
                  <a:srgbClr val="FF0000"/>
                </a:solidFill>
                <a:latin typeface="Times New Roman" panose="02020603050405020304" pitchFamily="18" charset="0"/>
                <a:cs typeface="Times New Roman" panose="02020603050405020304" pitchFamily="18" charset="0"/>
              </a:rPr>
              <a:t>supongamos: segundo ciclo</a:t>
            </a:r>
            <a:r>
              <a:rPr lang="es-ES" sz="2000" b="1" dirty="0">
                <a:solidFill>
                  <a:srgbClr val="FF0000"/>
                </a:solidFill>
                <a:latin typeface="Times New Roman" panose="02020603050405020304" pitchFamily="18" charset="0"/>
                <a:cs typeface="Times New Roman" panose="02020603050405020304" pitchFamily="18" charset="0"/>
              </a:rPr>
              <a:t> (i </a:t>
            </a:r>
            <a:r>
              <a:rPr lang="en-US" sz="2000" b="1" dirty="0">
                <a:solidFill>
                  <a:srgbClr val="FF0000"/>
                </a:solidFill>
                <a:latin typeface="Times New Roman" panose="02020603050405020304" pitchFamily="18" charset="0"/>
                <a:cs typeface="Times New Roman" panose="02020603050405020304" pitchFamily="18" charset="0"/>
              </a:rPr>
              <a:t>= 3</a:t>
            </a:r>
            <a:r>
              <a:rPr lang="es-ES" sz="2000" b="1" dirty="0">
                <a:solidFill>
                  <a:srgbClr val="FF0000"/>
                </a:solidFill>
                <a:latin typeface="Times New Roman" panose="02020603050405020304" pitchFamily="18" charset="0"/>
                <a:cs typeface="Times New Roman" panose="02020603050405020304" pitchFamily="18" charset="0"/>
              </a:rPr>
              <a:t>)</a:t>
            </a:r>
          </a:p>
          <a:p>
            <a:endParaRPr lang="es-MX" sz="900" dirty="0">
              <a:solidFill>
                <a:srgbClr val="FF0000"/>
              </a:solidFill>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Si rand &lt;= Pc  </a:t>
            </a:r>
            <a:r>
              <a:rPr lang="es-MX" sz="2000" b="1" dirty="0">
                <a:solidFill>
                  <a:srgbClr val="FF0000"/>
                </a:solidFill>
                <a:latin typeface="Times New Roman" panose="02020603050405020304" pitchFamily="18" charset="0"/>
                <a:cs typeface="Times New Roman" panose="02020603050405020304" pitchFamily="18" charset="0"/>
              </a:rPr>
              <a:t>supongamos AHORA QUE:  rand=0.95 y Pc=0.9  (0.95 &gt; 0.9)</a:t>
            </a:r>
          </a:p>
          <a:p>
            <a:endParaRPr lang="es-MX" sz="900" dirty="0">
              <a:solidFill>
                <a:srgbClr val="FF0000"/>
              </a:solidFill>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a:t>
            </a:r>
            <a:r>
              <a:rPr lang="es-MX" sz="2000" dirty="0" err="1">
                <a:latin typeface="Times New Roman" panose="02020603050405020304" pitchFamily="18" charset="0"/>
                <a:cs typeface="Times New Roman" panose="02020603050405020304" pitchFamily="18" charset="0"/>
              </a:rPr>
              <a:t>pto</a:t>
            </a:r>
            <a:endParaRPr lang="es-MX" sz="2000" dirty="0">
              <a:latin typeface="Times New Roman" panose="02020603050405020304" pitchFamily="18" charset="0"/>
              <a:cs typeface="Times New Roman" panose="02020603050405020304" pitchFamily="18" charset="0"/>
            </a:endParaRPr>
          </a:p>
          <a:p>
            <a:endParaRPr lang="es-MX" sz="900" dirty="0">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hijo1 = concatenar: </a:t>
            </a:r>
            <a:r>
              <a:rPr lang="en-US" sz="2000" b="1" dirty="0">
                <a:latin typeface="Times New Roman" panose="02020603050405020304" pitchFamily="18" charset="0"/>
                <a:cs typeface="Times New Roman" panose="02020603050405020304" pitchFamily="18" charset="0"/>
              </a:rPr>
              <a:t>[</a:t>
            </a:r>
            <a:r>
              <a:rPr lang="es-MX" sz="2000" dirty="0">
                <a:latin typeface="Times New Roman" panose="02020603050405020304" pitchFamily="18" charset="0"/>
                <a:cs typeface="Times New Roman" panose="02020603050405020304" pitchFamily="18" charset="0"/>
              </a:rPr>
              <a:t>Padres(i, 1:pto(1))         Padres(i+1,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(1)+1:pto(2))      Padres(i,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(2)+1:end)</a:t>
            </a:r>
            <a:r>
              <a:rPr lang="es-MX" sz="2000" b="1" dirty="0">
                <a:latin typeface="Times New Roman" panose="02020603050405020304" pitchFamily="18" charset="0"/>
                <a:cs typeface="Times New Roman" panose="02020603050405020304" pitchFamily="18" charset="0"/>
              </a:rPr>
              <a:t>]</a:t>
            </a:r>
          </a:p>
          <a:p>
            <a:endParaRPr lang="es-MX" sz="2000" dirty="0">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hijo2 = concatenar: </a:t>
            </a:r>
            <a:r>
              <a:rPr lang="es-MX" sz="2000" b="1" dirty="0">
                <a:latin typeface="Times New Roman" panose="02020603050405020304" pitchFamily="18" charset="0"/>
                <a:cs typeface="Times New Roman" panose="02020603050405020304" pitchFamily="18" charset="0"/>
              </a:rPr>
              <a:t>[</a:t>
            </a:r>
            <a:r>
              <a:rPr lang="es-MX" sz="2000" dirty="0">
                <a:latin typeface="Times New Roman" panose="02020603050405020304" pitchFamily="18" charset="0"/>
                <a:cs typeface="Times New Roman" panose="02020603050405020304" pitchFamily="18" charset="0"/>
              </a:rPr>
              <a:t>Padres(i+1, 1:pto(1))     Padres(i,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(1)+1:pto(2))          Padres(i+1, </a:t>
            </a:r>
            <a:r>
              <a:rPr lang="es-MX" sz="2000" dirty="0" err="1">
                <a:latin typeface="Times New Roman" panose="02020603050405020304" pitchFamily="18" charset="0"/>
                <a:cs typeface="Times New Roman" panose="02020603050405020304" pitchFamily="18" charset="0"/>
              </a:rPr>
              <a:t>pto</a:t>
            </a:r>
            <a:r>
              <a:rPr lang="es-MX" sz="2000" dirty="0">
                <a:latin typeface="Times New Roman" panose="02020603050405020304" pitchFamily="18" charset="0"/>
                <a:cs typeface="Times New Roman" panose="02020603050405020304" pitchFamily="18" charset="0"/>
              </a:rPr>
              <a:t>(2)+1:end)</a:t>
            </a:r>
            <a:r>
              <a:rPr lang="es-MX" sz="2000" b="1" dirty="0">
                <a:latin typeface="Times New Roman" panose="02020603050405020304" pitchFamily="18" charset="0"/>
                <a:cs typeface="Times New Roman" panose="02020603050405020304" pitchFamily="18" charset="0"/>
              </a:rPr>
              <a:t>]</a:t>
            </a:r>
          </a:p>
          <a:p>
            <a:r>
              <a:rPr lang="es-MX" sz="2000" dirty="0">
                <a:latin typeface="Times New Roman" panose="02020603050405020304" pitchFamily="18" charset="0"/>
                <a:cs typeface="Times New Roman" panose="02020603050405020304" pitchFamily="18" charset="0"/>
              </a:rPr>
              <a:t>Sino</a:t>
            </a:r>
          </a:p>
          <a:p>
            <a:endParaRPr lang="es-MX" sz="2000" dirty="0">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hijo1 = Padres(i, :)</a:t>
            </a:r>
          </a:p>
          <a:p>
            <a:endParaRPr lang="es-MX" sz="2000" dirty="0">
              <a:latin typeface="Times New Roman" panose="02020603050405020304" pitchFamily="18" charset="0"/>
              <a:cs typeface="Times New Roman" panose="02020603050405020304" pitchFamily="18" charset="0"/>
            </a:endParaRPr>
          </a:p>
          <a:p>
            <a:r>
              <a:rPr lang="es-MX" sz="2000" dirty="0">
                <a:latin typeface="Times New Roman" panose="02020603050405020304" pitchFamily="18" charset="0"/>
                <a:cs typeface="Times New Roman" panose="02020603050405020304" pitchFamily="18" charset="0"/>
              </a:rPr>
              <a:t>        hijo2 = Padres(i+1, :)</a:t>
            </a:r>
          </a:p>
          <a:p>
            <a:endParaRPr lang="es-MX" sz="2000" b="1" dirty="0">
              <a:latin typeface="Times New Roman" panose="02020603050405020304" pitchFamily="18" charset="0"/>
              <a:cs typeface="Times New Roman" panose="02020603050405020304" pitchFamily="18" charset="0"/>
            </a:endParaRPr>
          </a:p>
          <a:p>
            <a:endParaRPr lang="es-MX" sz="2000" dirty="0">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D5E1E6C4-866F-44BF-BFB1-B65A22182AEE}"/>
              </a:ext>
            </a:extLst>
          </p:cNvPr>
          <p:cNvGraphicFramePr>
            <a:graphicFrameLocks noGrp="1"/>
          </p:cNvGraphicFramePr>
          <p:nvPr/>
        </p:nvGraphicFramePr>
        <p:xfrm>
          <a:off x="6394001" y="5187462"/>
          <a:ext cx="5613010" cy="1233924"/>
        </p:xfrm>
        <a:graphic>
          <a:graphicData uri="http://schemas.openxmlformats.org/drawingml/2006/table">
            <a:tbl>
              <a:tblPr firstRow="1" firstCol="1" bandRow="1"/>
              <a:tblGrid>
                <a:gridCol w="1150783">
                  <a:extLst>
                    <a:ext uri="{9D8B030D-6E8A-4147-A177-3AD203B41FA5}">
                      <a16:colId xmlns:a16="http://schemas.microsoft.com/office/drawing/2014/main" val="3958582566"/>
                    </a:ext>
                  </a:extLst>
                </a:gridCol>
                <a:gridCol w="637461">
                  <a:extLst>
                    <a:ext uri="{9D8B030D-6E8A-4147-A177-3AD203B41FA5}">
                      <a16:colId xmlns:a16="http://schemas.microsoft.com/office/drawing/2014/main" val="1569835867"/>
                    </a:ext>
                  </a:extLst>
                </a:gridCol>
                <a:gridCol w="637461">
                  <a:extLst>
                    <a:ext uri="{9D8B030D-6E8A-4147-A177-3AD203B41FA5}">
                      <a16:colId xmlns:a16="http://schemas.microsoft.com/office/drawing/2014/main" val="2223545437"/>
                    </a:ext>
                  </a:extLst>
                </a:gridCol>
                <a:gridCol w="637461">
                  <a:extLst>
                    <a:ext uri="{9D8B030D-6E8A-4147-A177-3AD203B41FA5}">
                      <a16:colId xmlns:a16="http://schemas.microsoft.com/office/drawing/2014/main" val="2364669621"/>
                    </a:ext>
                  </a:extLst>
                </a:gridCol>
                <a:gridCol w="637461">
                  <a:extLst>
                    <a:ext uri="{9D8B030D-6E8A-4147-A177-3AD203B41FA5}">
                      <a16:colId xmlns:a16="http://schemas.microsoft.com/office/drawing/2014/main" val="4213279465"/>
                    </a:ext>
                  </a:extLst>
                </a:gridCol>
                <a:gridCol w="637461">
                  <a:extLst>
                    <a:ext uri="{9D8B030D-6E8A-4147-A177-3AD203B41FA5}">
                      <a16:colId xmlns:a16="http://schemas.microsoft.com/office/drawing/2014/main" val="2095844316"/>
                    </a:ext>
                  </a:extLst>
                </a:gridCol>
                <a:gridCol w="637461">
                  <a:extLst>
                    <a:ext uri="{9D8B030D-6E8A-4147-A177-3AD203B41FA5}">
                      <a16:colId xmlns:a16="http://schemas.microsoft.com/office/drawing/2014/main" val="314970045"/>
                    </a:ext>
                  </a:extLst>
                </a:gridCol>
                <a:gridCol w="637461">
                  <a:extLst>
                    <a:ext uri="{9D8B030D-6E8A-4147-A177-3AD203B41FA5}">
                      <a16:colId xmlns:a16="http://schemas.microsoft.com/office/drawing/2014/main" val="1399401941"/>
                    </a:ext>
                  </a:extLst>
                </a:gridCol>
              </a:tblGrid>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3</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4</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ES_tradnl"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Tree>
    <p:extLst>
      <p:ext uri="{BB962C8B-B14F-4D97-AF65-F5344CB8AC3E}">
        <p14:creationId xmlns:p14="http://schemas.microsoft.com/office/powerpoint/2010/main" val="4148171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13</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cruzamiento (en dos puntos)</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DA4D3D-0C66-CE86-E99A-33BE003229CB}"/>
              </a:ext>
            </a:extLst>
          </p:cNvPr>
          <p:cNvSpPr txBox="1"/>
          <p:nvPr/>
        </p:nvSpPr>
        <p:spPr>
          <a:xfrm>
            <a:off x="1292323" y="578942"/>
            <a:ext cx="9607353" cy="6247864"/>
          </a:xfrm>
          <a:prstGeom prst="rect">
            <a:avLst/>
          </a:prstGeom>
          <a:noFill/>
        </p:spPr>
        <p:txBody>
          <a:bodyPr wrap="square">
            <a:spAutoFit/>
          </a:bodyPr>
          <a:lstStyle/>
          <a:p>
            <a:r>
              <a:rPr lang="es-MX" sz="1600" dirty="0">
                <a:latin typeface="Times New Roman" panose="02020603050405020304" pitchFamily="18" charset="0"/>
                <a:cs typeface="Times New Roman" panose="02020603050405020304" pitchFamily="18" charset="0"/>
              </a:rPr>
              <a:t>Hijos = []</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Para i desde 1 hasta Np-1 con paso 2:</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Generar rand </a:t>
            </a:r>
            <a:r>
              <a:rPr lang="es-MX" sz="1600" dirty="0">
                <a:solidFill>
                  <a:srgbClr val="0066FF"/>
                </a:solidFill>
                <a:latin typeface="Times New Roman" panose="02020603050405020304" pitchFamily="18" charset="0"/>
                <a:cs typeface="Times New Roman" panose="02020603050405020304" pitchFamily="18" charset="0"/>
              </a:rPr>
              <a:t>// número aleatorio de 0 a 1</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Si rand &lt;= Pc </a:t>
            </a:r>
            <a:r>
              <a:rPr lang="es-MX" sz="1600" dirty="0">
                <a:solidFill>
                  <a:srgbClr val="0066FF"/>
                </a:solidFill>
                <a:latin typeface="Times New Roman" panose="02020603050405020304" pitchFamily="18" charset="0"/>
                <a:cs typeface="Times New Roman" panose="02020603050405020304" pitchFamily="18" charset="0"/>
              </a:rPr>
              <a:t>// siendo Pc la probabilidad de cruza</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 = dos puntos de corte aleatorios distintos entre si,  en el intervalo </a:t>
            </a:r>
            <a:r>
              <a:rPr lang="en-US" sz="1600" dirty="0">
                <a:latin typeface="Times New Roman" panose="02020603050405020304" pitchFamily="18" charset="0"/>
                <a:cs typeface="Times New Roman" panose="02020603050405020304" pitchFamily="18" charset="0"/>
              </a:rPr>
              <a:t>{</a:t>
            </a:r>
            <a:r>
              <a:rPr lang="es-MX" sz="1600" dirty="0">
                <a:latin typeface="Times New Roman" panose="02020603050405020304" pitchFamily="18" charset="0"/>
                <a:cs typeface="Times New Roman" panose="02020603050405020304" pitchFamily="18" charset="0"/>
              </a:rPr>
              <a:t>1, Nbit-1} </a:t>
            </a:r>
            <a:r>
              <a:rPr lang="es-MX" sz="1600" dirty="0">
                <a:solidFill>
                  <a:srgbClr val="0066FF"/>
                </a:solidFill>
                <a:latin typeface="Times New Roman" panose="02020603050405020304" pitchFamily="18" charset="0"/>
                <a:cs typeface="Times New Roman" panose="02020603050405020304" pitchFamily="18" charset="0"/>
              </a:rPr>
              <a:t>//puntos de corte</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hijo1 = concatenar: </a:t>
            </a:r>
            <a:r>
              <a:rPr lang="en-US" sz="1600" b="1" dirty="0">
                <a:latin typeface="Times New Roman" panose="02020603050405020304" pitchFamily="18" charset="0"/>
                <a:cs typeface="Times New Roman" panose="02020603050405020304" pitchFamily="18" charset="0"/>
              </a:rPr>
              <a:t>[</a:t>
            </a:r>
            <a:r>
              <a:rPr lang="es-MX" sz="1600" dirty="0">
                <a:latin typeface="Times New Roman" panose="02020603050405020304" pitchFamily="18" charset="0"/>
                <a:cs typeface="Times New Roman" panose="02020603050405020304" pitchFamily="18" charset="0"/>
              </a:rPr>
              <a:t>Padres(i, 1:pto(1))         Padres(i+1,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(1)+1:pto(2))      Padres(i,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(2)+1:end)</a:t>
            </a:r>
            <a:r>
              <a:rPr lang="es-MX" sz="1600" b="1" dirty="0">
                <a:latin typeface="Times New Roman" panose="02020603050405020304" pitchFamily="18" charset="0"/>
                <a:cs typeface="Times New Roman" panose="02020603050405020304" pitchFamily="18" charset="0"/>
              </a:rPr>
              <a:t>]</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hijo2 = concatenar: </a:t>
            </a:r>
            <a:r>
              <a:rPr lang="es-MX" sz="1600" b="1" dirty="0">
                <a:latin typeface="Times New Roman" panose="02020603050405020304" pitchFamily="18" charset="0"/>
                <a:cs typeface="Times New Roman" panose="02020603050405020304" pitchFamily="18" charset="0"/>
              </a:rPr>
              <a:t>[</a:t>
            </a:r>
            <a:r>
              <a:rPr lang="es-MX" sz="1600" dirty="0">
                <a:latin typeface="Times New Roman" panose="02020603050405020304" pitchFamily="18" charset="0"/>
                <a:cs typeface="Times New Roman" panose="02020603050405020304" pitchFamily="18" charset="0"/>
              </a:rPr>
              <a:t>Padres(i+1, 1:pto(1))     Padres(i,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(1)+1:pto(2))          Padres(i+1,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(2)+1:end)</a:t>
            </a:r>
            <a:r>
              <a:rPr lang="es-MX" sz="1600" b="1" dirty="0">
                <a:latin typeface="Times New Roman" panose="02020603050405020304" pitchFamily="18" charset="0"/>
                <a:cs typeface="Times New Roman" panose="02020603050405020304" pitchFamily="18" charset="0"/>
              </a:rPr>
              <a:t>]</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Sino</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hijo1 = Padres(i, :)</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hijo2 = Padres(i+1, :)</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Fin Si</a:t>
            </a:r>
          </a:p>
          <a:p>
            <a:r>
              <a:rPr lang="es-MX" sz="1600" dirty="0">
                <a:latin typeface="Times New Roman" panose="02020603050405020304" pitchFamily="18" charset="0"/>
                <a:cs typeface="Times New Roman" panose="02020603050405020304" pitchFamily="18" charset="0"/>
              </a:rPr>
              <a:t>    </a:t>
            </a:r>
          </a:p>
          <a:p>
            <a:r>
              <a:rPr lang="es-MX" sz="1600" dirty="0">
                <a:latin typeface="Times New Roman" panose="02020603050405020304" pitchFamily="18" charset="0"/>
                <a:cs typeface="Times New Roman" panose="02020603050405020304" pitchFamily="18" charset="0"/>
              </a:rPr>
              <a:t>    Agregar hijo1 y hijo2 a la lista de Hijos</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Fin Para</a:t>
            </a:r>
          </a:p>
        </p:txBody>
      </p:sp>
    </p:spTree>
    <p:extLst>
      <p:ext uri="{BB962C8B-B14F-4D97-AF65-F5344CB8AC3E}">
        <p14:creationId xmlns:p14="http://schemas.microsoft.com/office/powerpoint/2010/main" val="3160094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14</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3104953"/>
          </a:xfrm>
          <a:prstGeom prst="rect">
            <a:avLst/>
          </a:prstGeom>
          <a:noFill/>
        </p:spPr>
        <p:txBody>
          <a:bodyPr wrap="square">
            <a:spAutoFit/>
          </a:bodyPr>
          <a:lstStyle/>
          <a:p>
            <a:pPr marL="0" marR="0">
              <a:lnSpc>
                <a:spcPct val="150000"/>
              </a:lnSpc>
              <a:spcBef>
                <a:spcPts val="0"/>
              </a:spcBef>
              <a:spcAft>
                <a:spcPts val="1200"/>
              </a:spcAft>
            </a:pP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Mutación</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0215" algn="just">
              <a:lnSpc>
                <a:spcPct val="150000"/>
              </a:lnSpc>
              <a:spcBef>
                <a:spcPts val="0"/>
              </a:spcBef>
              <a:spcAft>
                <a:spcPts val="12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El operador de mutación provoca que algunos alelos (bits) del individuo transformen su valor de forma aleatoria. Los individuos mutan con cierta probabilidad </a:t>
            </a:r>
            <a:r>
              <a:rPr lang="es-ES_tradnl" sz="1800" i="1" dirty="0">
                <a:effectLst/>
                <a:latin typeface="Times New Roman" panose="02020603050405020304" pitchFamily="18" charset="0"/>
                <a:ea typeface="Calibri" panose="020F0502020204030204" pitchFamily="34" charset="0"/>
                <a:cs typeface="Times New Roman" panose="02020603050405020304" pitchFamily="18" charset="0"/>
              </a:rPr>
              <a:t>Pm</a:t>
            </a: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 Con esta operación se imita el comportamiento que ocurre en la naturaleza cuando se produce un error de copia en la descendencia. La razón de los candidatos que mutan con respecto a la población es muy baja, generalmente menor al 5 %. Sin embargo, se realizan mutaciones para garantizar que ningún punto del espacio de búsqueda tenga una probabilidad nula de ser examinado. Tal y como se ha comentado, la mutación más común es la transformación aleatoria. Esta varia aleatoriamente un alelo del individuo.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58734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15</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mutación simple (bit </a:t>
            </a:r>
            <a:r>
              <a:rPr lang="es-ES" sz="2000" b="1" dirty="0" err="1">
                <a:latin typeface="Gill Sans MT (Títulos)"/>
                <a:ea typeface="Calibri" panose="020F0502020204030204" pitchFamily="34" charset="0"/>
                <a:cs typeface="Times New Roman" panose="02020603050405020304" pitchFamily="18" charset="0"/>
              </a:rPr>
              <a:t>flip</a:t>
            </a:r>
            <a:r>
              <a:rPr lang="es-ES" sz="2000" b="1" dirty="0">
                <a:latin typeface="Gill Sans MT (Títulos)"/>
                <a:ea typeface="Calibri" panose="020F0502020204030204" pitchFamily="34" charset="0"/>
                <a:cs typeface="Times New Roman" panose="02020603050405020304" pitchFamily="18" charset="0"/>
              </a:rPr>
              <a:t> </a:t>
            </a:r>
            <a:r>
              <a:rPr lang="es-ES" sz="2000" b="1" dirty="0" err="1">
                <a:latin typeface="Gill Sans MT (Títulos)"/>
                <a:ea typeface="Calibri" panose="020F0502020204030204" pitchFamily="34" charset="0"/>
                <a:cs typeface="Times New Roman" panose="02020603050405020304" pitchFamily="18" charset="0"/>
              </a:rPr>
              <a:t>mutation</a:t>
            </a:r>
            <a:r>
              <a:rPr lang="es-ES" sz="2000" b="1" dirty="0">
                <a:latin typeface="Gill Sans MT (Títulos)"/>
                <a:ea typeface="Calibri" panose="020F0502020204030204" pitchFamily="34" charset="0"/>
                <a:cs typeface="Times New Roman" panose="02020603050405020304" pitchFamily="18" charset="0"/>
              </a:rPr>
              <a:t>)</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DA4D3D-0C66-CE86-E99A-33BE003229CB}"/>
              </a:ext>
            </a:extLst>
          </p:cNvPr>
          <p:cNvSpPr txBox="1"/>
          <p:nvPr/>
        </p:nvSpPr>
        <p:spPr>
          <a:xfrm>
            <a:off x="1292323" y="578942"/>
            <a:ext cx="9607353" cy="3046988"/>
          </a:xfrm>
          <a:prstGeom prst="rect">
            <a:avLst/>
          </a:prstGeom>
          <a:noFill/>
        </p:spPr>
        <p:txBody>
          <a:bodyPr wrap="square">
            <a:spAutoFit/>
          </a:bodyPr>
          <a:lstStyle/>
          <a:p>
            <a:r>
              <a:rPr lang="es-MX" sz="1600" dirty="0">
                <a:latin typeface="Times New Roman" panose="02020603050405020304" pitchFamily="18" charset="0"/>
                <a:cs typeface="Times New Roman" panose="02020603050405020304" pitchFamily="18" charset="0"/>
              </a:rPr>
              <a:t>Para i desde 1 hasta Np:</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Generar rand </a:t>
            </a:r>
            <a:r>
              <a:rPr lang="es-MX" sz="1600" dirty="0">
                <a:solidFill>
                  <a:srgbClr val="0066FF"/>
                </a:solidFill>
                <a:latin typeface="Times New Roman" panose="02020603050405020304" pitchFamily="18" charset="0"/>
                <a:cs typeface="Times New Roman" panose="02020603050405020304" pitchFamily="18" charset="0"/>
              </a:rPr>
              <a:t>// número aleatorio de 0 a 1</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Si rand &lt;= Pm </a:t>
            </a:r>
            <a:r>
              <a:rPr lang="es-MX" sz="1600" dirty="0">
                <a:solidFill>
                  <a:srgbClr val="0066FF"/>
                </a:solidFill>
                <a:latin typeface="Times New Roman" panose="02020603050405020304" pitchFamily="18" charset="0"/>
                <a:cs typeface="Times New Roman" panose="02020603050405020304" pitchFamily="18" charset="0"/>
              </a:rPr>
              <a:t>// siendo Pc la probabilidad de mutación</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 = generar una posición aleatoria</a:t>
            </a:r>
            <a:r>
              <a:rPr lang="en-US" sz="1600" dirty="0">
                <a:latin typeface="Times New Roman" panose="02020603050405020304" pitchFamily="18" charset="0"/>
                <a:cs typeface="Times New Roman" panose="02020603050405020304" pitchFamily="18" charset="0"/>
              </a:rPr>
              <a:t>{</a:t>
            </a:r>
            <a:r>
              <a:rPr lang="es-MX" sz="1600" dirty="0">
                <a:latin typeface="Times New Roman" panose="02020603050405020304" pitchFamily="18" charset="0"/>
                <a:cs typeface="Times New Roman" panose="02020603050405020304" pitchFamily="18" charset="0"/>
              </a:rPr>
              <a:t>1, </a:t>
            </a:r>
            <a:r>
              <a:rPr lang="es-MX" sz="1600" dirty="0" err="1">
                <a:latin typeface="Times New Roman" panose="02020603050405020304" pitchFamily="18" charset="0"/>
                <a:cs typeface="Times New Roman" panose="02020603050405020304" pitchFamily="18" charset="0"/>
              </a:rPr>
              <a:t>Nbit</a:t>
            </a:r>
            <a:r>
              <a:rPr lang="es-MX" sz="1600" dirty="0">
                <a:latin typeface="Times New Roman" panose="02020603050405020304" pitchFamily="18" charset="0"/>
                <a:cs typeface="Times New Roman" panose="02020603050405020304" pitchFamily="18" charset="0"/>
              </a:rPr>
              <a:t>} </a:t>
            </a:r>
            <a:r>
              <a:rPr lang="es-MX" sz="1600" dirty="0">
                <a:solidFill>
                  <a:srgbClr val="0066FF"/>
                </a:solidFill>
                <a:latin typeface="Times New Roman" panose="02020603050405020304" pitchFamily="18" charset="0"/>
                <a:cs typeface="Times New Roman" panose="02020603050405020304" pitchFamily="18" charset="0"/>
              </a:rPr>
              <a:t>// posición de la cadena que va a mutar</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Hijos (</a:t>
            </a:r>
            <a:r>
              <a:rPr lang="es-MX" sz="1600" dirty="0" err="1">
                <a:latin typeface="Times New Roman" panose="02020603050405020304" pitchFamily="18" charset="0"/>
                <a:cs typeface="Times New Roman" panose="02020603050405020304" pitchFamily="18" charset="0"/>
              </a:rPr>
              <a:t>i,pto</a:t>
            </a:r>
            <a:r>
              <a:rPr lang="es-MX" sz="1600" dirty="0">
                <a:latin typeface="Times New Roman" panose="02020603050405020304" pitchFamily="18" charset="0"/>
                <a:cs typeface="Times New Roman" panose="02020603050405020304" pitchFamily="18" charset="0"/>
              </a:rPr>
              <a:t>) = </a:t>
            </a:r>
            <a:r>
              <a:rPr lang="en-US" sz="1600" dirty="0">
                <a:latin typeface="Times New Roman" panose="02020603050405020304" pitchFamily="18" charset="0"/>
                <a:cs typeface="Times New Roman" panose="02020603050405020304" pitchFamily="18" charset="0"/>
              </a:rPr>
              <a:t>se cambia </a:t>
            </a:r>
            <a:r>
              <a:rPr lang="en-US" sz="1600" dirty="0" err="1">
                <a:latin typeface="Times New Roman" panose="02020603050405020304" pitchFamily="18" charset="0"/>
                <a:cs typeface="Times New Roman" panose="02020603050405020304" pitchFamily="18" charset="0"/>
              </a:rPr>
              <a:t>el</a:t>
            </a:r>
            <a:r>
              <a:rPr lang="en-US" sz="1600" dirty="0">
                <a:latin typeface="Times New Roman" panose="02020603050405020304" pitchFamily="18" charset="0"/>
                <a:cs typeface="Times New Roman" panose="02020603050405020304" pitchFamily="18" charset="0"/>
              </a:rPr>
              <a:t> valor del bit </a:t>
            </a:r>
            <a:r>
              <a:rPr lang="en-US" sz="1600" dirty="0" err="1">
                <a:latin typeface="Times New Roman" panose="02020603050405020304" pitchFamily="18" charset="0"/>
                <a:cs typeface="Times New Roman" panose="02020603050405020304" pitchFamily="18" charset="0"/>
              </a:rPr>
              <a:t>en</a:t>
            </a:r>
            <a:r>
              <a:rPr lang="en-US" sz="1600" dirty="0">
                <a:latin typeface="Times New Roman" panose="02020603050405020304" pitchFamily="18" charset="0"/>
                <a:cs typeface="Times New Roman" panose="02020603050405020304" pitchFamily="18" charset="0"/>
              </a:rPr>
              <a:t> la </a:t>
            </a:r>
            <a:r>
              <a:rPr lang="en-US" sz="1600" dirty="0" err="1">
                <a:latin typeface="Times New Roman" panose="02020603050405020304" pitchFamily="18" charset="0"/>
                <a:cs typeface="Times New Roman" panose="02020603050405020304" pitchFamily="18" charset="0"/>
              </a:rPr>
              <a:t>posici</a:t>
            </a:r>
            <a:r>
              <a:rPr lang="es-ES" sz="1600" dirty="0" err="1">
                <a:latin typeface="Times New Roman" panose="02020603050405020304" pitchFamily="18" charset="0"/>
                <a:cs typeface="Times New Roman" panose="02020603050405020304" pitchFamily="18" charset="0"/>
              </a:rPr>
              <a:t>ón</a:t>
            </a:r>
            <a:r>
              <a:rPr lang="es-ES" sz="1600" dirty="0">
                <a:latin typeface="Times New Roman" panose="02020603050405020304" pitchFamily="18" charset="0"/>
                <a:cs typeface="Times New Roman" panose="02020603050405020304" pitchFamily="18" charset="0"/>
              </a:rPr>
              <a:t> </a:t>
            </a:r>
            <a:r>
              <a:rPr lang="es-ES" sz="1600" dirty="0" err="1">
                <a:latin typeface="Times New Roman" panose="02020603050405020304" pitchFamily="18" charset="0"/>
                <a:cs typeface="Times New Roman" panose="02020603050405020304" pitchFamily="18" charset="0"/>
              </a:rPr>
              <a:t>pto</a:t>
            </a:r>
            <a:r>
              <a:rPr lang="es-ES" sz="1600" dirty="0">
                <a:latin typeface="Times New Roman" panose="02020603050405020304" pitchFamily="18" charset="0"/>
                <a:cs typeface="Times New Roman" panose="02020603050405020304" pitchFamily="18" charset="0"/>
              </a:rPr>
              <a:t>:  (</a:t>
            </a:r>
            <a:r>
              <a:rPr lang="es-ES" sz="1600" dirty="0" err="1">
                <a:latin typeface="Times New Roman" panose="02020603050405020304" pitchFamily="18" charset="0"/>
                <a:cs typeface="Times New Roman" panose="02020603050405020304" pitchFamily="18" charset="0"/>
              </a:rPr>
              <a:t>bitxor</a:t>
            </a:r>
            <a:r>
              <a:rPr lang="es-ES" sz="1600" dirty="0">
                <a:latin typeface="Times New Roman" panose="02020603050405020304" pitchFamily="18" charset="0"/>
                <a:cs typeface="Times New Roman" panose="02020603050405020304" pitchFamily="18" charset="0"/>
              </a:rPr>
              <a:t>(a,1))</a:t>
            </a:r>
            <a:endParaRPr lang="es-MX" sz="1600" b="1" dirty="0">
              <a:latin typeface="Times New Roman" panose="02020603050405020304" pitchFamily="18" charset="0"/>
              <a:cs typeface="Times New Roman" panose="02020603050405020304" pitchFamily="18" charset="0"/>
            </a:endParaRP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Fin Si</a:t>
            </a:r>
          </a:p>
          <a:p>
            <a:r>
              <a:rPr lang="es-MX" sz="1600" dirty="0">
                <a:latin typeface="Times New Roman" panose="02020603050405020304" pitchFamily="18" charset="0"/>
                <a:cs typeface="Times New Roman" panose="02020603050405020304" pitchFamily="18" charset="0"/>
              </a:rPr>
              <a:t>Fin Para</a:t>
            </a:r>
          </a:p>
        </p:txBody>
      </p:sp>
      <p:graphicFrame>
        <p:nvGraphicFramePr>
          <p:cNvPr id="5" name="Table 4">
            <a:extLst>
              <a:ext uri="{FF2B5EF4-FFF2-40B4-BE49-F238E27FC236}">
                <a16:creationId xmlns:a16="http://schemas.microsoft.com/office/drawing/2014/main" id="{4BDA4F41-9210-0702-C03B-8E9C4E96D1FF}"/>
              </a:ext>
            </a:extLst>
          </p:cNvPr>
          <p:cNvGraphicFramePr>
            <a:graphicFrameLocks noGrp="1"/>
          </p:cNvGraphicFramePr>
          <p:nvPr/>
        </p:nvGraphicFramePr>
        <p:xfrm>
          <a:off x="2030710" y="4596601"/>
          <a:ext cx="5613010" cy="1233924"/>
        </p:xfrm>
        <a:graphic>
          <a:graphicData uri="http://schemas.openxmlformats.org/drawingml/2006/table">
            <a:tbl>
              <a:tblPr firstRow="1" firstCol="1" bandRow="1"/>
              <a:tblGrid>
                <a:gridCol w="1150783">
                  <a:extLst>
                    <a:ext uri="{9D8B030D-6E8A-4147-A177-3AD203B41FA5}">
                      <a16:colId xmlns:a16="http://schemas.microsoft.com/office/drawing/2014/main" val="3958582566"/>
                    </a:ext>
                  </a:extLst>
                </a:gridCol>
                <a:gridCol w="637461">
                  <a:extLst>
                    <a:ext uri="{9D8B030D-6E8A-4147-A177-3AD203B41FA5}">
                      <a16:colId xmlns:a16="http://schemas.microsoft.com/office/drawing/2014/main" val="1569835867"/>
                    </a:ext>
                  </a:extLst>
                </a:gridCol>
                <a:gridCol w="637461">
                  <a:extLst>
                    <a:ext uri="{9D8B030D-6E8A-4147-A177-3AD203B41FA5}">
                      <a16:colId xmlns:a16="http://schemas.microsoft.com/office/drawing/2014/main" val="2223545437"/>
                    </a:ext>
                  </a:extLst>
                </a:gridCol>
                <a:gridCol w="637461">
                  <a:extLst>
                    <a:ext uri="{9D8B030D-6E8A-4147-A177-3AD203B41FA5}">
                      <a16:colId xmlns:a16="http://schemas.microsoft.com/office/drawing/2014/main" val="2364669621"/>
                    </a:ext>
                  </a:extLst>
                </a:gridCol>
                <a:gridCol w="637461">
                  <a:extLst>
                    <a:ext uri="{9D8B030D-6E8A-4147-A177-3AD203B41FA5}">
                      <a16:colId xmlns:a16="http://schemas.microsoft.com/office/drawing/2014/main" val="4213279465"/>
                    </a:ext>
                  </a:extLst>
                </a:gridCol>
                <a:gridCol w="637461">
                  <a:extLst>
                    <a:ext uri="{9D8B030D-6E8A-4147-A177-3AD203B41FA5}">
                      <a16:colId xmlns:a16="http://schemas.microsoft.com/office/drawing/2014/main" val="2095844316"/>
                    </a:ext>
                  </a:extLst>
                </a:gridCol>
                <a:gridCol w="637461">
                  <a:extLst>
                    <a:ext uri="{9D8B030D-6E8A-4147-A177-3AD203B41FA5}">
                      <a16:colId xmlns:a16="http://schemas.microsoft.com/office/drawing/2014/main" val="314970045"/>
                    </a:ext>
                  </a:extLst>
                </a:gridCol>
                <a:gridCol w="637461">
                  <a:extLst>
                    <a:ext uri="{9D8B030D-6E8A-4147-A177-3AD203B41FA5}">
                      <a16:colId xmlns:a16="http://schemas.microsoft.com/office/drawing/2014/main" val="1399401941"/>
                    </a:ext>
                  </a:extLst>
                </a:gridCol>
              </a:tblGrid>
              <a:tr h="411308">
                <a:tc>
                  <a:txBody>
                    <a:bodyPr/>
                    <a:lstStyle/>
                    <a:p>
                      <a:pPr algn="ctr">
                        <a:lnSpc>
                          <a:spcPct val="150000"/>
                        </a:lnSpc>
                        <a:spcAft>
                          <a:spcPts val="12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Hijo 1</a:t>
                      </a:r>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1200"/>
                        </a:spcAft>
                      </a:pPr>
                      <a:r>
                        <a:rPr lang="es-ES_tradnl"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ES_tradnl"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ES_tradnl"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r>
                        <a:rPr lang="es-ES_tradnl"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E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37351614"/>
                  </a:ext>
                </a:extLst>
              </a:tr>
              <a:tr h="411308">
                <a:tc>
                  <a:txBody>
                    <a:bodyPr/>
                    <a:lstStyle/>
                    <a:p>
                      <a:pPr algn="ctr">
                        <a:lnSpc>
                          <a:spcPct val="150000"/>
                        </a:lnSpc>
                        <a:spcAft>
                          <a:spcPts val="1200"/>
                        </a:spcAft>
                      </a:pPr>
                      <a:r>
                        <a:rPr lang="es-ES_tradnl" sz="18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7">
                  <a:txBody>
                    <a:bodyPr/>
                    <a:lstStyle/>
                    <a:p>
                      <a:pPr algn="ctr">
                        <a:lnSpc>
                          <a:spcPct val="150000"/>
                        </a:lnSpc>
                        <a:spcAft>
                          <a:spcPts val="1200"/>
                        </a:spcAft>
                      </a:pPr>
                      <a:r>
                        <a:rPr lang="es-ES_tradnl" sz="18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411308">
                <a:tc>
                  <a:txBody>
                    <a:bodyPr/>
                    <a:lstStyle/>
                    <a:p>
                      <a:pPr algn="ctr">
                        <a:lnSpc>
                          <a:spcPct val="150000"/>
                        </a:lnSpc>
                        <a:spcAft>
                          <a:spcPts val="1200"/>
                        </a:spcAft>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1</a:t>
                      </a:r>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ES_tradnl"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ES_tradnl"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ES_tradnl"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MX" sz="1800" b="0" i="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r>
                        <a:rPr lang="es-ES_tradnl"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50000"/>
                        </a:lnSpc>
                        <a:spcAft>
                          <a:spcPts val="1200"/>
                        </a:spcAft>
                      </a:pPr>
                      <a:r>
                        <a:rPr lang="es-E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70591333"/>
                  </a:ext>
                </a:extLst>
              </a:tr>
            </a:tbl>
          </a:graphicData>
        </a:graphic>
      </p:graphicFrame>
      <p:sp>
        <p:nvSpPr>
          <p:cNvPr id="6" name="Rectángulo 7">
            <a:extLst>
              <a:ext uri="{FF2B5EF4-FFF2-40B4-BE49-F238E27FC236}">
                <a16:creationId xmlns:a16="http://schemas.microsoft.com/office/drawing/2014/main" id="{59AAF7A0-3381-7106-DE9D-E59EF8BFF496}"/>
              </a:ext>
            </a:extLst>
          </p:cNvPr>
          <p:cNvSpPr/>
          <p:nvPr/>
        </p:nvSpPr>
        <p:spPr>
          <a:xfrm>
            <a:off x="1012873" y="3762174"/>
            <a:ext cx="9706707" cy="400494"/>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Si en el primer ciclo (i</a:t>
            </a:r>
            <a:r>
              <a:rPr lang="en-US" sz="2000" b="1" dirty="0">
                <a:latin typeface="Gill Sans MT (Títulos)"/>
                <a:ea typeface="Calibri" panose="020F0502020204030204" pitchFamily="34" charset="0"/>
                <a:cs typeface="Times New Roman" panose="02020603050405020304" pitchFamily="18" charset="0"/>
              </a:rPr>
              <a:t>=1) rand = 0.1 con </a:t>
            </a:r>
            <a:r>
              <a:rPr lang="en-US" sz="2000" b="1" dirty="0" err="1">
                <a:latin typeface="Gill Sans MT (Títulos)"/>
                <a:ea typeface="Calibri" panose="020F0502020204030204" pitchFamily="34" charset="0"/>
                <a:cs typeface="Times New Roman" panose="02020603050405020304" pitchFamily="18" charset="0"/>
              </a:rPr>
              <a:t>una</a:t>
            </a:r>
            <a:r>
              <a:rPr lang="en-US" sz="2000" b="1" dirty="0">
                <a:latin typeface="Gill Sans MT (Títulos)"/>
                <a:ea typeface="Calibri" panose="020F0502020204030204" pitchFamily="34" charset="0"/>
                <a:cs typeface="Times New Roman" panose="02020603050405020304" pitchFamily="18" charset="0"/>
              </a:rPr>
              <a:t> Pm=0.3 se genera un </a:t>
            </a:r>
            <a:r>
              <a:rPr lang="en-US" sz="2000" b="1" dirty="0" err="1">
                <a:latin typeface="Gill Sans MT (Títulos)"/>
                <a:ea typeface="Calibri" panose="020F0502020204030204" pitchFamily="34" charset="0"/>
                <a:cs typeface="Times New Roman" panose="02020603050405020304" pitchFamily="18" charset="0"/>
              </a:rPr>
              <a:t>pto</a:t>
            </a:r>
            <a:r>
              <a:rPr lang="en-US" sz="2000" b="1" dirty="0">
                <a:latin typeface="Gill Sans MT (Títulos)"/>
                <a:ea typeface="Calibri" panose="020F0502020204030204" pitchFamily="34" charset="0"/>
                <a:cs typeface="Times New Roman" panose="02020603050405020304" pitchFamily="18" charset="0"/>
              </a:rPr>
              <a:t>=5</a:t>
            </a:r>
            <a:endParaRPr lang="es-ES" sz="2000" b="1" dirty="0">
              <a:latin typeface="Gill Sans MT (Título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484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16</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2273956"/>
          </a:xfrm>
          <a:prstGeom prst="rect">
            <a:avLst/>
          </a:prstGeom>
          <a:noFill/>
        </p:spPr>
        <p:txBody>
          <a:bodyPr wrap="square">
            <a:spAutoFit/>
          </a:bodyPr>
          <a:lstStyle/>
          <a:p>
            <a:pPr marL="0" marR="0">
              <a:lnSpc>
                <a:spcPct val="150000"/>
              </a:lnSpc>
              <a:spcBef>
                <a:spcPts val="0"/>
              </a:spcBef>
              <a:spcAft>
                <a:spcPts val="1200"/>
              </a:spcAft>
            </a:pPr>
            <a:r>
              <a:rPr lang="es-E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Elitismo</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0215" algn="just">
              <a:lnSpc>
                <a:spcPct val="150000"/>
              </a:lnSpc>
              <a:spcBef>
                <a:spcPts val="0"/>
              </a:spcBef>
              <a:spcAft>
                <a:spcPts val="1200"/>
              </a:spcAft>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El elitismo en realidad es un caso particular (y el más usual) del operador de copia que se basa en copiar al mejor o a los mejores individuos de una generación en la siguiente. De esta manera se garantiza que en el proceso de búsqueda nunca ocurrirá un empeoramiento en cuanto a la calidad de la mejor solución obtenida, sino que un cambio en ésta siempre implicará una mejora.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3FA3ED3F-20AC-AB08-9332-2BEE7B7D1650}"/>
              </a:ext>
            </a:extLst>
          </p:cNvPr>
          <p:cNvCxnSpPr/>
          <p:nvPr/>
        </p:nvCxnSpPr>
        <p:spPr>
          <a:xfrm flipV="1">
            <a:off x="1350498" y="3812345"/>
            <a:ext cx="0" cy="22930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72E607A0-19C8-4AB0-EADB-FADEA34BF745}"/>
              </a:ext>
            </a:extLst>
          </p:cNvPr>
          <p:cNvCxnSpPr>
            <a:cxnSpLocks/>
          </p:cNvCxnSpPr>
          <p:nvPr/>
        </p:nvCxnSpPr>
        <p:spPr>
          <a:xfrm>
            <a:off x="1350498" y="6105378"/>
            <a:ext cx="33762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768D8AA6-4F5A-BF7E-571C-89047E509931}"/>
              </a:ext>
            </a:extLst>
          </p:cNvPr>
          <p:cNvCxnSpPr/>
          <p:nvPr/>
        </p:nvCxnSpPr>
        <p:spPr>
          <a:xfrm flipV="1">
            <a:off x="7193279" y="3812345"/>
            <a:ext cx="0" cy="22930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3" name="Straight Arrow Connector 12">
            <a:extLst>
              <a:ext uri="{FF2B5EF4-FFF2-40B4-BE49-F238E27FC236}">
                <a16:creationId xmlns:a16="http://schemas.microsoft.com/office/drawing/2014/main" id="{CC5A8233-B12D-8D71-B649-B27378338B39}"/>
              </a:ext>
            </a:extLst>
          </p:cNvPr>
          <p:cNvCxnSpPr>
            <a:cxnSpLocks/>
          </p:cNvCxnSpPr>
          <p:nvPr/>
        </p:nvCxnSpPr>
        <p:spPr>
          <a:xfrm>
            <a:off x="7193279" y="6105378"/>
            <a:ext cx="337624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5" name="Freeform: Shape 14">
            <a:extLst>
              <a:ext uri="{FF2B5EF4-FFF2-40B4-BE49-F238E27FC236}">
                <a16:creationId xmlns:a16="http://schemas.microsoft.com/office/drawing/2014/main" id="{32001CC1-6E58-95CA-3DD6-D36DA7028CAC}"/>
              </a:ext>
            </a:extLst>
          </p:cNvPr>
          <p:cNvSpPr/>
          <p:nvPr/>
        </p:nvSpPr>
        <p:spPr>
          <a:xfrm>
            <a:off x="1364566" y="4121834"/>
            <a:ext cx="3390314" cy="1533674"/>
          </a:xfrm>
          <a:custGeom>
            <a:avLst/>
            <a:gdLst>
              <a:gd name="connsiteX0" fmla="*/ 0 w 3390314"/>
              <a:gd name="connsiteY0" fmla="*/ 0 h 1533674"/>
              <a:gd name="connsiteX1" fmla="*/ 520505 w 3390314"/>
              <a:gd name="connsiteY1" fmla="*/ 548640 h 1533674"/>
              <a:gd name="connsiteX2" fmla="*/ 1280160 w 3390314"/>
              <a:gd name="connsiteY2" fmla="*/ 534572 h 1533674"/>
              <a:gd name="connsiteX3" fmla="*/ 1589649 w 3390314"/>
              <a:gd name="connsiteY3" fmla="*/ 703384 h 1533674"/>
              <a:gd name="connsiteX4" fmla="*/ 1927274 w 3390314"/>
              <a:gd name="connsiteY4" fmla="*/ 548640 h 1533674"/>
              <a:gd name="connsiteX5" fmla="*/ 2447779 w 3390314"/>
              <a:gd name="connsiteY5" fmla="*/ 1434904 h 1533674"/>
              <a:gd name="connsiteX6" fmla="*/ 2827606 w 3390314"/>
              <a:gd name="connsiteY6" fmla="*/ 1223889 h 1533674"/>
              <a:gd name="connsiteX7" fmla="*/ 3165231 w 3390314"/>
              <a:gd name="connsiteY7" fmla="*/ 1533378 h 1533674"/>
              <a:gd name="connsiteX8" fmla="*/ 3390314 w 3390314"/>
              <a:gd name="connsiteY8" fmla="*/ 1280160 h 1533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390314" h="1533674">
                <a:moveTo>
                  <a:pt x="0" y="0"/>
                </a:moveTo>
                <a:cubicBezTo>
                  <a:pt x="153572" y="229772"/>
                  <a:pt x="307145" y="459545"/>
                  <a:pt x="520505" y="548640"/>
                </a:cubicBezTo>
                <a:cubicBezTo>
                  <a:pt x="733865" y="637735"/>
                  <a:pt x="1101969" y="508781"/>
                  <a:pt x="1280160" y="534572"/>
                </a:cubicBezTo>
                <a:cubicBezTo>
                  <a:pt x="1458351" y="560363"/>
                  <a:pt x="1481797" y="701039"/>
                  <a:pt x="1589649" y="703384"/>
                </a:cubicBezTo>
                <a:cubicBezTo>
                  <a:pt x="1697501" y="705729"/>
                  <a:pt x="1784252" y="426720"/>
                  <a:pt x="1927274" y="548640"/>
                </a:cubicBezTo>
                <a:cubicBezTo>
                  <a:pt x="2070296" y="670560"/>
                  <a:pt x="2297724" y="1322362"/>
                  <a:pt x="2447779" y="1434904"/>
                </a:cubicBezTo>
                <a:cubicBezTo>
                  <a:pt x="2597834" y="1547446"/>
                  <a:pt x="2708031" y="1207477"/>
                  <a:pt x="2827606" y="1223889"/>
                </a:cubicBezTo>
                <a:cubicBezTo>
                  <a:pt x="2947181" y="1240301"/>
                  <a:pt x="3071446" y="1524000"/>
                  <a:pt x="3165231" y="1533378"/>
                </a:cubicBezTo>
                <a:cubicBezTo>
                  <a:pt x="3259016" y="1542756"/>
                  <a:pt x="3334043" y="1327052"/>
                  <a:pt x="3390314" y="128016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s-MX"/>
          </a:p>
        </p:txBody>
      </p:sp>
      <p:sp>
        <p:nvSpPr>
          <p:cNvPr id="16" name="Freeform: Shape 15">
            <a:extLst>
              <a:ext uri="{FF2B5EF4-FFF2-40B4-BE49-F238E27FC236}">
                <a16:creationId xmlns:a16="http://schemas.microsoft.com/office/drawing/2014/main" id="{18C8B778-D7B8-0E82-3FA2-90CFFE62C097}"/>
              </a:ext>
            </a:extLst>
          </p:cNvPr>
          <p:cNvSpPr/>
          <p:nvPr/>
        </p:nvSpPr>
        <p:spPr>
          <a:xfrm>
            <a:off x="7202657" y="4375052"/>
            <a:ext cx="3052690" cy="1420837"/>
          </a:xfrm>
          <a:custGeom>
            <a:avLst/>
            <a:gdLst>
              <a:gd name="connsiteX0" fmla="*/ 0 w 3052690"/>
              <a:gd name="connsiteY0" fmla="*/ 0 h 1420837"/>
              <a:gd name="connsiteX1" fmla="*/ 393896 w 3052690"/>
              <a:gd name="connsiteY1" fmla="*/ 351693 h 1420837"/>
              <a:gd name="connsiteX2" fmla="*/ 1069145 w 3052690"/>
              <a:gd name="connsiteY2" fmla="*/ 647114 h 1420837"/>
              <a:gd name="connsiteX3" fmla="*/ 1350499 w 3052690"/>
              <a:gd name="connsiteY3" fmla="*/ 984739 h 1420837"/>
              <a:gd name="connsiteX4" fmla="*/ 2363373 w 3052690"/>
              <a:gd name="connsiteY4" fmla="*/ 1041010 h 1420837"/>
              <a:gd name="connsiteX5" fmla="*/ 3052690 w 3052690"/>
              <a:gd name="connsiteY5" fmla="*/ 1420837 h 142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2690" h="1420837">
                <a:moveTo>
                  <a:pt x="0" y="0"/>
                </a:moveTo>
                <a:cubicBezTo>
                  <a:pt x="107852" y="121920"/>
                  <a:pt x="215705" y="243841"/>
                  <a:pt x="393896" y="351693"/>
                </a:cubicBezTo>
                <a:cubicBezTo>
                  <a:pt x="572087" y="459545"/>
                  <a:pt x="909711" y="541606"/>
                  <a:pt x="1069145" y="647114"/>
                </a:cubicBezTo>
                <a:cubicBezTo>
                  <a:pt x="1228579" y="752622"/>
                  <a:pt x="1134794" y="919090"/>
                  <a:pt x="1350499" y="984739"/>
                </a:cubicBezTo>
                <a:cubicBezTo>
                  <a:pt x="1566204" y="1050388"/>
                  <a:pt x="2079675" y="968327"/>
                  <a:pt x="2363373" y="1041010"/>
                </a:cubicBezTo>
                <a:cubicBezTo>
                  <a:pt x="2647071" y="1113693"/>
                  <a:pt x="2849880" y="1267265"/>
                  <a:pt x="3052690" y="1420837"/>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s-MX"/>
          </a:p>
        </p:txBody>
      </p:sp>
      <p:sp>
        <p:nvSpPr>
          <p:cNvPr id="17" name="TextBox 16">
            <a:extLst>
              <a:ext uri="{FF2B5EF4-FFF2-40B4-BE49-F238E27FC236}">
                <a16:creationId xmlns:a16="http://schemas.microsoft.com/office/drawing/2014/main" id="{445FD20F-0AAF-8517-B957-BE5432ECDA08}"/>
              </a:ext>
            </a:extLst>
          </p:cNvPr>
          <p:cNvSpPr txBox="1"/>
          <p:nvPr/>
        </p:nvSpPr>
        <p:spPr>
          <a:xfrm>
            <a:off x="197650" y="4519339"/>
            <a:ext cx="9989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a:t>
            </a:r>
            <a:r>
              <a:rPr lang="en-US" dirty="0" err="1">
                <a:latin typeface="Times New Roman" panose="02020603050405020304" pitchFamily="18" charset="0"/>
                <a:cs typeface="Times New Roman" panose="02020603050405020304" pitchFamily="18" charset="0"/>
              </a:rPr>
              <a:t>Xbest</a:t>
            </a:r>
            <a:r>
              <a:rPr lang="en-US" dirty="0">
                <a:latin typeface="Times New Roman" panose="02020603050405020304" pitchFamily="18" charset="0"/>
                <a:cs typeface="Times New Roman" panose="02020603050405020304" pitchFamily="18" charset="0"/>
              </a:rPr>
              <a:t>)</a:t>
            </a:r>
            <a:endParaRPr lang="es-MX"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58FBFA27-7BFA-2884-2F1F-691F6C76AD21}"/>
              </a:ext>
            </a:extLst>
          </p:cNvPr>
          <p:cNvSpPr txBox="1"/>
          <p:nvPr/>
        </p:nvSpPr>
        <p:spPr>
          <a:xfrm>
            <a:off x="2403933" y="6249221"/>
            <a:ext cx="1475084"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Generaciones</a:t>
            </a:r>
            <a:endParaRPr lang="es-MX"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8A6E109-91E6-20CE-4DB8-6C97690A35B9}"/>
              </a:ext>
            </a:extLst>
          </p:cNvPr>
          <p:cNvSpPr txBox="1"/>
          <p:nvPr/>
        </p:nvSpPr>
        <p:spPr>
          <a:xfrm>
            <a:off x="6203666" y="4519339"/>
            <a:ext cx="99899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F(</a:t>
            </a:r>
            <a:r>
              <a:rPr lang="en-US" dirty="0" err="1">
                <a:latin typeface="Times New Roman" panose="02020603050405020304" pitchFamily="18" charset="0"/>
                <a:cs typeface="Times New Roman" panose="02020603050405020304" pitchFamily="18" charset="0"/>
              </a:rPr>
              <a:t>Xbest</a:t>
            </a:r>
            <a:r>
              <a:rPr lang="en-US" dirty="0">
                <a:latin typeface="Times New Roman" panose="02020603050405020304" pitchFamily="18" charset="0"/>
                <a:cs typeface="Times New Roman" panose="02020603050405020304" pitchFamily="18" charset="0"/>
              </a:rPr>
              <a:t>)</a:t>
            </a:r>
            <a:endParaRPr lang="es-MX"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95AAD6D9-F1A4-C7EC-90E2-32564DCB96E3}"/>
              </a:ext>
            </a:extLst>
          </p:cNvPr>
          <p:cNvSpPr txBox="1"/>
          <p:nvPr/>
        </p:nvSpPr>
        <p:spPr>
          <a:xfrm>
            <a:off x="8267816" y="6230202"/>
            <a:ext cx="1475084"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Generaciones</a:t>
            </a:r>
            <a:endParaRPr lang="es-MX"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C2ACC628-4AEE-88CB-3A3D-A88EB95D19AB}"/>
              </a:ext>
            </a:extLst>
          </p:cNvPr>
          <p:cNvSpPr txBox="1"/>
          <p:nvPr/>
        </p:nvSpPr>
        <p:spPr>
          <a:xfrm>
            <a:off x="1449853" y="3608660"/>
            <a:ext cx="3476273"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Curva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convergencia</a:t>
            </a:r>
            <a:r>
              <a:rPr lang="en-US" dirty="0">
                <a:latin typeface="Times New Roman" panose="02020603050405020304" pitchFamily="18" charset="0"/>
                <a:cs typeface="Times New Roman" panose="02020603050405020304" pitchFamily="18" charset="0"/>
              </a:rPr>
              <a:t> sin </a:t>
            </a:r>
            <a:r>
              <a:rPr lang="en-US" dirty="0" err="1">
                <a:latin typeface="Times New Roman" panose="02020603050405020304" pitchFamily="18" charset="0"/>
                <a:cs typeface="Times New Roman" panose="02020603050405020304" pitchFamily="18" charset="0"/>
              </a:rPr>
              <a:t>elitismo</a:t>
            </a:r>
            <a:endParaRPr lang="es-MX"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8FD639DF-69DE-8F64-082C-06EC83328AE5}"/>
              </a:ext>
            </a:extLst>
          </p:cNvPr>
          <p:cNvSpPr txBox="1"/>
          <p:nvPr/>
        </p:nvSpPr>
        <p:spPr>
          <a:xfrm>
            <a:off x="7450968" y="3548629"/>
            <a:ext cx="3501921" cy="369332"/>
          </a:xfrm>
          <a:prstGeom prst="rect">
            <a:avLst/>
          </a:prstGeom>
          <a:noFill/>
        </p:spPr>
        <p:txBody>
          <a:bodyPr wrap="none" rtlCol="0">
            <a:spAutoFit/>
          </a:bodyPr>
          <a:lstStyle/>
          <a:p>
            <a:r>
              <a:rPr lang="en-US" dirty="0" err="1">
                <a:latin typeface="Times New Roman" panose="02020603050405020304" pitchFamily="18" charset="0"/>
                <a:cs typeface="Times New Roman" panose="02020603050405020304" pitchFamily="18" charset="0"/>
              </a:rPr>
              <a:t>Curva</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convergencia</a:t>
            </a:r>
            <a:r>
              <a:rPr lang="en-US" dirty="0">
                <a:latin typeface="Times New Roman" panose="02020603050405020304" pitchFamily="18" charset="0"/>
                <a:cs typeface="Times New Roman" panose="02020603050405020304" pitchFamily="18" charset="0"/>
              </a:rPr>
              <a:t> con </a:t>
            </a:r>
            <a:r>
              <a:rPr lang="en-US" dirty="0" err="1">
                <a:latin typeface="Times New Roman" panose="02020603050405020304" pitchFamily="18" charset="0"/>
                <a:cs typeface="Times New Roman" panose="02020603050405020304" pitchFamily="18" charset="0"/>
              </a:rPr>
              <a:t>elitismo</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4035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17</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5951886"/>
          </a:xfrm>
          <a:prstGeom prst="rect">
            <a:avLst/>
          </a:prstGeom>
          <a:noFill/>
        </p:spPr>
        <p:txBody>
          <a:bodyPr wrap="square">
            <a:spAutoFit/>
          </a:bodyPr>
          <a:lstStyle/>
          <a:p>
            <a:pPr>
              <a:lnSpc>
                <a:spcPct val="150000"/>
              </a:lnSpc>
              <a:spcAft>
                <a:spcPts val="1200"/>
              </a:spcAft>
            </a:pPr>
            <a:r>
              <a:rPr lang="es-ES"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Sustituci</a:t>
            </a:r>
            <a:r>
              <a:rPr lang="es-ES"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ón o remplazo</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0215" algn="just">
              <a:lnSpc>
                <a:spcPct val="150000"/>
              </a:lnSpc>
              <a:spcBef>
                <a:spcPts val="0"/>
              </a:spcBef>
              <a:spcAft>
                <a:spcPts val="1200"/>
              </a:spcAft>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Mediante el mecanismo de remplazo se conforma la población sobre la que se trabajará para la próxima iteración.  Cuando en lugar de trabajar con una población temporal se hace con una única población, sobre la que se realizan las selecciones y mutaciones, deberá tenerse en cuenta que para insertar un nuevo individuo es necesario eliminar previamente otro. El remplazo puede ser:</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Remplazo aleatorio: Se escoge aleatoriamente entre padres e hijos para conformar la población.</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Reemplazo de extintivo: Se conforma la nueva población únicamente con la descendencia.</a:t>
            </a:r>
          </a:p>
          <a:p>
            <a:pPr marL="342900" indent="-342900" algn="just">
              <a:lnSpc>
                <a:spcPct val="150000"/>
              </a:lnSpc>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Reemplazo de extintivo con elitismo: Se conforma la nueva población con la descendencia únicamente pasa el mejor individuo de una generación anterior.</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Reemplazo por elitismo: Se conforma una matriz entre padres e hijos, conocida como extendida, y se ordena de mejor a peor candidato, pasa la mitad superior de la matriz (mejores candidatos).</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200"/>
              </a:spcAft>
              <a:buFont typeface="Symbol" panose="05050102010706020507" pitchFamily="18" charset="2"/>
              <a:buChar char=""/>
            </a:pPr>
            <a:r>
              <a:rPr lang="es-ES" sz="1800" dirty="0">
                <a:effectLst/>
                <a:latin typeface="Times New Roman" panose="02020603050405020304" pitchFamily="18" charset="0"/>
                <a:ea typeface="Calibri" panose="020F0502020204030204" pitchFamily="34" charset="0"/>
                <a:cs typeface="Times New Roman" panose="02020603050405020304" pitchFamily="18" charset="0"/>
              </a:rPr>
              <a:t>Reemplazo por torneo: Compite padre e hijo y pasa el mejor.</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7651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18</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63225E7-DDD8-7D48-8320-3D94593236A4}"/>
              </a:ext>
            </a:extLst>
          </p:cNvPr>
          <p:cNvSpPr txBox="1"/>
          <p:nvPr/>
        </p:nvSpPr>
        <p:spPr>
          <a:xfrm>
            <a:off x="489692" y="652535"/>
            <a:ext cx="6098344" cy="369717"/>
          </a:xfrm>
          <a:prstGeom prst="rect">
            <a:avLst/>
          </a:prstGeom>
          <a:noFill/>
        </p:spPr>
        <p:txBody>
          <a:bodyPr wrap="square">
            <a:spAutoFit/>
          </a:bodyPr>
          <a:lstStyle/>
          <a:p>
            <a:pPr>
              <a:lnSpc>
                <a:spcPct val="107000"/>
              </a:lnSpc>
              <a:spcAft>
                <a:spcPts val="800"/>
              </a:spcAft>
            </a:pPr>
            <a:r>
              <a:rPr lang="es-ES" sz="1800" b="1" dirty="0">
                <a:latin typeface="Gill Sans MT (Títulos)"/>
                <a:ea typeface="Calibri" panose="020F0502020204030204" pitchFamily="34" charset="0"/>
                <a:cs typeface="Times New Roman" panose="02020603050405020304" pitchFamily="18" charset="0"/>
              </a:rPr>
              <a:t>7. Sustitución (extintivo con elitismo)</a:t>
            </a:r>
          </a:p>
        </p:txBody>
      </p:sp>
      <p:graphicFrame>
        <p:nvGraphicFramePr>
          <p:cNvPr id="10" name="Table 9">
            <a:extLst>
              <a:ext uri="{FF2B5EF4-FFF2-40B4-BE49-F238E27FC236}">
                <a16:creationId xmlns:a16="http://schemas.microsoft.com/office/drawing/2014/main" id="{AB31C1B2-9BC3-47FE-7D6E-8E8916F3BAD0}"/>
              </a:ext>
            </a:extLst>
          </p:cNvPr>
          <p:cNvGraphicFramePr>
            <a:graphicFrameLocks noGrp="1"/>
          </p:cNvGraphicFramePr>
          <p:nvPr/>
        </p:nvGraphicFramePr>
        <p:xfrm>
          <a:off x="636112" y="1838431"/>
          <a:ext cx="1378643" cy="1972250"/>
        </p:xfrm>
        <a:graphic>
          <a:graphicData uri="http://schemas.openxmlformats.org/drawingml/2006/table">
            <a:tbl>
              <a:tblPr firstRow="1" firstCol="1" bandRow="1"/>
              <a:tblGrid>
                <a:gridCol w="196949">
                  <a:extLst>
                    <a:ext uri="{9D8B030D-6E8A-4147-A177-3AD203B41FA5}">
                      <a16:colId xmlns:a16="http://schemas.microsoft.com/office/drawing/2014/main" val="1569835867"/>
                    </a:ext>
                  </a:extLst>
                </a:gridCol>
                <a:gridCol w="196949">
                  <a:extLst>
                    <a:ext uri="{9D8B030D-6E8A-4147-A177-3AD203B41FA5}">
                      <a16:colId xmlns:a16="http://schemas.microsoft.com/office/drawing/2014/main" val="2223545437"/>
                    </a:ext>
                  </a:extLst>
                </a:gridCol>
                <a:gridCol w="196949">
                  <a:extLst>
                    <a:ext uri="{9D8B030D-6E8A-4147-A177-3AD203B41FA5}">
                      <a16:colId xmlns:a16="http://schemas.microsoft.com/office/drawing/2014/main" val="2364669621"/>
                    </a:ext>
                  </a:extLst>
                </a:gridCol>
                <a:gridCol w="196949">
                  <a:extLst>
                    <a:ext uri="{9D8B030D-6E8A-4147-A177-3AD203B41FA5}">
                      <a16:colId xmlns:a16="http://schemas.microsoft.com/office/drawing/2014/main" val="4213279465"/>
                    </a:ext>
                  </a:extLst>
                </a:gridCol>
                <a:gridCol w="196949">
                  <a:extLst>
                    <a:ext uri="{9D8B030D-6E8A-4147-A177-3AD203B41FA5}">
                      <a16:colId xmlns:a16="http://schemas.microsoft.com/office/drawing/2014/main" val="2095844316"/>
                    </a:ext>
                  </a:extLst>
                </a:gridCol>
                <a:gridCol w="196949">
                  <a:extLst>
                    <a:ext uri="{9D8B030D-6E8A-4147-A177-3AD203B41FA5}">
                      <a16:colId xmlns:a16="http://schemas.microsoft.com/office/drawing/2014/main" val="314970045"/>
                    </a:ext>
                  </a:extLst>
                </a:gridCol>
                <a:gridCol w="196949">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1" name="TextBox 10">
            <a:extLst>
              <a:ext uri="{FF2B5EF4-FFF2-40B4-BE49-F238E27FC236}">
                <a16:creationId xmlns:a16="http://schemas.microsoft.com/office/drawing/2014/main" id="{40B875B6-1FF5-B5F7-70C8-AD17434E813B}"/>
              </a:ext>
            </a:extLst>
          </p:cNvPr>
          <p:cNvSpPr txBox="1"/>
          <p:nvPr/>
        </p:nvSpPr>
        <p:spPr>
          <a:xfrm>
            <a:off x="54939" y="1177635"/>
            <a:ext cx="6098344"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a:t>
            </a:r>
            <a:endParaRPr lang="es-MX" dirty="0"/>
          </a:p>
        </p:txBody>
      </p:sp>
      <p:cxnSp>
        <p:nvCxnSpPr>
          <p:cNvPr id="12" name="Straight Arrow Connector 11">
            <a:extLst>
              <a:ext uri="{FF2B5EF4-FFF2-40B4-BE49-F238E27FC236}">
                <a16:creationId xmlns:a16="http://schemas.microsoft.com/office/drawing/2014/main" id="{0FF1425D-6932-6C28-A9DD-8799EF64F32E}"/>
              </a:ext>
            </a:extLst>
          </p:cNvPr>
          <p:cNvCxnSpPr>
            <a:cxnSpLocks/>
          </p:cNvCxnSpPr>
          <p:nvPr/>
        </p:nvCxnSpPr>
        <p:spPr>
          <a:xfrm>
            <a:off x="2771729" y="2824556"/>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3679C18-003B-B410-5941-DDFE6A77E336}"/>
              </a:ext>
            </a:extLst>
          </p:cNvPr>
          <p:cNvSpPr txBox="1"/>
          <p:nvPr/>
        </p:nvSpPr>
        <p:spPr>
          <a:xfrm>
            <a:off x="2166817" y="2270558"/>
            <a:ext cx="238447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Selección de padres</a:t>
            </a:r>
            <a:endParaRPr lang="es-MX" dirty="0"/>
          </a:p>
        </p:txBody>
      </p:sp>
      <p:graphicFrame>
        <p:nvGraphicFramePr>
          <p:cNvPr id="15" name="Table 14">
            <a:extLst>
              <a:ext uri="{FF2B5EF4-FFF2-40B4-BE49-F238E27FC236}">
                <a16:creationId xmlns:a16="http://schemas.microsoft.com/office/drawing/2014/main" id="{455F8C47-62F7-59DA-8EE2-ED05FD4AC8CC}"/>
              </a:ext>
            </a:extLst>
          </p:cNvPr>
          <p:cNvGraphicFramePr>
            <a:graphicFrameLocks noGrp="1"/>
          </p:cNvGraphicFramePr>
          <p:nvPr/>
        </p:nvGraphicFramePr>
        <p:xfrm>
          <a:off x="4528028" y="1815345"/>
          <a:ext cx="1378643" cy="1972250"/>
        </p:xfrm>
        <a:graphic>
          <a:graphicData uri="http://schemas.openxmlformats.org/drawingml/2006/table">
            <a:tbl>
              <a:tblPr firstRow="1" firstCol="1" bandRow="1"/>
              <a:tblGrid>
                <a:gridCol w="196949">
                  <a:extLst>
                    <a:ext uri="{9D8B030D-6E8A-4147-A177-3AD203B41FA5}">
                      <a16:colId xmlns:a16="http://schemas.microsoft.com/office/drawing/2014/main" val="1569835867"/>
                    </a:ext>
                  </a:extLst>
                </a:gridCol>
                <a:gridCol w="196949">
                  <a:extLst>
                    <a:ext uri="{9D8B030D-6E8A-4147-A177-3AD203B41FA5}">
                      <a16:colId xmlns:a16="http://schemas.microsoft.com/office/drawing/2014/main" val="2223545437"/>
                    </a:ext>
                  </a:extLst>
                </a:gridCol>
                <a:gridCol w="196949">
                  <a:extLst>
                    <a:ext uri="{9D8B030D-6E8A-4147-A177-3AD203B41FA5}">
                      <a16:colId xmlns:a16="http://schemas.microsoft.com/office/drawing/2014/main" val="2364669621"/>
                    </a:ext>
                  </a:extLst>
                </a:gridCol>
                <a:gridCol w="196949">
                  <a:extLst>
                    <a:ext uri="{9D8B030D-6E8A-4147-A177-3AD203B41FA5}">
                      <a16:colId xmlns:a16="http://schemas.microsoft.com/office/drawing/2014/main" val="4213279465"/>
                    </a:ext>
                  </a:extLst>
                </a:gridCol>
                <a:gridCol w="196949">
                  <a:extLst>
                    <a:ext uri="{9D8B030D-6E8A-4147-A177-3AD203B41FA5}">
                      <a16:colId xmlns:a16="http://schemas.microsoft.com/office/drawing/2014/main" val="2095844316"/>
                    </a:ext>
                  </a:extLst>
                </a:gridCol>
                <a:gridCol w="196949">
                  <a:extLst>
                    <a:ext uri="{9D8B030D-6E8A-4147-A177-3AD203B41FA5}">
                      <a16:colId xmlns:a16="http://schemas.microsoft.com/office/drawing/2014/main" val="314970045"/>
                    </a:ext>
                  </a:extLst>
                </a:gridCol>
                <a:gridCol w="196949">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cxnSp>
        <p:nvCxnSpPr>
          <p:cNvPr id="16" name="Straight Arrow Connector 15">
            <a:extLst>
              <a:ext uri="{FF2B5EF4-FFF2-40B4-BE49-F238E27FC236}">
                <a16:creationId xmlns:a16="http://schemas.microsoft.com/office/drawing/2014/main" id="{D029F4E4-5F90-A952-6CC2-29D52155BDEA}"/>
              </a:ext>
            </a:extLst>
          </p:cNvPr>
          <p:cNvCxnSpPr>
            <a:cxnSpLocks/>
          </p:cNvCxnSpPr>
          <p:nvPr/>
        </p:nvCxnSpPr>
        <p:spPr>
          <a:xfrm>
            <a:off x="6229011" y="2850871"/>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0E846E-9DA9-3233-6DC9-C613708BEF3C}"/>
              </a:ext>
            </a:extLst>
          </p:cNvPr>
          <p:cNvSpPr txBox="1"/>
          <p:nvPr/>
        </p:nvSpPr>
        <p:spPr>
          <a:xfrm>
            <a:off x="5883407" y="2270558"/>
            <a:ext cx="238447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Cruzamiento</a:t>
            </a:r>
            <a:endParaRPr lang="es-MX" dirty="0"/>
          </a:p>
        </p:txBody>
      </p:sp>
      <p:graphicFrame>
        <p:nvGraphicFramePr>
          <p:cNvPr id="18" name="Table 17">
            <a:extLst>
              <a:ext uri="{FF2B5EF4-FFF2-40B4-BE49-F238E27FC236}">
                <a16:creationId xmlns:a16="http://schemas.microsoft.com/office/drawing/2014/main" id="{0FA8E2C1-92D6-29FA-CB76-DAA367BBD1EE}"/>
              </a:ext>
            </a:extLst>
          </p:cNvPr>
          <p:cNvGraphicFramePr>
            <a:graphicFrameLocks noGrp="1"/>
          </p:cNvGraphicFramePr>
          <p:nvPr/>
        </p:nvGraphicFramePr>
        <p:xfrm>
          <a:off x="7571729" y="1815345"/>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19" name="TextBox 18">
            <a:extLst>
              <a:ext uri="{FF2B5EF4-FFF2-40B4-BE49-F238E27FC236}">
                <a16:creationId xmlns:a16="http://schemas.microsoft.com/office/drawing/2014/main" id="{5500FD7B-B1E0-4D43-2A11-A9B84D3810C0}"/>
              </a:ext>
            </a:extLst>
          </p:cNvPr>
          <p:cNvSpPr txBox="1"/>
          <p:nvPr/>
        </p:nvSpPr>
        <p:spPr>
          <a:xfrm>
            <a:off x="8022495" y="1181563"/>
            <a:ext cx="91985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Hijos</a:t>
            </a:r>
            <a:endParaRPr lang="es-MX" dirty="0"/>
          </a:p>
        </p:txBody>
      </p:sp>
      <p:cxnSp>
        <p:nvCxnSpPr>
          <p:cNvPr id="20" name="Straight Arrow Connector 19">
            <a:extLst>
              <a:ext uri="{FF2B5EF4-FFF2-40B4-BE49-F238E27FC236}">
                <a16:creationId xmlns:a16="http://schemas.microsoft.com/office/drawing/2014/main" id="{135C4DA8-BF5E-192D-A20E-2353504AC278}"/>
              </a:ext>
            </a:extLst>
          </p:cNvPr>
          <p:cNvCxnSpPr>
            <a:cxnSpLocks/>
          </p:cNvCxnSpPr>
          <p:nvPr/>
        </p:nvCxnSpPr>
        <p:spPr>
          <a:xfrm>
            <a:off x="9382723" y="2758684"/>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6F7484-CC7F-6089-5116-C1EFEB00F84E}"/>
              </a:ext>
            </a:extLst>
          </p:cNvPr>
          <p:cNvSpPr txBox="1"/>
          <p:nvPr/>
        </p:nvSpPr>
        <p:spPr>
          <a:xfrm>
            <a:off x="9289918" y="2178371"/>
            <a:ext cx="122338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Mutación</a:t>
            </a:r>
            <a:endParaRPr lang="es-MX" dirty="0"/>
          </a:p>
        </p:txBody>
      </p:sp>
      <p:graphicFrame>
        <p:nvGraphicFramePr>
          <p:cNvPr id="22" name="Table 21">
            <a:extLst>
              <a:ext uri="{FF2B5EF4-FFF2-40B4-BE49-F238E27FC236}">
                <a16:creationId xmlns:a16="http://schemas.microsoft.com/office/drawing/2014/main" id="{3C1A3759-4CDA-87A8-D607-B28259E370E6}"/>
              </a:ext>
            </a:extLst>
          </p:cNvPr>
          <p:cNvGraphicFramePr>
            <a:graphicFrameLocks noGrp="1"/>
          </p:cNvGraphicFramePr>
          <p:nvPr/>
        </p:nvGraphicFramePr>
        <p:xfrm>
          <a:off x="10537011" y="1772559"/>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23" name="TextBox 22">
            <a:extLst>
              <a:ext uri="{FF2B5EF4-FFF2-40B4-BE49-F238E27FC236}">
                <a16:creationId xmlns:a16="http://schemas.microsoft.com/office/drawing/2014/main" id="{8B61BEA1-0B5C-10AF-C23B-08EA3AEB5F70}"/>
              </a:ext>
            </a:extLst>
          </p:cNvPr>
          <p:cNvSpPr txBox="1"/>
          <p:nvPr/>
        </p:nvSpPr>
        <p:spPr>
          <a:xfrm>
            <a:off x="10878399" y="1177635"/>
            <a:ext cx="91985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Hijos</a:t>
            </a:r>
            <a:endParaRPr lang="es-MX" dirty="0"/>
          </a:p>
        </p:txBody>
      </p:sp>
      <p:cxnSp>
        <p:nvCxnSpPr>
          <p:cNvPr id="25" name="Straight Arrow Connector 24">
            <a:extLst>
              <a:ext uri="{FF2B5EF4-FFF2-40B4-BE49-F238E27FC236}">
                <a16:creationId xmlns:a16="http://schemas.microsoft.com/office/drawing/2014/main" id="{C013D6CF-48B7-20E5-4387-F3D8856043A5}"/>
              </a:ext>
            </a:extLst>
          </p:cNvPr>
          <p:cNvCxnSpPr>
            <a:cxnSpLocks/>
          </p:cNvCxnSpPr>
          <p:nvPr/>
        </p:nvCxnSpPr>
        <p:spPr>
          <a:xfrm>
            <a:off x="816126" y="5520397"/>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8DE00D-B38E-E71E-E8ED-055E8E62342F}"/>
              </a:ext>
            </a:extLst>
          </p:cNvPr>
          <p:cNvSpPr txBox="1"/>
          <p:nvPr/>
        </p:nvSpPr>
        <p:spPr>
          <a:xfrm>
            <a:off x="489692" y="4817668"/>
            <a:ext cx="1768275" cy="646331"/>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Remplazo</a:t>
            </a:r>
          </a:p>
          <a:p>
            <a:r>
              <a:rPr lang="es-ES" b="1" dirty="0">
                <a:latin typeface="Gill Sans MT (Títulos)"/>
                <a:cs typeface="Times New Roman" panose="02020603050405020304" pitchFamily="18" charset="0"/>
              </a:rPr>
              <a:t>con elitismo</a:t>
            </a:r>
            <a:endParaRPr lang="es-MX" dirty="0"/>
          </a:p>
        </p:txBody>
      </p:sp>
      <p:graphicFrame>
        <p:nvGraphicFramePr>
          <p:cNvPr id="27" name="Table 26">
            <a:extLst>
              <a:ext uri="{FF2B5EF4-FFF2-40B4-BE49-F238E27FC236}">
                <a16:creationId xmlns:a16="http://schemas.microsoft.com/office/drawing/2014/main" id="{6C4D6A1F-6AA8-692C-54D4-68E8C11E2598}"/>
              </a:ext>
            </a:extLst>
          </p:cNvPr>
          <p:cNvGraphicFramePr>
            <a:graphicFrameLocks noGrp="1"/>
          </p:cNvGraphicFramePr>
          <p:nvPr/>
        </p:nvGraphicFramePr>
        <p:xfrm>
          <a:off x="2071868" y="4534272"/>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29" name="TextBox 28">
            <a:extLst>
              <a:ext uri="{FF2B5EF4-FFF2-40B4-BE49-F238E27FC236}">
                <a16:creationId xmlns:a16="http://schemas.microsoft.com/office/drawing/2014/main" id="{5AF0CF3A-C914-5D48-A808-C6D9645F8729}"/>
              </a:ext>
            </a:extLst>
          </p:cNvPr>
          <p:cNvSpPr txBox="1"/>
          <p:nvPr/>
        </p:nvSpPr>
        <p:spPr>
          <a:xfrm>
            <a:off x="1691897" y="4052144"/>
            <a:ext cx="282442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2</a:t>
            </a:r>
            <a:endParaRPr lang="es-MX" dirty="0"/>
          </a:p>
        </p:txBody>
      </p:sp>
      <p:sp>
        <p:nvSpPr>
          <p:cNvPr id="32" name="TextBox 31">
            <a:extLst>
              <a:ext uri="{FF2B5EF4-FFF2-40B4-BE49-F238E27FC236}">
                <a16:creationId xmlns:a16="http://schemas.microsoft.com/office/drawing/2014/main" id="{DA36FA04-CD85-CA66-ED95-56B5AA301EE9}"/>
              </a:ext>
            </a:extLst>
          </p:cNvPr>
          <p:cNvSpPr txBox="1"/>
          <p:nvPr/>
        </p:nvSpPr>
        <p:spPr>
          <a:xfrm>
            <a:off x="4725290" y="5003712"/>
            <a:ext cx="3957009" cy="369332"/>
          </a:xfrm>
          <a:prstGeom prst="rect">
            <a:avLst/>
          </a:prstGeom>
          <a:noFill/>
        </p:spPr>
        <p:txBody>
          <a:bodyPr wrap="square">
            <a:spAutoFit/>
          </a:bodyPr>
          <a:lstStyle/>
          <a:p>
            <a:pPr algn="just"/>
            <a:r>
              <a:rPr lang="es-ES" sz="1800" b="1" dirty="0">
                <a:latin typeface="Gill Sans MT (Títulos)"/>
                <a:ea typeface="Calibri" panose="020F0502020204030204" pitchFamily="34" charset="0"/>
                <a:cs typeface="Times New Roman" panose="02020603050405020304" pitchFamily="18" charset="0"/>
              </a:rPr>
              <a:t>¿Qué pasó acá?</a:t>
            </a:r>
            <a:endParaRPr lang="es-MX" dirty="0"/>
          </a:p>
        </p:txBody>
      </p:sp>
      <p:sp>
        <p:nvSpPr>
          <p:cNvPr id="33" name="Arrow: Right 32">
            <a:extLst>
              <a:ext uri="{FF2B5EF4-FFF2-40B4-BE49-F238E27FC236}">
                <a16:creationId xmlns:a16="http://schemas.microsoft.com/office/drawing/2014/main" id="{74A39D62-3A74-BEFA-5BB1-394E7E03EED7}"/>
              </a:ext>
            </a:extLst>
          </p:cNvPr>
          <p:cNvSpPr/>
          <p:nvPr/>
        </p:nvSpPr>
        <p:spPr>
          <a:xfrm>
            <a:off x="3840143" y="5140833"/>
            <a:ext cx="592903" cy="159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2117527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19</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263225E7-DDD8-7D48-8320-3D94593236A4}"/>
              </a:ext>
            </a:extLst>
          </p:cNvPr>
          <p:cNvSpPr txBox="1"/>
          <p:nvPr/>
        </p:nvSpPr>
        <p:spPr>
          <a:xfrm>
            <a:off x="489692" y="652535"/>
            <a:ext cx="6098344" cy="369717"/>
          </a:xfrm>
          <a:prstGeom prst="rect">
            <a:avLst/>
          </a:prstGeom>
          <a:noFill/>
        </p:spPr>
        <p:txBody>
          <a:bodyPr wrap="square">
            <a:spAutoFit/>
          </a:bodyPr>
          <a:lstStyle/>
          <a:p>
            <a:pPr>
              <a:lnSpc>
                <a:spcPct val="107000"/>
              </a:lnSpc>
              <a:spcAft>
                <a:spcPts val="800"/>
              </a:spcAft>
            </a:pPr>
            <a:r>
              <a:rPr lang="es-ES" sz="1800" b="1" dirty="0">
                <a:latin typeface="Gill Sans MT (Títulos)"/>
                <a:ea typeface="Calibri" panose="020F0502020204030204" pitchFamily="34" charset="0"/>
                <a:cs typeface="Times New Roman" panose="02020603050405020304" pitchFamily="18" charset="0"/>
              </a:rPr>
              <a:t>7. Sustitución (extintivo con elitismo)</a:t>
            </a:r>
          </a:p>
        </p:txBody>
      </p:sp>
      <p:graphicFrame>
        <p:nvGraphicFramePr>
          <p:cNvPr id="10" name="Table 9">
            <a:extLst>
              <a:ext uri="{FF2B5EF4-FFF2-40B4-BE49-F238E27FC236}">
                <a16:creationId xmlns:a16="http://schemas.microsoft.com/office/drawing/2014/main" id="{AB31C1B2-9BC3-47FE-7D6E-8E8916F3BAD0}"/>
              </a:ext>
            </a:extLst>
          </p:cNvPr>
          <p:cNvGraphicFramePr>
            <a:graphicFrameLocks noGrp="1"/>
          </p:cNvGraphicFramePr>
          <p:nvPr/>
        </p:nvGraphicFramePr>
        <p:xfrm>
          <a:off x="636112" y="1838431"/>
          <a:ext cx="1378643" cy="1972250"/>
        </p:xfrm>
        <a:graphic>
          <a:graphicData uri="http://schemas.openxmlformats.org/drawingml/2006/table">
            <a:tbl>
              <a:tblPr firstRow="1" firstCol="1" bandRow="1"/>
              <a:tblGrid>
                <a:gridCol w="196949">
                  <a:extLst>
                    <a:ext uri="{9D8B030D-6E8A-4147-A177-3AD203B41FA5}">
                      <a16:colId xmlns:a16="http://schemas.microsoft.com/office/drawing/2014/main" val="1569835867"/>
                    </a:ext>
                  </a:extLst>
                </a:gridCol>
                <a:gridCol w="196949">
                  <a:extLst>
                    <a:ext uri="{9D8B030D-6E8A-4147-A177-3AD203B41FA5}">
                      <a16:colId xmlns:a16="http://schemas.microsoft.com/office/drawing/2014/main" val="2223545437"/>
                    </a:ext>
                  </a:extLst>
                </a:gridCol>
                <a:gridCol w="196949">
                  <a:extLst>
                    <a:ext uri="{9D8B030D-6E8A-4147-A177-3AD203B41FA5}">
                      <a16:colId xmlns:a16="http://schemas.microsoft.com/office/drawing/2014/main" val="2364669621"/>
                    </a:ext>
                  </a:extLst>
                </a:gridCol>
                <a:gridCol w="196949">
                  <a:extLst>
                    <a:ext uri="{9D8B030D-6E8A-4147-A177-3AD203B41FA5}">
                      <a16:colId xmlns:a16="http://schemas.microsoft.com/office/drawing/2014/main" val="4213279465"/>
                    </a:ext>
                  </a:extLst>
                </a:gridCol>
                <a:gridCol w="196949">
                  <a:extLst>
                    <a:ext uri="{9D8B030D-6E8A-4147-A177-3AD203B41FA5}">
                      <a16:colId xmlns:a16="http://schemas.microsoft.com/office/drawing/2014/main" val="2095844316"/>
                    </a:ext>
                  </a:extLst>
                </a:gridCol>
                <a:gridCol w="196949">
                  <a:extLst>
                    <a:ext uri="{9D8B030D-6E8A-4147-A177-3AD203B41FA5}">
                      <a16:colId xmlns:a16="http://schemas.microsoft.com/office/drawing/2014/main" val="314970045"/>
                    </a:ext>
                  </a:extLst>
                </a:gridCol>
                <a:gridCol w="196949">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1" name="TextBox 10">
            <a:extLst>
              <a:ext uri="{FF2B5EF4-FFF2-40B4-BE49-F238E27FC236}">
                <a16:creationId xmlns:a16="http://schemas.microsoft.com/office/drawing/2014/main" id="{40B875B6-1FF5-B5F7-70C8-AD17434E813B}"/>
              </a:ext>
            </a:extLst>
          </p:cNvPr>
          <p:cNvSpPr txBox="1"/>
          <p:nvPr/>
        </p:nvSpPr>
        <p:spPr>
          <a:xfrm>
            <a:off x="54939" y="1177635"/>
            <a:ext cx="6098344"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a:t>
            </a:r>
            <a:endParaRPr lang="es-MX" dirty="0"/>
          </a:p>
        </p:txBody>
      </p:sp>
      <p:cxnSp>
        <p:nvCxnSpPr>
          <p:cNvPr id="12" name="Straight Arrow Connector 11">
            <a:extLst>
              <a:ext uri="{FF2B5EF4-FFF2-40B4-BE49-F238E27FC236}">
                <a16:creationId xmlns:a16="http://schemas.microsoft.com/office/drawing/2014/main" id="{0FF1425D-6932-6C28-A9DD-8799EF64F32E}"/>
              </a:ext>
            </a:extLst>
          </p:cNvPr>
          <p:cNvCxnSpPr>
            <a:cxnSpLocks/>
          </p:cNvCxnSpPr>
          <p:nvPr/>
        </p:nvCxnSpPr>
        <p:spPr>
          <a:xfrm>
            <a:off x="2771729" y="2824556"/>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23679C18-003B-B410-5941-DDFE6A77E336}"/>
              </a:ext>
            </a:extLst>
          </p:cNvPr>
          <p:cNvSpPr txBox="1"/>
          <p:nvPr/>
        </p:nvSpPr>
        <p:spPr>
          <a:xfrm>
            <a:off x="2166817" y="2270558"/>
            <a:ext cx="238447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Selección de padres</a:t>
            </a:r>
            <a:endParaRPr lang="es-MX" dirty="0"/>
          </a:p>
        </p:txBody>
      </p:sp>
      <p:graphicFrame>
        <p:nvGraphicFramePr>
          <p:cNvPr id="15" name="Table 14">
            <a:extLst>
              <a:ext uri="{FF2B5EF4-FFF2-40B4-BE49-F238E27FC236}">
                <a16:creationId xmlns:a16="http://schemas.microsoft.com/office/drawing/2014/main" id="{455F8C47-62F7-59DA-8EE2-ED05FD4AC8CC}"/>
              </a:ext>
            </a:extLst>
          </p:cNvPr>
          <p:cNvGraphicFramePr>
            <a:graphicFrameLocks noGrp="1"/>
          </p:cNvGraphicFramePr>
          <p:nvPr/>
        </p:nvGraphicFramePr>
        <p:xfrm>
          <a:off x="4528028" y="1815345"/>
          <a:ext cx="1378643" cy="1972250"/>
        </p:xfrm>
        <a:graphic>
          <a:graphicData uri="http://schemas.openxmlformats.org/drawingml/2006/table">
            <a:tbl>
              <a:tblPr firstRow="1" firstCol="1" bandRow="1"/>
              <a:tblGrid>
                <a:gridCol w="196949">
                  <a:extLst>
                    <a:ext uri="{9D8B030D-6E8A-4147-A177-3AD203B41FA5}">
                      <a16:colId xmlns:a16="http://schemas.microsoft.com/office/drawing/2014/main" val="1569835867"/>
                    </a:ext>
                  </a:extLst>
                </a:gridCol>
                <a:gridCol w="196949">
                  <a:extLst>
                    <a:ext uri="{9D8B030D-6E8A-4147-A177-3AD203B41FA5}">
                      <a16:colId xmlns:a16="http://schemas.microsoft.com/office/drawing/2014/main" val="2223545437"/>
                    </a:ext>
                  </a:extLst>
                </a:gridCol>
                <a:gridCol w="196949">
                  <a:extLst>
                    <a:ext uri="{9D8B030D-6E8A-4147-A177-3AD203B41FA5}">
                      <a16:colId xmlns:a16="http://schemas.microsoft.com/office/drawing/2014/main" val="2364669621"/>
                    </a:ext>
                  </a:extLst>
                </a:gridCol>
                <a:gridCol w="196949">
                  <a:extLst>
                    <a:ext uri="{9D8B030D-6E8A-4147-A177-3AD203B41FA5}">
                      <a16:colId xmlns:a16="http://schemas.microsoft.com/office/drawing/2014/main" val="4213279465"/>
                    </a:ext>
                  </a:extLst>
                </a:gridCol>
                <a:gridCol w="196949">
                  <a:extLst>
                    <a:ext uri="{9D8B030D-6E8A-4147-A177-3AD203B41FA5}">
                      <a16:colId xmlns:a16="http://schemas.microsoft.com/office/drawing/2014/main" val="2095844316"/>
                    </a:ext>
                  </a:extLst>
                </a:gridCol>
                <a:gridCol w="196949">
                  <a:extLst>
                    <a:ext uri="{9D8B030D-6E8A-4147-A177-3AD203B41FA5}">
                      <a16:colId xmlns:a16="http://schemas.microsoft.com/office/drawing/2014/main" val="314970045"/>
                    </a:ext>
                  </a:extLst>
                </a:gridCol>
                <a:gridCol w="196949">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cxnSp>
        <p:nvCxnSpPr>
          <p:cNvPr id="16" name="Straight Arrow Connector 15">
            <a:extLst>
              <a:ext uri="{FF2B5EF4-FFF2-40B4-BE49-F238E27FC236}">
                <a16:creationId xmlns:a16="http://schemas.microsoft.com/office/drawing/2014/main" id="{D029F4E4-5F90-A952-6CC2-29D52155BDEA}"/>
              </a:ext>
            </a:extLst>
          </p:cNvPr>
          <p:cNvCxnSpPr>
            <a:cxnSpLocks/>
          </p:cNvCxnSpPr>
          <p:nvPr/>
        </p:nvCxnSpPr>
        <p:spPr>
          <a:xfrm>
            <a:off x="6229011" y="2850871"/>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00E846E-9DA9-3233-6DC9-C613708BEF3C}"/>
              </a:ext>
            </a:extLst>
          </p:cNvPr>
          <p:cNvSpPr txBox="1"/>
          <p:nvPr/>
        </p:nvSpPr>
        <p:spPr>
          <a:xfrm>
            <a:off x="5883407" y="2270558"/>
            <a:ext cx="238447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Cruzamiento</a:t>
            </a:r>
            <a:endParaRPr lang="es-MX" dirty="0"/>
          </a:p>
        </p:txBody>
      </p:sp>
      <p:graphicFrame>
        <p:nvGraphicFramePr>
          <p:cNvPr id="18" name="Table 17">
            <a:extLst>
              <a:ext uri="{FF2B5EF4-FFF2-40B4-BE49-F238E27FC236}">
                <a16:creationId xmlns:a16="http://schemas.microsoft.com/office/drawing/2014/main" id="{0FA8E2C1-92D6-29FA-CB76-DAA367BBD1EE}"/>
              </a:ext>
            </a:extLst>
          </p:cNvPr>
          <p:cNvGraphicFramePr>
            <a:graphicFrameLocks noGrp="1"/>
          </p:cNvGraphicFramePr>
          <p:nvPr/>
        </p:nvGraphicFramePr>
        <p:xfrm>
          <a:off x="7571729" y="1815345"/>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19" name="TextBox 18">
            <a:extLst>
              <a:ext uri="{FF2B5EF4-FFF2-40B4-BE49-F238E27FC236}">
                <a16:creationId xmlns:a16="http://schemas.microsoft.com/office/drawing/2014/main" id="{5500FD7B-B1E0-4D43-2A11-A9B84D3810C0}"/>
              </a:ext>
            </a:extLst>
          </p:cNvPr>
          <p:cNvSpPr txBox="1"/>
          <p:nvPr/>
        </p:nvSpPr>
        <p:spPr>
          <a:xfrm>
            <a:off x="8022495" y="1181563"/>
            <a:ext cx="91985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Hijos</a:t>
            </a:r>
            <a:endParaRPr lang="es-MX" dirty="0"/>
          </a:p>
        </p:txBody>
      </p:sp>
      <p:cxnSp>
        <p:nvCxnSpPr>
          <p:cNvPr id="20" name="Straight Arrow Connector 19">
            <a:extLst>
              <a:ext uri="{FF2B5EF4-FFF2-40B4-BE49-F238E27FC236}">
                <a16:creationId xmlns:a16="http://schemas.microsoft.com/office/drawing/2014/main" id="{135C4DA8-BF5E-192D-A20E-2353504AC278}"/>
              </a:ext>
            </a:extLst>
          </p:cNvPr>
          <p:cNvCxnSpPr>
            <a:cxnSpLocks/>
          </p:cNvCxnSpPr>
          <p:nvPr/>
        </p:nvCxnSpPr>
        <p:spPr>
          <a:xfrm>
            <a:off x="9382723" y="2758684"/>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6F7484-CC7F-6089-5116-C1EFEB00F84E}"/>
              </a:ext>
            </a:extLst>
          </p:cNvPr>
          <p:cNvSpPr txBox="1"/>
          <p:nvPr/>
        </p:nvSpPr>
        <p:spPr>
          <a:xfrm>
            <a:off x="9289918" y="2178371"/>
            <a:ext cx="122338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Mutación</a:t>
            </a:r>
            <a:endParaRPr lang="es-MX" dirty="0"/>
          </a:p>
        </p:txBody>
      </p:sp>
      <p:graphicFrame>
        <p:nvGraphicFramePr>
          <p:cNvPr id="22" name="Table 21">
            <a:extLst>
              <a:ext uri="{FF2B5EF4-FFF2-40B4-BE49-F238E27FC236}">
                <a16:creationId xmlns:a16="http://schemas.microsoft.com/office/drawing/2014/main" id="{3C1A3759-4CDA-87A8-D607-B28259E370E6}"/>
              </a:ext>
            </a:extLst>
          </p:cNvPr>
          <p:cNvGraphicFramePr>
            <a:graphicFrameLocks noGrp="1"/>
          </p:cNvGraphicFramePr>
          <p:nvPr/>
        </p:nvGraphicFramePr>
        <p:xfrm>
          <a:off x="10537011" y="1772559"/>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23" name="TextBox 22">
            <a:extLst>
              <a:ext uri="{FF2B5EF4-FFF2-40B4-BE49-F238E27FC236}">
                <a16:creationId xmlns:a16="http://schemas.microsoft.com/office/drawing/2014/main" id="{8B61BEA1-0B5C-10AF-C23B-08EA3AEB5F70}"/>
              </a:ext>
            </a:extLst>
          </p:cNvPr>
          <p:cNvSpPr txBox="1"/>
          <p:nvPr/>
        </p:nvSpPr>
        <p:spPr>
          <a:xfrm>
            <a:off x="10878399" y="1177635"/>
            <a:ext cx="91985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Hijos</a:t>
            </a:r>
            <a:endParaRPr lang="es-MX" dirty="0"/>
          </a:p>
        </p:txBody>
      </p:sp>
      <p:cxnSp>
        <p:nvCxnSpPr>
          <p:cNvPr id="25" name="Straight Arrow Connector 24">
            <a:extLst>
              <a:ext uri="{FF2B5EF4-FFF2-40B4-BE49-F238E27FC236}">
                <a16:creationId xmlns:a16="http://schemas.microsoft.com/office/drawing/2014/main" id="{C013D6CF-48B7-20E5-4387-F3D8856043A5}"/>
              </a:ext>
            </a:extLst>
          </p:cNvPr>
          <p:cNvCxnSpPr>
            <a:cxnSpLocks/>
          </p:cNvCxnSpPr>
          <p:nvPr/>
        </p:nvCxnSpPr>
        <p:spPr>
          <a:xfrm>
            <a:off x="816126" y="5520397"/>
            <a:ext cx="9495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D8DE00D-B38E-E71E-E8ED-055E8E62342F}"/>
              </a:ext>
            </a:extLst>
          </p:cNvPr>
          <p:cNvSpPr txBox="1"/>
          <p:nvPr/>
        </p:nvSpPr>
        <p:spPr>
          <a:xfrm>
            <a:off x="489692" y="4817668"/>
            <a:ext cx="1768275" cy="646331"/>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Remplazo</a:t>
            </a:r>
          </a:p>
          <a:p>
            <a:r>
              <a:rPr lang="es-ES" b="1" dirty="0">
                <a:latin typeface="Gill Sans MT (Títulos)"/>
                <a:cs typeface="Times New Roman" panose="02020603050405020304" pitchFamily="18" charset="0"/>
              </a:rPr>
              <a:t>con elitismo</a:t>
            </a:r>
            <a:endParaRPr lang="es-MX" dirty="0"/>
          </a:p>
        </p:txBody>
      </p:sp>
      <p:graphicFrame>
        <p:nvGraphicFramePr>
          <p:cNvPr id="27" name="Table 26">
            <a:extLst>
              <a:ext uri="{FF2B5EF4-FFF2-40B4-BE49-F238E27FC236}">
                <a16:creationId xmlns:a16="http://schemas.microsoft.com/office/drawing/2014/main" id="{6C4D6A1F-6AA8-692C-54D4-68E8C11E2598}"/>
              </a:ext>
            </a:extLst>
          </p:cNvPr>
          <p:cNvGraphicFramePr>
            <a:graphicFrameLocks noGrp="1"/>
          </p:cNvGraphicFramePr>
          <p:nvPr/>
        </p:nvGraphicFramePr>
        <p:xfrm>
          <a:off x="2071868" y="4534272"/>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29" name="TextBox 28">
            <a:extLst>
              <a:ext uri="{FF2B5EF4-FFF2-40B4-BE49-F238E27FC236}">
                <a16:creationId xmlns:a16="http://schemas.microsoft.com/office/drawing/2014/main" id="{5AF0CF3A-C914-5D48-A808-C6D9645F8729}"/>
              </a:ext>
            </a:extLst>
          </p:cNvPr>
          <p:cNvSpPr txBox="1"/>
          <p:nvPr/>
        </p:nvSpPr>
        <p:spPr>
          <a:xfrm>
            <a:off x="1691897" y="4052144"/>
            <a:ext cx="282442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2</a:t>
            </a:r>
            <a:endParaRPr lang="es-MX" dirty="0"/>
          </a:p>
        </p:txBody>
      </p:sp>
      <p:sp>
        <p:nvSpPr>
          <p:cNvPr id="32" name="TextBox 31">
            <a:extLst>
              <a:ext uri="{FF2B5EF4-FFF2-40B4-BE49-F238E27FC236}">
                <a16:creationId xmlns:a16="http://schemas.microsoft.com/office/drawing/2014/main" id="{DA36FA04-CD85-CA66-ED95-56B5AA301EE9}"/>
              </a:ext>
            </a:extLst>
          </p:cNvPr>
          <p:cNvSpPr txBox="1"/>
          <p:nvPr/>
        </p:nvSpPr>
        <p:spPr>
          <a:xfrm>
            <a:off x="5217348" y="4934634"/>
            <a:ext cx="3957009" cy="1200329"/>
          </a:xfrm>
          <a:prstGeom prst="rect">
            <a:avLst/>
          </a:prstGeom>
          <a:noFill/>
        </p:spPr>
        <p:txBody>
          <a:bodyPr wrap="square">
            <a:spAutoFit/>
          </a:bodyPr>
          <a:lstStyle/>
          <a:p>
            <a:pPr algn="just"/>
            <a:r>
              <a:rPr lang="es-ES" sz="1800" b="1" dirty="0">
                <a:latin typeface="Gill Sans MT (Títulos)"/>
                <a:ea typeface="Calibri" panose="020F0502020204030204" pitchFamily="34" charset="0"/>
                <a:cs typeface="Times New Roman" panose="02020603050405020304" pitchFamily="18" charset="0"/>
              </a:rPr>
              <a:t>¿Qué pasó acá? Se sustituyó un individuo aleatorio de la Población  Generación 2 por l mejor individuo de la generación anterior.</a:t>
            </a:r>
            <a:endParaRPr lang="es-MX" dirty="0"/>
          </a:p>
        </p:txBody>
      </p:sp>
      <p:sp>
        <p:nvSpPr>
          <p:cNvPr id="33" name="Arrow: Right 32">
            <a:extLst>
              <a:ext uri="{FF2B5EF4-FFF2-40B4-BE49-F238E27FC236}">
                <a16:creationId xmlns:a16="http://schemas.microsoft.com/office/drawing/2014/main" id="{74A39D62-3A74-BEFA-5BB1-394E7E03EED7}"/>
              </a:ext>
            </a:extLst>
          </p:cNvPr>
          <p:cNvSpPr/>
          <p:nvPr/>
        </p:nvSpPr>
        <p:spPr>
          <a:xfrm>
            <a:off x="3840143" y="5140833"/>
            <a:ext cx="592903" cy="159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3974222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3872B8C5-C27D-AF13-DDE9-5AF39A61A48B}"/>
              </a:ext>
            </a:extLst>
          </p:cNvPr>
          <p:cNvSpPr/>
          <p:nvPr/>
        </p:nvSpPr>
        <p:spPr>
          <a:xfrm>
            <a:off x="393896" y="753881"/>
            <a:ext cx="10002130" cy="6879191"/>
          </a:xfrm>
          <a:prstGeom prst="rect">
            <a:avLst/>
          </a:prstGeom>
        </p:spPr>
        <p:txBody>
          <a:bodyPr wrap="square">
            <a:spAutoFit/>
          </a:bodyPr>
          <a:lstStyle/>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INPUTS (Tamaño de Población, Número de generaciones, </a:t>
            </a:r>
          </a:p>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                 %cruzamiento, %mutación, Número de variables)</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1. Generación de población inicial</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2. Decodificación de los individuos para evaluar en FO</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3. Evaluación de población en la FO </a:t>
            </a:r>
          </a:p>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FOR</a:t>
            </a:r>
            <a:r>
              <a:rPr lang="es-ES" sz="2000" b="1" dirty="0">
                <a:latin typeface="Gill Sans MT (Títulos)"/>
                <a:ea typeface="Calibri" panose="020F0502020204030204" pitchFamily="34" charset="0"/>
                <a:cs typeface="Times New Roman" panose="02020603050405020304" pitchFamily="18" charset="0"/>
              </a:rPr>
              <a:t> generación desde 1 hasta </a:t>
            </a:r>
            <a:r>
              <a:rPr lang="es-ES" sz="2000" b="1" dirty="0" err="1">
                <a:latin typeface="Gill Sans MT (Títulos)"/>
                <a:ea typeface="Calibri" panose="020F0502020204030204" pitchFamily="34" charset="0"/>
                <a:cs typeface="Times New Roman" panose="02020603050405020304" pitchFamily="18" charset="0"/>
              </a:rPr>
              <a:t>GenMax</a:t>
            </a: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4. Selección de padres</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5. Cruzamiento</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6. Mutación</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7. Sustitución </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8. Decodificación de los individuos para evaluar en FO</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9. Evaluación de la nueva población en la FO</a:t>
            </a:r>
          </a:p>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10. Selección del mejor individuo</a:t>
            </a:r>
          </a:p>
          <a:p>
            <a:pPr>
              <a:lnSpc>
                <a:spcPct val="107000"/>
              </a:lnSpc>
              <a:spcAft>
                <a:spcPts val="800"/>
              </a:spcAft>
            </a:pPr>
            <a:r>
              <a:rPr lang="es-ES" sz="2000" b="1" dirty="0">
                <a:solidFill>
                  <a:srgbClr val="0066FF"/>
                </a:solidFill>
                <a:latin typeface="Gill Sans MT (Títulos)"/>
                <a:ea typeface="Calibri" panose="020F0502020204030204" pitchFamily="34" charset="0"/>
                <a:cs typeface="Times New Roman" panose="02020603050405020304" pitchFamily="18" charset="0"/>
              </a:rPr>
              <a:t>ENDFOR</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67051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20</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sustitución extintiva con elitismo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DA4D3D-0C66-CE86-E99A-33BE003229CB}"/>
              </a:ext>
            </a:extLst>
          </p:cNvPr>
          <p:cNvSpPr txBox="1"/>
          <p:nvPr/>
        </p:nvSpPr>
        <p:spPr>
          <a:xfrm>
            <a:off x="938463" y="408617"/>
            <a:ext cx="9961213" cy="584775"/>
          </a:xfrm>
          <a:prstGeom prst="rect">
            <a:avLst/>
          </a:prstGeom>
          <a:noFill/>
        </p:spPr>
        <p:txBody>
          <a:bodyPr wrap="square">
            <a:spAutoFit/>
          </a:bodyPr>
          <a:lstStyle/>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Ordenar la población de la generación anterior ascendentemente en términos de aptitud (valor de la función objetivo)</a:t>
            </a:r>
          </a:p>
        </p:txBody>
      </p:sp>
      <p:graphicFrame>
        <p:nvGraphicFramePr>
          <p:cNvPr id="5" name="Table 4">
            <a:extLst>
              <a:ext uri="{FF2B5EF4-FFF2-40B4-BE49-F238E27FC236}">
                <a16:creationId xmlns:a16="http://schemas.microsoft.com/office/drawing/2014/main" id="{B11F810D-FD75-188D-419F-B38DFB5C47C4}"/>
              </a:ext>
            </a:extLst>
          </p:cNvPr>
          <p:cNvGraphicFramePr>
            <a:graphicFrameLocks noGrp="1"/>
          </p:cNvGraphicFramePr>
          <p:nvPr/>
        </p:nvGraphicFramePr>
        <p:xfrm>
          <a:off x="938463" y="1456750"/>
          <a:ext cx="1378643" cy="1972250"/>
        </p:xfrm>
        <a:graphic>
          <a:graphicData uri="http://schemas.openxmlformats.org/drawingml/2006/table">
            <a:tbl>
              <a:tblPr firstRow="1" firstCol="1" bandRow="1"/>
              <a:tblGrid>
                <a:gridCol w="196949">
                  <a:extLst>
                    <a:ext uri="{9D8B030D-6E8A-4147-A177-3AD203B41FA5}">
                      <a16:colId xmlns:a16="http://schemas.microsoft.com/office/drawing/2014/main" val="1569835867"/>
                    </a:ext>
                  </a:extLst>
                </a:gridCol>
                <a:gridCol w="196949">
                  <a:extLst>
                    <a:ext uri="{9D8B030D-6E8A-4147-A177-3AD203B41FA5}">
                      <a16:colId xmlns:a16="http://schemas.microsoft.com/office/drawing/2014/main" val="2223545437"/>
                    </a:ext>
                  </a:extLst>
                </a:gridCol>
                <a:gridCol w="196949">
                  <a:extLst>
                    <a:ext uri="{9D8B030D-6E8A-4147-A177-3AD203B41FA5}">
                      <a16:colId xmlns:a16="http://schemas.microsoft.com/office/drawing/2014/main" val="2364669621"/>
                    </a:ext>
                  </a:extLst>
                </a:gridCol>
                <a:gridCol w="196949">
                  <a:extLst>
                    <a:ext uri="{9D8B030D-6E8A-4147-A177-3AD203B41FA5}">
                      <a16:colId xmlns:a16="http://schemas.microsoft.com/office/drawing/2014/main" val="4213279465"/>
                    </a:ext>
                  </a:extLst>
                </a:gridCol>
                <a:gridCol w="196949">
                  <a:extLst>
                    <a:ext uri="{9D8B030D-6E8A-4147-A177-3AD203B41FA5}">
                      <a16:colId xmlns:a16="http://schemas.microsoft.com/office/drawing/2014/main" val="2095844316"/>
                    </a:ext>
                  </a:extLst>
                </a:gridCol>
                <a:gridCol w="196949">
                  <a:extLst>
                    <a:ext uri="{9D8B030D-6E8A-4147-A177-3AD203B41FA5}">
                      <a16:colId xmlns:a16="http://schemas.microsoft.com/office/drawing/2014/main" val="314970045"/>
                    </a:ext>
                  </a:extLst>
                </a:gridCol>
                <a:gridCol w="196949">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6" name="Table 5">
            <a:extLst>
              <a:ext uri="{FF2B5EF4-FFF2-40B4-BE49-F238E27FC236}">
                <a16:creationId xmlns:a16="http://schemas.microsoft.com/office/drawing/2014/main" id="{F62F7365-11E0-A756-5E7A-39EB6DA4EA5C}"/>
              </a:ext>
            </a:extLst>
          </p:cNvPr>
          <p:cNvGraphicFramePr>
            <a:graphicFrameLocks noGrp="1"/>
          </p:cNvGraphicFramePr>
          <p:nvPr/>
        </p:nvGraphicFramePr>
        <p:xfrm>
          <a:off x="4968057" y="1451783"/>
          <a:ext cx="418488" cy="2224280"/>
        </p:xfrm>
        <a:graphic>
          <a:graphicData uri="http://schemas.openxmlformats.org/drawingml/2006/table">
            <a:tbl>
              <a:tblPr firstRow="1" firstCol="1" bandRow="1"/>
              <a:tblGrid>
                <a:gridCol w="418488">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7" name="TextBox 6">
            <a:extLst>
              <a:ext uri="{FF2B5EF4-FFF2-40B4-BE49-F238E27FC236}">
                <a16:creationId xmlns:a16="http://schemas.microsoft.com/office/drawing/2014/main" id="{57B9EC89-26FD-BB58-FE51-8D7B64572215}"/>
              </a:ext>
            </a:extLst>
          </p:cNvPr>
          <p:cNvSpPr txBox="1"/>
          <p:nvPr/>
        </p:nvSpPr>
        <p:spPr>
          <a:xfrm>
            <a:off x="2457100" y="1981210"/>
            <a:ext cx="2384475" cy="923330"/>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Cada </a:t>
            </a:r>
            <a:r>
              <a:rPr lang="es-ES" sz="1800" b="1" dirty="0" err="1">
                <a:latin typeface="Gill Sans MT (Títulos)"/>
                <a:ea typeface="Calibri" panose="020F0502020204030204" pitchFamily="34" charset="0"/>
                <a:cs typeface="Times New Roman" panose="02020603050405020304" pitchFamily="18" charset="0"/>
              </a:rPr>
              <a:t>indiviuo</a:t>
            </a:r>
            <a:r>
              <a:rPr lang="es-ES" sz="1800" b="1" dirty="0">
                <a:latin typeface="Gill Sans MT (Títulos)"/>
                <a:ea typeface="Calibri" panose="020F0502020204030204" pitchFamily="34" charset="0"/>
                <a:cs typeface="Times New Roman" panose="02020603050405020304" pitchFamily="18" charset="0"/>
              </a:rPr>
              <a:t> tiene asociado un valor de aptitud (FO)</a:t>
            </a:r>
            <a:endParaRPr lang="es-MX" dirty="0"/>
          </a:p>
        </p:txBody>
      </p:sp>
      <p:graphicFrame>
        <p:nvGraphicFramePr>
          <p:cNvPr id="9" name="Table 8">
            <a:extLst>
              <a:ext uri="{FF2B5EF4-FFF2-40B4-BE49-F238E27FC236}">
                <a16:creationId xmlns:a16="http://schemas.microsoft.com/office/drawing/2014/main" id="{7FB45794-7ADC-5B2E-E0BD-BA2699691A3B}"/>
              </a:ext>
            </a:extLst>
          </p:cNvPr>
          <p:cNvGraphicFramePr>
            <a:graphicFrameLocks noGrp="1"/>
          </p:cNvGraphicFramePr>
          <p:nvPr/>
        </p:nvGraphicFramePr>
        <p:xfrm>
          <a:off x="368837" y="4680199"/>
          <a:ext cx="2710253"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10" name="Table 9">
            <a:extLst>
              <a:ext uri="{FF2B5EF4-FFF2-40B4-BE49-F238E27FC236}">
                <a16:creationId xmlns:a16="http://schemas.microsoft.com/office/drawing/2014/main" id="{CB1EDC50-BA91-EC85-C027-E5BEC9F6E81D}"/>
              </a:ext>
            </a:extLst>
          </p:cNvPr>
          <p:cNvGraphicFramePr>
            <a:graphicFrameLocks noGrp="1"/>
          </p:cNvGraphicFramePr>
          <p:nvPr/>
        </p:nvGraphicFramePr>
        <p:xfrm>
          <a:off x="4968057" y="4554184"/>
          <a:ext cx="771006" cy="2224280"/>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endParaRPr lang="es-MX"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endParaRPr lang="es-MX"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endParaRPr lang="es-MX"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1" name="TextBox 10">
            <a:extLst>
              <a:ext uri="{FF2B5EF4-FFF2-40B4-BE49-F238E27FC236}">
                <a16:creationId xmlns:a16="http://schemas.microsoft.com/office/drawing/2014/main" id="{55EE8107-F928-0477-ED41-FAC86A660C46}"/>
              </a:ext>
            </a:extLst>
          </p:cNvPr>
          <p:cNvSpPr txBox="1"/>
          <p:nvPr/>
        </p:nvSpPr>
        <p:spPr>
          <a:xfrm>
            <a:off x="713567" y="3670463"/>
            <a:ext cx="238447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Ejemplo</a:t>
            </a:r>
            <a:endParaRPr lang="es-MX" dirty="0"/>
          </a:p>
        </p:txBody>
      </p:sp>
      <p:sp>
        <p:nvSpPr>
          <p:cNvPr id="12" name="TextBox 11">
            <a:extLst>
              <a:ext uri="{FF2B5EF4-FFF2-40B4-BE49-F238E27FC236}">
                <a16:creationId xmlns:a16="http://schemas.microsoft.com/office/drawing/2014/main" id="{A6E361F8-3364-EC8F-5E8A-8CC23A1A6A10}"/>
              </a:ext>
            </a:extLst>
          </p:cNvPr>
          <p:cNvSpPr txBox="1"/>
          <p:nvPr/>
        </p:nvSpPr>
        <p:spPr>
          <a:xfrm>
            <a:off x="368837" y="1067261"/>
            <a:ext cx="272920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a:t>
            </a:r>
            <a:endParaRPr lang="es-MX" dirty="0"/>
          </a:p>
        </p:txBody>
      </p:sp>
      <p:sp>
        <p:nvSpPr>
          <p:cNvPr id="13" name="TextBox 12">
            <a:extLst>
              <a:ext uri="{FF2B5EF4-FFF2-40B4-BE49-F238E27FC236}">
                <a16:creationId xmlns:a16="http://schemas.microsoft.com/office/drawing/2014/main" id="{62A8C978-2A7E-2AD3-80D0-18E3573E6F0B}"/>
              </a:ext>
            </a:extLst>
          </p:cNvPr>
          <p:cNvSpPr txBox="1"/>
          <p:nvPr/>
        </p:nvSpPr>
        <p:spPr>
          <a:xfrm>
            <a:off x="3899200" y="1080166"/>
            <a:ext cx="6098344"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Aptitudes (FO) Generación 1</a:t>
            </a:r>
            <a:endParaRPr lang="es-MX" dirty="0"/>
          </a:p>
        </p:txBody>
      </p:sp>
      <p:sp>
        <p:nvSpPr>
          <p:cNvPr id="15" name="TextBox 14">
            <a:extLst>
              <a:ext uri="{FF2B5EF4-FFF2-40B4-BE49-F238E27FC236}">
                <a16:creationId xmlns:a16="http://schemas.microsoft.com/office/drawing/2014/main" id="{8C5AEEEE-DBC0-D883-5E12-113163469DB3}"/>
              </a:ext>
            </a:extLst>
          </p:cNvPr>
          <p:cNvSpPr txBox="1"/>
          <p:nvPr/>
        </p:nvSpPr>
        <p:spPr>
          <a:xfrm>
            <a:off x="653584" y="4118896"/>
            <a:ext cx="272920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a:t>
            </a:r>
            <a:endParaRPr lang="es-MX" dirty="0"/>
          </a:p>
        </p:txBody>
      </p:sp>
      <p:sp>
        <p:nvSpPr>
          <p:cNvPr id="16" name="TextBox 15">
            <a:extLst>
              <a:ext uri="{FF2B5EF4-FFF2-40B4-BE49-F238E27FC236}">
                <a16:creationId xmlns:a16="http://schemas.microsoft.com/office/drawing/2014/main" id="{54DA5B1E-0B9B-9706-48D5-8D7079964B78}"/>
              </a:ext>
            </a:extLst>
          </p:cNvPr>
          <p:cNvSpPr txBox="1"/>
          <p:nvPr/>
        </p:nvSpPr>
        <p:spPr>
          <a:xfrm>
            <a:off x="4183947" y="4131801"/>
            <a:ext cx="6098344"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Aptitudes (FO) Generación 1</a:t>
            </a:r>
            <a:endParaRPr lang="es-MX" dirty="0"/>
          </a:p>
        </p:txBody>
      </p:sp>
      <p:graphicFrame>
        <p:nvGraphicFramePr>
          <p:cNvPr id="17" name="Table 16">
            <a:extLst>
              <a:ext uri="{FF2B5EF4-FFF2-40B4-BE49-F238E27FC236}">
                <a16:creationId xmlns:a16="http://schemas.microsoft.com/office/drawing/2014/main" id="{B014C8BF-42D5-47EC-E91E-803042A04B84}"/>
              </a:ext>
            </a:extLst>
          </p:cNvPr>
          <p:cNvGraphicFramePr>
            <a:graphicFrameLocks noGrp="1"/>
          </p:cNvGraphicFramePr>
          <p:nvPr/>
        </p:nvGraphicFramePr>
        <p:xfrm>
          <a:off x="8020289" y="4680199"/>
          <a:ext cx="3177099" cy="1972250"/>
        </p:xfrm>
        <a:graphic>
          <a:graphicData uri="http://schemas.openxmlformats.org/drawingml/2006/table">
            <a:tbl>
              <a:tblPr firstRow="1" firstCol="1" bandRow="1"/>
              <a:tblGrid>
                <a:gridCol w="1178725">
                  <a:extLst>
                    <a:ext uri="{9D8B030D-6E8A-4147-A177-3AD203B41FA5}">
                      <a16:colId xmlns:a16="http://schemas.microsoft.com/office/drawing/2014/main" val="456292485"/>
                    </a:ext>
                  </a:extLst>
                </a:gridCol>
                <a:gridCol w="285482">
                  <a:extLst>
                    <a:ext uri="{9D8B030D-6E8A-4147-A177-3AD203B41FA5}">
                      <a16:colId xmlns:a16="http://schemas.microsoft.com/office/drawing/2014/main" val="1569835867"/>
                    </a:ext>
                  </a:extLst>
                </a:gridCol>
                <a:gridCol w="285482">
                  <a:extLst>
                    <a:ext uri="{9D8B030D-6E8A-4147-A177-3AD203B41FA5}">
                      <a16:colId xmlns:a16="http://schemas.microsoft.com/office/drawing/2014/main" val="2223545437"/>
                    </a:ext>
                  </a:extLst>
                </a:gridCol>
                <a:gridCol w="285482">
                  <a:extLst>
                    <a:ext uri="{9D8B030D-6E8A-4147-A177-3AD203B41FA5}">
                      <a16:colId xmlns:a16="http://schemas.microsoft.com/office/drawing/2014/main" val="2364669621"/>
                    </a:ext>
                  </a:extLst>
                </a:gridCol>
                <a:gridCol w="285482">
                  <a:extLst>
                    <a:ext uri="{9D8B030D-6E8A-4147-A177-3AD203B41FA5}">
                      <a16:colId xmlns:a16="http://schemas.microsoft.com/office/drawing/2014/main" val="4213279465"/>
                    </a:ext>
                  </a:extLst>
                </a:gridCol>
                <a:gridCol w="285482">
                  <a:extLst>
                    <a:ext uri="{9D8B030D-6E8A-4147-A177-3AD203B41FA5}">
                      <a16:colId xmlns:a16="http://schemas.microsoft.com/office/drawing/2014/main" val="2095844316"/>
                    </a:ext>
                  </a:extLst>
                </a:gridCol>
                <a:gridCol w="285482">
                  <a:extLst>
                    <a:ext uri="{9D8B030D-6E8A-4147-A177-3AD203B41FA5}">
                      <a16:colId xmlns:a16="http://schemas.microsoft.com/office/drawing/2014/main" val="314970045"/>
                    </a:ext>
                  </a:extLst>
                </a:gridCol>
                <a:gridCol w="285482">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__</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__</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__</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__</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9" name="TextBox 18">
            <a:extLst>
              <a:ext uri="{FF2B5EF4-FFF2-40B4-BE49-F238E27FC236}">
                <a16:creationId xmlns:a16="http://schemas.microsoft.com/office/drawing/2014/main" id="{E71CF003-C11C-6A75-1C5A-8D2792244DD7}"/>
              </a:ext>
            </a:extLst>
          </p:cNvPr>
          <p:cNvSpPr txBox="1"/>
          <p:nvPr/>
        </p:nvSpPr>
        <p:spPr>
          <a:xfrm>
            <a:off x="7952138" y="4078750"/>
            <a:ext cx="409081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 ordenada</a:t>
            </a:r>
            <a:endParaRPr lang="es-MX" dirty="0"/>
          </a:p>
        </p:txBody>
      </p:sp>
    </p:spTree>
    <p:extLst>
      <p:ext uri="{BB962C8B-B14F-4D97-AF65-F5344CB8AC3E}">
        <p14:creationId xmlns:p14="http://schemas.microsoft.com/office/powerpoint/2010/main" val="2923614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21</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sustitución extintiva con elitismo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DA4D3D-0C66-CE86-E99A-33BE003229CB}"/>
              </a:ext>
            </a:extLst>
          </p:cNvPr>
          <p:cNvSpPr txBox="1"/>
          <p:nvPr/>
        </p:nvSpPr>
        <p:spPr>
          <a:xfrm>
            <a:off x="938463" y="408617"/>
            <a:ext cx="9961213" cy="584775"/>
          </a:xfrm>
          <a:prstGeom prst="rect">
            <a:avLst/>
          </a:prstGeom>
          <a:noFill/>
        </p:spPr>
        <p:txBody>
          <a:bodyPr wrap="square">
            <a:spAutoFit/>
          </a:bodyPr>
          <a:lstStyle/>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Sustituir un individuo aleatorio de la población actual por el mejor individuo de la población anterior</a:t>
            </a:r>
          </a:p>
        </p:txBody>
      </p:sp>
      <p:sp>
        <p:nvSpPr>
          <p:cNvPr id="11" name="TextBox 10">
            <a:extLst>
              <a:ext uri="{FF2B5EF4-FFF2-40B4-BE49-F238E27FC236}">
                <a16:creationId xmlns:a16="http://schemas.microsoft.com/office/drawing/2014/main" id="{55EE8107-F928-0477-ED41-FAC86A660C46}"/>
              </a:ext>
            </a:extLst>
          </p:cNvPr>
          <p:cNvSpPr txBox="1"/>
          <p:nvPr/>
        </p:nvSpPr>
        <p:spPr>
          <a:xfrm>
            <a:off x="938463" y="942773"/>
            <a:ext cx="10178716" cy="1200329"/>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Ejemplo:</a:t>
            </a:r>
          </a:p>
          <a:p>
            <a:endParaRPr lang="es-ES" sz="1800" b="1" dirty="0">
              <a:latin typeface="Gill Sans MT (Títulos)"/>
              <a:ea typeface="Calibri" panose="020F0502020204030204" pitchFamily="34" charset="0"/>
              <a:cs typeface="Times New Roman" panose="02020603050405020304" pitchFamily="18" charset="0"/>
            </a:endParaRPr>
          </a:p>
          <a:p>
            <a:r>
              <a:rPr lang="es-MX" b="1" dirty="0">
                <a:latin typeface="Gill Sans MT (Títulos)"/>
                <a:cs typeface="Times New Roman" panose="02020603050405020304" pitchFamily="18" charset="0"/>
              </a:rPr>
              <a:t>Supongamos que se generó aleatoriamente el número 2, por tanto el segundo individuo será sustituido por el mejor individuo de la población anterior</a:t>
            </a:r>
            <a:endParaRPr lang="es-ES" b="1" dirty="0">
              <a:latin typeface="Gill Sans MT (Títulos)"/>
              <a:cs typeface="Times New Roman" panose="02020603050405020304" pitchFamily="18" charset="0"/>
            </a:endParaRPr>
          </a:p>
        </p:txBody>
      </p:sp>
      <p:graphicFrame>
        <p:nvGraphicFramePr>
          <p:cNvPr id="17" name="Table 16">
            <a:extLst>
              <a:ext uri="{FF2B5EF4-FFF2-40B4-BE49-F238E27FC236}">
                <a16:creationId xmlns:a16="http://schemas.microsoft.com/office/drawing/2014/main" id="{CBA3A019-E796-C13F-F04E-5F9FA39DCA5D}"/>
              </a:ext>
            </a:extLst>
          </p:cNvPr>
          <p:cNvGraphicFramePr>
            <a:graphicFrameLocks noGrp="1"/>
          </p:cNvGraphicFramePr>
          <p:nvPr/>
        </p:nvGraphicFramePr>
        <p:xfrm>
          <a:off x="6216777" y="2892708"/>
          <a:ext cx="1602629" cy="1972250"/>
        </p:xfrm>
        <a:graphic>
          <a:graphicData uri="http://schemas.openxmlformats.org/drawingml/2006/table">
            <a:tbl>
              <a:tblPr firstRow="1" firstCol="1" bandRow="1"/>
              <a:tblGrid>
                <a:gridCol w="228947">
                  <a:extLst>
                    <a:ext uri="{9D8B030D-6E8A-4147-A177-3AD203B41FA5}">
                      <a16:colId xmlns:a16="http://schemas.microsoft.com/office/drawing/2014/main" val="1569835867"/>
                    </a:ext>
                  </a:extLst>
                </a:gridCol>
                <a:gridCol w="228947">
                  <a:extLst>
                    <a:ext uri="{9D8B030D-6E8A-4147-A177-3AD203B41FA5}">
                      <a16:colId xmlns:a16="http://schemas.microsoft.com/office/drawing/2014/main" val="2223545437"/>
                    </a:ext>
                  </a:extLst>
                </a:gridCol>
                <a:gridCol w="228947">
                  <a:extLst>
                    <a:ext uri="{9D8B030D-6E8A-4147-A177-3AD203B41FA5}">
                      <a16:colId xmlns:a16="http://schemas.microsoft.com/office/drawing/2014/main" val="2364669621"/>
                    </a:ext>
                  </a:extLst>
                </a:gridCol>
                <a:gridCol w="228947">
                  <a:extLst>
                    <a:ext uri="{9D8B030D-6E8A-4147-A177-3AD203B41FA5}">
                      <a16:colId xmlns:a16="http://schemas.microsoft.com/office/drawing/2014/main" val="4213279465"/>
                    </a:ext>
                  </a:extLst>
                </a:gridCol>
                <a:gridCol w="228947">
                  <a:extLst>
                    <a:ext uri="{9D8B030D-6E8A-4147-A177-3AD203B41FA5}">
                      <a16:colId xmlns:a16="http://schemas.microsoft.com/office/drawing/2014/main" val="2095844316"/>
                    </a:ext>
                  </a:extLst>
                </a:gridCol>
                <a:gridCol w="228947">
                  <a:extLst>
                    <a:ext uri="{9D8B030D-6E8A-4147-A177-3AD203B41FA5}">
                      <a16:colId xmlns:a16="http://schemas.microsoft.com/office/drawing/2014/main" val="314970045"/>
                    </a:ext>
                  </a:extLst>
                </a:gridCol>
                <a:gridCol w="228947">
                  <a:extLst>
                    <a:ext uri="{9D8B030D-6E8A-4147-A177-3AD203B41FA5}">
                      <a16:colId xmlns:a16="http://schemas.microsoft.com/office/drawing/2014/main" val="1399401941"/>
                    </a:ext>
                  </a:extLst>
                </a:gridCol>
              </a:tblGrid>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155812">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5812">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155812">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2136417851"/>
                  </a:ext>
                </a:extLst>
              </a:tr>
              <a:tr h="155812">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155812">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66FF"/>
                    </a:solidFill>
                  </a:tcPr>
                </a:tc>
                <a:extLst>
                  <a:ext uri="{0D108BD9-81ED-4DB2-BD59-A6C34878D82A}">
                    <a16:rowId xmlns:a16="http://schemas.microsoft.com/office/drawing/2014/main" val="3730866897"/>
                  </a:ext>
                </a:extLst>
              </a:tr>
            </a:tbl>
          </a:graphicData>
        </a:graphic>
      </p:graphicFrame>
      <p:sp>
        <p:nvSpPr>
          <p:cNvPr id="18" name="TextBox 17">
            <a:extLst>
              <a:ext uri="{FF2B5EF4-FFF2-40B4-BE49-F238E27FC236}">
                <a16:creationId xmlns:a16="http://schemas.microsoft.com/office/drawing/2014/main" id="{85EC0704-0D69-94AC-44DF-D98B13B60988}"/>
              </a:ext>
            </a:extLst>
          </p:cNvPr>
          <p:cNvSpPr txBox="1"/>
          <p:nvPr/>
        </p:nvSpPr>
        <p:spPr>
          <a:xfrm>
            <a:off x="5727338" y="2346073"/>
            <a:ext cx="2824427"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2</a:t>
            </a:r>
            <a:endParaRPr lang="es-MX" dirty="0"/>
          </a:p>
        </p:txBody>
      </p:sp>
      <p:sp>
        <p:nvSpPr>
          <p:cNvPr id="19" name="Arrow: Right 18">
            <a:extLst>
              <a:ext uri="{FF2B5EF4-FFF2-40B4-BE49-F238E27FC236}">
                <a16:creationId xmlns:a16="http://schemas.microsoft.com/office/drawing/2014/main" id="{62EB3E66-3912-9279-03E7-FB4826FF90A4}"/>
              </a:ext>
            </a:extLst>
          </p:cNvPr>
          <p:cNvSpPr/>
          <p:nvPr/>
        </p:nvSpPr>
        <p:spPr>
          <a:xfrm rot="952602" flipV="1">
            <a:off x="3709459" y="3248266"/>
            <a:ext cx="2439412" cy="163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24" name="Table 23">
            <a:extLst>
              <a:ext uri="{FF2B5EF4-FFF2-40B4-BE49-F238E27FC236}">
                <a16:creationId xmlns:a16="http://schemas.microsoft.com/office/drawing/2014/main" id="{9C473D1C-77FA-7CD5-B1F0-948F983F42F2}"/>
              </a:ext>
            </a:extLst>
          </p:cNvPr>
          <p:cNvGraphicFramePr>
            <a:graphicFrameLocks noGrp="1"/>
          </p:cNvGraphicFramePr>
          <p:nvPr/>
        </p:nvGraphicFramePr>
        <p:xfrm>
          <a:off x="1643178" y="2907270"/>
          <a:ext cx="1998374" cy="1972250"/>
        </p:xfrm>
        <a:graphic>
          <a:graphicData uri="http://schemas.openxmlformats.org/drawingml/2006/table">
            <a:tbl>
              <a:tblPr firstRow="1" firstCol="1" bandRow="1"/>
              <a:tblGrid>
                <a:gridCol w="285482">
                  <a:extLst>
                    <a:ext uri="{9D8B030D-6E8A-4147-A177-3AD203B41FA5}">
                      <a16:colId xmlns:a16="http://schemas.microsoft.com/office/drawing/2014/main" val="1569835867"/>
                    </a:ext>
                  </a:extLst>
                </a:gridCol>
                <a:gridCol w="285482">
                  <a:extLst>
                    <a:ext uri="{9D8B030D-6E8A-4147-A177-3AD203B41FA5}">
                      <a16:colId xmlns:a16="http://schemas.microsoft.com/office/drawing/2014/main" val="2223545437"/>
                    </a:ext>
                  </a:extLst>
                </a:gridCol>
                <a:gridCol w="285482">
                  <a:extLst>
                    <a:ext uri="{9D8B030D-6E8A-4147-A177-3AD203B41FA5}">
                      <a16:colId xmlns:a16="http://schemas.microsoft.com/office/drawing/2014/main" val="2364669621"/>
                    </a:ext>
                  </a:extLst>
                </a:gridCol>
                <a:gridCol w="285482">
                  <a:extLst>
                    <a:ext uri="{9D8B030D-6E8A-4147-A177-3AD203B41FA5}">
                      <a16:colId xmlns:a16="http://schemas.microsoft.com/office/drawing/2014/main" val="4213279465"/>
                    </a:ext>
                  </a:extLst>
                </a:gridCol>
                <a:gridCol w="285482">
                  <a:extLst>
                    <a:ext uri="{9D8B030D-6E8A-4147-A177-3AD203B41FA5}">
                      <a16:colId xmlns:a16="http://schemas.microsoft.com/office/drawing/2014/main" val="2095844316"/>
                    </a:ext>
                  </a:extLst>
                </a:gridCol>
                <a:gridCol w="285482">
                  <a:extLst>
                    <a:ext uri="{9D8B030D-6E8A-4147-A177-3AD203B41FA5}">
                      <a16:colId xmlns:a16="http://schemas.microsoft.com/office/drawing/2014/main" val="314970045"/>
                    </a:ext>
                  </a:extLst>
                </a:gridCol>
                <a:gridCol w="285482">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25" name="TextBox 24">
            <a:extLst>
              <a:ext uri="{FF2B5EF4-FFF2-40B4-BE49-F238E27FC236}">
                <a16:creationId xmlns:a16="http://schemas.microsoft.com/office/drawing/2014/main" id="{5371317C-EF4D-C8A5-18BE-186B69917057}"/>
              </a:ext>
            </a:extLst>
          </p:cNvPr>
          <p:cNvSpPr txBox="1"/>
          <p:nvPr/>
        </p:nvSpPr>
        <p:spPr>
          <a:xfrm>
            <a:off x="961639" y="2328068"/>
            <a:ext cx="4090811"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Generación 1 ordenada</a:t>
            </a:r>
            <a:endParaRPr lang="es-MX" dirty="0"/>
          </a:p>
        </p:txBody>
      </p:sp>
    </p:spTree>
    <p:extLst>
      <p:ext uri="{BB962C8B-B14F-4D97-AF65-F5344CB8AC3E}">
        <p14:creationId xmlns:p14="http://schemas.microsoft.com/office/powerpoint/2010/main" val="3429296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348CA-C070-537A-31CB-33A7E383A8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9296F-906A-2572-4AF2-DBFEDA44C1A5}"/>
              </a:ext>
            </a:extLst>
          </p:cNvPr>
          <p:cNvSpPr>
            <a:spLocks noGrp="1"/>
          </p:cNvSpPr>
          <p:nvPr>
            <p:ph type="title"/>
          </p:nvPr>
        </p:nvSpPr>
        <p:spPr/>
        <p:txBody>
          <a:bodyPr/>
          <a:lstStyle/>
          <a:p>
            <a:r>
              <a:rPr lang="es-ES" dirty="0"/>
              <a:t>Ordene los operadores de algoritmos genéticos</a:t>
            </a:r>
            <a:endParaRPr lang="es-MX" dirty="0"/>
          </a:p>
        </p:txBody>
      </p:sp>
      <p:sp>
        <p:nvSpPr>
          <p:cNvPr id="4" name="Slide Number Placeholder 3">
            <a:extLst>
              <a:ext uri="{FF2B5EF4-FFF2-40B4-BE49-F238E27FC236}">
                <a16:creationId xmlns:a16="http://schemas.microsoft.com/office/drawing/2014/main" id="{90FBEC3D-F39C-89B2-30ED-99637BD5647F}"/>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22</a:t>
            </a:fld>
            <a:endParaRPr lang="es-MX"/>
          </a:p>
        </p:txBody>
      </p:sp>
      <p:sp>
        <p:nvSpPr>
          <p:cNvPr id="11" name="TextBox 10">
            <a:extLst>
              <a:ext uri="{FF2B5EF4-FFF2-40B4-BE49-F238E27FC236}">
                <a16:creationId xmlns:a16="http://schemas.microsoft.com/office/drawing/2014/main" id="{964D5296-467F-6A7C-7EB5-80FE4747F8EA}"/>
              </a:ext>
            </a:extLst>
          </p:cNvPr>
          <p:cNvSpPr txBox="1"/>
          <p:nvPr/>
        </p:nvSpPr>
        <p:spPr>
          <a:xfrm>
            <a:off x="956218" y="2185646"/>
            <a:ext cx="10178716" cy="3139321"/>
          </a:xfrm>
          <a:prstGeom prst="rect">
            <a:avLst/>
          </a:prstGeom>
          <a:noFill/>
        </p:spPr>
        <p:txBody>
          <a:bodyPr wrap="square">
            <a:spAutoFit/>
          </a:bodyPr>
          <a:lstStyle/>
          <a:p>
            <a:r>
              <a:rPr lang="es-ES" b="1" dirty="0">
                <a:latin typeface="Gill Sans MT (Títulos)"/>
                <a:cs typeface="Times New Roman" panose="02020603050405020304" pitchFamily="18" charset="0"/>
              </a:rPr>
              <a:t>___Mutación</a:t>
            </a:r>
          </a:p>
          <a:p>
            <a:endParaRPr lang="es-ES" b="1" dirty="0">
              <a:latin typeface="Gill Sans MT (Títulos)"/>
              <a:cs typeface="Times New Roman" panose="02020603050405020304" pitchFamily="18" charset="0"/>
            </a:endParaRPr>
          </a:p>
          <a:p>
            <a:r>
              <a:rPr lang="es-ES" b="1" dirty="0">
                <a:latin typeface="Gill Sans MT (Títulos)"/>
                <a:cs typeface="Times New Roman" panose="02020603050405020304" pitchFamily="18" charset="0"/>
              </a:rPr>
              <a:t>___Cruzamiento </a:t>
            </a:r>
          </a:p>
          <a:p>
            <a:endParaRPr lang="es-ES" b="1" dirty="0">
              <a:latin typeface="Gill Sans MT (Títulos)"/>
              <a:cs typeface="Times New Roman" panose="02020603050405020304" pitchFamily="18" charset="0"/>
            </a:endParaRPr>
          </a:p>
          <a:p>
            <a:r>
              <a:rPr lang="es-ES" b="1" dirty="0">
                <a:latin typeface="Gill Sans MT (Títulos)"/>
                <a:cs typeface="Times New Roman" panose="02020603050405020304" pitchFamily="18" charset="0"/>
              </a:rPr>
              <a:t>___Sustitución de la nueva generación</a:t>
            </a:r>
          </a:p>
          <a:p>
            <a:endParaRPr lang="es-ES" b="1" dirty="0">
              <a:latin typeface="Gill Sans MT (Títulos)"/>
              <a:cs typeface="Times New Roman" panose="02020603050405020304" pitchFamily="18" charset="0"/>
            </a:endParaRPr>
          </a:p>
          <a:p>
            <a:r>
              <a:rPr lang="es-ES" b="1" dirty="0">
                <a:latin typeface="Gill Sans MT (Títulos)"/>
                <a:cs typeface="Times New Roman" panose="02020603050405020304" pitchFamily="18" charset="0"/>
              </a:rPr>
              <a:t>___Selección de padres</a:t>
            </a:r>
          </a:p>
          <a:p>
            <a:endParaRPr lang="es-ES" b="1" dirty="0">
              <a:latin typeface="Gill Sans MT (Títulos)"/>
              <a:cs typeface="Times New Roman" panose="02020603050405020304" pitchFamily="18" charset="0"/>
            </a:endParaRPr>
          </a:p>
          <a:p>
            <a:r>
              <a:rPr lang="es-ES" b="1" dirty="0">
                <a:latin typeface="Gill Sans MT (Títulos)"/>
                <a:cs typeface="Times New Roman" panose="02020603050405020304" pitchFamily="18" charset="0"/>
              </a:rPr>
              <a:t>___Generación de la población inicial</a:t>
            </a:r>
          </a:p>
          <a:p>
            <a:endParaRPr lang="es-ES" b="1" dirty="0">
              <a:latin typeface="Gill Sans MT (Títulos)"/>
              <a:cs typeface="Times New Roman" panose="02020603050405020304" pitchFamily="18" charset="0"/>
            </a:endParaRPr>
          </a:p>
          <a:p>
            <a:endParaRPr lang="es-ES" b="1" dirty="0">
              <a:latin typeface="Gill Sans MT (Títulos)"/>
              <a:cs typeface="Times New Roman" panose="02020603050405020304" pitchFamily="18" charset="0"/>
            </a:endParaRPr>
          </a:p>
        </p:txBody>
      </p:sp>
    </p:spTree>
    <p:extLst>
      <p:ext uri="{BB962C8B-B14F-4D97-AF65-F5344CB8AC3E}">
        <p14:creationId xmlns:p14="http://schemas.microsoft.com/office/powerpoint/2010/main" val="886106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8033F1-E6DE-6172-D282-CE11FDDDDA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3B08AD-060F-BAD5-99AF-9E73F5E50068}"/>
              </a:ext>
            </a:extLst>
          </p:cNvPr>
          <p:cNvSpPr>
            <a:spLocks noGrp="1"/>
          </p:cNvSpPr>
          <p:nvPr>
            <p:ph type="title"/>
          </p:nvPr>
        </p:nvSpPr>
        <p:spPr/>
        <p:txBody>
          <a:bodyPr/>
          <a:lstStyle/>
          <a:p>
            <a:r>
              <a:rPr lang="es-ES" dirty="0"/>
              <a:t>Enlace los operadores con su fundamento</a:t>
            </a:r>
            <a:endParaRPr lang="es-MX" dirty="0"/>
          </a:p>
        </p:txBody>
      </p:sp>
      <p:sp>
        <p:nvSpPr>
          <p:cNvPr id="4" name="Slide Number Placeholder 3">
            <a:extLst>
              <a:ext uri="{FF2B5EF4-FFF2-40B4-BE49-F238E27FC236}">
                <a16:creationId xmlns:a16="http://schemas.microsoft.com/office/drawing/2014/main" id="{7C39A3BC-1B44-27FF-92AE-5A76234A2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23</a:t>
            </a:fld>
            <a:endParaRPr lang="es-MX"/>
          </a:p>
        </p:txBody>
      </p:sp>
      <p:sp>
        <p:nvSpPr>
          <p:cNvPr id="11" name="TextBox 10">
            <a:extLst>
              <a:ext uri="{FF2B5EF4-FFF2-40B4-BE49-F238E27FC236}">
                <a16:creationId xmlns:a16="http://schemas.microsoft.com/office/drawing/2014/main" id="{1DD6EC01-8C86-B615-EFA1-53B60966FE8E}"/>
              </a:ext>
            </a:extLst>
          </p:cNvPr>
          <p:cNvSpPr txBox="1"/>
          <p:nvPr/>
        </p:nvSpPr>
        <p:spPr>
          <a:xfrm>
            <a:off x="956218" y="2185646"/>
            <a:ext cx="4059665" cy="4247317"/>
          </a:xfrm>
          <a:prstGeom prst="rect">
            <a:avLst/>
          </a:prstGeom>
          <a:noFill/>
        </p:spPr>
        <p:txBody>
          <a:bodyPr wrap="square">
            <a:spAutoFit/>
          </a:bodyPr>
          <a:lstStyle/>
          <a:p>
            <a:r>
              <a:rPr lang="es-ES" b="1" dirty="0">
                <a:latin typeface="Gill Sans MT (Títulos)"/>
                <a:cs typeface="Times New Roman" panose="02020603050405020304" pitchFamily="18" charset="0"/>
              </a:rPr>
              <a:t>Mutación                                          </a:t>
            </a:r>
          </a:p>
          <a:p>
            <a:endParaRPr lang="es-ES" b="1" dirty="0">
              <a:latin typeface="Gill Sans MT (Títulos)"/>
              <a:cs typeface="Times New Roman" panose="02020603050405020304" pitchFamily="18" charset="0"/>
            </a:endParaRPr>
          </a:p>
          <a:p>
            <a:endParaRPr lang="es-ES" b="1" dirty="0">
              <a:latin typeface="Gill Sans MT (Títulos)"/>
              <a:cs typeface="Times New Roman" panose="02020603050405020304" pitchFamily="18" charset="0"/>
            </a:endParaRPr>
          </a:p>
          <a:p>
            <a:r>
              <a:rPr lang="es-ES" b="1" dirty="0">
                <a:latin typeface="Gill Sans MT (Títulos)"/>
                <a:cs typeface="Times New Roman" panose="02020603050405020304" pitchFamily="18" charset="0"/>
              </a:rPr>
              <a:t>Cruzamiento </a:t>
            </a:r>
          </a:p>
          <a:p>
            <a:endParaRPr lang="es-ES" b="1" dirty="0">
              <a:latin typeface="Gill Sans MT (Títulos)"/>
              <a:cs typeface="Times New Roman" panose="02020603050405020304" pitchFamily="18" charset="0"/>
            </a:endParaRPr>
          </a:p>
          <a:p>
            <a:endParaRPr lang="es-ES" b="1" dirty="0">
              <a:latin typeface="Gill Sans MT (Títulos)"/>
              <a:cs typeface="Times New Roman" panose="02020603050405020304" pitchFamily="18" charset="0"/>
            </a:endParaRPr>
          </a:p>
          <a:p>
            <a:r>
              <a:rPr lang="es-ES" b="1" dirty="0">
                <a:latin typeface="Gill Sans MT (Títulos)"/>
                <a:cs typeface="Times New Roman" panose="02020603050405020304" pitchFamily="18" charset="0"/>
              </a:rPr>
              <a:t>Sustitución de la nueva generación</a:t>
            </a:r>
          </a:p>
          <a:p>
            <a:endParaRPr lang="es-ES" b="1" dirty="0">
              <a:latin typeface="Gill Sans MT (Títulos)"/>
              <a:cs typeface="Times New Roman" panose="02020603050405020304" pitchFamily="18" charset="0"/>
            </a:endParaRPr>
          </a:p>
          <a:p>
            <a:endParaRPr lang="es-ES" b="1" dirty="0">
              <a:latin typeface="Gill Sans MT (Títulos)"/>
              <a:cs typeface="Times New Roman" panose="02020603050405020304" pitchFamily="18" charset="0"/>
            </a:endParaRPr>
          </a:p>
          <a:p>
            <a:r>
              <a:rPr lang="es-ES" b="1" dirty="0">
                <a:latin typeface="Gill Sans MT (Títulos)"/>
                <a:cs typeface="Times New Roman" panose="02020603050405020304" pitchFamily="18" charset="0"/>
              </a:rPr>
              <a:t>Selección de padres</a:t>
            </a:r>
          </a:p>
          <a:p>
            <a:endParaRPr lang="es-ES" b="1" dirty="0">
              <a:latin typeface="Gill Sans MT (Títulos)"/>
              <a:cs typeface="Times New Roman" panose="02020603050405020304" pitchFamily="18" charset="0"/>
            </a:endParaRPr>
          </a:p>
          <a:p>
            <a:endParaRPr lang="es-ES" b="1" dirty="0">
              <a:latin typeface="Gill Sans MT (Títulos)"/>
              <a:cs typeface="Times New Roman" panose="02020603050405020304" pitchFamily="18" charset="0"/>
            </a:endParaRPr>
          </a:p>
          <a:p>
            <a:r>
              <a:rPr lang="es-ES" b="1" dirty="0">
                <a:latin typeface="Gill Sans MT (Títulos)"/>
                <a:cs typeface="Times New Roman" panose="02020603050405020304" pitchFamily="18" charset="0"/>
              </a:rPr>
              <a:t>Generación de la población inicial</a:t>
            </a:r>
          </a:p>
          <a:p>
            <a:endParaRPr lang="es-ES" b="1" dirty="0">
              <a:latin typeface="Gill Sans MT (Títulos)"/>
              <a:cs typeface="Times New Roman" panose="02020603050405020304" pitchFamily="18" charset="0"/>
            </a:endParaRPr>
          </a:p>
          <a:p>
            <a:endParaRPr lang="es-ES" b="1" dirty="0">
              <a:latin typeface="Gill Sans MT (Títulos)"/>
              <a:cs typeface="Times New Roman" panose="02020603050405020304" pitchFamily="18" charset="0"/>
            </a:endParaRPr>
          </a:p>
        </p:txBody>
      </p:sp>
      <p:sp>
        <p:nvSpPr>
          <p:cNvPr id="3" name="TextBox 2">
            <a:extLst>
              <a:ext uri="{FF2B5EF4-FFF2-40B4-BE49-F238E27FC236}">
                <a16:creationId xmlns:a16="http://schemas.microsoft.com/office/drawing/2014/main" id="{DD7A5A10-C17E-B190-95CE-A62D791C217D}"/>
              </a:ext>
            </a:extLst>
          </p:cNvPr>
          <p:cNvSpPr txBox="1"/>
          <p:nvPr/>
        </p:nvSpPr>
        <p:spPr>
          <a:xfrm>
            <a:off x="5796422" y="1924035"/>
            <a:ext cx="5288132" cy="4770537"/>
          </a:xfrm>
          <a:prstGeom prst="rect">
            <a:avLst/>
          </a:prstGeom>
          <a:noFill/>
        </p:spPr>
        <p:txBody>
          <a:bodyPr wrap="square">
            <a:spAutoFit/>
          </a:bodyPr>
          <a:lstStyle/>
          <a:p>
            <a:pPr algn="just"/>
            <a:r>
              <a:rPr lang="es-ES" sz="1600" b="1" dirty="0">
                <a:latin typeface="Gill Sans MT (Títulos)"/>
                <a:cs typeface="Times New Roman" panose="02020603050405020304" pitchFamily="18" charset="0"/>
              </a:rPr>
              <a:t>Selección de los individuos que conformarán la población de la próxima generación</a:t>
            </a:r>
          </a:p>
          <a:p>
            <a:pPr algn="just"/>
            <a:r>
              <a:rPr lang="es-ES" sz="1600" b="1" dirty="0">
                <a:latin typeface="Gill Sans MT (Títulos)"/>
                <a:cs typeface="Times New Roman" panose="02020603050405020304" pitchFamily="18" charset="0"/>
              </a:rPr>
              <a:t> </a:t>
            </a:r>
          </a:p>
          <a:p>
            <a:pPr algn="just"/>
            <a:r>
              <a:rPr lang="es-ES" sz="1600" b="1" dirty="0">
                <a:latin typeface="Gill Sans MT (Títulos)"/>
                <a:cs typeface="Times New Roman" panose="02020603050405020304" pitchFamily="18" charset="0"/>
              </a:rPr>
              <a:t>Generación de decendencia con características combinadas de los padres.</a:t>
            </a:r>
          </a:p>
          <a:p>
            <a:pPr algn="just"/>
            <a:endParaRPr lang="es-ES" sz="1600" b="1" dirty="0">
              <a:latin typeface="Gill Sans MT (Títulos)"/>
              <a:cs typeface="Times New Roman" panose="02020603050405020304" pitchFamily="18" charset="0"/>
            </a:endParaRPr>
          </a:p>
          <a:p>
            <a:pPr algn="just"/>
            <a:r>
              <a:rPr lang="es-ES" sz="1600" b="1" dirty="0">
                <a:latin typeface="Gill Sans MT (Títulos)"/>
                <a:cs typeface="Times New Roman" panose="02020603050405020304" pitchFamily="18" charset="0"/>
              </a:rPr>
              <a:t>Generación de un vecindario de individuos</a:t>
            </a:r>
          </a:p>
          <a:p>
            <a:pPr algn="just"/>
            <a:endParaRPr lang="es-ES" sz="1600" b="1" dirty="0">
              <a:latin typeface="Gill Sans MT (Títulos)"/>
              <a:cs typeface="Times New Roman" panose="02020603050405020304" pitchFamily="18" charset="0"/>
            </a:endParaRPr>
          </a:p>
          <a:p>
            <a:pPr algn="just"/>
            <a:r>
              <a:rPr lang="es-ES" sz="1600" b="1" dirty="0">
                <a:latin typeface="Gill Sans MT (Títulos)"/>
                <a:cs typeface="Times New Roman" panose="02020603050405020304" pitchFamily="18" charset="0"/>
              </a:rPr>
              <a:t>Generación aleatoria de los individuos de la primera población</a:t>
            </a:r>
          </a:p>
          <a:p>
            <a:pPr algn="just"/>
            <a:r>
              <a:rPr lang="es-ES" sz="1600" b="1" dirty="0">
                <a:latin typeface="Gill Sans MT (Títulos)"/>
                <a:cs typeface="Times New Roman" panose="02020603050405020304" pitchFamily="18" charset="0"/>
              </a:rPr>
              <a:t>Generación de nueva información genética basada en aprendizaje</a:t>
            </a:r>
          </a:p>
          <a:p>
            <a:pPr algn="just"/>
            <a:endParaRPr lang="es-ES" sz="1600" b="1" dirty="0">
              <a:latin typeface="Gill Sans MT (Títulos)"/>
              <a:cs typeface="Times New Roman" panose="02020603050405020304" pitchFamily="18" charset="0"/>
            </a:endParaRPr>
          </a:p>
          <a:p>
            <a:pPr algn="just"/>
            <a:r>
              <a:rPr lang="es-ES" sz="1600" b="1" dirty="0">
                <a:latin typeface="Gill Sans MT (Títulos)"/>
                <a:cs typeface="Times New Roman" panose="02020603050405020304" pitchFamily="18" charset="0"/>
              </a:rPr>
              <a:t>Alteración aleatoria de la información genética de un descendiente</a:t>
            </a:r>
          </a:p>
          <a:p>
            <a:pPr algn="just"/>
            <a:endParaRPr lang="es-ES" sz="1600" b="1" dirty="0">
              <a:latin typeface="Gill Sans MT (Títulos)"/>
              <a:cs typeface="Times New Roman" panose="02020603050405020304" pitchFamily="18" charset="0"/>
            </a:endParaRPr>
          </a:p>
          <a:p>
            <a:pPr algn="just"/>
            <a:r>
              <a:rPr lang="es-ES" sz="1600" b="1" dirty="0">
                <a:latin typeface="Gill Sans MT (Títulos)"/>
                <a:cs typeface="Times New Roman" panose="02020603050405020304" pitchFamily="18" charset="0"/>
              </a:rPr>
              <a:t>Competencia ente individuos que serán los progenitores de la nueva generación</a:t>
            </a:r>
          </a:p>
          <a:p>
            <a:pPr algn="just"/>
            <a:endParaRPr lang="es-ES" sz="1600" b="1" dirty="0">
              <a:latin typeface="Gill Sans MT (Títulos)"/>
              <a:cs typeface="Times New Roman" panose="02020603050405020304" pitchFamily="18" charset="0"/>
            </a:endParaRPr>
          </a:p>
        </p:txBody>
      </p:sp>
    </p:spTree>
    <p:extLst>
      <p:ext uri="{BB962C8B-B14F-4D97-AF65-F5344CB8AC3E}">
        <p14:creationId xmlns:p14="http://schemas.microsoft.com/office/powerpoint/2010/main" val="664770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A564C-459B-0E31-39EA-23CB88F829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829F22-3DB8-83BE-2FBE-00A16E39B6B6}"/>
              </a:ext>
            </a:extLst>
          </p:cNvPr>
          <p:cNvSpPr>
            <a:spLocks noGrp="1"/>
          </p:cNvSpPr>
          <p:nvPr>
            <p:ph type="title"/>
          </p:nvPr>
        </p:nvSpPr>
        <p:spPr/>
        <p:txBody>
          <a:bodyPr/>
          <a:lstStyle/>
          <a:p>
            <a:r>
              <a:rPr lang="es-ES" dirty="0"/>
              <a:t>Complete el espacio en blanco</a:t>
            </a:r>
            <a:endParaRPr lang="es-MX" dirty="0"/>
          </a:p>
        </p:txBody>
      </p:sp>
      <p:sp>
        <p:nvSpPr>
          <p:cNvPr id="4" name="Slide Number Placeholder 3">
            <a:extLst>
              <a:ext uri="{FF2B5EF4-FFF2-40B4-BE49-F238E27FC236}">
                <a16:creationId xmlns:a16="http://schemas.microsoft.com/office/drawing/2014/main" id="{DC7887CA-03FE-C050-DA17-9074F35D236B}"/>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24</a:t>
            </a:fld>
            <a:endParaRPr lang="es-MX"/>
          </a:p>
        </p:txBody>
      </p:sp>
      <p:sp>
        <p:nvSpPr>
          <p:cNvPr id="3" name="TextBox 2">
            <a:extLst>
              <a:ext uri="{FF2B5EF4-FFF2-40B4-BE49-F238E27FC236}">
                <a16:creationId xmlns:a16="http://schemas.microsoft.com/office/drawing/2014/main" id="{7BDC2EB8-4E8E-1218-B848-3160498641DA}"/>
              </a:ext>
            </a:extLst>
          </p:cNvPr>
          <p:cNvSpPr txBox="1"/>
          <p:nvPr/>
        </p:nvSpPr>
        <p:spPr>
          <a:xfrm>
            <a:off x="581192" y="1924035"/>
            <a:ext cx="10503362" cy="2264979"/>
          </a:xfrm>
          <a:prstGeom prst="rect">
            <a:avLst/>
          </a:prstGeom>
          <a:noFill/>
        </p:spPr>
        <p:txBody>
          <a:bodyPr wrap="square">
            <a:spAutoFit/>
          </a:bodyPr>
          <a:lstStyle/>
          <a:p>
            <a:pPr algn="just">
              <a:lnSpc>
                <a:spcPct val="150000"/>
              </a:lnSpc>
            </a:pPr>
            <a:r>
              <a:rPr lang="es-ES" sz="1600" b="1" dirty="0">
                <a:latin typeface="Gill Sans MT (Títulos)"/>
                <a:cs typeface="Times New Roman" panose="02020603050405020304" pitchFamily="18" charset="0"/>
              </a:rPr>
              <a:t>La población inicial se genera de manera _______________, luego esa población se_____________ a reales y se _________________en la función objetivo. La selección de ____________ es un mecanismo que determina los progenitores de la nueva población de individuos. El operador de ______________ combina características de los padres en los descendientes.  La______________ genera un cambio aleatorio en la información genética de los descendientes. La sustitución selecciona los </a:t>
            </a:r>
            <a:r>
              <a:rPr lang="es-ES" sz="1600" b="1" dirty="0" err="1">
                <a:latin typeface="Gill Sans MT (Títulos)"/>
                <a:cs typeface="Times New Roman" panose="02020603050405020304" pitchFamily="18" charset="0"/>
              </a:rPr>
              <a:t>undividuos</a:t>
            </a:r>
            <a:r>
              <a:rPr lang="es-ES" sz="1600" b="1" dirty="0">
                <a:latin typeface="Gill Sans MT (Títulos)"/>
                <a:cs typeface="Times New Roman" panose="02020603050405020304" pitchFamily="18" charset="0"/>
              </a:rPr>
              <a:t> de la población de la próxima______________</a:t>
            </a:r>
          </a:p>
          <a:p>
            <a:pPr algn="just">
              <a:lnSpc>
                <a:spcPct val="150000"/>
              </a:lnSpc>
            </a:pPr>
            <a:endParaRPr lang="es-ES" sz="1600" b="1" dirty="0">
              <a:latin typeface="Gill Sans MT (Títulos)"/>
              <a:cs typeface="Times New Roman" panose="02020603050405020304" pitchFamily="18" charset="0"/>
            </a:endParaRPr>
          </a:p>
        </p:txBody>
      </p:sp>
    </p:spTree>
    <p:extLst>
      <p:ext uri="{BB962C8B-B14F-4D97-AF65-F5344CB8AC3E}">
        <p14:creationId xmlns:p14="http://schemas.microsoft.com/office/powerpoint/2010/main" val="366738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D863D-E6B6-7973-D590-5A0A99F39F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8F06B3-3842-807C-774C-035A9ED275D9}"/>
              </a:ext>
            </a:extLst>
          </p:cNvPr>
          <p:cNvSpPr>
            <a:spLocks noGrp="1"/>
          </p:cNvSpPr>
          <p:nvPr>
            <p:ph type="title"/>
          </p:nvPr>
        </p:nvSpPr>
        <p:spPr/>
        <p:txBody>
          <a:bodyPr/>
          <a:lstStyle/>
          <a:p>
            <a:r>
              <a:rPr lang="es-ES" dirty="0"/>
              <a:t>Ejemplo torneo</a:t>
            </a:r>
            <a:endParaRPr lang="es-MX" dirty="0"/>
          </a:p>
        </p:txBody>
      </p:sp>
      <p:sp>
        <p:nvSpPr>
          <p:cNvPr id="4" name="Slide Number Placeholder 3">
            <a:extLst>
              <a:ext uri="{FF2B5EF4-FFF2-40B4-BE49-F238E27FC236}">
                <a16:creationId xmlns:a16="http://schemas.microsoft.com/office/drawing/2014/main" id="{EB225670-3D73-571B-D699-A8C335B0F0BE}"/>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25</a:t>
            </a:fld>
            <a:endParaRPr lang="es-MX"/>
          </a:p>
        </p:txBody>
      </p:sp>
      <p:sp>
        <p:nvSpPr>
          <p:cNvPr id="11" name="TextBox 10">
            <a:extLst>
              <a:ext uri="{FF2B5EF4-FFF2-40B4-BE49-F238E27FC236}">
                <a16:creationId xmlns:a16="http://schemas.microsoft.com/office/drawing/2014/main" id="{3D0D1635-786B-4131-D83B-BE52C8BBC0BD}"/>
              </a:ext>
            </a:extLst>
          </p:cNvPr>
          <p:cNvSpPr txBox="1"/>
          <p:nvPr/>
        </p:nvSpPr>
        <p:spPr>
          <a:xfrm>
            <a:off x="444701" y="1804721"/>
            <a:ext cx="10178716" cy="2031325"/>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Ejemplo:</a:t>
            </a:r>
          </a:p>
          <a:p>
            <a:endParaRPr lang="es-ES" sz="1800" b="1" dirty="0">
              <a:latin typeface="Gill Sans MT (Títulos)"/>
              <a:ea typeface="Calibri" panose="020F0502020204030204" pitchFamily="34" charset="0"/>
              <a:cs typeface="Times New Roman" panose="02020603050405020304" pitchFamily="18" charset="0"/>
            </a:endParaRPr>
          </a:p>
          <a:p>
            <a:r>
              <a:rPr lang="es-MX" b="1" dirty="0">
                <a:latin typeface="Gill Sans MT (Títulos)"/>
                <a:cs typeface="Times New Roman" panose="02020603050405020304" pitchFamily="18" charset="0"/>
              </a:rPr>
              <a:t>Considerando las aptitudes que se muestran diga el ganador de los siguientes torneos:</a:t>
            </a:r>
          </a:p>
          <a:p>
            <a:endParaRPr lang="es-MX" b="1" dirty="0">
              <a:latin typeface="Gill Sans MT (Títulos)"/>
              <a:cs typeface="Times New Roman" panose="02020603050405020304" pitchFamily="18" charset="0"/>
            </a:endParaRPr>
          </a:p>
          <a:p>
            <a:r>
              <a:rPr lang="es-MX" b="1" dirty="0">
                <a:latin typeface="Gill Sans MT (Títulos)"/>
                <a:cs typeface="Times New Roman" panose="02020603050405020304" pitchFamily="18" charset="0"/>
              </a:rPr>
              <a:t>Individuo 1 vs. Individuo 4 ____________</a:t>
            </a:r>
          </a:p>
          <a:p>
            <a:endParaRPr lang="es-MX" b="1" dirty="0">
              <a:latin typeface="Gill Sans MT (Títulos)"/>
              <a:cs typeface="Times New Roman" panose="02020603050405020304" pitchFamily="18" charset="0"/>
            </a:endParaRPr>
          </a:p>
          <a:p>
            <a:r>
              <a:rPr lang="es-MX" b="1" dirty="0">
                <a:latin typeface="Gill Sans MT (Títulos)"/>
                <a:cs typeface="Times New Roman" panose="02020603050405020304" pitchFamily="18" charset="0"/>
              </a:rPr>
              <a:t>Individuo 2 vs Individuo 3  ____________</a:t>
            </a:r>
            <a:endParaRPr lang="es-ES" b="1" dirty="0">
              <a:latin typeface="Gill Sans MT (Títulos)"/>
              <a:cs typeface="Times New Roman" panose="02020603050405020304" pitchFamily="18" charset="0"/>
            </a:endParaRPr>
          </a:p>
        </p:txBody>
      </p:sp>
      <p:graphicFrame>
        <p:nvGraphicFramePr>
          <p:cNvPr id="5" name="Table 4">
            <a:extLst>
              <a:ext uri="{FF2B5EF4-FFF2-40B4-BE49-F238E27FC236}">
                <a16:creationId xmlns:a16="http://schemas.microsoft.com/office/drawing/2014/main" id="{3F605ADA-9B75-11C5-2216-DDC589A9FC2C}"/>
              </a:ext>
            </a:extLst>
          </p:cNvPr>
          <p:cNvGraphicFramePr>
            <a:graphicFrameLocks noGrp="1"/>
          </p:cNvGraphicFramePr>
          <p:nvPr>
            <p:extLst>
              <p:ext uri="{D42A27DB-BD31-4B8C-83A1-F6EECF244321}">
                <p14:modId xmlns:p14="http://schemas.microsoft.com/office/powerpoint/2010/main" val="1750835048"/>
              </p:ext>
            </p:extLst>
          </p:nvPr>
        </p:nvGraphicFramePr>
        <p:xfrm>
          <a:off x="950728" y="4344186"/>
          <a:ext cx="2710253"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6" name="Table 5">
            <a:extLst>
              <a:ext uri="{FF2B5EF4-FFF2-40B4-BE49-F238E27FC236}">
                <a16:creationId xmlns:a16="http://schemas.microsoft.com/office/drawing/2014/main" id="{16121067-26C7-860B-55D6-4790868386DB}"/>
              </a:ext>
            </a:extLst>
          </p:cNvPr>
          <p:cNvGraphicFramePr>
            <a:graphicFrameLocks noGrp="1"/>
          </p:cNvGraphicFramePr>
          <p:nvPr>
            <p:extLst>
              <p:ext uri="{D42A27DB-BD31-4B8C-83A1-F6EECF244321}">
                <p14:modId xmlns:p14="http://schemas.microsoft.com/office/powerpoint/2010/main" val="3681693674"/>
              </p:ext>
            </p:extLst>
          </p:nvPr>
        </p:nvGraphicFramePr>
        <p:xfrm>
          <a:off x="4061718" y="4345610"/>
          <a:ext cx="771006" cy="1970826"/>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18354">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18354">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18354">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9" name="TextBox 8">
            <a:extLst>
              <a:ext uri="{FF2B5EF4-FFF2-40B4-BE49-F238E27FC236}">
                <a16:creationId xmlns:a16="http://schemas.microsoft.com/office/drawing/2014/main" id="{6BD97375-0240-2F4D-E003-38AA62483C6E}"/>
              </a:ext>
            </a:extLst>
          </p:cNvPr>
          <p:cNvSpPr txBox="1"/>
          <p:nvPr/>
        </p:nvSpPr>
        <p:spPr>
          <a:xfrm>
            <a:off x="3972864" y="3950643"/>
            <a:ext cx="948714"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Aptitud</a:t>
            </a:r>
            <a:endParaRPr lang="es-MX" sz="1600" dirty="0"/>
          </a:p>
        </p:txBody>
      </p:sp>
    </p:spTree>
    <p:extLst>
      <p:ext uri="{BB962C8B-B14F-4D97-AF65-F5344CB8AC3E}">
        <p14:creationId xmlns:p14="http://schemas.microsoft.com/office/powerpoint/2010/main" val="1488469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2EAAD-3E3C-9FA5-B17A-D82402EB11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D7DB5-34D8-7306-3C91-4F406D5620E4}"/>
              </a:ext>
            </a:extLst>
          </p:cNvPr>
          <p:cNvSpPr>
            <a:spLocks noGrp="1"/>
          </p:cNvSpPr>
          <p:nvPr>
            <p:ph type="title"/>
          </p:nvPr>
        </p:nvSpPr>
        <p:spPr/>
        <p:txBody>
          <a:bodyPr/>
          <a:lstStyle/>
          <a:p>
            <a:r>
              <a:rPr lang="es-ES" dirty="0"/>
              <a:t>Ejemplo cruzamiento en dos puntos</a:t>
            </a:r>
            <a:endParaRPr lang="es-MX" dirty="0"/>
          </a:p>
        </p:txBody>
      </p:sp>
      <p:sp>
        <p:nvSpPr>
          <p:cNvPr id="4" name="Slide Number Placeholder 3">
            <a:extLst>
              <a:ext uri="{FF2B5EF4-FFF2-40B4-BE49-F238E27FC236}">
                <a16:creationId xmlns:a16="http://schemas.microsoft.com/office/drawing/2014/main" id="{AF834F8F-14B6-3A4C-DB7E-187E2D7BC704}"/>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26</a:t>
            </a:fld>
            <a:endParaRPr lang="es-MX"/>
          </a:p>
        </p:txBody>
      </p:sp>
      <p:sp>
        <p:nvSpPr>
          <p:cNvPr id="11" name="TextBox 10">
            <a:extLst>
              <a:ext uri="{FF2B5EF4-FFF2-40B4-BE49-F238E27FC236}">
                <a16:creationId xmlns:a16="http://schemas.microsoft.com/office/drawing/2014/main" id="{907D1EEC-0999-0F78-5B2A-1C81A4ADD678}"/>
              </a:ext>
            </a:extLst>
          </p:cNvPr>
          <p:cNvSpPr txBox="1"/>
          <p:nvPr/>
        </p:nvSpPr>
        <p:spPr>
          <a:xfrm>
            <a:off x="444701" y="1804721"/>
            <a:ext cx="10178716" cy="2031325"/>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Ejemplo:</a:t>
            </a:r>
          </a:p>
          <a:p>
            <a:endParaRPr lang="es-ES" sz="1800" b="1" dirty="0">
              <a:latin typeface="Gill Sans MT (Títulos)"/>
              <a:ea typeface="Calibri" panose="020F0502020204030204" pitchFamily="34" charset="0"/>
              <a:cs typeface="Times New Roman" panose="02020603050405020304" pitchFamily="18" charset="0"/>
            </a:endParaRPr>
          </a:p>
          <a:p>
            <a:r>
              <a:rPr lang="es-MX" b="1" dirty="0">
                <a:latin typeface="Gill Sans MT (Títulos)"/>
                <a:cs typeface="Times New Roman" panose="02020603050405020304" pitchFamily="18" charset="0"/>
              </a:rPr>
              <a:t>Haga cruzamiento en dos puntos entre:</a:t>
            </a:r>
          </a:p>
          <a:p>
            <a:endParaRPr lang="es-MX" b="1" dirty="0">
              <a:latin typeface="Gill Sans MT (Títulos)"/>
              <a:cs typeface="Times New Roman" panose="02020603050405020304" pitchFamily="18" charset="0"/>
            </a:endParaRPr>
          </a:p>
          <a:p>
            <a:r>
              <a:rPr lang="es-MX" b="1" dirty="0">
                <a:latin typeface="Gill Sans MT (Títulos)"/>
                <a:cs typeface="Times New Roman" panose="02020603050405020304" pitchFamily="18" charset="0"/>
              </a:rPr>
              <a:t> a) padre 1 y padre 2 con puntos de cruza en 4 y 6</a:t>
            </a:r>
          </a:p>
          <a:p>
            <a:endParaRPr lang="es-MX" b="1" dirty="0">
              <a:latin typeface="Gill Sans MT (Títulos)"/>
              <a:cs typeface="Times New Roman" panose="02020603050405020304" pitchFamily="18" charset="0"/>
            </a:endParaRPr>
          </a:p>
          <a:p>
            <a:r>
              <a:rPr lang="es-MX" b="1" dirty="0">
                <a:latin typeface="Gill Sans MT (Títulos)"/>
                <a:cs typeface="Times New Roman" panose="02020603050405020304" pitchFamily="18" charset="0"/>
              </a:rPr>
              <a:t> b) padre 3 y padre 4 con puntos de cruza en 2 y 5</a:t>
            </a:r>
          </a:p>
        </p:txBody>
      </p:sp>
      <p:graphicFrame>
        <p:nvGraphicFramePr>
          <p:cNvPr id="5" name="Table 4">
            <a:extLst>
              <a:ext uri="{FF2B5EF4-FFF2-40B4-BE49-F238E27FC236}">
                <a16:creationId xmlns:a16="http://schemas.microsoft.com/office/drawing/2014/main" id="{8D3EDC8F-D25A-C68D-45AA-F67345B36971}"/>
              </a:ext>
            </a:extLst>
          </p:cNvPr>
          <p:cNvGraphicFramePr>
            <a:graphicFrameLocks noGrp="1"/>
          </p:cNvGraphicFramePr>
          <p:nvPr>
            <p:extLst>
              <p:ext uri="{D42A27DB-BD31-4B8C-83A1-F6EECF244321}">
                <p14:modId xmlns:p14="http://schemas.microsoft.com/office/powerpoint/2010/main" val="4242242782"/>
              </p:ext>
            </p:extLst>
          </p:nvPr>
        </p:nvGraphicFramePr>
        <p:xfrm>
          <a:off x="755419" y="4273781"/>
          <a:ext cx="2710253" cy="845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bl>
          </a:graphicData>
        </a:graphic>
      </p:graphicFrame>
      <p:graphicFrame>
        <p:nvGraphicFramePr>
          <p:cNvPr id="3" name="Table 2">
            <a:extLst>
              <a:ext uri="{FF2B5EF4-FFF2-40B4-BE49-F238E27FC236}">
                <a16:creationId xmlns:a16="http://schemas.microsoft.com/office/drawing/2014/main" id="{77CA50EB-4882-FDBC-899F-FBCFBA63978F}"/>
              </a:ext>
            </a:extLst>
          </p:cNvPr>
          <p:cNvGraphicFramePr>
            <a:graphicFrameLocks noGrp="1"/>
          </p:cNvGraphicFramePr>
          <p:nvPr>
            <p:extLst>
              <p:ext uri="{D42A27DB-BD31-4B8C-83A1-F6EECF244321}">
                <p14:modId xmlns:p14="http://schemas.microsoft.com/office/powerpoint/2010/main" val="2154354422"/>
              </p:ext>
            </p:extLst>
          </p:nvPr>
        </p:nvGraphicFramePr>
        <p:xfrm>
          <a:off x="6844262" y="5532857"/>
          <a:ext cx="2710253" cy="845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Hijo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Hijo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7" name="Table 6">
            <a:extLst>
              <a:ext uri="{FF2B5EF4-FFF2-40B4-BE49-F238E27FC236}">
                <a16:creationId xmlns:a16="http://schemas.microsoft.com/office/drawing/2014/main" id="{118AF0D5-A0DE-68B6-D6AB-72B4482D58AC}"/>
              </a:ext>
            </a:extLst>
          </p:cNvPr>
          <p:cNvGraphicFramePr>
            <a:graphicFrameLocks noGrp="1"/>
          </p:cNvGraphicFramePr>
          <p:nvPr>
            <p:extLst>
              <p:ext uri="{D42A27DB-BD31-4B8C-83A1-F6EECF244321}">
                <p14:modId xmlns:p14="http://schemas.microsoft.com/office/powerpoint/2010/main" val="490027819"/>
              </p:ext>
            </p:extLst>
          </p:nvPr>
        </p:nvGraphicFramePr>
        <p:xfrm>
          <a:off x="755419" y="5556766"/>
          <a:ext cx="2710253" cy="845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Hijo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Hijo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bl>
          </a:graphicData>
        </a:graphic>
      </p:graphicFrame>
      <p:graphicFrame>
        <p:nvGraphicFramePr>
          <p:cNvPr id="8" name="Table 7">
            <a:extLst>
              <a:ext uri="{FF2B5EF4-FFF2-40B4-BE49-F238E27FC236}">
                <a16:creationId xmlns:a16="http://schemas.microsoft.com/office/drawing/2014/main" id="{41E99816-E68F-A832-D5A2-DDC73273A570}"/>
              </a:ext>
            </a:extLst>
          </p:cNvPr>
          <p:cNvGraphicFramePr>
            <a:graphicFrameLocks noGrp="1"/>
          </p:cNvGraphicFramePr>
          <p:nvPr>
            <p:extLst>
              <p:ext uri="{D42A27DB-BD31-4B8C-83A1-F6EECF244321}">
                <p14:modId xmlns:p14="http://schemas.microsoft.com/office/powerpoint/2010/main" val="4076201975"/>
              </p:ext>
            </p:extLst>
          </p:nvPr>
        </p:nvGraphicFramePr>
        <p:xfrm>
          <a:off x="6844262" y="4262154"/>
          <a:ext cx="2710253" cy="845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Tree>
    <p:extLst>
      <p:ext uri="{BB962C8B-B14F-4D97-AF65-F5344CB8AC3E}">
        <p14:creationId xmlns:p14="http://schemas.microsoft.com/office/powerpoint/2010/main" val="9111427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35E77-108A-1116-F855-865A18D1E1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1E882-B705-9AB7-2966-49480B57D4FF}"/>
              </a:ext>
            </a:extLst>
          </p:cNvPr>
          <p:cNvSpPr>
            <a:spLocks noGrp="1"/>
          </p:cNvSpPr>
          <p:nvPr>
            <p:ph type="title"/>
          </p:nvPr>
        </p:nvSpPr>
        <p:spPr/>
        <p:txBody>
          <a:bodyPr/>
          <a:lstStyle/>
          <a:p>
            <a:r>
              <a:rPr lang="es-ES" dirty="0"/>
              <a:t>Ejemplo cruzamiento en un punto</a:t>
            </a:r>
            <a:endParaRPr lang="es-MX" dirty="0"/>
          </a:p>
        </p:txBody>
      </p:sp>
      <p:sp>
        <p:nvSpPr>
          <p:cNvPr id="4" name="Slide Number Placeholder 3">
            <a:extLst>
              <a:ext uri="{FF2B5EF4-FFF2-40B4-BE49-F238E27FC236}">
                <a16:creationId xmlns:a16="http://schemas.microsoft.com/office/drawing/2014/main" id="{E03D6D3A-E96F-5648-E5AC-EA817331C886}"/>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27</a:t>
            </a:fld>
            <a:endParaRPr lang="es-MX"/>
          </a:p>
        </p:txBody>
      </p:sp>
      <p:sp>
        <p:nvSpPr>
          <p:cNvPr id="11" name="TextBox 10">
            <a:extLst>
              <a:ext uri="{FF2B5EF4-FFF2-40B4-BE49-F238E27FC236}">
                <a16:creationId xmlns:a16="http://schemas.microsoft.com/office/drawing/2014/main" id="{28316ABB-4881-3CFD-04E1-69DA7183A2F1}"/>
              </a:ext>
            </a:extLst>
          </p:cNvPr>
          <p:cNvSpPr txBox="1"/>
          <p:nvPr/>
        </p:nvSpPr>
        <p:spPr>
          <a:xfrm>
            <a:off x="444701" y="1804721"/>
            <a:ext cx="10178716" cy="1200329"/>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Ejemplo:</a:t>
            </a:r>
          </a:p>
          <a:p>
            <a:endParaRPr lang="es-ES" sz="1800" b="1" dirty="0">
              <a:latin typeface="Gill Sans MT (Títulos)"/>
              <a:ea typeface="Calibri" panose="020F0502020204030204" pitchFamily="34" charset="0"/>
              <a:cs typeface="Times New Roman" panose="02020603050405020304" pitchFamily="18" charset="0"/>
            </a:endParaRPr>
          </a:p>
          <a:p>
            <a:r>
              <a:rPr lang="es-MX" b="1" dirty="0">
                <a:latin typeface="Gill Sans MT (Títulos)"/>
                <a:cs typeface="Times New Roman" panose="02020603050405020304" pitchFamily="18" charset="0"/>
              </a:rPr>
              <a:t>Padre 1 cruzó con padre 2 mediante cruzamiento en un punto con punto de cruza en 4, detecta el error en cada hijo:</a:t>
            </a:r>
          </a:p>
        </p:txBody>
      </p:sp>
      <p:graphicFrame>
        <p:nvGraphicFramePr>
          <p:cNvPr id="5" name="Table 4">
            <a:extLst>
              <a:ext uri="{FF2B5EF4-FFF2-40B4-BE49-F238E27FC236}">
                <a16:creationId xmlns:a16="http://schemas.microsoft.com/office/drawing/2014/main" id="{91CF8D3E-C786-9A33-55B2-7254211CE6F7}"/>
              </a:ext>
            </a:extLst>
          </p:cNvPr>
          <p:cNvGraphicFramePr>
            <a:graphicFrameLocks noGrp="1"/>
          </p:cNvGraphicFramePr>
          <p:nvPr>
            <p:extLst>
              <p:ext uri="{D42A27DB-BD31-4B8C-83A1-F6EECF244321}">
                <p14:modId xmlns:p14="http://schemas.microsoft.com/office/powerpoint/2010/main" val="2085327775"/>
              </p:ext>
            </p:extLst>
          </p:nvPr>
        </p:nvGraphicFramePr>
        <p:xfrm>
          <a:off x="3951380" y="3581323"/>
          <a:ext cx="2710253" cy="845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Padre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bl>
          </a:graphicData>
        </a:graphic>
      </p:graphicFrame>
      <p:graphicFrame>
        <p:nvGraphicFramePr>
          <p:cNvPr id="7" name="Table 6">
            <a:extLst>
              <a:ext uri="{FF2B5EF4-FFF2-40B4-BE49-F238E27FC236}">
                <a16:creationId xmlns:a16="http://schemas.microsoft.com/office/drawing/2014/main" id="{07BC4470-F19E-8D60-5DB0-5B001AB685BF}"/>
              </a:ext>
            </a:extLst>
          </p:cNvPr>
          <p:cNvGraphicFramePr>
            <a:graphicFrameLocks noGrp="1"/>
          </p:cNvGraphicFramePr>
          <p:nvPr>
            <p:extLst>
              <p:ext uri="{D42A27DB-BD31-4B8C-83A1-F6EECF244321}">
                <p14:modId xmlns:p14="http://schemas.microsoft.com/office/powerpoint/2010/main" val="3025429831"/>
              </p:ext>
            </p:extLst>
          </p:nvPr>
        </p:nvGraphicFramePr>
        <p:xfrm>
          <a:off x="3951380" y="4864308"/>
          <a:ext cx="2710253" cy="845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Hijo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Hijo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bl>
          </a:graphicData>
        </a:graphic>
      </p:graphicFrame>
    </p:spTree>
    <p:extLst>
      <p:ext uri="{BB962C8B-B14F-4D97-AF65-F5344CB8AC3E}">
        <p14:creationId xmlns:p14="http://schemas.microsoft.com/office/powerpoint/2010/main" val="3849849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BEC169-E9EB-5568-DB31-4D47DA709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0F47F-46D0-0828-9625-333A2CFB7B95}"/>
              </a:ext>
            </a:extLst>
          </p:cNvPr>
          <p:cNvSpPr>
            <a:spLocks noGrp="1"/>
          </p:cNvSpPr>
          <p:nvPr>
            <p:ph type="title"/>
          </p:nvPr>
        </p:nvSpPr>
        <p:spPr/>
        <p:txBody>
          <a:bodyPr/>
          <a:lstStyle/>
          <a:p>
            <a:r>
              <a:rPr lang="es-ES" dirty="0"/>
              <a:t>Ejemplo cruzamiento en un punto</a:t>
            </a:r>
            <a:endParaRPr lang="es-MX" dirty="0"/>
          </a:p>
        </p:txBody>
      </p:sp>
      <p:sp>
        <p:nvSpPr>
          <p:cNvPr id="4" name="Slide Number Placeholder 3">
            <a:extLst>
              <a:ext uri="{FF2B5EF4-FFF2-40B4-BE49-F238E27FC236}">
                <a16:creationId xmlns:a16="http://schemas.microsoft.com/office/drawing/2014/main" id="{1728866E-650D-3DF4-6EC5-F2B66720891B}"/>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28</a:t>
            </a:fld>
            <a:endParaRPr lang="es-MX"/>
          </a:p>
        </p:txBody>
      </p:sp>
      <p:sp>
        <p:nvSpPr>
          <p:cNvPr id="11" name="TextBox 10">
            <a:extLst>
              <a:ext uri="{FF2B5EF4-FFF2-40B4-BE49-F238E27FC236}">
                <a16:creationId xmlns:a16="http://schemas.microsoft.com/office/drawing/2014/main" id="{93D7CA13-3DF5-7410-7532-CF4666787AA1}"/>
              </a:ext>
            </a:extLst>
          </p:cNvPr>
          <p:cNvSpPr txBox="1"/>
          <p:nvPr/>
        </p:nvSpPr>
        <p:spPr>
          <a:xfrm>
            <a:off x="444701" y="1804721"/>
            <a:ext cx="10178716" cy="1477328"/>
          </a:xfrm>
          <a:prstGeom prst="rect">
            <a:avLst/>
          </a:prstGeom>
          <a:noFill/>
        </p:spPr>
        <p:txBody>
          <a:bodyPr wrap="square">
            <a:spAutoFit/>
          </a:bodyPr>
          <a:lstStyle/>
          <a:p>
            <a:pPr algn="just"/>
            <a:r>
              <a:rPr lang="es-ES" sz="1800" b="1" dirty="0">
                <a:latin typeface="Gill Sans MT (Títulos)"/>
                <a:ea typeface="Calibri" panose="020F0502020204030204" pitchFamily="34" charset="0"/>
                <a:cs typeface="Times New Roman" panose="02020603050405020304" pitchFamily="18" charset="0"/>
              </a:rPr>
              <a:t>Ejemplo:</a:t>
            </a:r>
          </a:p>
          <a:p>
            <a:pPr algn="just"/>
            <a:endParaRPr lang="es-ES" sz="1800" b="1" dirty="0">
              <a:latin typeface="Gill Sans MT (Títulos)"/>
              <a:ea typeface="Calibri" panose="020F0502020204030204" pitchFamily="34" charset="0"/>
              <a:cs typeface="Times New Roman" panose="02020603050405020304" pitchFamily="18" charset="0"/>
            </a:endParaRPr>
          </a:p>
          <a:p>
            <a:pPr algn="just"/>
            <a:r>
              <a:rPr lang="es-MX" b="1" dirty="0">
                <a:latin typeface="Gill Sans MT (Títulos)"/>
                <a:cs typeface="Times New Roman" panose="02020603050405020304" pitchFamily="18" charset="0"/>
              </a:rPr>
              <a:t>Ya se encuentra generada la población de la siguiente generación, sin embargo, usaremos elitismo. Qué individuo de la población anterior pasa a la siguiente generación considerando las aptitudes:</a:t>
            </a:r>
          </a:p>
        </p:txBody>
      </p:sp>
      <p:graphicFrame>
        <p:nvGraphicFramePr>
          <p:cNvPr id="3" name="Table 2">
            <a:extLst>
              <a:ext uri="{FF2B5EF4-FFF2-40B4-BE49-F238E27FC236}">
                <a16:creationId xmlns:a16="http://schemas.microsoft.com/office/drawing/2014/main" id="{4B60AE04-B989-3D8A-872D-70DE3D15E4D7}"/>
              </a:ext>
            </a:extLst>
          </p:cNvPr>
          <p:cNvGraphicFramePr>
            <a:graphicFrameLocks noGrp="1"/>
          </p:cNvGraphicFramePr>
          <p:nvPr>
            <p:extLst>
              <p:ext uri="{D42A27DB-BD31-4B8C-83A1-F6EECF244321}">
                <p14:modId xmlns:p14="http://schemas.microsoft.com/office/powerpoint/2010/main" val="877331821"/>
              </p:ext>
            </p:extLst>
          </p:nvPr>
        </p:nvGraphicFramePr>
        <p:xfrm>
          <a:off x="2348557" y="4414254"/>
          <a:ext cx="2710253"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6" name="Table 5">
            <a:extLst>
              <a:ext uri="{FF2B5EF4-FFF2-40B4-BE49-F238E27FC236}">
                <a16:creationId xmlns:a16="http://schemas.microsoft.com/office/drawing/2014/main" id="{DE31D129-5CE7-5510-A081-1F73B024D428}"/>
              </a:ext>
            </a:extLst>
          </p:cNvPr>
          <p:cNvGraphicFramePr>
            <a:graphicFrameLocks noGrp="1"/>
          </p:cNvGraphicFramePr>
          <p:nvPr>
            <p:extLst>
              <p:ext uri="{D42A27DB-BD31-4B8C-83A1-F6EECF244321}">
                <p14:modId xmlns:p14="http://schemas.microsoft.com/office/powerpoint/2010/main" val="875639376"/>
              </p:ext>
            </p:extLst>
          </p:nvPr>
        </p:nvGraphicFramePr>
        <p:xfrm>
          <a:off x="6947777" y="4288239"/>
          <a:ext cx="771006" cy="2224280"/>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endParaRPr lang="es-MX"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7</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endParaRPr lang="es-MX"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6.9</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endParaRPr lang="es-MX"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8" name="TextBox 7">
            <a:extLst>
              <a:ext uri="{FF2B5EF4-FFF2-40B4-BE49-F238E27FC236}">
                <a16:creationId xmlns:a16="http://schemas.microsoft.com/office/drawing/2014/main" id="{8EF7B908-B8C8-3BEE-9B7F-753B4D44A8C2}"/>
              </a:ext>
            </a:extLst>
          </p:cNvPr>
          <p:cNvSpPr txBox="1"/>
          <p:nvPr/>
        </p:nvSpPr>
        <p:spPr>
          <a:xfrm>
            <a:off x="2908511" y="3865856"/>
            <a:ext cx="2729205"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Población anterior</a:t>
            </a:r>
            <a:endParaRPr lang="es-MX" dirty="0"/>
          </a:p>
        </p:txBody>
      </p:sp>
      <p:sp>
        <p:nvSpPr>
          <p:cNvPr id="9" name="TextBox 8">
            <a:extLst>
              <a:ext uri="{FF2B5EF4-FFF2-40B4-BE49-F238E27FC236}">
                <a16:creationId xmlns:a16="http://schemas.microsoft.com/office/drawing/2014/main" id="{A7925B5D-B875-5FB2-A10B-2C027B7F50A8}"/>
              </a:ext>
            </a:extLst>
          </p:cNvPr>
          <p:cNvSpPr txBox="1"/>
          <p:nvPr/>
        </p:nvSpPr>
        <p:spPr>
          <a:xfrm>
            <a:off x="6393529" y="3865856"/>
            <a:ext cx="1879502" cy="369332"/>
          </a:xfrm>
          <a:prstGeom prst="rect">
            <a:avLst/>
          </a:prstGeom>
          <a:noFill/>
        </p:spPr>
        <p:txBody>
          <a:bodyPr wrap="square">
            <a:spAutoFit/>
          </a:bodyPr>
          <a:lstStyle/>
          <a:p>
            <a:r>
              <a:rPr lang="es-ES" sz="1800" b="1" dirty="0">
                <a:latin typeface="Gill Sans MT (Títulos)"/>
                <a:ea typeface="Calibri" panose="020F0502020204030204" pitchFamily="34" charset="0"/>
                <a:cs typeface="Times New Roman" panose="02020603050405020304" pitchFamily="18" charset="0"/>
              </a:rPr>
              <a:t>Aptitudes (FO)</a:t>
            </a:r>
            <a:endParaRPr lang="es-MX" dirty="0"/>
          </a:p>
        </p:txBody>
      </p:sp>
    </p:spTree>
    <p:extLst>
      <p:ext uri="{BB962C8B-B14F-4D97-AF65-F5344CB8AC3E}">
        <p14:creationId xmlns:p14="http://schemas.microsoft.com/office/powerpoint/2010/main" val="456411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51CDA-9037-5EE4-EE00-3B23F1D6FCF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D834B5-807A-7DBC-60DB-21B417B880EB}"/>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3</a:t>
            </a:fld>
            <a:endParaRPr lang="es-MX"/>
          </a:p>
        </p:txBody>
      </p:sp>
      <p:sp>
        <p:nvSpPr>
          <p:cNvPr id="7" name="Rectángulo 7">
            <a:extLst>
              <a:ext uri="{FF2B5EF4-FFF2-40B4-BE49-F238E27FC236}">
                <a16:creationId xmlns:a16="http://schemas.microsoft.com/office/drawing/2014/main" id="{B8569DB2-C292-D7B7-AF82-92ADD15E811C}"/>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DB78B697-AA36-4366-6DA0-BF926D9DC096}"/>
              </a:ext>
            </a:extLst>
          </p:cNvPr>
          <p:cNvSpPr txBox="1"/>
          <p:nvPr/>
        </p:nvSpPr>
        <p:spPr>
          <a:xfrm>
            <a:off x="697146" y="817583"/>
            <a:ext cx="11119716" cy="3104953"/>
          </a:xfrm>
          <a:prstGeom prst="rect">
            <a:avLst/>
          </a:prstGeom>
          <a:noFill/>
        </p:spPr>
        <p:txBody>
          <a:bodyPr wrap="square">
            <a:spAutoFit/>
          </a:bodyPr>
          <a:lstStyle/>
          <a:p>
            <a:pPr marL="0" marR="0">
              <a:lnSpc>
                <a:spcPct val="150000"/>
              </a:lnSpc>
              <a:spcBef>
                <a:spcPts val="0"/>
              </a:spcBef>
              <a:spcAft>
                <a:spcPts val="1200"/>
              </a:spcAft>
            </a:pPr>
            <a:r>
              <a:rPr lang="en-US" sz="1800" b="1" i="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Selecci</a:t>
            </a:r>
            <a:r>
              <a:rPr lang="es-ES" b="1" i="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ón</a:t>
            </a:r>
            <a:r>
              <a:rPr lang="es-ES" b="1" i="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de padres</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indent="450215" algn="just">
              <a:lnSpc>
                <a:spcPct val="150000"/>
              </a:lnSpc>
              <a:spcAft>
                <a:spcPts val="12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El operador de selección es responsable de escoger los individuos con más oportunidades para la reproducción y la mutación. Con vistas a imitar lo que ocurre en la naturaleza, se otorga mayor oportunidad de reproducción a los individuos más aptos. Por tanto, la selección de un individuo estará relacionada con su aptitud. No se debe, sin embargo, eliminar definitivamente las probabilidades de reproducción de los peores individuos, pues en pocas generaciones la población pudiera converger a un resultado con una exploración vaga, lo que se conoce como convergencia prematura.</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480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4</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205182" y="0"/>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3872B8C5-C27D-AF13-DDE9-5AF39A61A48B}"/>
              </a:ext>
            </a:extLst>
          </p:cNvPr>
          <p:cNvSpPr/>
          <p:nvPr/>
        </p:nvSpPr>
        <p:spPr>
          <a:xfrm>
            <a:off x="3101358" y="865970"/>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4. Selección de padres por torneo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4093414-FCD2-0B4B-2AC3-CC0AFF720AA4}"/>
              </a:ext>
            </a:extLst>
          </p:cNvPr>
          <p:cNvSpPr txBox="1"/>
          <p:nvPr/>
        </p:nvSpPr>
        <p:spPr>
          <a:xfrm>
            <a:off x="1205182" y="1603475"/>
            <a:ext cx="9630799" cy="4247317"/>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TORNEO: </a:t>
            </a:r>
            <a:r>
              <a:rPr lang="en-US" dirty="0" err="1">
                <a:latin typeface="Times New Roman" panose="02020603050405020304" pitchFamily="18" charset="0"/>
                <a:cs typeface="Times New Roman" panose="02020603050405020304" pitchFamily="18" charset="0"/>
              </a:rPr>
              <a:t>Competencia</a:t>
            </a:r>
            <a:r>
              <a:rPr lang="en-US" dirty="0">
                <a:latin typeface="Times New Roman" panose="02020603050405020304" pitchFamily="18" charset="0"/>
                <a:cs typeface="Times New Roman" panose="02020603050405020304" pitchFamily="18" charset="0"/>
              </a:rPr>
              <a:t> entre dos o m</a:t>
            </a:r>
            <a:r>
              <a:rPr lang="es-ES" dirty="0" err="1">
                <a:latin typeface="Times New Roman" panose="02020603050405020304" pitchFamily="18" charset="0"/>
                <a:cs typeface="Times New Roman" panose="02020603050405020304" pitchFamily="18" charset="0"/>
              </a:rPr>
              <a:t>ás</a:t>
            </a:r>
            <a:r>
              <a:rPr lang="es-ES" dirty="0">
                <a:latin typeface="Times New Roman" panose="02020603050405020304" pitchFamily="18" charset="0"/>
                <a:cs typeface="Times New Roman" panose="02020603050405020304" pitchFamily="18" charset="0"/>
              </a:rPr>
              <a:t> individuos para ser seleccionados como padres</a:t>
            </a:r>
          </a:p>
          <a:p>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Tamaño: Número de individuos que participan en el torneo (Presión de selección)</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Criterio: Compiten considerando la función objetivo como indicador de calidad</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s-ES" dirty="0">
                <a:latin typeface="Times New Roman" panose="02020603050405020304" pitchFamily="18" charset="0"/>
                <a:cs typeface="Times New Roman" panose="02020603050405020304" pitchFamily="18" charset="0"/>
              </a:rPr>
              <a:t>Variante: </a:t>
            </a:r>
          </a:p>
          <a:p>
            <a:pPr marL="800100" lvl="1" indent="-342900">
              <a:buFont typeface="+mj-lt"/>
              <a:buAutoNum type="arabicPeriod"/>
            </a:pP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Determinísta</a:t>
            </a:r>
            <a:r>
              <a:rPr lang="es-ES" dirty="0">
                <a:latin typeface="Times New Roman" panose="02020603050405020304" pitchFamily="18" charset="0"/>
                <a:cs typeface="Times New Roman" panose="02020603050405020304" pitchFamily="18" charset="0"/>
              </a:rPr>
              <a:t>: Siempre gana el mejor</a:t>
            </a:r>
          </a:p>
          <a:p>
            <a:pPr marL="800100" lvl="1" indent="-342900">
              <a:buFont typeface="+mj-lt"/>
              <a:buAutoNum type="arabicPeriod"/>
            </a:pPr>
            <a:r>
              <a:rPr lang="es-ES" dirty="0">
                <a:latin typeface="Times New Roman" panose="02020603050405020304" pitchFamily="18" charset="0"/>
                <a:cs typeface="Times New Roman" panose="02020603050405020304" pitchFamily="18" charset="0"/>
              </a:rPr>
              <a:t>	</a:t>
            </a:r>
            <a:r>
              <a:rPr lang="es-ES" dirty="0" err="1">
                <a:latin typeface="Times New Roman" panose="02020603050405020304" pitchFamily="18" charset="0"/>
                <a:cs typeface="Times New Roman" panose="02020603050405020304" pitchFamily="18" charset="0"/>
              </a:rPr>
              <a:t>Probabilísta</a:t>
            </a:r>
            <a:r>
              <a:rPr lang="es-ES" dirty="0">
                <a:latin typeface="Times New Roman" panose="02020603050405020304" pitchFamily="18" charset="0"/>
                <a:cs typeface="Times New Roman" panose="02020603050405020304" pitchFamily="18" charset="0"/>
              </a:rPr>
              <a:t>: Se asigna una probabilidad de que gane el mejor igual o superior al 0.5</a:t>
            </a:r>
          </a:p>
          <a:p>
            <a:pPr marL="342900" indent="-342900">
              <a:buFont typeface="+mj-lt"/>
              <a:buAutoNum type="arabicPeriod"/>
            </a:pPr>
            <a:endParaRPr lang="es-ES"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s-ES" dirty="0">
                <a:latin typeface="Times New Roman" panose="02020603050405020304" pitchFamily="18" charset="0"/>
                <a:cs typeface="Times New Roman" panose="02020603050405020304" pitchFamily="18" charset="0"/>
              </a:rPr>
              <a:t>Diseño del torneo: 	En algoritmos Genéticos dos padres generan dos descendientes. Por tanto para generar </a:t>
            </a:r>
            <a:r>
              <a:rPr lang="es-ES" b="1" i="1" dirty="0">
                <a:latin typeface="Times New Roman" panose="02020603050405020304" pitchFamily="18" charset="0"/>
                <a:cs typeface="Times New Roman" panose="02020603050405020304" pitchFamily="18" charset="0"/>
              </a:rPr>
              <a:t>n</a:t>
            </a:r>
            <a:r>
              <a:rPr lang="es-ES" dirty="0">
                <a:latin typeface="Times New Roman" panose="02020603050405020304" pitchFamily="18" charset="0"/>
                <a:cs typeface="Times New Roman" panose="02020603050405020304" pitchFamily="18" charset="0"/>
              </a:rPr>
              <a:t> hijos necesito ______ padres. Por tanto necesito llevar a cabo _____ torneos. En ___ torneos van a existir ______ competidores.</a:t>
            </a:r>
          </a:p>
          <a:p>
            <a:endParaRPr lang="es-E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804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3009D-143D-85B8-3E84-42B9391E9C41}"/>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6CE130A-B13D-BF52-EA19-29D2E19DAFAD}"/>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5</a:t>
            </a:fld>
            <a:endParaRPr lang="es-MX"/>
          </a:p>
        </p:txBody>
      </p:sp>
      <p:sp>
        <p:nvSpPr>
          <p:cNvPr id="8" name="Rectángulo 7">
            <a:extLst>
              <a:ext uri="{FF2B5EF4-FFF2-40B4-BE49-F238E27FC236}">
                <a16:creationId xmlns:a16="http://schemas.microsoft.com/office/drawing/2014/main" id="{0438B0D9-3132-C2F2-EEA3-70B417670A9F}"/>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de selección por torneo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B052E3B0-8BB1-6D8E-C232-92DD543A4C6A}"/>
              </a:ext>
            </a:extLst>
          </p:cNvPr>
          <p:cNvSpPr txBox="1"/>
          <p:nvPr/>
        </p:nvSpPr>
        <p:spPr>
          <a:xfrm>
            <a:off x="865026" y="3060922"/>
            <a:ext cx="9104708" cy="35394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s-MX" sz="1400" dirty="0">
                <a:latin typeface="Times New Roman" panose="02020603050405020304" pitchFamily="18" charset="0"/>
                <a:cs typeface="Times New Roman" panose="02020603050405020304" pitchFamily="18" charset="0"/>
              </a:rPr>
              <a:t>   Padres = Matriz de ceros con Np filas y </a:t>
            </a:r>
            <a:r>
              <a:rPr lang="es-MX" sz="1400" dirty="0" err="1">
                <a:latin typeface="Times New Roman" panose="02020603050405020304" pitchFamily="18" charset="0"/>
                <a:cs typeface="Times New Roman" panose="02020603050405020304" pitchFamily="18" charset="0"/>
              </a:rPr>
              <a:t>Nbits</a:t>
            </a:r>
            <a:r>
              <a:rPr lang="es-MX" sz="1400" dirty="0">
                <a:latin typeface="Times New Roman" panose="02020603050405020304" pitchFamily="18" charset="0"/>
                <a:cs typeface="Times New Roman" panose="02020603050405020304" pitchFamily="18" charset="0"/>
              </a:rPr>
              <a:t> columnas </a:t>
            </a:r>
            <a:r>
              <a:rPr lang="es-MX" sz="1400" dirty="0">
                <a:solidFill>
                  <a:srgbClr val="0066FF"/>
                </a:solidFill>
                <a:latin typeface="Times New Roman" panose="02020603050405020304" pitchFamily="18" charset="0"/>
                <a:cs typeface="Times New Roman" panose="02020603050405020304" pitchFamily="18" charset="0"/>
              </a:rPr>
              <a:t>// Inicializar la matriz de padres</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torneo = [permutación(Np) permutación(Np)]                </a:t>
            </a:r>
            <a:r>
              <a:rPr lang="es-MX" sz="1400" dirty="0">
                <a:solidFill>
                  <a:srgbClr val="0066FF"/>
                </a:solidFill>
                <a:latin typeface="Times New Roman" panose="02020603050405020304" pitchFamily="18" charset="0"/>
                <a:cs typeface="Times New Roman" panose="02020603050405020304" pitchFamily="18" charset="0"/>
              </a:rPr>
              <a:t>// Crear la matriz de torneos con dos columnas por cada selección</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Para i</a:t>
            </a:r>
            <a:r>
              <a:rPr lang="en-US" sz="1400" dirty="0">
                <a:latin typeface="Times New Roman" panose="02020603050405020304" pitchFamily="18" charset="0"/>
                <a:cs typeface="Times New Roman" panose="02020603050405020304" pitchFamily="18" charset="0"/>
              </a:rPr>
              <a:t>=1 hasta Np                                                            </a:t>
            </a:r>
            <a:r>
              <a:rPr lang="es-MX" sz="1400" dirty="0">
                <a:solidFill>
                  <a:srgbClr val="0066FF"/>
                </a:solidFill>
                <a:latin typeface="Times New Roman" panose="02020603050405020304" pitchFamily="18" charset="0"/>
                <a:cs typeface="Times New Roman" panose="02020603050405020304" pitchFamily="18" charset="0"/>
              </a:rPr>
              <a:t>// Determinar el ganador de cada torneo</a:t>
            </a:r>
          </a:p>
          <a:p>
            <a:r>
              <a:rPr lang="es-MX" sz="1400" dirty="0">
                <a:latin typeface="Times New Roman" panose="02020603050405020304" pitchFamily="18" charset="0"/>
                <a:cs typeface="Times New Roman" panose="02020603050405020304" pitchFamily="18" charset="0"/>
              </a:rPr>
              <a:t>           </a:t>
            </a:r>
          </a:p>
          <a:p>
            <a:r>
              <a:rPr lang="es-MX" sz="1400" dirty="0">
                <a:latin typeface="Times New Roman" panose="02020603050405020304" pitchFamily="18" charset="0"/>
                <a:cs typeface="Times New Roman" panose="02020603050405020304" pitchFamily="18" charset="0"/>
              </a:rPr>
              <a:t>	     si aptitud (torneo(i, 1)) &lt; aptitud(torneo(i, 2)) </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Padres(i,:)=</a:t>
            </a:r>
            <a:r>
              <a:rPr lang="es-MX" sz="1400" dirty="0" err="1">
                <a:latin typeface="Times New Roman" panose="02020603050405020304" pitchFamily="18" charset="0"/>
                <a:cs typeface="Times New Roman" panose="02020603050405020304" pitchFamily="18" charset="0"/>
              </a:rPr>
              <a:t>poblacion</a:t>
            </a:r>
            <a:r>
              <a:rPr lang="es-MX" sz="1400" dirty="0">
                <a:latin typeface="Times New Roman" panose="02020603050405020304" pitchFamily="18" charset="0"/>
                <a:cs typeface="Times New Roman" panose="02020603050405020304" pitchFamily="18" charset="0"/>
              </a:rPr>
              <a:t>(torneo(i,1),:)                      </a:t>
            </a:r>
            <a:r>
              <a:rPr lang="es-MX" sz="1400" dirty="0">
                <a:solidFill>
                  <a:srgbClr val="0066FF"/>
                </a:solidFill>
                <a:latin typeface="Times New Roman" panose="02020603050405020304" pitchFamily="18" charset="0"/>
                <a:cs typeface="Times New Roman" panose="02020603050405020304" pitchFamily="18" charset="0"/>
              </a:rPr>
              <a:t>// Pasa competidor de la izquierda</a:t>
            </a:r>
            <a:endParaRPr lang="es-MX" sz="1400" dirty="0">
              <a:latin typeface="Times New Roman" panose="02020603050405020304" pitchFamily="18" charset="0"/>
              <a:cs typeface="Times New Roman" panose="02020603050405020304" pitchFamily="18" charset="0"/>
            </a:endParaRP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sino</a:t>
            </a: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Padres(i,:)=</a:t>
            </a:r>
            <a:r>
              <a:rPr lang="es-MX" sz="1400" dirty="0" err="1">
                <a:latin typeface="Times New Roman" panose="02020603050405020304" pitchFamily="18" charset="0"/>
                <a:cs typeface="Times New Roman" panose="02020603050405020304" pitchFamily="18" charset="0"/>
              </a:rPr>
              <a:t>poblacion</a:t>
            </a:r>
            <a:r>
              <a:rPr lang="es-MX" sz="1400" dirty="0">
                <a:latin typeface="Times New Roman" panose="02020603050405020304" pitchFamily="18" charset="0"/>
                <a:cs typeface="Times New Roman" panose="02020603050405020304" pitchFamily="18" charset="0"/>
              </a:rPr>
              <a:t>(torneo(i,2),:)                       </a:t>
            </a:r>
            <a:r>
              <a:rPr lang="es-MX" sz="1400" dirty="0">
                <a:solidFill>
                  <a:srgbClr val="0066FF"/>
                </a:solidFill>
                <a:latin typeface="Times New Roman" panose="02020603050405020304" pitchFamily="18" charset="0"/>
                <a:cs typeface="Times New Roman" panose="02020603050405020304" pitchFamily="18" charset="0"/>
              </a:rPr>
              <a:t>// Pasa competidor de la derecha</a:t>
            </a:r>
            <a:endParaRPr lang="es-MX" sz="1400" dirty="0">
              <a:latin typeface="Times New Roman" panose="02020603050405020304" pitchFamily="18" charset="0"/>
              <a:cs typeface="Times New Roman" panose="02020603050405020304" pitchFamily="18" charset="0"/>
            </a:endParaRPr>
          </a:p>
          <a:p>
            <a:endParaRPr lang="es-MX" sz="1400" dirty="0">
              <a:latin typeface="Times New Roman" panose="02020603050405020304" pitchFamily="18" charset="0"/>
              <a:cs typeface="Times New Roman" panose="02020603050405020304" pitchFamily="18" charset="0"/>
            </a:endParaRPr>
          </a:p>
          <a:p>
            <a:r>
              <a:rPr lang="es-MX" sz="1400" dirty="0">
                <a:latin typeface="Times New Roman" panose="02020603050405020304" pitchFamily="18" charset="0"/>
                <a:cs typeface="Times New Roman" panose="02020603050405020304" pitchFamily="18" charset="0"/>
              </a:rPr>
              <a:t>               </a:t>
            </a:r>
            <a:r>
              <a:rPr lang="es-MX" sz="1400" dirty="0" err="1">
                <a:latin typeface="Times New Roman" panose="02020603050405020304" pitchFamily="18" charset="0"/>
                <a:cs typeface="Times New Roman" panose="02020603050405020304" pitchFamily="18" charset="0"/>
              </a:rPr>
              <a:t>End</a:t>
            </a:r>
            <a:r>
              <a:rPr lang="es-MX" sz="1400" dirty="0">
                <a:latin typeface="Times New Roman" panose="02020603050405020304" pitchFamily="18" charset="0"/>
                <a:cs typeface="Times New Roman" panose="02020603050405020304" pitchFamily="18" charset="0"/>
              </a:rPr>
              <a:t> si</a:t>
            </a:r>
          </a:p>
          <a:p>
            <a:r>
              <a:rPr lang="es-MX" sz="1400" dirty="0">
                <a:latin typeface="Times New Roman" panose="02020603050405020304" pitchFamily="18" charset="0"/>
                <a:cs typeface="Times New Roman" panose="02020603050405020304" pitchFamily="18" charset="0"/>
              </a:rPr>
              <a:t>     </a:t>
            </a:r>
            <a:r>
              <a:rPr lang="es-MX" sz="1400" dirty="0" err="1">
                <a:latin typeface="Times New Roman" panose="02020603050405020304" pitchFamily="18" charset="0"/>
                <a:cs typeface="Times New Roman" panose="02020603050405020304" pitchFamily="18" charset="0"/>
              </a:rPr>
              <a:t>End</a:t>
            </a:r>
            <a:r>
              <a:rPr lang="es-MX" sz="1400" dirty="0">
                <a:latin typeface="Times New Roman" panose="02020603050405020304" pitchFamily="18" charset="0"/>
                <a:cs typeface="Times New Roman" panose="02020603050405020304" pitchFamily="18" charset="0"/>
              </a:rPr>
              <a:t> Para </a:t>
            </a:r>
          </a:p>
        </p:txBody>
      </p:sp>
      <p:graphicFrame>
        <p:nvGraphicFramePr>
          <p:cNvPr id="7" name="Table 6">
            <a:extLst>
              <a:ext uri="{FF2B5EF4-FFF2-40B4-BE49-F238E27FC236}">
                <a16:creationId xmlns:a16="http://schemas.microsoft.com/office/drawing/2014/main" id="{F833406A-9A58-C536-7D6B-DC4043D6C0C3}"/>
              </a:ext>
            </a:extLst>
          </p:cNvPr>
          <p:cNvGraphicFramePr>
            <a:graphicFrameLocks noGrp="1"/>
          </p:cNvGraphicFramePr>
          <p:nvPr/>
        </p:nvGraphicFramePr>
        <p:xfrm>
          <a:off x="653167" y="991214"/>
          <a:ext cx="2710253" cy="1972250"/>
        </p:xfrm>
        <a:graphic>
          <a:graphicData uri="http://schemas.openxmlformats.org/drawingml/2006/table">
            <a:tbl>
              <a:tblPr firstRow="1" firstCol="1" bandRow="1"/>
              <a:tblGrid>
                <a:gridCol w="1005522">
                  <a:extLst>
                    <a:ext uri="{9D8B030D-6E8A-4147-A177-3AD203B41FA5}">
                      <a16:colId xmlns:a16="http://schemas.microsoft.com/office/drawing/2014/main" val="456292485"/>
                    </a:ext>
                  </a:extLst>
                </a:gridCol>
                <a:gridCol w="243533">
                  <a:extLst>
                    <a:ext uri="{9D8B030D-6E8A-4147-A177-3AD203B41FA5}">
                      <a16:colId xmlns:a16="http://schemas.microsoft.com/office/drawing/2014/main" val="1569835867"/>
                    </a:ext>
                  </a:extLst>
                </a:gridCol>
                <a:gridCol w="243533">
                  <a:extLst>
                    <a:ext uri="{9D8B030D-6E8A-4147-A177-3AD203B41FA5}">
                      <a16:colId xmlns:a16="http://schemas.microsoft.com/office/drawing/2014/main" val="2223545437"/>
                    </a:ext>
                  </a:extLst>
                </a:gridCol>
                <a:gridCol w="243533">
                  <a:extLst>
                    <a:ext uri="{9D8B030D-6E8A-4147-A177-3AD203B41FA5}">
                      <a16:colId xmlns:a16="http://schemas.microsoft.com/office/drawing/2014/main" val="2364669621"/>
                    </a:ext>
                  </a:extLst>
                </a:gridCol>
                <a:gridCol w="243533">
                  <a:extLst>
                    <a:ext uri="{9D8B030D-6E8A-4147-A177-3AD203B41FA5}">
                      <a16:colId xmlns:a16="http://schemas.microsoft.com/office/drawing/2014/main" val="4213279465"/>
                    </a:ext>
                  </a:extLst>
                </a:gridCol>
                <a:gridCol w="243533">
                  <a:extLst>
                    <a:ext uri="{9D8B030D-6E8A-4147-A177-3AD203B41FA5}">
                      <a16:colId xmlns:a16="http://schemas.microsoft.com/office/drawing/2014/main" val="2095844316"/>
                    </a:ext>
                  </a:extLst>
                </a:gridCol>
                <a:gridCol w="243533">
                  <a:extLst>
                    <a:ext uri="{9D8B030D-6E8A-4147-A177-3AD203B41FA5}">
                      <a16:colId xmlns:a16="http://schemas.microsoft.com/office/drawing/2014/main" val="314970045"/>
                    </a:ext>
                  </a:extLst>
                </a:gridCol>
                <a:gridCol w="243533">
                  <a:extLst>
                    <a:ext uri="{9D8B030D-6E8A-4147-A177-3AD203B41FA5}">
                      <a16:colId xmlns:a16="http://schemas.microsoft.com/office/drawing/2014/main" val="1399401941"/>
                    </a:ext>
                  </a:extLst>
                </a:gridCol>
              </a:tblGrid>
              <a:tr h="152299">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Individuo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9" name="Table 8">
            <a:extLst>
              <a:ext uri="{FF2B5EF4-FFF2-40B4-BE49-F238E27FC236}">
                <a16:creationId xmlns:a16="http://schemas.microsoft.com/office/drawing/2014/main" id="{566ABE1B-628C-B84D-7C0D-766997DAEC54}"/>
              </a:ext>
            </a:extLst>
          </p:cNvPr>
          <p:cNvGraphicFramePr>
            <a:graphicFrameLocks noGrp="1"/>
          </p:cNvGraphicFramePr>
          <p:nvPr/>
        </p:nvGraphicFramePr>
        <p:xfrm>
          <a:off x="4557520" y="992638"/>
          <a:ext cx="771006" cy="1970826"/>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10.2</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18354">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15.5</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18354">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8.3</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18354">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3941">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9.1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10" name="TextBox 9">
            <a:extLst>
              <a:ext uri="{FF2B5EF4-FFF2-40B4-BE49-F238E27FC236}">
                <a16:creationId xmlns:a16="http://schemas.microsoft.com/office/drawing/2014/main" id="{447C8CDA-EDAB-3167-D2A6-02D4DD03944B}"/>
              </a:ext>
            </a:extLst>
          </p:cNvPr>
          <p:cNvSpPr txBox="1"/>
          <p:nvPr/>
        </p:nvSpPr>
        <p:spPr>
          <a:xfrm>
            <a:off x="1366553" y="597671"/>
            <a:ext cx="1283480"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Población</a:t>
            </a:r>
            <a:endParaRPr lang="es-MX" sz="1600" dirty="0"/>
          </a:p>
        </p:txBody>
      </p:sp>
      <p:sp>
        <p:nvSpPr>
          <p:cNvPr id="11" name="TextBox 10">
            <a:extLst>
              <a:ext uri="{FF2B5EF4-FFF2-40B4-BE49-F238E27FC236}">
                <a16:creationId xmlns:a16="http://schemas.microsoft.com/office/drawing/2014/main" id="{4E06B66B-0326-7301-0C6C-2F4D2D3B540C}"/>
              </a:ext>
            </a:extLst>
          </p:cNvPr>
          <p:cNvSpPr txBox="1"/>
          <p:nvPr/>
        </p:nvSpPr>
        <p:spPr>
          <a:xfrm>
            <a:off x="4468666" y="597671"/>
            <a:ext cx="948714"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Aptitud</a:t>
            </a:r>
            <a:endParaRPr lang="es-MX" sz="1600" dirty="0"/>
          </a:p>
        </p:txBody>
      </p:sp>
    </p:spTree>
    <p:extLst>
      <p:ext uri="{BB962C8B-B14F-4D97-AF65-F5344CB8AC3E}">
        <p14:creationId xmlns:p14="http://schemas.microsoft.com/office/powerpoint/2010/main" val="4070643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6</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21AE0F2C-365E-0AC3-6BB1-574C58577268}"/>
              </a:ext>
            </a:extLst>
          </p:cNvPr>
          <p:cNvSpPr txBox="1"/>
          <p:nvPr/>
        </p:nvSpPr>
        <p:spPr>
          <a:xfrm>
            <a:off x="697146" y="817583"/>
            <a:ext cx="11119716" cy="3520451"/>
          </a:xfrm>
          <a:prstGeom prst="rect">
            <a:avLst/>
          </a:prstGeom>
          <a:noFill/>
        </p:spPr>
        <p:txBody>
          <a:bodyPr wrap="square">
            <a:spAutoFit/>
          </a:bodyPr>
          <a:lstStyle/>
          <a:p>
            <a:pPr marL="0" marR="0">
              <a:lnSpc>
                <a:spcPct val="150000"/>
              </a:lnSpc>
              <a:spcBef>
                <a:spcPts val="0"/>
              </a:spcBef>
              <a:spcAft>
                <a:spcPts val="1200"/>
              </a:spcAft>
            </a:pPr>
            <a:r>
              <a:rPr lang="es-ES_tradnl"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Cruzamiento</a:t>
            </a:r>
            <a:endParaRPr lang="es-MX" sz="1800" b="1"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450215" algn="just">
              <a:lnSpc>
                <a:spcPct val="150000"/>
              </a:lnSpc>
              <a:spcBef>
                <a:spcPts val="0"/>
              </a:spcBef>
              <a:spcAft>
                <a:spcPts val="1200"/>
              </a:spcAft>
            </a:pPr>
            <a:r>
              <a:rPr lang="es-ES_tradnl" sz="1800" dirty="0">
                <a:effectLst/>
                <a:latin typeface="Times New Roman" panose="02020603050405020304" pitchFamily="18" charset="0"/>
                <a:ea typeface="Calibri" panose="020F0502020204030204" pitchFamily="34" charset="0"/>
                <a:cs typeface="Times New Roman" panose="02020603050405020304" pitchFamily="18" charset="0"/>
              </a:rPr>
              <a:t>Una vez seleccionados los padres, se cruzan o recombinan para producir la descendencia. El cruce emula una estrategia de reproducción sexual. Su importancia para la transición entre generaciones es elevada puesto que las tasas de cruce con las que se suele trabajar rondan el 90%. La idea principal del cruce radica en que, si se toman dos individuos aptos y se obtiene una descendencia que comparta genes de ambos, existe la posibilidad de que los genes heredados sean precisamente los causantes de la aptitud de los padres. Al compartir las características buenas de dos individuos, la descendencia, o al menos parte de ella, debería tener una aptitud mayor que cada uno de los padres por separado.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55824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7</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3872B8C5-C27D-AF13-DDE9-5AF39A61A48B}"/>
              </a:ext>
            </a:extLst>
          </p:cNvPr>
          <p:cNvSpPr/>
          <p:nvPr/>
        </p:nvSpPr>
        <p:spPr>
          <a:xfrm>
            <a:off x="3104600" y="76217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5. Cruzamiento (en un punto)</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D9DD5512-4E7E-2AA2-9B80-CC0E90E8DD13}"/>
              </a:ext>
            </a:extLst>
          </p:cNvPr>
          <p:cNvGraphicFramePr>
            <a:graphicFrameLocks noGrp="1"/>
          </p:cNvGraphicFramePr>
          <p:nvPr/>
        </p:nvGraphicFramePr>
        <p:xfrm>
          <a:off x="2738840" y="2374106"/>
          <a:ext cx="5613010" cy="2879156"/>
        </p:xfrm>
        <a:graphic>
          <a:graphicData uri="http://schemas.openxmlformats.org/drawingml/2006/table">
            <a:tbl>
              <a:tblPr firstRow="1" firstCol="1" bandRow="1"/>
              <a:tblGrid>
                <a:gridCol w="1150783">
                  <a:extLst>
                    <a:ext uri="{9D8B030D-6E8A-4147-A177-3AD203B41FA5}">
                      <a16:colId xmlns:a16="http://schemas.microsoft.com/office/drawing/2014/main" val="3958582566"/>
                    </a:ext>
                  </a:extLst>
                </a:gridCol>
                <a:gridCol w="637461">
                  <a:extLst>
                    <a:ext uri="{9D8B030D-6E8A-4147-A177-3AD203B41FA5}">
                      <a16:colId xmlns:a16="http://schemas.microsoft.com/office/drawing/2014/main" val="1569835867"/>
                    </a:ext>
                  </a:extLst>
                </a:gridCol>
                <a:gridCol w="637461">
                  <a:extLst>
                    <a:ext uri="{9D8B030D-6E8A-4147-A177-3AD203B41FA5}">
                      <a16:colId xmlns:a16="http://schemas.microsoft.com/office/drawing/2014/main" val="2223545437"/>
                    </a:ext>
                  </a:extLst>
                </a:gridCol>
                <a:gridCol w="637461">
                  <a:extLst>
                    <a:ext uri="{9D8B030D-6E8A-4147-A177-3AD203B41FA5}">
                      <a16:colId xmlns:a16="http://schemas.microsoft.com/office/drawing/2014/main" val="2364669621"/>
                    </a:ext>
                  </a:extLst>
                </a:gridCol>
                <a:gridCol w="637461">
                  <a:extLst>
                    <a:ext uri="{9D8B030D-6E8A-4147-A177-3AD203B41FA5}">
                      <a16:colId xmlns:a16="http://schemas.microsoft.com/office/drawing/2014/main" val="4213279465"/>
                    </a:ext>
                  </a:extLst>
                </a:gridCol>
                <a:gridCol w="637461">
                  <a:extLst>
                    <a:ext uri="{9D8B030D-6E8A-4147-A177-3AD203B41FA5}">
                      <a16:colId xmlns:a16="http://schemas.microsoft.com/office/drawing/2014/main" val="2095844316"/>
                    </a:ext>
                  </a:extLst>
                </a:gridCol>
                <a:gridCol w="637461">
                  <a:extLst>
                    <a:ext uri="{9D8B030D-6E8A-4147-A177-3AD203B41FA5}">
                      <a16:colId xmlns:a16="http://schemas.microsoft.com/office/drawing/2014/main" val="314970045"/>
                    </a:ext>
                  </a:extLst>
                </a:gridCol>
                <a:gridCol w="637461">
                  <a:extLst>
                    <a:ext uri="{9D8B030D-6E8A-4147-A177-3AD203B41FA5}">
                      <a16:colId xmlns:a16="http://schemas.microsoft.com/office/drawing/2014/main" val="1399401941"/>
                    </a:ext>
                  </a:extLst>
                </a:gridCol>
              </a:tblGrid>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Padre 1</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2</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1</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136417851"/>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2</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3730866897"/>
                  </a:ext>
                </a:extLst>
              </a:tr>
            </a:tbl>
          </a:graphicData>
        </a:graphic>
      </p:graphicFrame>
      <p:pic>
        <p:nvPicPr>
          <p:cNvPr id="10" name="Graphic 9" descr="Cut with solid fill">
            <a:extLst>
              <a:ext uri="{FF2B5EF4-FFF2-40B4-BE49-F238E27FC236}">
                <a16:creationId xmlns:a16="http://schemas.microsoft.com/office/drawing/2014/main" id="{EC10EC04-3A0F-9CAC-9ADC-9A5BCAC362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11594" y="1456262"/>
            <a:ext cx="835813" cy="835813"/>
          </a:xfrm>
          <a:prstGeom prst="rect">
            <a:avLst/>
          </a:prstGeom>
        </p:spPr>
      </p:pic>
      <p:cxnSp>
        <p:nvCxnSpPr>
          <p:cNvPr id="12" name="Straight Connector 11">
            <a:extLst>
              <a:ext uri="{FF2B5EF4-FFF2-40B4-BE49-F238E27FC236}">
                <a16:creationId xmlns:a16="http://schemas.microsoft.com/office/drawing/2014/main" id="{F809594C-6E96-6FAD-E8C3-A593B0AA426E}"/>
              </a:ext>
            </a:extLst>
          </p:cNvPr>
          <p:cNvCxnSpPr>
            <a:cxnSpLocks/>
          </p:cNvCxnSpPr>
          <p:nvPr/>
        </p:nvCxnSpPr>
        <p:spPr>
          <a:xfrm>
            <a:off x="6429500" y="2292075"/>
            <a:ext cx="0" cy="1521609"/>
          </a:xfrm>
          <a:prstGeom prst="line">
            <a:avLst/>
          </a:prstGeom>
          <a:ln w="38100">
            <a:solidFill>
              <a:schemeClr val="tx1"/>
            </a:solidFill>
            <a:prstDash val="soli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5400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8</a:t>
            </a:fld>
            <a:endParaRPr lang="es-MX"/>
          </a:p>
        </p:txBody>
      </p:sp>
      <p:sp>
        <p:nvSpPr>
          <p:cNvPr id="7" name="Rectángulo 7">
            <a:extLst>
              <a:ext uri="{FF2B5EF4-FFF2-40B4-BE49-F238E27FC236}">
                <a16:creationId xmlns:a16="http://schemas.microsoft.com/office/drawing/2014/main" id="{32CFCDC7-3DF6-EEFF-121B-958A8DE01A0E}"/>
              </a:ext>
            </a:extLst>
          </p:cNvPr>
          <p:cNvSpPr/>
          <p:nvPr/>
        </p:nvSpPr>
        <p:spPr>
          <a:xfrm>
            <a:off x="1449853" y="14068"/>
            <a:ext cx="9292294" cy="400494"/>
          </a:xfrm>
          <a:prstGeom prst="rect">
            <a:avLst/>
          </a:prstGeom>
        </p:spPr>
        <p:txBody>
          <a:bodyPr wrap="square">
            <a:spAutoFit/>
          </a:bodyPr>
          <a:lstStyle/>
          <a:p>
            <a:pPr algn="ct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Algoritmo Genético Básico</a:t>
            </a: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8" name="Rectángulo 7">
            <a:extLst>
              <a:ext uri="{FF2B5EF4-FFF2-40B4-BE49-F238E27FC236}">
                <a16:creationId xmlns:a16="http://schemas.microsoft.com/office/drawing/2014/main" id="{3872B8C5-C27D-AF13-DDE9-5AF39A61A48B}"/>
              </a:ext>
            </a:extLst>
          </p:cNvPr>
          <p:cNvSpPr/>
          <p:nvPr/>
        </p:nvSpPr>
        <p:spPr>
          <a:xfrm>
            <a:off x="3104600" y="76217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5. Cruzamiento (en dos puntos)</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graphicFrame>
        <p:nvGraphicFramePr>
          <p:cNvPr id="9" name="Table 8">
            <a:extLst>
              <a:ext uri="{FF2B5EF4-FFF2-40B4-BE49-F238E27FC236}">
                <a16:creationId xmlns:a16="http://schemas.microsoft.com/office/drawing/2014/main" id="{D9DD5512-4E7E-2AA2-9B80-CC0E90E8DD13}"/>
              </a:ext>
            </a:extLst>
          </p:cNvPr>
          <p:cNvGraphicFramePr>
            <a:graphicFrameLocks noGrp="1"/>
          </p:cNvGraphicFramePr>
          <p:nvPr/>
        </p:nvGraphicFramePr>
        <p:xfrm>
          <a:off x="2738840" y="2374106"/>
          <a:ext cx="5613010" cy="2879156"/>
        </p:xfrm>
        <a:graphic>
          <a:graphicData uri="http://schemas.openxmlformats.org/drawingml/2006/table">
            <a:tbl>
              <a:tblPr firstRow="1" firstCol="1" bandRow="1"/>
              <a:tblGrid>
                <a:gridCol w="1150783">
                  <a:extLst>
                    <a:ext uri="{9D8B030D-6E8A-4147-A177-3AD203B41FA5}">
                      <a16:colId xmlns:a16="http://schemas.microsoft.com/office/drawing/2014/main" val="3958582566"/>
                    </a:ext>
                  </a:extLst>
                </a:gridCol>
                <a:gridCol w="637461">
                  <a:extLst>
                    <a:ext uri="{9D8B030D-6E8A-4147-A177-3AD203B41FA5}">
                      <a16:colId xmlns:a16="http://schemas.microsoft.com/office/drawing/2014/main" val="1569835867"/>
                    </a:ext>
                  </a:extLst>
                </a:gridCol>
                <a:gridCol w="637461">
                  <a:extLst>
                    <a:ext uri="{9D8B030D-6E8A-4147-A177-3AD203B41FA5}">
                      <a16:colId xmlns:a16="http://schemas.microsoft.com/office/drawing/2014/main" val="2223545437"/>
                    </a:ext>
                  </a:extLst>
                </a:gridCol>
                <a:gridCol w="637461">
                  <a:extLst>
                    <a:ext uri="{9D8B030D-6E8A-4147-A177-3AD203B41FA5}">
                      <a16:colId xmlns:a16="http://schemas.microsoft.com/office/drawing/2014/main" val="2364669621"/>
                    </a:ext>
                  </a:extLst>
                </a:gridCol>
                <a:gridCol w="637461">
                  <a:extLst>
                    <a:ext uri="{9D8B030D-6E8A-4147-A177-3AD203B41FA5}">
                      <a16:colId xmlns:a16="http://schemas.microsoft.com/office/drawing/2014/main" val="4213279465"/>
                    </a:ext>
                  </a:extLst>
                </a:gridCol>
                <a:gridCol w="637461">
                  <a:extLst>
                    <a:ext uri="{9D8B030D-6E8A-4147-A177-3AD203B41FA5}">
                      <a16:colId xmlns:a16="http://schemas.microsoft.com/office/drawing/2014/main" val="2095844316"/>
                    </a:ext>
                  </a:extLst>
                </a:gridCol>
                <a:gridCol w="637461">
                  <a:extLst>
                    <a:ext uri="{9D8B030D-6E8A-4147-A177-3AD203B41FA5}">
                      <a16:colId xmlns:a16="http://schemas.microsoft.com/office/drawing/2014/main" val="314970045"/>
                    </a:ext>
                  </a:extLst>
                </a:gridCol>
                <a:gridCol w="637461">
                  <a:extLst>
                    <a:ext uri="{9D8B030D-6E8A-4147-A177-3AD203B41FA5}">
                      <a16:colId xmlns:a16="http://schemas.microsoft.com/office/drawing/2014/main" val="1399401941"/>
                    </a:ext>
                  </a:extLst>
                </a:gridCol>
              </a:tblGrid>
              <a:tr h="411308">
                <a:tc>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Padre 1</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3522038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Padre 2</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270591333"/>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2603043198"/>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1</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_tradnl"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extLst>
                  <a:ext uri="{0D108BD9-81ED-4DB2-BD59-A6C34878D82A}">
                    <a16:rowId xmlns:a16="http://schemas.microsoft.com/office/drawing/2014/main" val="2136417851"/>
                  </a:ext>
                </a:extLst>
              </a:tr>
              <a:tr h="411308">
                <a:tc>
                  <a:txBody>
                    <a:bodyPr/>
                    <a:lstStyle/>
                    <a:p>
                      <a:pPr algn="ctr">
                        <a:lnSpc>
                          <a:spcPct val="150000"/>
                        </a:lnSpc>
                        <a:spcAft>
                          <a:spcPts val="1200"/>
                        </a:spcAft>
                      </a:pPr>
                      <a:r>
                        <a:rPr lang="es-ES_tradnl" sz="140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a:noFill/>
                    </a:lnR>
                    <a:lnT>
                      <a:noFill/>
                    </a:lnT>
                    <a:lnB>
                      <a:noFill/>
                    </a:lnB>
                    <a:solidFill>
                      <a:srgbClr val="FFFFFF"/>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tc hMerge="1">
                  <a:txBody>
                    <a:bodyPr/>
                    <a:lstStyle/>
                    <a:p>
                      <a:endParaRPr lang="es-MX"/>
                    </a:p>
                  </a:txBody>
                  <a:tcPr/>
                </a:tc>
                <a:extLst>
                  <a:ext uri="{0D108BD9-81ED-4DB2-BD59-A6C34878D82A}">
                    <a16:rowId xmlns:a16="http://schemas.microsoft.com/office/drawing/2014/main" val="3564049880"/>
                  </a:ext>
                </a:extLst>
              </a:tr>
              <a:tr h="411308">
                <a:tc>
                  <a:txBody>
                    <a:bodyPr/>
                    <a:lstStyle/>
                    <a:p>
                      <a:pPr algn="ctr">
                        <a:lnSpc>
                          <a:spcPct val="150000"/>
                        </a:lnSpc>
                        <a:spcAft>
                          <a:spcPts val="1200"/>
                        </a:spcAft>
                      </a:pPr>
                      <a:r>
                        <a:rPr lang="es-ES_tradnl" sz="1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Hijo 2</a:t>
                      </a:r>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ES_tradnl"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400" dirty="0">
                          <a:solidFill>
                            <a:schemeClr val="bg1">
                              <a:lumMod val="95000"/>
                            </a:schemeClr>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lumMod val="85000"/>
                        <a:lumOff val="15000"/>
                      </a:schemeClr>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6A6A6"/>
                    </a:solidFill>
                  </a:tcPr>
                </a:tc>
                <a:tc>
                  <a:txBody>
                    <a:bodyPr/>
                    <a:lstStyle/>
                    <a:p>
                      <a:pPr algn="ctr">
                        <a:lnSpc>
                          <a:spcPct val="150000"/>
                        </a:lnSpc>
                        <a:spcAft>
                          <a:spcPts val="1200"/>
                        </a:spcAft>
                      </a:pPr>
                      <a:r>
                        <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62626"/>
                    </a:solidFill>
                  </a:tcPr>
                </a:tc>
                <a:extLst>
                  <a:ext uri="{0D108BD9-81ED-4DB2-BD59-A6C34878D82A}">
                    <a16:rowId xmlns:a16="http://schemas.microsoft.com/office/drawing/2014/main" val="3730866897"/>
                  </a:ext>
                </a:extLst>
              </a:tr>
            </a:tbl>
          </a:graphicData>
        </a:graphic>
      </p:graphicFrame>
      <p:pic>
        <p:nvPicPr>
          <p:cNvPr id="10" name="Graphic 9" descr="Cut with solid fill">
            <a:extLst>
              <a:ext uri="{FF2B5EF4-FFF2-40B4-BE49-F238E27FC236}">
                <a16:creationId xmlns:a16="http://schemas.microsoft.com/office/drawing/2014/main" id="{EC10EC04-3A0F-9CAC-9ADC-9A5BCAC362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6011594" y="1456262"/>
            <a:ext cx="835813" cy="835813"/>
          </a:xfrm>
          <a:prstGeom prst="rect">
            <a:avLst/>
          </a:prstGeom>
        </p:spPr>
      </p:pic>
      <p:cxnSp>
        <p:nvCxnSpPr>
          <p:cNvPr id="12" name="Straight Connector 11">
            <a:extLst>
              <a:ext uri="{FF2B5EF4-FFF2-40B4-BE49-F238E27FC236}">
                <a16:creationId xmlns:a16="http://schemas.microsoft.com/office/drawing/2014/main" id="{F809594C-6E96-6FAD-E8C3-A593B0AA426E}"/>
              </a:ext>
            </a:extLst>
          </p:cNvPr>
          <p:cNvCxnSpPr>
            <a:cxnSpLocks/>
          </p:cNvCxnSpPr>
          <p:nvPr/>
        </p:nvCxnSpPr>
        <p:spPr>
          <a:xfrm>
            <a:off x="6429500" y="2292075"/>
            <a:ext cx="0" cy="1521609"/>
          </a:xfrm>
          <a:prstGeom prst="line">
            <a:avLst/>
          </a:prstGeom>
          <a:ln w="3810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EF9147C-EDA3-F784-32D9-143EB0ACB318}"/>
              </a:ext>
            </a:extLst>
          </p:cNvPr>
          <p:cNvCxnSpPr>
            <a:cxnSpLocks/>
          </p:cNvCxnSpPr>
          <p:nvPr/>
        </p:nvCxnSpPr>
        <p:spPr>
          <a:xfrm>
            <a:off x="7721383" y="2303766"/>
            <a:ext cx="0" cy="1521609"/>
          </a:xfrm>
          <a:prstGeom prst="line">
            <a:avLst/>
          </a:prstGeom>
          <a:ln w="38100">
            <a:solidFill>
              <a:schemeClr val="tx1"/>
            </a:solidFill>
            <a:prstDash val="solid"/>
          </a:ln>
        </p:spPr>
        <p:style>
          <a:lnRef idx="2">
            <a:schemeClr val="accent1"/>
          </a:lnRef>
          <a:fillRef idx="0">
            <a:schemeClr val="accent1"/>
          </a:fillRef>
          <a:effectRef idx="1">
            <a:schemeClr val="accent1"/>
          </a:effectRef>
          <a:fontRef idx="minor">
            <a:schemeClr val="tx1"/>
          </a:fontRef>
        </p:style>
      </p:cxnSp>
      <p:pic>
        <p:nvPicPr>
          <p:cNvPr id="13" name="Graphic 12" descr="Cut with solid fill">
            <a:extLst>
              <a:ext uri="{FF2B5EF4-FFF2-40B4-BE49-F238E27FC236}">
                <a16:creationId xmlns:a16="http://schemas.microsoft.com/office/drawing/2014/main" id="{8BE82C14-09E8-CF42-52BD-09C9253B1E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7319803" y="1469141"/>
            <a:ext cx="835813" cy="835813"/>
          </a:xfrm>
          <a:prstGeom prst="rect">
            <a:avLst/>
          </a:prstGeom>
        </p:spPr>
      </p:pic>
    </p:spTree>
    <p:extLst>
      <p:ext uri="{BB962C8B-B14F-4D97-AF65-F5344CB8AC3E}">
        <p14:creationId xmlns:p14="http://schemas.microsoft.com/office/powerpoint/2010/main" val="1754401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6FC273-942A-904F-C717-DE5A12D9C9CC}"/>
              </a:ext>
            </a:extLst>
          </p:cNvPr>
          <p:cNvSpPr>
            <a:spLocks noGrp="1"/>
          </p:cNvSpPr>
          <p:nvPr>
            <p:ph type="sldNum" sz="quarter" idx="12"/>
          </p:nvPr>
        </p:nvSpPr>
        <p:spPr/>
        <p:txBody>
          <a:bodyPr>
            <a:normAutofit/>
          </a:bodyPr>
          <a:lstStyle/>
          <a:p>
            <a:pPr>
              <a:spcAft>
                <a:spcPts val="600"/>
              </a:spcAft>
            </a:pPr>
            <a:fld id="{27C49EEB-2137-4DDB-9BF5-5635C18E0A87}" type="slidenum">
              <a:rPr lang="es-MX" smtClean="0"/>
              <a:pPr>
                <a:spcAft>
                  <a:spcPts val="600"/>
                </a:spcAft>
              </a:pPr>
              <a:t>9</a:t>
            </a:fld>
            <a:endParaRPr lang="es-MX"/>
          </a:p>
        </p:txBody>
      </p:sp>
      <p:sp>
        <p:nvSpPr>
          <p:cNvPr id="8" name="Rectángulo 7">
            <a:extLst>
              <a:ext uri="{FF2B5EF4-FFF2-40B4-BE49-F238E27FC236}">
                <a16:creationId xmlns:a16="http://schemas.microsoft.com/office/drawing/2014/main" id="{3872B8C5-C27D-AF13-DDE9-5AF39A61A48B}"/>
              </a:ext>
            </a:extLst>
          </p:cNvPr>
          <p:cNvSpPr/>
          <p:nvPr/>
        </p:nvSpPr>
        <p:spPr>
          <a:xfrm>
            <a:off x="2862396" y="42204"/>
            <a:ext cx="6894806" cy="1264320"/>
          </a:xfrm>
          <a:prstGeom prst="rect">
            <a:avLst/>
          </a:prstGeom>
        </p:spPr>
        <p:txBody>
          <a:bodyPr wrap="square">
            <a:spAutoFit/>
          </a:bodyPr>
          <a:lstStyle/>
          <a:p>
            <a:pPr>
              <a:lnSpc>
                <a:spcPct val="107000"/>
              </a:lnSpc>
              <a:spcAft>
                <a:spcPts val="800"/>
              </a:spcAft>
            </a:pPr>
            <a:r>
              <a:rPr lang="es-ES" sz="2000" b="1" dirty="0">
                <a:latin typeface="Gill Sans MT (Títulos)"/>
                <a:ea typeface="Calibri" panose="020F0502020204030204" pitchFamily="34" charset="0"/>
                <a:cs typeface="Times New Roman" panose="02020603050405020304" pitchFamily="18" charset="0"/>
              </a:rPr>
              <a:t>	Pseudocódigo cruzamiento (en dos puntos)</a:t>
            </a:r>
          </a:p>
          <a:p>
            <a:pPr>
              <a:lnSpc>
                <a:spcPct val="107000"/>
              </a:lnSpc>
              <a:spcAft>
                <a:spcPts val="800"/>
              </a:spcAft>
            </a:pPr>
            <a:endParaRPr lang="es-ES" sz="2000" b="1" dirty="0">
              <a:latin typeface="Gill Sans MT (Títulos)"/>
              <a:ea typeface="Calibri" panose="020F0502020204030204" pitchFamily="34" charset="0"/>
              <a:cs typeface="Times New Roman" panose="02020603050405020304" pitchFamily="18" charset="0"/>
            </a:endParaRPr>
          </a:p>
          <a:p>
            <a:pPr>
              <a:lnSpc>
                <a:spcPct val="107000"/>
              </a:lnSpc>
              <a:spcAft>
                <a:spcPts val="800"/>
              </a:spcAft>
            </a:pPr>
            <a:endParaRPr lang="es-MX" sz="2000" b="1" dirty="0">
              <a:effectLst/>
              <a:latin typeface="Gill Sans MT (Títulos)"/>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17DA4D3D-0C66-CE86-E99A-33BE003229CB}"/>
              </a:ext>
            </a:extLst>
          </p:cNvPr>
          <p:cNvSpPr txBox="1"/>
          <p:nvPr/>
        </p:nvSpPr>
        <p:spPr>
          <a:xfrm>
            <a:off x="1292323" y="536738"/>
            <a:ext cx="9607353" cy="6247864"/>
          </a:xfrm>
          <a:prstGeom prst="rect">
            <a:avLst/>
          </a:prstGeom>
          <a:noFill/>
        </p:spPr>
        <p:txBody>
          <a:bodyPr wrap="square">
            <a:spAutoFit/>
          </a:bodyPr>
          <a:lstStyle/>
          <a:p>
            <a:r>
              <a:rPr lang="es-MX" sz="1600" dirty="0">
                <a:latin typeface="Times New Roman" panose="02020603050405020304" pitchFamily="18" charset="0"/>
                <a:cs typeface="Times New Roman" panose="02020603050405020304" pitchFamily="18" charset="0"/>
              </a:rPr>
              <a:t>Hijos = []</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Para i desde 1 hasta Np-1 con paso 2:</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Generar rand </a:t>
            </a:r>
            <a:r>
              <a:rPr lang="es-MX" sz="1600" dirty="0">
                <a:solidFill>
                  <a:srgbClr val="0066FF"/>
                </a:solidFill>
                <a:latin typeface="Times New Roman" panose="02020603050405020304" pitchFamily="18" charset="0"/>
                <a:cs typeface="Times New Roman" panose="02020603050405020304" pitchFamily="18" charset="0"/>
              </a:rPr>
              <a:t>// número aleatorio de 0 a 1</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Si rand &lt;= Pc </a:t>
            </a:r>
            <a:r>
              <a:rPr lang="es-MX" sz="1600" dirty="0">
                <a:solidFill>
                  <a:srgbClr val="0066FF"/>
                </a:solidFill>
                <a:latin typeface="Times New Roman" panose="02020603050405020304" pitchFamily="18" charset="0"/>
                <a:cs typeface="Times New Roman" panose="02020603050405020304" pitchFamily="18" charset="0"/>
              </a:rPr>
              <a:t>// siendo Pc la probabilidad de cruza</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 = dos puntos de corte aleatorios distintos entre si,  en el intervalo </a:t>
            </a:r>
            <a:r>
              <a:rPr lang="en-US" sz="1600" dirty="0">
                <a:latin typeface="Times New Roman" panose="02020603050405020304" pitchFamily="18" charset="0"/>
                <a:cs typeface="Times New Roman" panose="02020603050405020304" pitchFamily="18" charset="0"/>
              </a:rPr>
              <a:t>{</a:t>
            </a:r>
            <a:r>
              <a:rPr lang="es-MX" sz="1600" dirty="0">
                <a:latin typeface="Times New Roman" panose="02020603050405020304" pitchFamily="18" charset="0"/>
                <a:cs typeface="Times New Roman" panose="02020603050405020304" pitchFamily="18" charset="0"/>
              </a:rPr>
              <a:t>1, Nbit-1} </a:t>
            </a:r>
            <a:r>
              <a:rPr lang="es-MX" sz="1600" dirty="0">
                <a:solidFill>
                  <a:srgbClr val="0066FF"/>
                </a:solidFill>
                <a:latin typeface="Times New Roman" panose="02020603050405020304" pitchFamily="18" charset="0"/>
                <a:cs typeface="Times New Roman" panose="02020603050405020304" pitchFamily="18" charset="0"/>
              </a:rPr>
              <a:t>//puntos de corte</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hijo1 = concatenar: </a:t>
            </a:r>
            <a:r>
              <a:rPr lang="en-US" sz="1600" b="1" dirty="0">
                <a:latin typeface="Times New Roman" panose="02020603050405020304" pitchFamily="18" charset="0"/>
                <a:cs typeface="Times New Roman" panose="02020603050405020304" pitchFamily="18" charset="0"/>
              </a:rPr>
              <a:t>[</a:t>
            </a:r>
            <a:r>
              <a:rPr lang="es-MX" sz="1600" dirty="0">
                <a:latin typeface="Times New Roman" panose="02020603050405020304" pitchFamily="18" charset="0"/>
                <a:cs typeface="Times New Roman" panose="02020603050405020304" pitchFamily="18" charset="0"/>
              </a:rPr>
              <a:t>Padres(i, 1:pto(1))         Padres(i+1,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(1)+1:pto(2))      Padres(i,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(2)+1:end)</a:t>
            </a:r>
            <a:r>
              <a:rPr lang="es-MX" sz="1600" b="1" dirty="0">
                <a:latin typeface="Times New Roman" panose="02020603050405020304" pitchFamily="18" charset="0"/>
                <a:cs typeface="Times New Roman" panose="02020603050405020304" pitchFamily="18" charset="0"/>
              </a:rPr>
              <a:t>]</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hijo2 = concatenar: </a:t>
            </a:r>
            <a:r>
              <a:rPr lang="es-MX" sz="1600" b="1" dirty="0">
                <a:latin typeface="Times New Roman" panose="02020603050405020304" pitchFamily="18" charset="0"/>
                <a:cs typeface="Times New Roman" panose="02020603050405020304" pitchFamily="18" charset="0"/>
              </a:rPr>
              <a:t>[</a:t>
            </a:r>
            <a:r>
              <a:rPr lang="es-MX" sz="1600" dirty="0">
                <a:latin typeface="Times New Roman" panose="02020603050405020304" pitchFamily="18" charset="0"/>
                <a:cs typeface="Times New Roman" panose="02020603050405020304" pitchFamily="18" charset="0"/>
              </a:rPr>
              <a:t>Padres(i+1, 1:pto(1))     Padres(i,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(1)+1:pto(2))          Padres(i+1, </a:t>
            </a:r>
            <a:r>
              <a:rPr lang="es-MX" sz="1600" dirty="0" err="1">
                <a:latin typeface="Times New Roman" panose="02020603050405020304" pitchFamily="18" charset="0"/>
                <a:cs typeface="Times New Roman" panose="02020603050405020304" pitchFamily="18" charset="0"/>
              </a:rPr>
              <a:t>pto</a:t>
            </a:r>
            <a:r>
              <a:rPr lang="es-MX" sz="1600" dirty="0">
                <a:latin typeface="Times New Roman" panose="02020603050405020304" pitchFamily="18" charset="0"/>
                <a:cs typeface="Times New Roman" panose="02020603050405020304" pitchFamily="18" charset="0"/>
              </a:rPr>
              <a:t>(2)+1:end)</a:t>
            </a:r>
            <a:r>
              <a:rPr lang="es-MX" sz="1600" b="1" dirty="0">
                <a:latin typeface="Times New Roman" panose="02020603050405020304" pitchFamily="18" charset="0"/>
                <a:cs typeface="Times New Roman" panose="02020603050405020304" pitchFamily="18" charset="0"/>
              </a:rPr>
              <a:t>]</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Sino</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hijo1 = Padres(i, :)</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hijo2 = Padres(i+1, :)</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    Fin Si</a:t>
            </a:r>
          </a:p>
          <a:p>
            <a:r>
              <a:rPr lang="es-MX" sz="1600" dirty="0">
                <a:latin typeface="Times New Roman" panose="02020603050405020304" pitchFamily="18" charset="0"/>
                <a:cs typeface="Times New Roman" panose="02020603050405020304" pitchFamily="18" charset="0"/>
              </a:rPr>
              <a:t>    </a:t>
            </a:r>
          </a:p>
          <a:p>
            <a:r>
              <a:rPr lang="es-MX" sz="1600" dirty="0">
                <a:latin typeface="Times New Roman" panose="02020603050405020304" pitchFamily="18" charset="0"/>
                <a:cs typeface="Times New Roman" panose="02020603050405020304" pitchFamily="18" charset="0"/>
              </a:rPr>
              <a:t>    Agregar hijo1 y hijo2 a la lista de Hijos</a:t>
            </a:r>
          </a:p>
          <a:p>
            <a:endParaRPr lang="es-MX" sz="1600" dirty="0">
              <a:latin typeface="Times New Roman" panose="02020603050405020304" pitchFamily="18" charset="0"/>
              <a:cs typeface="Times New Roman" panose="02020603050405020304" pitchFamily="18" charset="0"/>
            </a:endParaRPr>
          </a:p>
          <a:p>
            <a:r>
              <a:rPr lang="es-MX" sz="1600" dirty="0">
                <a:latin typeface="Times New Roman" panose="02020603050405020304" pitchFamily="18" charset="0"/>
                <a:cs typeface="Times New Roman" panose="02020603050405020304" pitchFamily="18" charset="0"/>
              </a:rPr>
              <a:t>Fin Para</a:t>
            </a:r>
          </a:p>
        </p:txBody>
      </p:sp>
    </p:spTree>
    <p:extLst>
      <p:ext uri="{BB962C8B-B14F-4D97-AF65-F5344CB8AC3E}">
        <p14:creationId xmlns:p14="http://schemas.microsoft.com/office/powerpoint/2010/main" val="2820570478"/>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19679</TotalTime>
  <Words>3038</Words>
  <Application>Microsoft Office PowerPoint</Application>
  <PresentationFormat>Widescreen</PresentationFormat>
  <Paragraphs>728</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Gill Sans MT</vt:lpstr>
      <vt:lpstr>Gill Sans MT (Títulos)</vt:lpstr>
      <vt:lpstr>Symbol</vt:lpstr>
      <vt:lpstr>Times New Roman</vt:lpstr>
      <vt:lpstr>Wingdings 2</vt:lpstr>
      <vt:lpstr>Dividendo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Ordene los operadores de algoritmos genéticos</vt:lpstr>
      <vt:lpstr>Enlace los operadores con su fundamento</vt:lpstr>
      <vt:lpstr>Complete el espacio en blanco</vt:lpstr>
      <vt:lpstr>Ejemplo torneo</vt:lpstr>
      <vt:lpstr>Ejemplo cruzamiento en dos puntos</vt:lpstr>
      <vt:lpstr>Ejemplo cruzamiento en un punto</vt:lpstr>
      <vt:lpstr>Ejemplo cruzamiento en un punto</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molina</dc:creator>
  <cp:lastModifiedBy>Daniel Molina Perez</cp:lastModifiedBy>
  <cp:revision>552</cp:revision>
  <dcterms:created xsi:type="dcterms:W3CDTF">2020-07-08T18:12:44Z</dcterms:created>
  <dcterms:modified xsi:type="dcterms:W3CDTF">2024-03-05T15:24:11Z</dcterms:modified>
</cp:coreProperties>
</file>