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2"/>
  </p:notesMasterIdLst>
  <p:handoutMasterIdLst>
    <p:handoutMasterId r:id="rId33"/>
  </p:handoutMasterIdLst>
  <p:sldIdLst>
    <p:sldId id="378" r:id="rId2"/>
    <p:sldId id="487" r:id="rId3"/>
    <p:sldId id="522" r:id="rId4"/>
    <p:sldId id="500" r:id="rId5"/>
    <p:sldId id="501" r:id="rId6"/>
    <p:sldId id="523" r:id="rId7"/>
    <p:sldId id="524" r:id="rId8"/>
    <p:sldId id="528" r:id="rId9"/>
    <p:sldId id="529" r:id="rId10"/>
    <p:sldId id="502" r:id="rId11"/>
    <p:sldId id="505" r:id="rId12"/>
    <p:sldId id="526" r:id="rId13"/>
    <p:sldId id="525" r:id="rId14"/>
    <p:sldId id="533" r:id="rId15"/>
    <p:sldId id="535" r:id="rId16"/>
    <p:sldId id="532" r:id="rId17"/>
    <p:sldId id="530" r:id="rId18"/>
    <p:sldId id="531" r:id="rId19"/>
    <p:sldId id="544" r:id="rId20"/>
    <p:sldId id="534" r:id="rId21"/>
    <p:sldId id="536" r:id="rId22"/>
    <p:sldId id="537" r:id="rId23"/>
    <p:sldId id="539" r:id="rId24"/>
    <p:sldId id="540" r:id="rId25"/>
    <p:sldId id="541" r:id="rId26"/>
    <p:sldId id="542" r:id="rId27"/>
    <p:sldId id="543" r:id="rId28"/>
    <p:sldId id="545" r:id="rId29"/>
    <p:sldId id="515" r:id="rId30"/>
    <p:sldId id="54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B3414-A234-4121-B43C-EAF61208AAE7}">
          <p14:sldIdLst>
            <p14:sldId id="378"/>
            <p14:sldId id="487"/>
            <p14:sldId id="522"/>
            <p14:sldId id="500"/>
            <p14:sldId id="501"/>
            <p14:sldId id="523"/>
            <p14:sldId id="524"/>
            <p14:sldId id="528"/>
            <p14:sldId id="529"/>
            <p14:sldId id="502"/>
            <p14:sldId id="505"/>
            <p14:sldId id="526"/>
            <p14:sldId id="525"/>
            <p14:sldId id="533"/>
            <p14:sldId id="535"/>
            <p14:sldId id="532"/>
            <p14:sldId id="530"/>
            <p14:sldId id="531"/>
            <p14:sldId id="544"/>
            <p14:sldId id="534"/>
            <p14:sldId id="536"/>
            <p14:sldId id="537"/>
            <p14:sldId id="539"/>
            <p14:sldId id="540"/>
            <p14:sldId id="541"/>
            <p14:sldId id="542"/>
            <p14:sldId id="543"/>
            <p14:sldId id="545"/>
            <p14:sldId id="515"/>
            <p14:sldId id="54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00"/>
    <a:srgbClr val="262626"/>
    <a:srgbClr val="A6A6A6"/>
    <a:srgbClr val="6C174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6" d="100"/>
          <a:sy n="106" d="100"/>
        </p:scale>
        <p:origin x="756" y="8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148F-56A3-4324-AF2E-C85A5F1D39EC}" type="datetimeFigureOut">
              <a:rPr lang="es-MX" smtClean="0"/>
              <a:t>19/10/2024</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45AF3-E298-481C-80CF-2628ECE50529}" type="slidenum">
              <a:rPr lang="es-MX" smtClean="0"/>
              <a:t>‹#›</a:t>
            </a:fld>
            <a:endParaRPr lang="es-MX"/>
          </a:p>
        </p:txBody>
      </p:sp>
    </p:spTree>
    <p:extLst>
      <p:ext uri="{BB962C8B-B14F-4D97-AF65-F5344CB8AC3E}">
        <p14:creationId xmlns:p14="http://schemas.microsoft.com/office/powerpoint/2010/main" val="362663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79000-9853-45C8-9071-7E659CBEA29F}" type="datetimeFigureOut">
              <a:rPr lang="es-MX" smtClean="0"/>
              <a:t>19/10/2024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5F42B-E19E-4E91-BE0C-BC9E4D307EE5}" type="slidenum">
              <a:rPr lang="es-MX" smtClean="0"/>
              <a:t>‹#›</a:t>
            </a:fld>
            <a:endParaRPr lang="es-MX"/>
          </a:p>
        </p:txBody>
      </p:sp>
    </p:spTree>
    <p:extLst>
      <p:ext uri="{BB962C8B-B14F-4D97-AF65-F5344CB8AC3E}">
        <p14:creationId xmlns:p14="http://schemas.microsoft.com/office/powerpoint/2010/main" val="34441500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dirty="0"/>
          </a:p>
        </p:txBody>
      </p:sp>
      <p:sp>
        <p:nvSpPr>
          <p:cNvPr id="4" name="Slide Number Placeholder 3"/>
          <p:cNvSpPr>
            <a:spLocks noGrp="1"/>
          </p:cNvSpPr>
          <p:nvPr>
            <p:ph type="sldNum" sz="quarter" idx="5"/>
          </p:nvPr>
        </p:nvSpPr>
        <p:spPr/>
        <p:txBody>
          <a:bodyPr/>
          <a:lstStyle/>
          <a:p>
            <a:fld id="{40F5F42B-E19E-4E91-BE0C-BC9E4D307EE5}" type="slidenum">
              <a:rPr lang="es-MX" smtClean="0"/>
              <a:t>12</a:t>
            </a:fld>
            <a:endParaRPr lang="es-MX"/>
          </a:p>
        </p:txBody>
      </p:sp>
    </p:spTree>
    <p:extLst>
      <p:ext uri="{BB962C8B-B14F-4D97-AF65-F5344CB8AC3E}">
        <p14:creationId xmlns:p14="http://schemas.microsoft.com/office/powerpoint/2010/main" val="2340811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BF9B64-47BC-4070-B3B0-F2315CFFD48B}" type="datetime1">
              <a:rPr lang="es-MX" smtClean="0"/>
              <a:t>19/10/2024</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60053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AE038A-D22A-45B9-9E60-AB7D613C7C04}" type="datetime1">
              <a:rPr lang="es-MX" smtClean="0"/>
              <a:t>19/10/2024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158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F742A2F-335C-4229-8E7B-8D94838C8A26}" type="datetime1">
              <a:rPr lang="es-MX" smtClean="0"/>
              <a:t>19/10/2024</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58882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5F57A7-E3A0-47B0-9AEC-7B9C0009FD50}" type="datetime1">
              <a:rPr lang="es-MX" smtClean="0"/>
              <a:t>19/10/2024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3649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6E81A8-B4C9-4EAB-A310-7B78035B4493}" type="datetime1">
              <a:rPr lang="es-MX" smtClean="0"/>
              <a:t>19/10/2024</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8035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265310-010C-4770-A79D-E35BE8949E6E}" type="datetime1">
              <a:rPr lang="es-MX" smtClean="0"/>
              <a:t>19/10/2024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93796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64460A-82DC-4CCF-B74C-0E55E892CDFA}" type="datetime1">
              <a:rPr lang="es-MX" smtClean="0"/>
              <a:t>19/10/2024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369960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5587BD-C828-48E0-BBB1-6D48F17DF6AA}" type="datetime1">
              <a:rPr lang="es-MX" smtClean="0"/>
              <a:t>19/10/2024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17121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E947-60E8-418F-BB71-C52BF46546FB}" type="datetime1">
              <a:rPr lang="es-MX" smtClean="0"/>
              <a:t>19/10/2024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8761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D46685B-0DC7-42FF-8325-E1DB80136160}" type="datetime1">
              <a:rPr lang="es-MX" smtClean="0"/>
              <a:t>19/10/2024</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9541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2B4FBF-2840-4BED-B839-820B3DA5A404}" type="datetime1">
              <a:rPr lang="es-MX" smtClean="0"/>
              <a:t>19/10/2024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419873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E2CF37-0776-42B1-AA39-8413BC8FDF0B}" type="datetime1">
              <a:rPr lang="es-MX" smtClean="0"/>
              <a:t>19/10/2024</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C49EEB-2137-4DDB-9BF5-5635C18E0A87}" type="slidenum">
              <a:rPr lang="es-MX" smtClean="0"/>
              <a:t>‹#›</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5495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230.png"/></Relationships>
</file>

<file path=ppt/slides/_rels/slide22.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50.png"/><Relationship Id="rId4" Type="http://schemas.openxmlformats.org/officeDocument/2006/relationships/image" Target="../media/image230.png"/></Relationships>
</file>

<file path=ppt/slides/_rels/slide2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50.png"/><Relationship Id="rId7"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60.png"/><Relationship Id="rId9"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110.png"/><Relationship Id="rId4" Type="http://schemas.openxmlformats.org/officeDocument/2006/relationships/image" Target="../media/image100.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9B87E0C7-94B1-4CDE-1326-96DC5260A8DD}"/>
              </a:ext>
            </a:extLst>
          </p:cNvPr>
          <p:cNvSpPr/>
          <p:nvPr/>
        </p:nvSpPr>
        <p:spPr>
          <a:xfrm>
            <a:off x="0" y="0"/>
            <a:ext cx="12192000" cy="6858000"/>
          </a:xfrm>
          <a:prstGeom prst="rect">
            <a:avLst/>
          </a:prstGeom>
          <a:ln w="38100">
            <a:solidFill>
              <a:srgbClr val="6C174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endParaRPr lang="es-MX" sz="1800" b="1" dirty="0">
              <a:solidFill>
                <a:schemeClr val="tx1"/>
              </a:solidFill>
              <a:effectLst/>
              <a:latin typeface="Gill Sans MT (Títulos)"/>
              <a:ea typeface="Calibri" panose="020F0502020204030204" pitchFamily="34" charset="0"/>
              <a:cs typeface="Times New Roman" panose="02020603050405020304" pitchFamily="18" charset="0"/>
            </a:endParaRPr>
          </a:p>
        </p:txBody>
      </p:sp>
      <p:sp>
        <p:nvSpPr>
          <p:cNvPr id="12" name="Rectángulo 3">
            <a:extLst>
              <a:ext uri="{FF2B5EF4-FFF2-40B4-BE49-F238E27FC236}">
                <a16:creationId xmlns:a16="http://schemas.microsoft.com/office/drawing/2014/main" id="{8F22DA0C-6A46-4B48-92F0-15D0E7FD4B80}"/>
              </a:ext>
            </a:extLst>
          </p:cNvPr>
          <p:cNvSpPr/>
          <p:nvPr/>
        </p:nvSpPr>
        <p:spPr>
          <a:xfrm flipV="1">
            <a:off x="1260627" y="2280068"/>
            <a:ext cx="10269083" cy="1310847"/>
          </a:xfrm>
          <a:prstGeom prst="rect">
            <a:avLst/>
          </a:prstGeom>
          <a:solidFill>
            <a:srgbClr val="6C1741"/>
          </a:solidFill>
          <a:ln>
            <a:solidFill>
              <a:srgbClr val="6C174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x-none" sz="900" dirty="0">
              <a:solidFill>
                <a:schemeClr val="tx1"/>
              </a:solidFill>
            </a:endParaRPr>
          </a:p>
        </p:txBody>
      </p:sp>
      <p:sp>
        <p:nvSpPr>
          <p:cNvPr id="6" name="Rectángulo 7">
            <a:extLst>
              <a:ext uri="{FF2B5EF4-FFF2-40B4-BE49-F238E27FC236}">
                <a16:creationId xmlns:a16="http://schemas.microsoft.com/office/drawing/2014/main" id="{64898314-EAD3-4A5B-8BB9-EE37F4C2E121}"/>
              </a:ext>
            </a:extLst>
          </p:cNvPr>
          <p:cNvSpPr/>
          <p:nvPr/>
        </p:nvSpPr>
        <p:spPr>
          <a:xfrm>
            <a:off x="1963903" y="2758962"/>
            <a:ext cx="9292294" cy="400494"/>
          </a:xfrm>
          <a:prstGeom prst="rect">
            <a:avLst/>
          </a:prstGeom>
        </p:spPr>
        <p:txBody>
          <a:bodyPr wrap="square">
            <a:spAutoFit/>
          </a:bodyPr>
          <a:lstStyle/>
          <a:p>
            <a:pPr algn="ctr">
              <a:lnSpc>
                <a:spcPct val="107000"/>
              </a:lnSpc>
              <a:spcAft>
                <a:spcPts val="800"/>
              </a:spcAft>
            </a:pPr>
            <a:r>
              <a:rPr lang="es-ES" sz="2000" b="1" dirty="0">
                <a:solidFill>
                  <a:schemeClr val="bg1"/>
                </a:solidFill>
                <a:latin typeface="Gill Sans MT (Títulos)"/>
                <a:ea typeface="Calibri" panose="020F0502020204030204" pitchFamily="34" charset="0"/>
                <a:cs typeface="Times New Roman" panose="02020603050405020304" pitchFamily="18" charset="0"/>
              </a:rPr>
              <a:t>NICHOS Y ESPECIES</a:t>
            </a:r>
            <a:endParaRPr lang="es-MX" sz="2000" b="1" dirty="0">
              <a:solidFill>
                <a:schemeClr val="bg1"/>
              </a:solidFill>
              <a:effectLst/>
              <a:latin typeface="Gill Sans MT (Títulos)"/>
              <a:ea typeface="Calibri" panose="020F0502020204030204" pitchFamily="34" charset="0"/>
              <a:cs typeface="Times New Roman" panose="02020603050405020304" pitchFamily="18" charset="0"/>
            </a:endParaRPr>
          </a:p>
        </p:txBody>
      </p:sp>
      <p:sp>
        <p:nvSpPr>
          <p:cNvPr id="7" name="Rectángulo 8">
            <a:extLst>
              <a:ext uri="{FF2B5EF4-FFF2-40B4-BE49-F238E27FC236}">
                <a16:creationId xmlns:a16="http://schemas.microsoft.com/office/drawing/2014/main" id="{BED5A327-1854-432A-B233-81BA202EAE89}"/>
              </a:ext>
            </a:extLst>
          </p:cNvPr>
          <p:cNvSpPr/>
          <p:nvPr/>
        </p:nvSpPr>
        <p:spPr>
          <a:xfrm>
            <a:off x="1963903" y="722665"/>
            <a:ext cx="9007391" cy="338554"/>
          </a:xfrm>
          <a:prstGeom prst="rect">
            <a:avLst/>
          </a:prstGeom>
        </p:spPr>
        <p:txBody>
          <a:bodyPr wrap="square">
            <a:spAutoFit/>
          </a:bodyPr>
          <a:lstStyle/>
          <a:p>
            <a:pPr algn="ctr"/>
            <a:r>
              <a:rPr lang="es-MX" sz="1600" b="1" i="0" dirty="0">
                <a:effectLst/>
                <a:latin typeface="Gill Sans MT (Títulos)"/>
                <a:cs typeface="Times New Roman" panose="02020603050405020304" pitchFamily="18" charset="0"/>
              </a:rPr>
              <a:t>ESCUELA SUPERIOR DE CÓMPUTO - IPN</a:t>
            </a:r>
          </a:p>
        </p:txBody>
      </p:sp>
      <p:sp>
        <p:nvSpPr>
          <p:cNvPr id="8" name="Rectangle 7">
            <a:extLst>
              <a:ext uri="{FF2B5EF4-FFF2-40B4-BE49-F238E27FC236}">
                <a16:creationId xmlns:a16="http://schemas.microsoft.com/office/drawing/2014/main" id="{C6C5F370-281D-47CC-A23A-DCBBF7589C88}"/>
              </a:ext>
            </a:extLst>
          </p:cNvPr>
          <p:cNvSpPr/>
          <p:nvPr/>
        </p:nvSpPr>
        <p:spPr>
          <a:xfrm>
            <a:off x="1689481" y="4174824"/>
            <a:ext cx="9411377" cy="1184940"/>
          </a:xfrm>
          <a:prstGeom prst="rect">
            <a:avLst/>
          </a:prstGeom>
          <a:noFill/>
        </p:spPr>
        <p:txBody>
          <a:bodyPr wrap="square">
            <a:spAutoFit/>
          </a:bodyPr>
          <a:lstStyle/>
          <a:p>
            <a:pPr algn="ctr">
              <a:spcBef>
                <a:spcPts val="600"/>
              </a:spcBef>
            </a:pPr>
            <a:r>
              <a:rPr lang="es-419" sz="1400" i="1" dirty="0">
                <a:latin typeface="Gill Sans MT (Títulos)"/>
                <a:cs typeface="Times New Roman" panose="02020603050405020304" pitchFamily="18" charset="0"/>
              </a:rPr>
              <a:t>Presenta</a:t>
            </a:r>
          </a:p>
          <a:p>
            <a:pPr algn="ctr">
              <a:spcBef>
                <a:spcPts val="600"/>
              </a:spcBef>
            </a:pPr>
            <a:r>
              <a:rPr lang="es-ES" sz="1400" b="1" i="0" dirty="0">
                <a:effectLst/>
                <a:latin typeface="Gill Sans MT (Títulos)"/>
                <a:cs typeface="Times New Roman" panose="02020603050405020304" pitchFamily="18" charset="0"/>
              </a:rPr>
              <a:t>Dr. DANIEL MOLINA P</a:t>
            </a:r>
            <a:r>
              <a:rPr lang="es-MX" sz="1400" b="1" dirty="0">
                <a:latin typeface="Gill Sans MT (Títulos)"/>
                <a:cs typeface="Times New Roman" panose="02020603050405020304" pitchFamily="18" charset="0"/>
              </a:rPr>
              <a:t>ÉREZ</a:t>
            </a:r>
          </a:p>
          <a:p>
            <a:pPr algn="ctr">
              <a:spcBef>
                <a:spcPts val="600"/>
              </a:spcBef>
            </a:pPr>
            <a:r>
              <a:rPr lang="es-MX" sz="1400" b="1" dirty="0">
                <a:latin typeface="Gill Sans MT (Títulos)"/>
                <a:cs typeface="Times New Roman" panose="02020603050405020304" pitchFamily="18" charset="0"/>
              </a:rPr>
              <a:t>danielmolinaperez90@gmail.com</a:t>
            </a:r>
            <a:endParaRPr lang="en-US" sz="1400" b="1" dirty="0">
              <a:latin typeface="Gill Sans MT (Títulos)"/>
              <a:cs typeface="Times New Roman" panose="02020603050405020304" pitchFamily="18" charset="0"/>
            </a:endParaRPr>
          </a:p>
          <a:p>
            <a:pPr algn="ctr">
              <a:spcBef>
                <a:spcPts val="600"/>
              </a:spcBef>
            </a:pPr>
            <a:endParaRPr lang="es-419" sz="1400" i="1" dirty="0">
              <a:latin typeface="Gill Sans MT (Títulos)"/>
              <a:cs typeface="Times New Roman" panose="02020603050405020304" pitchFamily="18" charset="0"/>
            </a:endParaRPr>
          </a:p>
        </p:txBody>
      </p:sp>
      <p:sp>
        <p:nvSpPr>
          <p:cNvPr id="9" name="TextBox 8">
            <a:extLst>
              <a:ext uri="{FF2B5EF4-FFF2-40B4-BE49-F238E27FC236}">
                <a16:creationId xmlns:a16="http://schemas.microsoft.com/office/drawing/2014/main" id="{8203B291-3A21-4379-AC92-2CF074B6D462}"/>
              </a:ext>
            </a:extLst>
          </p:cNvPr>
          <p:cNvSpPr txBox="1"/>
          <p:nvPr/>
        </p:nvSpPr>
        <p:spPr>
          <a:xfrm>
            <a:off x="5036887" y="6167922"/>
            <a:ext cx="2716566" cy="276999"/>
          </a:xfrm>
          <a:prstGeom prst="rect">
            <a:avLst/>
          </a:prstGeom>
          <a:noFill/>
        </p:spPr>
        <p:txBody>
          <a:bodyPr wrap="square" rtlCol="0">
            <a:spAutoFit/>
          </a:bodyPr>
          <a:lstStyle/>
          <a:p>
            <a:pPr algn="ctr"/>
            <a:r>
              <a:rPr lang="es-MX" sz="1200" dirty="0">
                <a:latin typeface="Gill Sans MT (Títulos)"/>
              </a:rPr>
              <a:t>CIUDAD DE MÉXICO</a:t>
            </a:r>
          </a:p>
        </p:txBody>
      </p:sp>
      <p:pic>
        <p:nvPicPr>
          <p:cNvPr id="10" name="Picture 6" descr="Resultado de imagen para logo de politecnico nacional de mexico fondo transparente">
            <a:extLst>
              <a:ext uri="{FF2B5EF4-FFF2-40B4-BE49-F238E27FC236}">
                <a16:creationId xmlns:a16="http://schemas.microsoft.com/office/drawing/2014/main" id="{DD0DCD44-78A9-84E1-8027-3A4CA1A7465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008" r="20146"/>
          <a:stretch/>
        </p:blipFill>
        <p:spPr bwMode="auto">
          <a:xfrm>
            <a:off x="234888" y="123235"/>
            <a:ext cx="1141148" cy="142517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1894E0A3-27B1-2D96-9224-9057A81687CA}"/>
              </a:ext>
            </a:extLst>
          </p:cNvPr>
          <p:cNvCxnSpPr>
            <a:cxnSpLocks/>
          </p:cNvCxnSpPr>
          <p:nvPr/>
        </p:nvCxnSpPr>
        <p:spPr>
          <a:xfrm>
            <a:off x="831980" y="1587574"/>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E0F2A367-662F-3B66-0626-72C624FF0FB0}"/>
              </a:ext>
            </a:extLst>
          </p:cNvPr>
          <p:cNvCxnSpPr>
            <a:cxnSpLocks/>
          </p:cNvCxnSpPr>
          <p:nvPr/>
        </p:nvCxnSpPr>
        <p:spPr>
          <a:xfrm>
            <a:off x="759944" y="1587574"/>
            <a:ext cx="0" cy="4159731"/>
          </a:xfrm>
          <a:prstGeom prst="line">
            <a:avLst/>
          </a:prstGeom>
          <a:ln w="38100"/>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342334AA-0A4D-29EB-2701-C6A1EFF3E83A}"/>
              </a:ext>
            </a:extLst>
          </p:cNvPr>
          <p:cNvSpPr txBox="1"/>
          <p:nvPr/>
        </p:nvSpPr>
        <p:spPr>
          <a:xfrm>
            <a:off x="2960726" y="159978"/>
            <a:ext cx="7013748" cy="461665"/>
          </a:xfrm>
          <a:prstGeom prst="rect">
            <a:avLst/>
          </a:prstGeom>
          <a:noFill/>
        </p:spPr>
        <p:txBody>
          <a:bodyPr wrap="square">
            <a:spAutoFit/>
          </a:bodyPr>
          <a:lstStyle/>
          <a:p>
            <a:pPr algn="ctr"/>
            <a:r>
              <a:rPr lang="es-MX" sz="2400" b="1" i="0" dirty="0">
                <a:effectLst/>
                <a:latin typeface="Gill Sans MT (Títulos)"/>
                <a:cs typeface="Times New Roman" panose="02020603050405020304" pitchFamily="18" charset="0"/>
              </a:rPr>
              <a:t>INSTITUTO POLITÉCNICO NACIONAL</a:t>
            </a:r>
          </a:p>
        </p:txBody>
      </p:sp>
      <p:grpSp>
        <p:nvGrpSpPr>
          <p:cNvPr id="29" name="Grupo 28">
            <a:extLst>
              <a:ext uri="{FF2B5EF4-FFF2-40B4-BE49-F238E27FC236}">
                <a16:creationId xmlns:a16="http://schemas.microsoft.com/office/drawing/2014/main" id="{56DF2076-D58D-18A4-CF37-F1F0BE06DE8E}"/>
              </a:ext>
            </a:extLst>
          </p:cNvPr>
          <p:cNvGrpSpPr/>
          <p:nvPr/>
        </p:nvGrpSpPr>
        <p:grpSpPr>
          <a:xfrm rot="16200000">
            <a:off x="6431582" y="-2956878"/>
            <a:ext cx="72036" cy="7200000"/>
            <a:chOff x="2303116" y="1706010"/>
            <a:chExt cx="72036" cy="4159731"/>
          </a:xfrm>
        </p:grpSpPr>
        <p:cxnSp>
          <p:nvCxnSpPr>
            <p:cNvPr id="27" name="Conector recto 26">
              <a:extLst>
                <a:ext uri="{FF2B5EF4-FFF2-40B4-BE49-F238E27FC236}">
                  <a16:creationId xmlns:a16="http://schemas.microsoft.com/office/drawing/2014/main" id="{8F49F0D1-5937-4C77-F770-8EA8139A6870}"/>
                </a:ext>
              </a:extLst>
            </p:cNvPr>
            <p:cNvCxnSpPr>
              <a:cxnSpLocks/>
            </p:cNvCxnSpPr>
            <p:nvPr/>
          </p:nvCxnSpPr>
          <p:spPr>
            <a:xfrm>
              <a:off x="2375152" y="1706010"/>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AB9A9F63-2060-492A-F9CA-E5044FAEF60A}"/>
                </a:ext>
              </a:extLst>
            </p:cNvPr>
            <p:cNvCxnSpPr>
              <a:cxnSpLocks/>
            </p:cNvCxnSpPr>
            <p:nvPr/>
          </p:nvCxnSpPr>
          <p:spPr>
            <a:xfrm>
              <a:off x="2303116" y="1706010"/>
              <a:ext cx="0" cy="4159731"/>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 name="Picture 1">
            <a:extLst>
              <a:ext uri="{FF2B5EF4-FFF2-40B4-BE49-F238E27FC236}">
                <a16:creationId xmlns:a16="http://schemas.microsoft.com/office/drawing/2014/main" id="{194EBB24-4884-1BCB-0D5C-D1732F5C1494}"/>
              </a:ext>
            </a:extLst>
          </p:cNvPr>
          <p:cNvPicPr>
            <a:picLocks noChangeAspect="1"/>
          </p:cNvPicPr>
          <p:nvPr/>
        </p:nvPicPr>
        <p:blipFill>
          <a:blip r:embed="rId3"/>
          <a:stretch>
            <a:fillRect/>
          </a:stretch>
        </p:blipFill>
        <p:spPr>
          <a:xfrm>
            <a:off x="100127" y="5832176"/>
            <a:ext cx="1463705" cy="940953"/>
          </a:xfrm>
          <a:prstGeom prst="rect">
            <a:avLst/>
          </a:prstGeom>
        </p:spPr>
      </p:pic>
      <p:sp>
        <p:nvSpPr>
          <p:cNvPr id="3" name="Rectángulo 7">
            <a:extLst>
              <a:ext uri="{FF2B5EF4-FFF2-40B4-BE49-F238E27FC236}">
                <a16:creationId xmlns:a16="http://schemas.microsoft.com/office/drawing/2014/main" id="{A1377ADC-9A94-E4D6-A635-69FC8B984E07}"/>
              </a:ext>
            </a:extLst>
          </p:cNvPr>
          <p:cNvSpPr/>
          <p:nvPr/>
        </p:nvSpPr>
        <p:spPr>
          <a:xfrm>
            <a:off x="1865843" y="1401806"/>
            <a:ext cx="9292294" cy="400494"/>
          </a:xfrm>
          <a:prstGeom prst="rect">
            <a:avLst/>
          </a:prstGeom>
        </p:spPr>
        <p:txBody>
          <a:bodyPr wrap="square">
            <a:spAutoFit/>
          </a:bodyPr>
          <a:lstStyle/>
          <a:p>
            <a:pPr algn="ctr">
              <a:lnSpc>
                <a:spcPct val="107000"/>
              </a:lnSpc>
              <a:spcAft>
                <a:spcPts val="800"/>
              </a:spcAft>
            </a:pPr>
            <a:r>
              <a:rPr lang="es-MX" sz="2000" b="1" dirty="0">
                <a:solidFill>
                  <a:schemeClr val="tx1"/>
                </a:solidFill>
                <a:effectLst/>
                <a:latin typeface="Gill Sans MT (Títulos)"/>
                <a:ea typeface="Calibri" panose="020F0502020204030204" pitchFamily="34" charset="0"/>
                <a:cs typeface="Times New Roman" panose="02020603050405020304" pitchFamily="18" charset="0"/>
              </a:rPr>
              <a:t>TÓPICOS SELECTOS DE ALGORITMOS BIOINSPIRADOS</a:t>
            </a:r>
          </a:p>
        </p:txBody>
      </p:sp>
    </p:spTree>
    <p:extLst>
      <p:ext uri="{BB962C8B-B14F-4D97-AF65-F5344CB8AC3E}">
        <p14:creationId xmlns:p14="http://schemas.microsoft.com/office/powerpoint/2010/main" val="263482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10</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Técnicas de nicho</a:t>
            </a:r>
          </a:p>
        </p:txBody>
      </p:sp>
      <p:sp>
        <p:nvSpPr>
          <p:cNvPr id="7" name="TextBox 6">
            <a:extLst>
              <a:ext uri="{FF2B5EF4-FFF2-40B4-BE49-F238E27FC236}">
                <a16:creationId xmlns:a16="http://schemas.microsoft.com/office/drawing/2014/main" id="{BC0452F7-C797-CAD8-E7B8-6B4B2B791D26}"/>
              </a:ext>
            </a:extLst>
          </p:cNvPr>
          <p:cNvSpPr txBox="1"/>
          <p:nvPr/>
        </p:nvSpPr>
        <p:spPr>
          <a:xfrm>
            <a:off x="365760" y="2149461"/>
            <a:ext cx="11425186" cy="923330"/>
          </a:xfrm>
          <a:prstGeom prst="rect">
            <a:avLst/>
          </a:prstGeom>
          <a:noFill/>
        </p:spPr>
        <p:txBody>
          <a:bodyPr wrap="square">
            <a:spAutoFit/>
          </a:bodyPr>
          <a:lstStyle/>
          <a:p>
            <a:pPr algn="just"/>
            <a:r>
              <a:rPr lang="es-MX" sz="1800" dirty="0">
                <a:latin typeface="Times New Roman" panose="02020603050405020304" pitchFamily="18" charset="0"/>
                <a:cs typeface="Times New Roman" panose="02020603050405020304" pitchFamily="18" charset="0"/>
              </a:rPr>
              <a:t>Hacinamiento de </a:t>
            </a:r>
            <a:r>
              <a:rPr lang="es-MX" sz="1800" dirty="0" err="1">
                <a:latin typeface="Times New Roman" panose="02020603050405020304" pitchFamily="18" charset="0"/>
                <a:cs typeface="Times New Roman" panose="02020603050405020304" pitchFamily="18" charset="0"/>
              </a:rPr>
              <a:t>De</a:t>
            </a:r>
            <a:r>
              <a:rPr lang="es-MX" sz="1800" dirty="0">
                <a:latin typeface="Times New Roman" panose="02020603050405020304" pitchFamily="18" charset="0"/>
                <a:cs typeface="Times New Roman" panose="02020603050405020304" pitchFamily="18" charset="0"/>
              </a:rPr>
              <a:t> Jong (De Jong</a:t>
            </a:r>
            <a:r>
              <a:rPr lang="en-US" sz="1800" dirty="0">
                <a:latin typeface="Times New Roman" panose="02020603050405020304" pitchFamily="18" charset="0"/>
                <a:cs typeface="Times New Roman" panose="02020603050405020304" pitchFamily="18" charset="0"/>
              </a:rPr>
              <a:t>’s</a:t>
            </a:r>
            <a:r>
              <a:rPr lang="es-MX" sz="1800" dirty="0">
                <a:latin typeface="Times New Roman" panose="02020603050405020304" pitchFamily="18" charset="0"/>
                <a:cs typeface="Times New Roman" panose="02020603050405020304" pitchFamily="18" charset="0"/>
              </a:rPr>
              <a:t> </a:t>
            </a:r>
            <a:r>
              <a:rPr lang="es-MX" sz="1800" b="1" dirty="0" err="1">
                <a:latin typeface="Times New Roman" panose="02020603050405020304" pitchFamily="18" charset="0"/>
                <a:cs typeface="Times New Roman" panose="02020603050405020304" pitchFamily="18" charset="0"/>
              </a:rPr>
              <a:t>crowding</a:t>
            </a:r>
            <a:r>
              <a:rPr lang="es-MX" sz="1800" dirty="0">
                <a:latin typeface="Times New Roman" panose="02020603050405020304" pitchFamily="18" charset="0"/>
                <a:cs typeface="Times New Roman" panose="02020603050405020304" pitchFamily="18" charset="0"/>
              </a:rPr>
              <a:t> 1975): La variante de algoritmos genéticos que utilizaba De Jong no era generacional, lo que significa que en una población Np, no se generan Np hijos (se generan pocos hijos y se pasan a la población remplazando algún individuo) </a:t>
            </a:r>
          </a:p>
        </p:txBody>
      </p:sp>
      <p:sp>
        <p:nvSpPr>
          <p:cNvPr id="10" name="TextBox 9">
            <a:extLst>
              <a:ext uri="{FF2B5EF4-FFF2-40B4-BE49-F238E27FC236}">
                <a16:creationId xmlns:a16="http://schemas.microsoft.com/office/drawing/2014/main" id="{5388BD18-C107-1DC6-44A4-4EABB507E077}"/>
              </a:ext>
            </a:extLst>
          </p:cNvPr>
          <p:cNvSpPr txBox="1"/>
          <p:nvPr/>
        </p:nvSpPr>
        <p:spPr>
          <a:xfrm>
            <a:off x="616618" y="5679138"/>
            <a:ext cx="11174329" cy="276999"/>
          </a:xfrm>
          <a:prstGeom prst="rect">
            <a:avLst/>
          </a:prstGeom>
          <a:noFill/>
        </p:spPr>
        <p:txBody>
          <a:bodyPr wrap="square">
            <a:spAutoFit/>
          </a:bodyPr>
          <a:lstStyle/>
          <a:p>
            <a:r>
              <a:rPr lang="en-US" sz="1200" b="0" i="0" dirty="0">
                <a:solidFill>
                  <a:srgbClr val="222222"/>
                </a:solidFill>
                <a:effectLst/>
                <a:latin typeface="Arial" panose="020B0604020202020204" pitchFamily="34" charset="0"/>
              </a:rPr>
              <a:t>De Jong, K. A. (1975). </a:t>
            </a:r>
            <a:r>
              <a:rPr lang="en-US" sz="1200" b="0" i="1" dirty="0">
                <a:solidFill>
                  <a:srgbClr val="222222"/>
                </a:solidFill>
                <a:effectLst/>
                <a:latin typeface="Arial" panose="020B0604020202020204" pitchFamily="34" charset="0"/>
              </a:rPr>
              <a:t>An analysis of the behavior of a class of genetic adaptive systems</a:t>
            </a:r>
            <a:r>
              <a:rPr lang="en-US" sz="1200" b="0" i="0" dirty="0">
                <a:solidFill>
                  <a:srgbClr val="222222"/>
                </a:solidFill>
                <a:effectLst/>
                <a:latin typeface="Arial" panose="020B0604020202020204" pitchFamily="34" charset="0"/>
              </a:rPr>
              <a:t>. University of Michigan.</a:t>
            </a:r>
            <a:endParaRPr lang="es-MX" sz="1200" dirty="0"/>
          </a:p>
        </p:txBody>
      </p:sp>
      <p:sp>
        <p:nvSpPr>
          <p:cNvPr id="5" name="TextBox 4">
            <a:extLst>
              <a:ext uri="{FF2B5EF4-FFF2-40B4-BE49-F238E27FC236}">
                <a16:creationId xmlns:a16="http://schemas.microsoft.com/office/drawing/2014/main" id="{AD35EA43-BFC5-C433-C95B-CDD179782BEA}"/>
              </a:ext>
            </a:extLst>
          </p:cNvPr>
          <p:cNvSpPr txBox="1"/>
          <p:nvPr/>
        </p:nvSpPr>
        <p:spPr>
          <a:xfrm>
            <a:off x="2953737" y="3442963"/>
            <a:ext cx="3078195" cy="1077218"/>
          </a:xfrm>
          <a:prstGeom prst="rect">
            <a:avLst/>
          </a:prstGeom>
          <a:noFill/>
        </p:spPr>
        <p:txBody>
          <a:bodyPr wrap="square" rtlCol="0">
            <a:spAutoFit/>
          </a:bodyPr>
          <a:lstStyle/>
          <a:p>
            <a:pPr algn="just"/>
            <a:r>
              <a:rPr lang="es-ES" sz="1600" dirty="0">
                <a:latin typeface="Times New Roman" panose="02020603050405020304" pitchFamily="18" charset="0"/>
                <a:cs typeface="Times New Roman" panose="02020603050405020304" pitchFamily="18" charset="0"/>
              </a:rPr>
              <a:t>Seleccionar de la población un grupo de individuos aleatoriamente (</a:t>
            </a:r>
            <a:r>
              <a:rPr lang="es-ES" sz="1600" dirty="0" err="1">
                <a:latin typeface="Times New Roman" panose="02020603050405020304" pitchFamily="18" charset="0"/>
                <a:cs typeface="Times New Roman" panose="02020603050405020304" pitchFamily="18" charset="0"/>
              </a:rPr>
              <a:t>Crowding</a:t>
            </a:r>
            <a:r>
              <a:rPr lang="es-ES" sz="1600" dirty="0">
                <a:latin typeface="Times New Roman" panose="02020603050405020304" pitchFamily="18" charset="0"/>
                <a:cs typeface="Times New Roman" panose="02020603050405020304" pitchFamily="18" charset="0"/>
              </a:rPr>
              <a:t> Factor CF indica el número de individuos)</a:t>
            </a:r>
            <a:endParaRPr lang="es-MX"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EC12111-B9EC-E1CF-C416-F719F4945D52}"/>
              </a:ext>
            </a:extLst>
          </p:cNvPr>
          <p:cNvSpPr txBox="1"/>
          <p:nvPr/>
        </p:nvSpPr>
        <p:spPr>
          <a:xfrm>
            <a:off x="231609" y="3442963"/>
            <a:ext cx="2231011" cy="830997"/>
          </a:xfrm>
          <a:prstGeom prst="rect">
            <a:avLst/>
          </a:prstGeom>
          <a:noFill/>
        </p:spPr>
        <p:txBody>
          <a:bodyPr wrap="square" rtlCol="0">
            <a:spAutoFit/>
          </a:bodyPr>
          <a:lstStyle/>
          <a:p>
            <a:pPr algn="just"/>
            <a:r>
              <a:rPr lang="es-ES" sz="1600" dirty="0">
                <a:latin typeface="Times New Roman" panose="02020603050405020304" pitchFamily="18" charset="0"/>
                <a:cs typeface="Times New Roman" panose="02020603050405020304" pitchFamily="18" charset="0"/>
              </a:rPr>
              <a:t>Obtener un descendiente mediante cruzamiento y mutación</a:t>
            </a:r>
            <a:endParaRPr lang="es-MX" sz="16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08EA199-EE6C-8B3B-B4E6-A4275CD63B4D}"/>
              </a:ext>
            </a:extLst>
          </p:cNvPr>
          <p:cNvSpPr txBox="1"/>
          <p:nvPr/>
        </p:nvSpPr>
        <p:spPr>
          <a:xfrm>
            <a:off x="6693619" y="3442963"/>
            <a:ext cx="2330116" cy="1077218"/>
          </a:xfrm>
          <a:prstGeom prst="rect">
            <a:avLst/>
          </a:prstGeom>
          <a:noFill/>
        </p:spPr>
        <p:txBody>
          <a:bodyPr wrap="square" rtlCol="0">
            <a:spAutoFit/>
          </a:bodyPr>
          <a:lstStyle/>
          <a:p>
            <a:pPr algn="just"/>
            <a:r>
              <a:rPr lang="es-ES" sz="1600" dirty="0">
                <a:latin typeface="Times New Roman" panose="02020603050405020304" pitchFamily="18" charset="0"/>
                <a:cs typeface="Times New Roman" panose="02020603050405020304" pitchFamily="18" charset="0"/>
              </a:rPr>
              <a:t>Encontrar del grupo de individuos el más similar al descendiente (en términos de alelos)</a:t>
            </a:r>
            <a:endParaRPr lang="es-MX" sz="16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A7A419B-C72E-E89F-83F8-A8C15DC43916}"/>
              </a:ext>
            </a:extLst>
          </p:cNvPr>
          <p:cNvSpPr txBox="1"/>
          <p:nvPr/>
        </p:nvSpPr>
        <p:spPr>
          <a:xfrm>
            <a:off x="9460830" y="3373853"/>
            <a:ext cx="2606844" cy="1077218"/>
          </a:xfrm>
          <a:prstGeom prst="rect">
            <a:avLst/>
          </a:prstGeom>
          <a:noFill/>
        </p:spPr>
        <p:txBody>
          <a:bodyPr wrap="square">
            <a:spAutoFit/>
          </a:bodyPr>
          <a:lstStyle/>
          <a:p>
            <a:pPr algn="just"/>
            <a:r>
              <a:rPr lang="es-ES" sz="1600" dirty="0">
                <a:latin typeface="Times New Roman" panose="02020603050405020304" pitchFamily="18" charset="0"/>
                <a:cs typeface="Times New Roman" panose="02020603050405020304" pitchFamily="18" charset="0"/>
              </a:rPr>
              <a:t>El individuo más parecido al descendiente es remplazado de la población por el descendiente</a:t>
            </a:r>
            <a:endParaRPr lang="es-MX" sz="1600" dirty="0"/>
          </a:p>
        </p:txBody>
      </p:sp>
      <p:cxnSp>
        <p:nvCxnSpPr>
          <p:cNvPr id="18" name="Straight Arrow Connector 17">
            <a:extLst>
              <a:ext uri="{FF2B5EF4-FFF2-40B4-BE49-F238E27FC236}">
                <a16:creationId xmlns:a16="http://schemas.microsoft.com/office/drawing/2014/main" id="{CD0F594A-B36C-03BD-B13E-A192A4D88173}"/>
              </a:ext>
            </a:extLst>
          </p:cNvPr>
          <p:cNvCxnSpPr>
            <a:cxnSpLocks/>
          </p:cNvCxnSpPr>
          <p:nvPr/>
        </p:nvCxnSpPr>
        <p:spPr>
          <a:xfrm>
            <a:off x="2602674" y="3886199"/>
            <a:ext cx="351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A901946-EF4E-4C41-4BE3-63C6C1C77E6F}"/>
              </a:ext>
            </a:extLst>
          </p:cNvPr>
          <p:cNvCxnSpPr>
            <a:cxnSpLocks/>
          </p:cNvCxnSpPr>
          <p:nvPr/>
        </p:nvCxnSpPr>
        <p:spPr>
          <a:xfrm>
            <a:off x="6208138" y="3858124"/>
            <a:ext cx="351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93C3C47-B158-2FFD-5D24-1924F6CF91BE}"/>
              </a:ext>
            </a:extLst>
          </p:cNvPr>
          <p:cNvCxnSpPr>
            <a:cxnSpLocks/>
          </p:cNvCxnSpPr>
          <p:nvPr/>
        </p:nvCxnSpPr>
        <p:spPr>
          <a:xfrm>
            <a:off x="9023735" y="3858124"/>
            <a:ext cx="3510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511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AAC16-046F-D7D2-3297-9C91F7B869F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0BC86B-8746-5532-3EDE-8C4E155A7F1C}"/>
              </a:ext>
            </a:extLst>
          </p:cNvPr>
          <p:cNvSpPr>
            <a:spLocks noGrp="1"/>
          </p:cNvSpPr>
          <p:nvPr>
            <p:ph type="sldNum" sz="quarter" idx="12"/>
          </p:nvPr>
        </p:nvSpPr>
        <p:spPr/>
        <p:txBody>
          <a:bodyPr/>
          <a:lstStyle/>
          <a:p>
            <a:fld id="{27C49EEB-2137-4DDB-9BF5-5635C18E0A87}" type="slidenum">
              <a:rPr lang="es-MX" smtClean="0"/>
              <a:t>11</a:t>
            </a:fld>
            <a:endParaRPr lang="es-MX"/>
          </a:p>
        </p:txBody>
      </p:sp>
      <p:sp>
        <p:nvSpPr>
          <p:cNvPr id="9" name="Title 2">
            <a:extLst>
              <a:ext uri="{FF2B5EF4-FFF2-40B4-BE49-F238E27FC236}">
                <a16:creationId xmlns:a16="http://schemas.microsoft.com/office/drawing/2014/main" id="{09F4ED43-9E1E-67F0-A040-785C21D3E04C}"/>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Hacinamiento de </a:t>
            </a:r>
            <a:r>
              <a:rPr lang="es-MX" sz="2400" dirty="0" err="1"/>
              <a:t>De</a:t>
            </a:r>
            <a:r>
              <a:rPr lang="es-MX" sz="2400" dirty="0"/>
              <a:t> Jong </a:t>
            </a:r>
          </a:p>
        </p:txBody>
      </p:sp>
      <p:graphicFrame>
        <p:nvGraphicFramePr>
          <p:cNvPr id="12" name="Table 11">
            <a:extLst>
              <a:ext uri="{FF2B5EF4-FFF2-40B4-BE49-F238E27FC236}">
                <a16:creationId xmlns:a16="http://schemas.microsoft.com/office/drawing/2014/main" id="{4F79217E-16B1-3E83-61A7-21E7A473DA9D}"/>
              </a:ext>
            </a:extLst>
          </p:cNvPr>
          <p:cNvGraphicFramePr>
            <a:graphicFrameLocks noGrp="1"/>
          </p:cNvGraphicFramePr>
          <p:nvPr>
            <p:extLst>
              <p:ext uri="{D42A27DB-BD31-4B8C-83A1-F6EECF244321}">
                <p14:modId xmlns:p14="http://schemas.microsoft.com/office/powerpoint/2010/main" val="1894614352"/>
              </p:ext>
            </p:extLst>
          </p:nvPr>
        </p:nvGraphicFramePr>
        <p:xfrm>
          <a:off x="0" y="3353445"/>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5" name="TextBox 14">
            <a:extLst>
              <a:ext uri="{FF2B5EF4-FFF2-40B4-BE49-F238E27FC236}">
                <a16:creationId xmlns:a16="http://schemas.microsoft.com/office/drawing/2014/main" id="{B59B4FD9-DB7C-2FEC-A2AB-B018B7AB9CDF}"/>
              </a:ext>
            </a:extLst>
          </p:cNvPr>
          <p:cNvSpPr txBox="1"/>
          <p:nvPr/>
        </p:nvSpPr>
        <p:spPr>
          <a:xfrm>
            <a:off x="7142699" y="2655768"/>
            <a:ext cx="2506628" cy="646331"/>
          </a:xfrm>
          <a:prstGeom prst="rect">
            <a:avLst/>
          </a:prstGeom>
          <a:noFill/>
        </p:spPr>
        <p:txBody>
          <a:bodyPr wrap="square">
            <a:spAutoFit/>
          </a:bodyPr>
          <a:lstStyle/>
          <a:p>
            <a:pPr algn="ctr"/>
            <a:r>
              <a:rPr lang="es-ES" sz="1800" b="1" dirty="0">
                <a:latin typeface="Gill Sans MT (Títulos)"/>
                <a:ea typeface="Calibri" panose="020F0502020204030204" pitchFamily="34" charset="0"/>
                <a:cs typeface="Times New Roman" panose="02020603050405020304" pitchFamily="18" charset="0"/>
              </a:rPr>
              <a:t>Grupo de individuos</a:t>
            </a:r>
          </a:p>
          <a:p>
            <a:pPr algn="ctr"/>
            <a:r>
              <a:rPr lang="es-ES" sz="1800" b="1" dirty="0">
                <a:latin typeface="Gill Sans MT (Títulos)"/>
                <a:ea typeface="Calibri" panose="020F0502020204030204" pitchFamily="34" charset="0"/>
                <a:cs typeface="Times New Roman" panose="02020603050405020304" pitchFamily="18" charset="0"/>
              </a:rPr>
              <a:t> seleccionados</a:t>
            </a:r>
            <a:endParaRPr lang="es-MX" dirty="0"/>
          </a:p>
        </p:txBody>
      </p:sp>
      <p:sp>
        <p:nvSpPr>
          <p:cNvPr id="10" name="TextBox 9">
            <a:extLst>
              <a:ext uri="{FF2B5EF4-FFF2-40B4-BE49-F238E27FC236}">
                <a16:creationId xmlns:a16="http://schemas.microsoft.com/office/drawing/2014/main" id="{AFCFF2FF-95F1-6B9A-0A29-846A8353E8FC}"/>
              </a:ext>
            </a:extLst>
          </p:cNvPr>
          <p:cNvSpPr txBox="1"/>
          <p:nvPr/>
        </p:nvSpPr>
        <p:spPr>
          <a:xfrm>
            <a:off x="741516" y="2771632"/>
            <a:ext cx="3251109" cy="369332"/>
          </a:xfrm>
          <a:prstGeom prst="rect">
            <a:avLst/>
          </a:prstGeom>
          <a:noFill/>
        </p:spPr>
        <p:txBody>
          <a:bodyPr wrap="square">
            <a:spAutoFit/>
          </a:bodyPr>
          <a:lstStyle/>
          <a:p>
            <a:r>
              <a:rPr lang="es-ES" b="1" dirty="0">
                <a:latin typeface="Gill Sans MT (Títulos)"/>
                <a:ea typeface="Calibri" panose="020F0502020204030204" pitchFamily="34" charset="0"/>
                <a:cs typeface="Times New Roman" panose="02020603050405020304" pitchFamily="18" charset="0"/>
              </a:rPr>
              <a:t>P</a:t>
            </a:r>
            <a:r>
              <a:rPr lang="es-ES" sz="1800" b="1" dirty="0">
                <a:latin typeface="Gill Sans MT (Títulos)"/>
                <a:ea typeface="Calibri" panose="020F0502020204030204" pitchFamily="34" charset="0"/>
                <a:cs typeface="Times New Roman" panose="02020603050405020304" pitchFamily="18" charset="0"/>
              </a:rPr>
              <a:t>oblación</a:t>
            </a:r>
            <a:endParaRPr lang="es-MX" dirty="0"/>
          </a:p>
        </p:txBody>
      </p:sp>
      <p:graphicFrame>
        <p:nvGraphicFramePr>
          <p:cNvPr id="17" name="Table 16">
            <a:extLst>
              <a:ext uri="{FF2B5EF4-FFF2-40B4-BE49-F238E27FC236}">
                <a16:creationId xmlns:a16="http://schemas.microsoft.com/office/drawing/2014/main" id="{7489FEF7-0B8C-83AC-7BEC-EA40768BD923}"/>
              </a:ext>
            </a:extLst>
          </p:cNvPr>
          <p:cNvGraphicFramePr>
            <a:graphicFrameLocks noGrp="1"/>
          </p:cNvGraphicFramePr>
          <p:nvPr>
            <p:extLst>
              <p:ext uri="{D42A27DB-BD31-4B8C-83A1-F6EECF244321}">
                <p14:modId xmlns:p14="http://schemas.microsoft.com/office/powerpoint/2010/main" val="1351001583"/>
              </p:ext>
            </p:extLst>
          </p:nvPr>
        </p:nvGraphicFramePr>
        <p:xfrm>
          <a:off x="2867478" y="4057820"/>
          <a:ext cx="3340817" cy="281750"/>
        </p:xfrm>
        <a:graphic>
          <a:graphicData uri="http://schemas.openxmlformats.org/drawingml/2006/table">
            <a:tbl>
              <a:tblPr firstRow="1" firstCol="1" bandRow="1"/>
              <a:tblGrid>
                <a:gridCol w="1239466">
                  <a:extLst>
                    <a:ext uri="{9D8B030D-6E8A-4147-A177-3AD203B41FA5}">
                      <a16:colId xmlns:a16="http://schemas.microsoft.com/office/drawing/2014/main" val="456292485"/>
                    </a:ext>
                  </a:extLst>
                </a:gridCol>
                <a:gridCol w="300193">
                  <a:extLst>
                    <a:ext uri="{9D8B030D-6E8A-4147-A177-3AD203B41FA5}">
                      <a16:colId xmlns:a16="http://schemas.microsoft.com/office/drawing/2014/main" val="1569835867"/>
                    </a:ext>
                  </a:extLst>
                </a:gridCol>
                <a:gridCol w="300193">
                  <a:extLst>
                    <a:ext uri="{9D8B030D-6E8A-4147-A177-3AD203B41FA5}">
                      <a16:colId xmlns:a16="http://schemas.microsoft.com/office/drawing/2014/main" val="2223545437"/>
                    </a:ext>
                  </a:extLst>
                </a:gridCol>
                <a:gridCol w="300193">
                  <a:extLst>
                    <a:ext uri="{9D8B030D-6E8A-4147-A177-3AD203B41FA5}">
                      <a16:colId xmlns:a16="http://schemas.microsoft.com/office/drawing/2014/main" val="2364669621"/>
                    </a:ext>
                  </a:extLst>
                </a:gridCol>
                <a:gridCol w="300193">
                  <a:extLst>
                    <a:ext uri="{9D8B030D-6E8A-4147-A177-3AD203B41FA5}">
                      <a16:colId xmlns:a16="http://schemas.microsoft.com/office/drawing/2014/main" val="4213279465"/>
                    </a:ext>
                  </a:extLst>
                </a:gridCol>
                <a:gridCol w="300193">
                  <a:extLst>
                    <a:ext uri="{9D8B030D-6E8A-4147-A177-3AD203B41FA5}">
                      <a16:colId xmlns:a16="http://schemas.microsoft.com/office/drawing/2014/main" val="2095844316"/>
                    </a:ext>
                  </a:extLst>
                </a:gridCol>
                <a:gridCol w="300193">
                  <a:extLst>
                    <a:ext uri="{9D8B030D-6E8A-4147-A177-3AD203B41FA5}">
                      <a16:colId xmlns:a16="http://schemas.microsoft.com/office/drawing/2014/main" val="314970045"/>
                    </a:ext>
                  </a:extLst>
                </a:gridCol>
                <a:gridCol w="30019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Descendiente</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bl>
          </a:graphicData>
        </a:graphic>
      </p:graphicFrame>
      <p:graphicFrame>
        <p:nvGraphicFramePr>
          <p:cNvPr id="18" name="Table 17">
            <a:extLst>
              <a:ext uri="{FF2B5EF4-FFF2-40B4-BE49-F238E27FC236}">
                <a16:creationId xmlns:a16="http://schemas.microsoft.com/office/drawing/2014/main" id="{82179B27-46EF-E454-DB54-7F2DC020759E}"/>
              </a:ext>
            </a:extLst>
          </p:cNvPr>
          <p:cNvGraphicFramePr>
            <a:graphicFrameLocks noGrp="1"/>
          </p:cNvGraphicFramePr>
          <p:nvPr>
            <p:extLst>
              <p:ext uri="{D42A27DB-BD31-4B8C-83A1-F6EECF244321}">
                <p14:modId xmlns:p14="http://schemas.microsoft.com/office/powerpoint/2010/main" val="3939508697"/>
              </p:ext>
            </p:extLst>
          </p:nvPr>
        </p:nvGraphicFramePr>
        <p:xfrm>
          <a:off x="6493905" y="3771945"/>
          <a:ext cx="2710253" cy="845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bl>
          </a:graphicData>
        </a:graphic>
      </p:graphicFrame>
      <p:graphicFrame>
        <p:nvGraphicFramePr>
          <p:cNvPr id="19" name="Table 18">
            <a:extLst>
              <a:ext uri="{FF2B5EF4-FFF2-40B4-BE49-F238E27FC236}">
                <a16:creationId xmlns:a16="http://schemas.microsoft.com/office/drawing/2014/main" id="{D6EA5DD9-0D24-502B-9DD2-83DF6119BF8C}"/>
              </a:ext>
            </a:extLst>
          </p:cNvPr>
          <p:cNvGraphicFramePr>
            <a:graphicFrameLocks noGrp="1"/>
          </p:cNvGraphicFramePr>
          <p:nvPr>
            <p:extLst>
              <p:ext uri="{D42A27DB-BD31-4B8C-83A1-F6EECF244321}">
                <p14:modId xmlns:p14="http://schemas.microsoft.com/office/powerpoint/2010/main" val="3323385707"/>
              </p:ext>
            </p:extLst>
          </p:nvPr>
        </p:nvGraphicFramePr>
        <p:xfrm>
          <a:off x="9457280" y="3237581"/>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20" name="TextBox 19">
            <a:extLst>
              <a:ext uri="{FF2B5EF4-FFF2-40B4-BE49-F238E27FC236}">
                <a16:creationId xmlns:a16="http://schemas.microsoft.com/office/drawing/2014/main" id="{412735F7-5659-C3A2-FC63-F1157ED5D64B}"/>
              </a:ext>
            </a:extLst>
          </p:cNvPr>
          <p:cNvSpPr txBox="1"/>
          <p:nvPr/>
        </p:nvSpPr>
        <p:spPr>
          <a:xfrm>
            <a:off x="10198797" y="2655768"/>
            <a:ext cx="1993204" cy="369332"/>
          </a:xfrm>
          <a:prstGeom prst="rect">
            <a:avLst/>
          </a:prstGeom>
          <a:noFill/>
        </p:spPr>
        <p:txBody>
          <a:bodyPr wrap="square">
            <a:spAutoFit/>
          </a:bodyPr>
          <a:lstStyle/>
          <a:p>
            <a:r>
              <a:rPr lang="es-ES" b="1" dirty="0">
                <a:latin typeface="Gill Sans MT (Títulos)"/>
                <a:ea typeface="Calibri" panose="020F0502020204030204" pitchFamily="34" charset="0"/>
                <a:cs typeface="Times New Roman" panose="02020603050405020304" pitchFamily="18" charset="0"/>
              </a:rPr>
              <a:t>Nueva P</a:t>
            </a:r>
            <a:r>
              <a:rPr lang="es-ES" sz="1800" b="1" dirty="0">
                <a:latin typeface="Gill Sans MT (Títulos)"/>
                <a:ea typeface="Calibri" panose="020F0502020204030204" pitchFamily="34" charset="0"/>
                <a:cs typeface="Times New Roman" panose="02020603050405020304" pitchFamily="18" charset="0"/>
              </a:rPr>
              <a:t>oblación</a:t>
            </a:r>
            <a:endParaRPr lang="es-MX" dirty="0"/>
          </a:p>
        </p:txBody>
      </p:sp>
    </p:spTree>
    <p:extLst>
      <p:ext uri="{BB962C8B-B14F-4D97-AF65-F5344CB8AC3E}">
        <p14:creationId xmlns:p14="http://schemas.microsoft.com/office/powerpoint/2010/main" val="344974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AAC16-046F-D7D2-3297-9C91F7B869F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0BC86B-8746-5532-3EDE-8C4E155A7F1C}"/>
              </a:ext>
            </a:extLst>
          </p:cNvPr>
          <p:cNvSpPr>
            <a:spLocks noGrp="1"/>
          </p:cNvSpPr>
          <p:nvPr>
            <p:ph type="sldNum" sz="quarter" idx="12"/>
          </p:nvPr>
        </p:nvSpPr>
        <p:spPr/>
        <p:txBody>
          <a:bodyPr/>
          <a:lstStyle/>
          <a:p>
            <a:fld id="{27C49EEB-2137-4DDB-9BF5-5635C18E0A87}" type="slidenum">
              <a:rPr lang="es-MX" smtClean="0"/>
              <a:t>12</a:t>
            </a:fld>
            <a:endParaRPr lang="es-MX"/>
          </a:p>
        </p:txBody>
      </p:sp>
      <p:sp>
        <p:nvSpPr>
          <p:cNvPr id="9" name="Title 2">
            <a:extLst>
              <a:ext uri="{FF2B5EF4-FFF2-40B4-BE49-F238E27FC236}">
                <a16:creationId xmlns:a16="http://schemas.microsoft.com/office/drawing/2014/main" id="{09F4ED43-9E1E-67F0-A040-785C21D3E04C}"/>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Hacinamiento de </a:t>
            </a:r>
            <a:r>
              <a:rPr lang="es-MX" sz="2400" dirty="0" err="1"/>
              <a:t>De</a:t>
            </a:r>
            <a:r>
              <a:rPr lang="es-MX" sz="2400" dirty="0"/>
              <a:t> Jong </a:t>
            </a:r>
          </a:p>
        </p:txBody>
      </p:sp>
      <p:sp>
        <p:nvSpPr>
          <p:cNvPr id="13" name="TextBox 12">
            <a:extLst>
              <a:ext uri="{FF2B5EF4-FFF2-40B4-BE49-F238E27FC236}">
                <a16:creationId xmlns:a16="http://schemas.microsoft.com/office/drawing/2014/main" id="{9A01974C-9516-6A4E-C2C0-202A4617EED5}"/>
              </a:ext>
            </a:extLst>
          </p:cNvPr>
          <p:cNvSpPr txBox="1"/>
          <p:nvPr/>
        </p:nvSpPr>
        <p:spPr>
          <a:xfrm>
            <a:off x="411915" y="1847281"/>
            <a:ext cx="11368170" cy="3416320"/>
          </a:xfrm>
          <a:prstGeom prst="rect">
            <a:avLst/>
          </a:prstGeom>
          <a:noFill/>
        </p:spPr>
        <p:txBody>
          <a:bodyPr wrap="square">
            <a:spAutoFit/>
          </a:bodyPr>
          <a:lstStyle/>
          <a:p>
            <a:pPr marL="342900" indent="-342900">
              <a:buFont typeface="+mj-lt"/>
              <a:buAutoNum type="arabicPeriod"/>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Ventaja: El </a:t>
            </a:r>
            <a:r>
              <a:rPr lang="es-MX" dirty="0" err="1">
                <a:latin typeface="Times New Roman" panose="02020603050405020304" pitchFamily="18" charset="0"/>
                <a:cs typeface="Times New Roman" panose="02020603050405020304" pitchFamily="18" charset="0"/>
              </a:rPr>
              <a:t>Crowding</a:t>
            </a:r>
            <a:r>
              <a:rPr lang="es-MX" dirty="0">
                <a:latin typeface="Times New Roman" panose="02020603050405020304" pitchFamily="18" charset="0"/>
                <a:cs typeface="Times New Roman" panose="02020603050405020304" pitchFamily="18" charset="0"/>
              </a:rPr>
              <a:t> de </a:t>
            </a:r>
            <a:r>
              <a:rPr lang="es-MX" dirty="0" err="1">
                <a:latin typeface="Times New Roman" panose="02020603050405020304" pitchFamily="18" charset="0"/>
                <a:cs typeface="Times New Roman" panose="02020603050405020304" pitchFamily="18" charset="0"/>
              </a:rPr>
              <a:t>De</a:t>
            </a:r>
            <a:r>
              <a:rPr lang="es-MX" dirty="0">
                <a:latin typeface="Times New Roman" panose="02020603050405020304" pitchFamily="18" charset="0"/>
                <a:cs typeface="Times New Roman" panose="02020603050405020304" pitchFamily="18" charset="0"/>
              </a:rPr>
              <a:t> Jong ayuda a mantener una diversidad genética en la población al reemplazar individuos similares. Esto evita la convergencia prematura y permite la exploración de múltiples soluciones en el espacio de búsqueda.</a:t>
            </a:r>
          </a:p>
          <a:p>
            <a:pPr marL="342900" indent="-342900">
              <a:buFont typeface="+mj-lt"/>
              <a:buAutoNum type="arabicPeriod"/>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Desventaja: Algunos algoritmos, incluido el </a:t>
            </a:r>
            <a:r>
              <a:rPr lang="es-MX" dirty="0" err="1">
                <a:latin typeface="Times New Roman" panose="02020603050405020304" pitchFamily="18" charset="0"/>
                <a:cs typeface="Times New Roman" panose="02020603050405020304" pitchFamily="18" charset="0"/>
              </a:rPr>
              <a:t>Crowding</a:t>
            </a:r>
            <a:r>
              <a:rPr lang="es-MX" dirty="0">
                <a:latin typeface="Times New Roman" panose="02020603050405020304" pitchFamily="18" charset="0"/>
                <a:cs typeface="Times New Roman" panose="02020603050405020304" pitchFamily="18" charset="0"/>
              </a:rPr>
              <a:t> de </a:t>
            </a:r>
            <a:r>
              <a:rPr lang="es-MX" dirty="0" err="1">
                <a:latin typeface="Times New Roman" panose="02020603050405020304" pitchFamily="18" charset="0"/>
                <a:cs typeface="Times New Roman" panose="02020603050405020304" pitchFamily="18" charset="0"/>
              </a:rPr>
              <a:t>De</a:t>
            </a:r>
            <a:r>
              <a:rPr lang="es-MX" dirty="0">
                <a:latin typeface="Times New Roman" panose="02020603050405020304" pitchFamily="18" charset="0"/>
                <a:cs typeface="Times New Roman" panose="02020603050405020304" pitchFamily="18" charset="0"/>
              </a:rPr>
              <a:t> Jong, pueden ser sensibles a la configuración de parámetros. En entornos de optimización específicos, encontrar los valores óptimos para estos parámetros puede ser un desafío.</a:t>
            </a:r>
          </a:p>
          <a:p>
            <a:pPr marL="342900" indent="-342900">
              <a:buFont typeface="+mj-lt"/>
              <a:buAutoNum type="arabicPeriod"/>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Desventaja: En ciertos casos, el énfasis en la diversidad a través del </a:t>
            </a:r>
            <a:r>
              <a:rPr lang="es-MX" dirty="0" err="1">
                <a:latin typeface="Times New Roman" panose="02020603050405020304" pitchFamily="18" charset="0"/>
                <a:cs typeface="Times New Roman" panose="02020603050405020304" pitchFamily="18" charset="0"/>
              </a:rPr>
              <a:t>Crowding</a:t>
            </a:r>
            <a:r>
              <a:rPr lang="es-MX" dirty="0">
                <a:latin typeface="Times New Roman" panose="02020603050405020304" pitchFamily="18" charset="0"/>
                <a:cs typeface="Times New Roman" panose="02020603050405020304" pitchFamily="18" charset="0"/>
              </a:rPr>
              <a:t> puede resultar en una pérdida de convergencia hacia la solución óptima, especialmente si no se equilibra adecuadamente con la explotación de buenas soluciones.</a:t>
            </a:r>
          </a:p>
        </p:txBody>
      </p:sp>
    </p:spTree>
    <p:extLst>
      <p:ext uri="{BB962C8B-B14F-4D97-AF65-F5344CB8AC3E}">
        <p14:creationId xmlns:p14="http://schemas.microsoft.com/office/powerpoint/2010/main" val="416652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13</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Técnicas de nicho</a:t>
            </a:r>
          </a:p>
        </p:txBody>
      </p:sp>
      <p:sp>
        <p:nvSpPr>
          <p:cNvPr id="7" name="TextBox 6">
            <a:extLst>
              <a:ext uri="{FF2B5EF4-FFF2-40B4-BE49-F238E27FC236}">
                <a16:creationId xmlns:a16="http://schemas.microsoft.com/office/drawing/2014/main" id="{BC0452F7-C797-CAD8-E7B8-6B4B2B791D26}"/>
              </a:ext>
            </a:extLst>
          </p:cNvPr>
          <p:cNvSpPr txBox="1"/>
          <p:nvPr/>
        </p:nvSpPr>
        <p:spPr>
          <a:xfrm>
            <a:off x="3967088" y="1869798"/>
            <a:ext cx="7716075" cy="4801314"/>
          </a:xfrm>
          <a:prstGeom prst="rect">
            <a:avLst/>
          </a:prstGeom>
          <a:noFill/>
        </p:spPr>
        <p:txBody>
          <a:bodyPr wrap="square">
            <a:spAutoFit/>
          </a:bodyPr>
          <a:lstStyle/>
          <a:p>
            <a:pPr algn="just"/>
            <a:r>
              <a:rPr lang="es-ES" sz="1800" b="1" dirty="0">
                <a:latin typeface="Times New Roman" panose="02020603050405020304" pitchFamily="18" charset="0"/>
                <a:cs typeface="Times New Roman" panose="02020603050405020304" pitchFamily="18" charset="0"/>
              </a:rPr>
              <a:t>Aptitud compartida (fitness </a:t>
            </a:r>
            <a:r>
              <a:rPr lang="es-ES" sz="1800" b="1" dirty="0" err="1">
                <a:latin typeface="Times New Roman" panose="02020603050405020304" pitchFamily="18" charset="0"/>
                <a:cs typeface="Times New Roman" panose="02020603050405020304" pitchFamily="18" charset="0"/>
              </a:rPr>
              <a:t>sharing</a:t>
            </a:r>
            <a:r>
              <a:rPr lang="es-ES" sz="1800" b="1" dirty="0">
                <a:latin typeface="Times New Roman" panose="02020603050405020304" pitchFamily="18" charset="0"/>
                <a:cs typeface="Times New Roman" panose="02020603050405020304" pitchFamily="18" charset="0"/>
              </a:rPr>
              <a:t>)</a:t>
            </a:r>
          </a:p>
          <a:p>
            <a:pPr algn="just"/>
            <a:endParaRPr lang="es-ES" sz="1800" b="1" dirty="0">
              <a:latin typeface="Times New Roman" panose="02020603050405020304" pitchFamily="18" charset="0"/>
              <a:cs typeface="Times New Roman" panose="02020603050405020304" pitchFamily="18" charset="0"/>
            </a:endParaRPr>
          </a:p>
          <a:p>
            <a:pPr algn="just"/>
            <a:r>
              <a:rPr lang="es-MX" dirty="0">
                <a:latin typeface="Times New Roman" panose="02020603050405020304" pitchFamily="18" charset="0"/>
                <a:cs typeface="Times New Roman" panose="02020603050405020304" pitchFamily="18" charset="0"/>
              </a:rPr>
              <a:t>Otro enfoque para inducir comportamientos de nicho en un Algoritmo </a:t>
            </a:r>
            <a:r>
              <a:rPr lang="es-MX" dirty="0" err="1">
                <a:latin typeface="Times New Roman" panose="02020603050405020304" pitchFamily="18" charset="0"/>
                <a:cs typeface="Times New Roman" panose="02020603050405020304" pitchFamily="18" charset="0"/>
              </a:rPr>
              <a:t>Bioinspirado</a:t>
            </a:r>
            <a:r>
              <a:rPr lang="es-MX" dirty="0">
                <a:latin typeface="Times New Roman" panose="02020603050405020304" pitchFamily="18" charset="0"/>
                <a:cs typeface="Times New Roman" panose="02020603050405020304" pitchFamily="18" charset="0"/>
              </a:rPr>
              <a:t> es la estrategia de aptitud compartida, que es probablemente el método de nicho más utilizado. El concepto de compartir fue introducido originalmente por </a:t>
            </a:r>
            <a:r>
              <a:rPr lang="es-MX" dirty="0" err="1">
                <a:latin typeface="Times New Roman" panose="02020603050405020304" pitchFamily="18" charset="0"/>
                <a:cs typeface="Times New Roman" panose="02020603050405020304" pitchFamily="18" charset="0"/>
              </a:rPr>
              <a:t>Holland</a:t>
            </a:r>
            <a:r>
              <a:rPr lang="es-MX" dirty="0">
                <a:latin typeface="Times New Roman" panose="02020603050405020304" pitchFamily="18" charset="0"/>
                <a:cs typeface="Times New Roman" panose="02020603050405020304" pitchFamily="18" charset="0"/>
              </a:rPr>
              <a:t> como un mecanismo para dividir la población en diferentes subpoblaciones según la similitud de los individuos en la población. La aptitud compartida se inspiró en el concepto de 'compartir' observado en la naturaleza, donde un individuo tiene </a:t>
            </a:r>
            <a:r>
              <a:rPr lang="es-MX" b="1" dirty="0">
                <a:latin typeface="Times New Roman" panose="02020603050405020304" pitchFamily="18" charset="0"/>
                <a:cs typeface="Times New Roman" panose="02020603050405020304" pitchFamily="18" charset="0"/>
              </a:rPr>
              <a:t>recursos limitados </a:t>
            </a:r>
            <a:r>
              <a:rPr lang="es-MX" dirty="0">
                <a:latin typeface="Times New Roman" panose="02020603050405020304" pitchFamily="18" charset="0"/>
                <a:cs typeface="Times New Roman" panose="02020603050405020304" pitchFamily="18" charset="0"/>
              </a:rPr>
              <a:t>que deben compartirse con otros individuos que ocupan el mismo nicho en el entorno. </a:t>
            </a:r>
          </a:p>
          <a:p>
            <a:pPr algn="just"/>
            <a:endParaRPr lang="es-MX" dirty="0">
              <a:latin typeface="Times New Roman" panose="02020603050405020304" pitchFamily="18" charset="0"/>
              <a:cs typeface="Times New Roman" panose="02020603050405020304" pitchFamily="18" charset="0"/>
            </a:endParaRPr>
          </a:p>
          <a:p>
            <a:pPr algn="just"/>
            <a:r>
              <a:rPr lang="es-MX" dirty="0">
                <a:latin typeface="Times New Roman" panose="02020603050405020304" pitchFamily="18" charset="0"/>
                <a:cs typeface="Times New Roman" panose="02020603050405020304" pitchFamily="18" charset="0"/>
              </a:rPr>
              <a:t>Básicamente se utiliza una función para </a:t>
            </a:r>
            <a:r>
              <a:rPr lang="es-MX" b="1" dirty="0">
                <a:latin typeface="Times New Roman" panose="02020603050405020304" pitchFamily="18" charset="0"/>
                <a:cs typeface="Times New Roman" panose="02020603050405020304" pitchFamily="18" charset="0"/>
              </a:rPr>
              <a:t>degradar la aptitud de un individuo </a:t>
            </a:r>
            <a:r>
              <a:rPr lang="es-MX" dirty="0">
                <a:latin typeface="Times New Roman" panose="02020603050405020304" pitchFamily="18" charset="0"/>
                <a:cs typeface="Times New Roman" panose="02020603050405020304" pitchFamily="18" charset="0"/>
              </a:rPr>
              <a:t>en función de la </a:t>
            </a:r>
            <a:r>
              <a:rPr lang="es-MX" b="1" dirty="0">
                <a:latin typeface="Times New Roman" panose="02020603050405020304" pitchFamily="18" charset="0"/>
                <a:cs typeface="Times New Roman" panose="02020603050405020304" pitchFamily="18" charset="0"/>
              </a:rPr>
              <a:t>presencia de otros individuos vecinos</a:t>
            </a:r>
            <a:r>
              <a:rPr lang="es-MX" dirty="0">
                <a:latin typeface="Times New Roman" panose="02020603050405020304" pitchFamily="18" charset="0"/>
                <a:cs typeface="Times New Roman" panose="02020603050405020304" pitchFamily="18" charset="0"/>
              </a:rPr>
              <a:t>. Muchos individuos en el mismo vecindario degradarían la aptitud  (</a:t>
            </a:r>
            <a:r>
              <a:rPr lang="es-MX" b="1" dirty="0">
                <a:latin typeface="Times New Roman" panose="02020603050405020304" pitchFamily="18" charset="0"/>
                <a:cs typeface="Times New Roman" panose="02020603050405020304" pitchFamily="18" charset="0"/>
              </a:rPr>
              <a:t>ósea agotarían los recursos</a:t>
            </a:r>
            <a:r>
              <a:rPr lang="es-MX" dirty="0">
                <a:latin typeface="Times New Roman" panose="02020603050405020304" pitchFamily="18" charset="0"/>
                <a:cs typeface="Times New Roman" panose="02020603050405020304" pitchFamily="18" charset="0"/>
              </a:rPr>
              <a:t>), limitando así el número de individuos que ocupan el mismo nicho, y promoviendo la existencia de subpoblaciones que convergen a diferentes puntos óptimos.</a:t>
            </a:r>
          </a:p>
        </p:txBody>
      </p:sp>
      <p:pic>
        <p:nvPicPr>
          <p:cNvPr id="1028" name="Picture 4" descr="Fondo Varios Pájaros Sentados En Un Alambre Al Atardecer Fondo, Imagen De  Pájaros En Un Alambre, Cable, Aves Imagen de Fondo Para Descarga Gratuita -  Pngtreee">
            <a:extLst>
              <a:ext uri="{FF2B5EF4-FFF2-40B4-BE49-F238E27FC236}">
                <a16:creationId xmlns:a16="http://schemas.microsoft.com/office/drawing/2014/main" id="{C99FC631-ADAD-AADD-82F8-6953EBABC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92" y="1996406"/>
            <a:ext cx="3468834" cy="1942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17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14</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Técnicas de nicho</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C0452F7-C797-CAD8-E7B8-6B4B2B791D26}"/>
                  </a:ext>
                </a:extLst>
              </p:cNvPr>
              <p:cNvSpPr txBox="1"/>
              <p:nvPr/>
            </p:nvSpPr>
            <p:spPr>
              <a:xfrm>
                <a:off x="517124" y="1869798"/>
                <a:ext cx="11166039" cy="2929263"/>
              </a:xfrm>
              <a:prstGeom prst="rect">
                <a:avLst/>
              </a:prstGeom>
              <a:noFill/>
            </p:spPr>
            <p:txBody>
              <a:bodyPr wrap="square">
                <a:spAutoFit/>
              </a:bodyPr>
              <a:lstStyle/>
              <a:p>
                <a:pPr algn="just"/>
                <a:r>
                  <a:rPr lang="es-ES" sz="1800" b="1" dirty="0">
                    <a:latin typeface="Times New Roman" panose="02020603050405020304" pitchFamily="18" charset="0"/>
                    <a:cs typeface="Times New Roman" panose="02020603050405020304" pitchFamily="18" charset="0"/>
                  </a:rPr>
                  <a:t>Función de repartición (</a:t>
                </a:r>
                <a:r>
                  <a:rPr lang="es-ES" sz="1800" b="1" dirty="0" err="1">
                    <a:latin typeface="Times New Roman" panose="02020603050405020304" pitchFamily="18" charset="0"/>
                    <a:cs typeface="Times New Roman" panose="02020603050405020304" pitchFamily="18" charset="0"/>
                  </a:rPr>
                  <a:t>sharing</a:t>
                </a:r>
                <a:r>
                  <a:rPr lang="es-ES" sz="1800" b="1" dirty="0">
                    <a:latin typeface="Times New Roman" panose="02020603050405020304" pitchFamily="18" charset="0"/>
                    <a:cs typeface="Times New Roman" panose="02020603050405020304" pitchFamily="18" charset="0"/>
                  </a:rPr>
                  <a:t> </a:t>
                </a:r>
                <a:r>
                  <a:rPr lang="es-ES" sz="1800" b="1" dirty="0" err="1">
                    <a:latin typeface="Times New Roman" panose="02020603050405020304" pitchFamily="18" charset="0"/>
                    <a:cs typeface="Times New Roman" panose="02020603050405020304" pitchFamily="18" charset="0"/>
                  </a:rPr>
                  <a:t>function</a:t>
                </a:r>
                <a:r>
                  <a:rPr lang="es-ES" sz="1800" b="1" dirty="0">
                    <a:latin typeface="Times New Roman" panose="02020603050405020304" pitchFamily="18" charset="0"/>
                    <a:cs typeface="Times New Roman" panose="02020603050405020304" pitchFamily="18" charset="0"/>
                  </a:rPr>
                  <a:t>)</a:t>
                </a:r>
              </a:p>
              <a:p>
                <a:pPr algn="just"/>
                <a:endParaRPr lang="es-MX" dirty="0">
                  <a:latin typeface="Times New Roman" panose="02020603050405020304" pitchFamily="18" charset="0"/>
                  <a:cs typeface="Times New Roman" panose="02020603050405020304" pitchFamily="18" charset="0"/>
                </a:endParaRPr>
              </a:p>
              <a:p>
                <a:pPr algn="just"/>
                <a:r>
                  <a:rPr lang="es-MX" dirty="0">
                    <a:latin typeface="Times New Roman" panose="02020603050405020304" pitchFamily="18" charset="0"/>
                    <a:cs typeface="Times New Roman" panose="02020603050405020304" pitchFamily="18" charset="0"/>
                  </a:rPr>
                  <a:t>La función para degradar la aptitud de un individuo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n-US" b="0" i="1" smtClean="0">
                            <a:latin typeface="Cambria Math" panose="02040503050406030204" pitchFamily="18" charset="0"/>
                            <a:cs typeface="Times New Roman" panose="02020603050405020304" pitchFamily="18" charset="0"/>
                          </a:rPr>
                          <m:t>𝑖</m:t>
                        </m:r>
                      </m:sub>
                    </m:sSub>
                  </m:oMath>
                </a14:m>
                <a:r>
                  <a:rPr lang="es-ES" dirty="0">
                    <a:latin typeface="Times New Roman" panose="02020603050405020304" pitchFamily="18" charset="0"/>
                    <a:cs typeface="Times New Roman" panose="02020603050405020304" pitchFamily="18" charset="0"/>
                  </a:rPr>
                  <a:t> </a:t>
                </a:r>
                <a:r>
                  <a:rPr lang="es-MX" dirty="0">
                    <a:latin typeface="Times New Roman" panose="02020603050405020304" pitchFamily="18" charset="0"/>
                    <a:cs typeface="Times New Roman" panose="02020603050405020304" pitchFamily="18" charset="0"/>
                  </a:rPr>
                  <a:t>que se conoce como</a:t>
                </a:r>
                <a:r>
                  <a:rPr lang="es-MX" b="1" dirty="0">
                    <a:latin typeface="Times New Roman" panose="02020603050405020304" pitchFamily="18" charset="0"/>
                    <a:cs typeface="Times New Roman" panose="02020603050405020304" pitchFamily="18" charset="0"/>
                  </a:rPr>
                  <a:t> </a:t>
                </a:r>
                <a:r>
                  <a:rPr lang="es-ES" sz="1800" b="1" dirty="0">
                    <a:latin typeface="Times New Roman" panose="02020603050405020304" pitchFamily="18" charset="0"/>
                    <a:cs typeface="Times New Roman" panose="02020603050405020304" pitchFamily="18" charset="0"/>
                  </a:rPr>
                  <a:t>función de repartición </a:t>
                </a:r>
                <a:r>
                  <a:rPr lang="es-ES" sz="1800" dirty="0">
                    <a:latin typeface="Times New Roman" panose="02020603050405020304" pitchFamily="18" charset="0"/>
                    <a:cs typeface="Times New Roman" panose="02020603050405020304" pitchFamily="18" charset="0"/>
                  </a:rPr>
                  <a:t>(</a:t>
                </a:r>
                <a:r>
                  <a:rPr lang="es-ES" sz="1800" dirty="0" err="1">
                    <a:latin typeface="Times New Roman" panose="02020603050405020304" pitchFamily="18" charset="0"/>
                    <a:cs typeface="Times New Roman" panose="02020603050405020304" pitchFamily="18" charset="0"/>
                  </a:rPr>
                  <a:t>sharing</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function</a:t>
                </a:r>
                <a:r>
                  <a:rPr lang="es-ES" sz="1800" dirty="0">
                    <a:latin typeface="Times New Roman" panose="02020603050405020304" pitchFamily="18" charset="0"/>
                    <a:cs typeface="Times New Roman" panose="02020603050405020304" pitchFamily="18" charset="0"/>
                  </a:rPr>
                  <a:t>). Esta función debe cumplir con tres características:</a:t>
                </a:r>
              </a:p>
              <a:p>
                <a:pPr algn="just"/>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s-ES" dirty="0">
                    <a:latin typeface="Times New Roman" panose="02020603050405020304" pitchFamily="18" charset="0"/>
                    <a:cs typeface="Times New Roman" panose="02020603050405020304" pitchFamily="18" charset="0"/>
                  </a:rPr>
                  <a:t>Una solución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𝑗</m:t>
                        </m:r>
                      </m:sub>
                    </m:sSub>
                  </m:oMath>
                </a14:m>
                <a:r>
                  <a:rPr lang="es-ES" dirty="0">
                    <a:latin typeface="Times New Roman" panose="02020603050405020304" pitchFamily="18" charset="0"/>
                    <a:cs typeface="Times New Roman" panose="02020603050405020304" pitchFamily="18" charset="0"/>
                  </a:rPr>
                  <a:t> fuera del radio del nicho, afecta o ¨comparte¨ cero a la solución </a:t>
                </a:r>
                <a14:m>
                  <m:oMath xmlns:m="http://schemas.openxmlformats.org/officeDocument/2006/math">
                    <m:sSub>
                      <m:sSubPr>
                        <m:ctrlPr>
                          <a:rPr lang="es-ES" b="0" i="1" smtClean="0">
                            <a:latin typeface="Cambria Math" panose="02040503050406030204" pitchFamily="18" charset="0"/>
                            <a:cs typeface="Times New Roman" panose="02020603050405020304" pitchFamily="18" charset="0"/>
                          </a:rPr>
                        </m:ctrlPr>
                      </m:sSubPr>
                      <m:e>
                        <m:r>
                          <a:rPr lang="es-E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𝑖</m:t>
                        </m:r>
                      </m:sub>
                    </m:sSub>
                  </m:oMath>
                </a14:m>
                <a:r>
                  <a:rPr lang="es-ES" dirty="0">
                    <a:latin typeface="Times New Roman" panose="02020603050405020304" pitchFamily="18" charset="0"/>
                    <a:cs typeface="Times New Roman" panose="02020603050405020304" pitchFamily="18" charset="0"/>
                  </a:rPr>
                  <a:t>.</a:t>
                </a:r>
              </a:p>
              <a:p>
                <a:pPr marL="342900" indent="-342900" algn="just">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s-ES" dirty="0">
                    <a:latin typeface="Times New Roman" panose="02020603050405020304" pitchFamily="18" charset="0"/>
                    <a:cs typeface="Times New Roman" panose="02020603050405020304" pitchFamily="18" charset="0"/>
                  </a:rPr>
                  <a:t>Una solución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𝑗</m:t>
                        </m:r>
                      </m:sub>
                    </m:sSub>
                  </m:oMath>
                </a14:m>
                <a:r>
                  <a:rPr lang="es-ES" dirty="0">
                    <a:latin typeface="Times New Roman" panose="02020603050405020304" pitchFamily="18" charset="0"/>
                    <a:cs typeface="Times New Roman" panose="02020603050405020304" pitchFamily="18" charset="0"/>
                  </a:rPr>
                  <a:t> extremadamente cerca de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𝑖</m:t>
                        </m:r>
                      </m:sub>
                    </m:sSub>
                  </m:oMath>
                </a14:m>
                <a:r>
                  <a:rPr lang="es-ES" dirty="0">
                    <a:latin typeface="Times New Roman" panose="02020603050405020304" pitchFamily="18" charset="0"/>
                    <a:cs typeface="Times New Roman" panose="02020603050405020304" pitchFamily="18" charset="0"/>
                  </a:rPr>
                  <a:t> , afecta o ¨comparte¨ uno con la solución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𝑖</m:t>
                        </m:r>
                      </m:sub>
                    </m:sSub>
                  </m:oMath>
                </a14:m>
                <a:r>
                  <a:rPr lang="es-ES" dirty="0">
                    <a:latin typeface="Times New Roman" panose="02020603050405020304" pitchFamily="18" charset="0"/>
                    <a:cs typeface="Times New Roman" panose="02020603050405020304" pitchFamily="18" charset="0"/>
                  </a:rPr>
                  <a:t> (porción máxima).</a:t>
                </a:r>
              </a:p>
              <a:p>
                <a:pPr marL="342900" indent="-342900" algn="just">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s-ES" dirty="0">
                    <a:latin typeface="Times New Roman" panose="02020603050405020304" pitchFamily="18" charset="0"/>
                    <a:cs typeface="Times New Roman" panose="02020603050405020304" pitchFamily="18" charset="0"/>
                  </a:rPr>
                  <a:t>Una solución </a:t>
                </a:r>
                <a14:m>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𝑗</m:t>
                        </m:r>
                      </m:sub>
                    </m:sSub>
                  </m:oMath>
                </a14:m>
                <a:r>
                  <a:rPr lang="es-ES" dirty="0">
                    <a:latin typeface="Times New Roman" panose="02020603050405020304" pitchFamily="18" charset="0"/>
                    <a:cs typeface="Times New Roman" panose="02020603050405020304" pitchFamily="18" charset="0"/>
                  </a:rPr>
                  <a:t> en el mismo nicho que </a:t>
                </a:r>
                <a14:m>
                  <m:oMath xmlns:m="http://schemas.openxmlformats.org/officeDocument/2006/math">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𝑥</m:t>
                        </m:r>
                      </m:e>
                      <m:sub>
                        <m:r>
                          <a:rPr lang="es-ES" b="0" i="1" smtClean="0">
                            <a:latin typeface="Cambria Math" panose="02040503050406030204" pitchFamily="18" charset="0"/>
                            <a:cs typeface="Times New Roman" panose="02020603050405020304" pitchFamily="18" charset="0"/>
                          </a:rPr>
                          <m:t>𝑖</m:t>
                        </m:r>
                      </m:sub>
                    </m:sSub>
                  </m:oMath>
                </a14:m>
                <a:r>
                  <a:rPr lang="es-ES" dirty="0">
                    <a:latin typeface="Times New Roman" panose="02020603050405020304" pitchFamily="18" charset="0"/>
                    <a:cs typeface="Times New Roman" panose="02020603050405020304" pitchFamily="18" charset="0"/>
                  </a:rPr>
                  <a:t> (ni tan cerca ni tan lejos)  afecta o ¨comparte¨  entre cero y uno.</a:t>
                </a:r>
                <a:endParaRPr lang="es-MX"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C0452F7-C797-CAD8-E7B8-6B4B2B791D26}"/>
                  </a:ext>
                </a:extLst>
              </p:cNvPr>
              <p:cNvSpPr txBox="1">
                <a:spLocks noRot="1" noChangeAspect="1" noMove="1" noResize="1" noEditPoints="1" noAdjustHandles="1" noChangeArrowheads="1" noChangeShapeType="1" noTextEdit="1"/>
              </p:cNvSpPr>
              <p:nvPr/>
            </p:nvSpPr>
            <p:spPr>
              <a:xfrm>
                <a:off x="517124" y="1869798"/>
                <a:ext cx="11166039" cy="2929263"/>
              </a:xfrm>
              <a:prstGeom prst="rect">
                <a:avLst/>
              </a:prstGeom>
              <a:blipFill>
                <a:blip r:embed="rId2"/>
                <a:stretch>
                  <a:fillRect l="-491" t="-1250" r="-437" b="-1667"/>
                </a:stretch>
              </a:blipFill>
            </p:spPr>
            <p:txBody>
              <a:bodyPr/>
              <a:lstStyle/>
              <a:p>
                <a:r>
                  <a:rPr lang="es-MX">
                    <a:noFill/>
                  </a:rPr>
                  <a:t> </a:t>
                </a:r>
              </a:p>
            </p:txBody>
          </p:sp>
        </mc:Fallback>
      </mc:AlternateContent>
    </p:spTree>
    <p:extLst>
      <p:ext uri="{BB962C8B-B14F-4D97-AF65-F5344CB8AC3E}">
        <p14:creationId xmlns:p14="http://schemas.microsoft.com/office/powerpoint/2010/main" val="548843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15</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Técnicas de nicho</a:t>
            </a:r>
          </a:p>
        </p:txBody>
      </p:sp>
      <p:sp>
        <p:nvSpPr>
          <p:cNvPr id="7" name="TextBox 6">
            <a:extLst>
              <a:ext uri="{FF2B5EF4-FFF2-40B4-BE49-F238E27FC236}">
                <a16:creationId xmlns:a16="http://schemas.microsoft.com/office/drawing/2014/main" id="{BC0452F7-C797-CAD8-E7B8-6B4B2B791D26}"/>
              </a:ext>
            </a:extLst>
          </p:cNvPr>
          <p:cNvSpPr txBox="1"/>
          <p:nvPr/>
        </p:nvSpPr>
        <p:spPr>
          <a:xfrm>
            <a:off x="517124" y="1869798"/>
            <a:ext cx="11166039" cy="646331"/>
          </a:xfrm>
          <a:prstGeom prst="rect">
            <a:avLst/>
          </a:prstGeom>
          <a:noFill/>
        </p:spPr>
        <p:txBody>
          <a:bodyPr wrap="square">
            <a:spAutoFit/>
          </a:bodyPr>
          <a:lstStyle/>
          <a:p>
            <a:pPr algn="just"/>
            <a:r>
              <a:rPr lang="es-ES" sz="1800" b="1" dirty="0">
                <a:latin typeface="Times New Roman" panose="02020603050405020304" pitchFamily="18" charset="0"/>
                <a:cs typeface="Times New Roman" panose="02020603050405020304" pitchFamily="18" charset="0"/>
              </a:rPr>
              <a:t>Función de repartición (</a:t>
            </a:r>
            <a:r>
              <a:rPr lang="es-ES" sz="1800" b="1" dirty="0" err="1">
                <a:latin typeface="Times New Roman" panose="02020603050405020304" pitchFamily="18" charset="0"/>
                <a:cs typeface="Times New Roman" panose="02020603050405020304" pitchFamily="18" charset="0"/>
              </a:rPr>
              <a:t>sharing</a:t>
            </a:r>
            <a:r>
              <a:rPr lang="es-ES" sz="1800" b="1" dirty="0">
                <a:latin typeface="Times New Roman" panose="02020603050405020304" pitchFamily="18" charset="0"/>
                <a:cs typeface="Times New Roman" panose="02020603050405020304" pitchFamily="18" charset="0"/>
              </a:rPr>
              <a:t> </a:t>
            </a:r>
            <a:r>
              <a:rPr lang="es-ES" sz="1800" b="1" dirty="0" err="1">
                <a:latin typeface="Times New Roman" panose="02020603050405020304" pitchFamily="18" charset="0"/>
                <a:cs typeface="Times New Roman" panose="02020603050405020304" pitchFamily="18" charset="0"/>
              </a:rPr>
              <a:t>function</a:t>
            </a:r>
            <a:r>
              <a:rPr lang="es-ES" sz="1800" b="1" dirty="0">
                <a:latin typeface="Times New Roman" panose="02020603050405020304" pitchFamily="18" charset="0"/>
                <a:cs typeface="Times New Roman" panose="02020603050405020304" pitchFamily="18" charset="0"/>
              </a:rPr>
              <a:t>) propuesta por Goldberg 1987</a:t>
            </a:r>
          </a:p>
          <a:p>
            <a:pPr algn="just"/>
            <a:endParaRPr lang="es-MX"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69B2EC-194E-D98B-BB44-91DA1F60F7CD}"/>
                  </a:ext>
                </a:extLst>
              </p:cNvPr>
              <p:cNvSpPr txBox="1"/>
              <p:nvPr/>
            </p:nvSpPr>
            <p:spPr>
              <a:xfrm>
                <a:off x="647115" y="2680635"/>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6" name="TextBox 5">
                <a:extLst>
                  <a:ext uri="{FF2B5EF4-FFF2-40B4-BE49-F238E27FC236}">
                    <a16:creationId xmlns:a16="http://schemas.microsoft.com/office/drawing/2014/main" id="{D869B2EC-194E-D98B-BB44-91DA1F60F7CD}"/>
                  </a:ext>
                </a:extLst>
              </p:cNvPr>
              <p:cNvSpPr txBox="1">
                <a:spLocks noRot="1" noChangeAspect="1" noMove="1" noResize="1" noEditPoints="1" noAdjustHandles="1" noChangeArrowheads="1" noChangeShapeType="1" noTextEdit="1"/>
              </p:cNvSpPr>
              <p:nvPr/>
            </p:nvSpPr>
            <p:spPr>
              <a:xfrm>
                <a:off x="647115" y="2680635"/>
                <a:ext cx="4615623" cy="1102610"/>
              </a:xfrm>
              <a:prstGeom prst="rect">
                <a:avLst/>
              </a:prstGeom>
              <a:blipFill>
                <a:blip r:embed="rId2"/>
                <a:stretch>
                  <a:fillRect/>
                </a:stretch>
              </a:blipFill>
            </p:spPr>
            <p:txBody>
              <a:bodyPr/>
              <a:lstStyle/>
              <a:p>
                <a:r>
                  <a:rPr lang="es-MX">
                    <a:noFill/>
                  </a:rPr>
                  <a:t> </a:t>
                </a:r>
              </a:p>
            </p:txBody>
          </p:sp>
        </mc:Fallback>
      </mc:AlternateContent>
      <p:cxnSp>
        <p:nvCxnSpPr>
          <p:cNvPr id="12" name="Straight Connector 11">
            <a:extLst>
              <a:ext uri="{FF2B5EF4-FFF2-40B4-BE49-F238E27FC236}">
                <a16:creationId xmlns:a16="http://schemas.microsoft.com/office/drawing/2014/main" id="{9ADCC56E-D1E3-7AC1-41F1-C94576CEAF17}"/>
              </a:ext>
            </a:extLst>
          </p:cNvPr>
          <p:cNvCxnSpPr>
            <a:cxnSpLocks/>
          </p:cNvCxnSpPr>
          <p:nvPr/>
        </p:nvCxnSpPr>
        <p:spPr>
          <a:xfrm>
            <a:off x="5584873" y="2516129"/>
            <a:ext cx="0" cy="4243397"/>
          </a:xfrm>
          <a:prstGeom prst="line">
            <a:avLst/>
          </a:prstGeom>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1EA6323C-FC3F-9021-2542-80669F6948D3}"/>
              </a:ext>
            </a:extLst>
          </p:cNvPr>
          <p:cNvSpPr/>
          <p:nvPr/>
        </p:nvSpPr>
        <p:spPr>
          <a:xfrm>
            <a:off x="6767290" y="3592587"/>
            <a:ext cx="182879" cy="1828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Oval 13">
            <a:extLst>
              <a:ext uri="{FF2B5EF4-FFF2-40B4-BE49-F238E27FC236}">
                <a16:creationId xmlns:a16="http://schemas.microsoft.com/office/drawing/2014/main" id="{1A26F48A-C595-F1BC-C1D0-8FCF62EC4675}"/>
              </a:ext>
            </a:extLst>
          </p:cNvPr>
          <p:cNvSpPr/>
          <p:nvPr/>
        </p:nvSpPr>
        <p:spPr>
          <a:xfrm>
            <a:off x="6858729" y="3684027"/>
            <a:ext cx="182879" cy="1828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10E8835-2324-2774-5C34-E722591D3558}"/>
                  </a:ext>
                </a:extLst>
              </p:cNvPr>
              <p:cNvSpPr txBox="1"/>
              <p:nvPr/>
            </p:nvSpPr>
            <p:spPr>
              <a:xfrm>
                <a:off x="517124" y="4129525"/>
                <a:ext cx="4615617" cy="967957"/>
              </a:xfrm>
              <a:prstGeom prst="rect">
                <a:avLst/>
              </a:prstGeom>
              <a:noFill/>
            </p:spPr>
            <p:txBody>
              <a:bodyPr wrap="square" rtlCol="0">
                <a:spAutoFit/>
              </a:bodyPr>
              <a:lstStyle/>
              <a:p>
                <a:pPr algn="just"/>
                <a:r>
                  <a:rPr lang="es-ES" dirty="0"/>
                  <a:t>Donde </a:t>
                </a:r>
                <a14:m>
                  <m:oMath xmlns:m="http://schemas.openxmlformats.org/officeDocument/2006/math">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oMath>
                </a14:m>
                <a:r>
                  <a:rPr lang="es-ES" dirty="0"/>
                  <a:t> es la distancia entre los individuos </a:t>
                </a:r>
                <a14:m>
                  <m:oMath xmlns:m="http://schemas.openxmlformats.org/officeDocument/2006/math">
                    <m:sSub>
                      <m:sSubPr>
                        <m:ctrlPr>
                          <a:rPr lang="en-US" i="1">
                            <a:latin typeface="Cambria Math" panose="02040503050406030204" pitchFamily="18" charset="0"/>
                          </a:rPr>
                        </m:ctrlPr>
                      </m:sSubPr>
                      <m:e>
                        <m:r>
                          <a:rPr lang="es-ES" b="0" i="1" smtClean="0">
                            <a:latin typeface="Cambria Math" panose="02040503050406030204" pitchFamily="18" charset="0"/>
                          </a:rPr>
                          <m:t>𝑥</m:t>
                        </m:r>
                      </m:e>
                      <m:sub>
                        <m:r>
                          <a:rPr lang="en-US" i="1">
                            <a:latin typeface="Cambria Math" panose="02040503050406030204" pitchFamily="18" charset="0"/>
                          </a:rPr>
                          <m:t>𝑖</m:t>
                        </m:r>
                      </m:sub>
                    </m:sSub>
                  </m:oMath>
                </a14:m>
                <a:r>
                  <a:rPr lang="es-ES" dirty="0"/>
                  <a:t> y </a:t>
                </a:r>
                <a14:m>
                  <m:oMath xmlns:m="http://schemas.openxmlformats.org/officeDocument/2006/math">
                    <m:sSub>
                      <m:sSubPr>
                        <m:ctrlPr>
                          <a:rPr lang="en-US" i="1">
                            <a:latin typeface="Cambria Math" panose="02040503050406030204" pitchFamily="18" charset="0"/>
                          </a:rPr>
                        </m:ctrlPr>
                      </m:sSubPr>
                      <m:e>
                        <m:r>
                          <a:rPr lang="es-ES" b="0" i="1" smtClean="0">
                            <a:latin typeface="Cambria Math" panose="02040503050406030204" pitchFamily="18" charset="0"/>
                          </a:rPr>
                          <m:t>𝑥</m:t>
                        </m:r>
                      </m:e>
                      <m:sub>
                        <m:r>
                          <a:rPr lang="en-US" i="1">
                            <a:latin typeface="Cambria Math" panose="02040503050406030204" pitchFamily="18" charset="0"/>
                          </a:rPr>
                          <m:t>𝑗</m:t>
                        </m:r>
                      </m:sub>
                    </m:sSub>
                  </m:oMath>
                </a14:m>
                <a:r>
                  <a:rPr lang="es-MX" dirty="0"/>
                  <a:t>  en el fenotipo (reales); </a:t>
                </a:r>
                <a14:m>
                  <m:oMath xmlns:m="http://schemas.openxmlformats.org/officeDocument/2006/math">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oMath>
                </a14:m>
                <a:r>
                  <a:rPr lang="es-MX" dirty="0"/>
                  <a:t> es el radio del nicho;  </a:t>
                </a:r>
                <a:r>
                  <a:rPr lang="el-GR" dirty="0">
                    <a:latin typeface="Inter-Regular"/>
                  </a:rPr>
                  <a:t>α</a:t>
                </a:r>
                <a:r>
                  <a:rPr lang="es-ES" dirty="0">
                    <a:latin typeface="Inter-Regular"/>
                  </a:rPr>
                  <a:t> es el factor de escala.</a:t>
                </a:r>
                <a:endParaRPr lang="es-MX" dirty="0"/>
              </a:p>
            </p:txBody>
          </p:sp>
        </mc:Choice>
        <mc:Fallback xmlns="">
          <p:sp>
            <p:nvSpPr>
              <p:cNvPr id="15" name="TextBox 14">
                <a:extLst>
                  <a:ext uri="{FF2B5EF4-FFF2-40B4-BE49-F238E27FC236}">
                    <a16:creationId xmlns:a16="http://schemas.microsoft.com/office/drawing/2014/main" id="{210E8835-2324-2774-5C34-E722591D3558}"/>
                  </a:ext>
                </a:extLst>
              </p:cNvPr>
              <p:cNvSpPr txBox="1">
                <a:spLocks noRot="1" noChangeAspect="1" noMove="1" noResize="1" noEditPoints="1" noAdjustHandles="1" noChangeArrowheads="1" noChangeShapeType="1" noTextEdit="1"/>
              </p:cNvSpPr>
              <p:nvPr/>
            </p:nvSpPr>
            <p:spPr>
              <a:xfrm>
                <a:off x="517124" y="4129525"/>
                <a:ext cx="4615617" cy="967957"/>
              </a:xfrm>
              <a:prstGeom prst="rect">
                <a:avLst/>
              </a:prstGeom>
              <a:blipFill>
                <a:blip r:embed="rId3"/>
                <a:stretch>
                  <a:fillRect l="-1189" t="-3145" r="-1057" b="-9434"/>
                </a:stretch>
              </a:blipFill>
            </p:spPr>
            <p:txBody>
              <a:bodyPr/>
              <a:lstStyle/>
              <a:p>
                <a:r>
                  <a:rPr lang="es-MX">
                    <a:noFill/>
                  </a:rPr>
                  <a:t> </a:t>
                </a:r>
              </a:p>
            </p:txBody>
          </p:sp>
        </mc:Fallback>
      </mc:AlternateContent>
      <p:sp>
        <p:nvSpPr>
          <p:cNvPr id="8" name="Oval 7">
            <a:extLst>
              <a:ext uri="{FF2B5EF4-FFF2-40B4-BE49-F238E27FC236}">
                <a16:creationId xmlns:a16="http://schemas.microsoft.com/office/drawing/2014/main" id="{544CF9AB-8A60-FA80-0410-5188E14A90DC}"/>
              </a:ext>
            </a:extLst>
          </p:cNvPr>
          <p:cNvSpPr/>
          <p:nvPr/>
        </p:nvSpPr>
        <p:spPr>
          <a:xfrm>
            <a:off x="6070936" y="2827545"/>
            <a:ext cx="1828800" cy="18288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cxnSp>
        <p:nvCxnSpPr>
          <p:cNvPr id="19" name="Straight Arrow Connector 18">
            <a:extLst>
              <a:ext uri="{FF2B5EF4-FFF2-40B4-BE49-F238E27FC236}">
                <a16:creationId xmlns:a16="http://schemas.microsoft.com/office/drawing/2014/main" id="{2729FE9E-0A26-2A89-B4B5-20057AAD4E82}"/>
              </a:ext>
            </a:extLst>
          </p:cNvPr>
          <p:cNvCxnSpPr>
            <a:cxnSpLocks/>
          </p:cNvCxnSpPr>
          <p:nvPr/>
        </p:nvCxnSpPr>
        <p:spPr>
          <a:xfrm>
            <a:off x="6950169" y="3775467"/>
            <a:ext cx="460447" cy="764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D5186C13-94EB-4B1A-B43F-268EDA94083E}"/>
              </a:ext>
            </a:extLst>
          </p:cNvPr>
          <p:cNvSpPr/>
          <p:nvPr/>
        </p:nvSpPr>
        <p:spPr>
          <a:xfrm>
            <a:off x="10986648" y="3592587"/>
            <a:ext cx="182879" cy="1828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Oval 24">
            <a:extLst>
              <a:ext uri="{FF2B5EF4-FFF2-40B4-BE49-F238E27FC236}">
                <a16:creationId xmlns:a16="http://schemas.microsoft.com/office/drawing/2014/main" id="{EC2CC10D-C707-E5EF-FB00-20C32AFFF887}"/>
              </a:ext>
            </a:extLst>
          </p:cNvPr>
          <p:cNvSpPr/>
          <p:nvPr/>
        </p:nvSpPr>
        <p:spPr>
          <a:xfrm>
            <a:off x="9738407" y="3684027"/>
            <a:ext cx="182879" cy="1828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Oval 25">
            <a:extLst>
              <a:ext uri="{FF2B5EF4-FFF2-40B4-BE49-F238E27FC236}">
                <a16:creationId xmlns:a16="http://schemas.microsoft.com/office/drawing/2014/main" id="{8245624A-4CA3-8743-A450-EC326E87CB99}"/>
              </a:ext>
            </a:extLst>
          </p:cNvPr>
          <p:cNvSpPr/>
          <p:nvPr/>
        </p:nvSpPr>
        <p:spPr>
          <a:xfrm>
            <a:off x="8950614" y="2827545"/>
            <a:ext cx="1828800" cy="18288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cxnSp>
        <p:nvCxnSpPr>
          <p:cNvPr id="27" name="Straight Arrow Connector 26">
            <a:extLst>
              <a:ext uri="{FF2B5EF4-FFF2-40B4-BE49-F238E27FC236}">
                <a16:creationId xmlns:a16="http://schemas.microsoft.com/office/drawing/2014/main" id="{6B16744D-8867-C4BD-54AC-0A468CCD9D5F}"/>
              </a:ext>
            </a:extLst>
          </p:cNvPr>
          <p:cNvCxnSpPr>
            <a:cxnSpLocks/>
          </p:cNvCxnSpPr>
          <p:nvPr/>
        </p:nvCxnSpPr>
        <p:spPr>
          <a:xfrm>
            <a:off x="9829847" y="3775467"/>
            <a:ext cx="460447" cy="764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D3347B5C-A8DE-E14F-E17C-B8A375CC70FE}"/>
              </a:ext>
            </a:extLst>
          </p:cNvPr>
          <p:cNvSpPr/>
          <p:nvPr/>
        </p:nvSpPr>
        <p:spPr>
          <a:xfrm>
            <a:off x="8982287" y="5578025"/>
            <a:ext cx="182879" cy="1828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Oval 28">
            <a:extLst>
              <a:ext uri="{FF2B5EF4-FFF2-40B4-BE49-F238E27FC236}">
                <a16:creationId xmlns:a16="http://schemas.microsoft.com/office/drawing/2014/main" id="{5BFB7AD9-BEE7-C0EC-FF20-8F4383B4578F}"/>
              </a:ext>
            </a:extLst>
          </p:cNvPr>
          <p:cNvSpPr/>
          <p:nvPr/>
        </p:nvSpPr>
        <p:spPr>
          <a:xfrm>
            <a:off x="8430400" y="5602620"/>
            <a:ext cx="182879" cy="18288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Oval 29">
            <a:extLst>
              <a:ext uri="{FF2B5EF4-FFF2-40B4-BE49-F238E27FC236}">
                <a16:creationId xmlns:a16="http://schemas.microsoft.com/office/drawing/2014/main" id="{E6D6D79A-80DB-36A8-D4F1-A6A2A123E829}"/>
              </a:ext>
            </a:extLst>
          </p:cNvPr>
          <p:cNvSpPr/>
          <p:nvPr/>
        </p:nvSpPr>
        <p:spPr>
          <a:xfrm>
            <a:off x="7642607" y="4746138"/>
            <a:ext cx="1828800" cy="182880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cxnSp>
        <p:nvCxnSpPr>
          <p:cNvPr id="31" name="Straight Arrow Connector 30">
            <a:extLst>
              <a:ext uri="{FF2B5EF4-FFF2-40B4-BE49-F238E27FC236}">
                <a16:creationId xmlns:a16="http://schemas.microsoft.com/office/drawing/2014/main" id="{5A20410A-1D33-D6CA-A1A0-3CDB2D19BDD2}"/>
              </a:ext>
            </a:extLst>
          </p:cNvPr>
          <p:cNvCxnSpPr>
            <a:cxnSpLocks/>
          </p:cNvCxnSpPr>
          <p:nvPr/>
        </p:nvCxnSpPr>
        <p:spPr>
          <a:xfrm>
            <a:off x="8521840" y="5694060"/>
            <a:ext cx="460447" cy="764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187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16</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Técnicas de nicho</a:t>
            </a:r>
          </a:p>
        </p:txBody>
      </p:sp>
      <p:sp>
        <p:nvSpPr>
          <p:cNvPr id="7" name="TextBox 6">
            <a:extLst>
              <a:ext uri="{FF2B5EF4-FFF2-40B4-BE49-F238E27FC236}">
                <a16:creationId xmlns:a16="http://schemas.microsoft.com/office/drawing/2014/main" id="{BC0452F7-C797-CAD8-E7B8-6B4B2B791D26}"/>
              </a:ext>
            </a:extLst>
          </p:cNvPr>
          <p:cNvSpPr txBox="1"/>
          <p:nvPr/>
        </p:nvSpPr>
        <p:spPr>
          <a:xfrm>
            <a:off x="517124" y="1869798"/>
            <a:ext cx="11166039" cy="646331"/>
          </a:xfrm>
          <a:prstGeom prst="rect">
            <a:avLst/>
          </a:prstGeom>
          <a:noFill/>
        </p:spPr>
        <p:txBody>
          <a:bodyPr wrap="square">
            <a:spAutoFit/>
          </a:bodyPr>
          <a:lstStyle/>
          <a:p>
            <a:pPr algn="just"/>
            <a:r>
              <a:rPr lang="es-ES" sz="1800" b="1" dirty="0">
                <a:latin typeface="Times New Roman" panose="02020603050405020304" pitchFamily="18" charset="0"/>
                <a:cs typeface="Times New Roman" panose="02020603050405020304" pitchFamily="18" charset="0"/>
              </a:rPr>
              <a:t>Función de repartición (</a:t>
            </a:r>
            <a:r>
              <a:rPr lang="es-ES" sz="1800" b="1" dirty="0" err="1">
                <a:latin typeface="Times New Roman" panose="02020603050405020304" pitchFamily="18" charset="0"/>
                <a:cs typeface="Times New Roman" panose="02020603050405020304" pitchFamily="18" charset="0"/>
              </a:rPr>
              <a:t>sharing</a:t>
            </a:r>
            <a:r>
              <a:rPr lang="es-ES" sz="1800" b="1" dirty="0">
                <a:latin typeface="Times New Roman" panose="02020603050405020304" pitchFamily="18" charset="0"/>
                <a:cs typeface="Times New Roman" panose="02020603050405020304" pitchFamily="18" charset="0"/>
              </a:rPr>
              <a:t> </a:t>
            </a:r>
            <a:r>
              <a:rPr lang="es-ES" sz="1800" b="1" dirty="0" err="1">
                <a:latin typeface="Times New Roman" panose="02020603050405020304" pitchFamily="18" charset="0"/>
                <a:cs typeface="Times New Roman" panose="02020603050405020304" pitchFamily="18" charset="0"/>
              </a:rPr>
              <a:t>function</a:t>
            </a:r>
            <a:r>
              <a:rPr lang="es-ES" sz="1800" b="1" dirty="0">
                <a:latin typeface="Times New Roman" panose="02020603050405020304" pitchFamily="18" charset="0"/>
                <a:cs typeface="Times New Roman" panose="02020603050405020304" pitchFamily="18" charset="0"/>
              </a:rPr>
              <a:t>) propuesta por Goldberg 1987</a:t>
            </a:r>
          </a:p>
          <a:p>
            <a:pPr algn="just"/>
            <a:endParaRPr lang="es-MX"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69B2EC-194E-D98B-BB44-91DA1F60F7CD}"/>
                  </a:ext>
                </a:extLst>
              </p:cNvPr>
              <p:cNvSpPr txBox="1"/>
              <p:nvPr/>
            </p:nvSpPr>
            <p:spPr>
              <a:xfrm>
                <a:off x="647115" y="2680635"/>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6" name="TextBox 5">
                <a:extLst>
                  <a:ext uri="{FF2B5EF4-FFF2-40B4-BE49-F238E27FC236}">
                    <a16:creationId xmlns:a16="http://schemas.microsoft.com/office/drawing/2014/main" id="{D869B2EC-194E-D98B-BB44-91DA1F60F7CD}"/>
                  </a:ext>
                </a:extLst>
              </p:cNvPr>
              <p:cNvSpPr txBox="1">
                <a:spLocks noRot="1" noChangeAspect="1" noMove="1" noResize="1" noEditPoints="1" noAdjustHandles="1" noChangeArrowheads="1" noChangeShapeType="1" noTextEdit="1"/>
              </p:cNvSpPr>
              <p:nvPr/>
            </p:nvSpPr>
            <p:spPr>
              <a:xfrm>
                <a:off x="647115" y="2680635"/>
                <a:ext cx="4615623" cy="1102610"/>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09E410-1AFF-3CA1-63A6-0B409FEB2D1C}"/>
                  </a:ext>
                </a:extLst>
              </p:cNvPr>
              <p:cNvSpPr txBox="1"/>
              <p:nvPr/>
            </p:nvSpPr>
            <p:spPr>
              <a:xfrm>
                <a:off x="5052264" y="2568717"/>
                <a:ext cx="6210886"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r>
                        <a:rPr lang="es-ES" b="0" i="0"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nary>
                            <m:naryPr>
                              <m:chr m:val="∑"/>
                              <m:ctrlPr>
                                <a:rPr lang="es-ES" i="1" kern="1400" spc="20">
                                  <a:latin typeface="Cambria Math" panose="02040503050406030204" pitchFamily="18" charset="0"/>
                                </a:rPr>
                              </m:ctrlPr>
                            </m:naryPr>
                            <m:sub>
                              <m:r>
                                <m:rPr>
                                  <m:brk m:alnAt="23"/>
                                </m:rPr>
                                <a:rPr lang="en-US" i="1" kern="1400" spc="20">
                                  <a:latin typeface="Cambria Math" panose="02040503050406030204" pitchFamily="18" charset="0"/>
                                </a:rPr>
                                <m:t>𝑘</m:t>
                              </m:r>
                              <m:r>
                                <a:rPr lang="en-US" i="1" kern="1400" spc="20">
                                  <a:latin typeface="Cambria Math" panose="02040503050406030204" pitchFamily="18" charset="0"/>
                                </a:rPr>
                                <m:t>=1</m:t>
                              </m:r>
                            </m:sub>
                            <m:sup>
                              <m:r>
                                <a:rPr lang="en-US" i="1" kern="1400" spc="2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𝑖</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i="1" kern="1400" spc="20">
                                          <a:latin typeface="Cambria Math" panose="02040503050406030204" pitchFamily="18" charset="0"/>
                                        </a:rPr>
                                        <m:t>,</m:t>
                                      </m:r>
                                      <m:r>
                                        <a:rPr lang="en-US" b="0" i="1" kern="1400" spc="20" smtClean="0">
                                          <a:latin typeface="Cambria Math" panose="02040503050406030204" pitchFamily="18" charset="0"/>
                                        </a:rPr>
                                        <m:t>𝑗</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oMath>
                  </m:oMathPara>
                </a14:m>
                <a:endParaRPr lang="es-MX" dirty="0"/>
              </a:p>
            </p:txBody>
          </p:sp>
        </mc:Choice>
        <mc:Fallback xmlns="">
          <p:sp>
            <p:nvSpPr>
              <p:cNvPr id="10" name="TextBox 9">
                <a:extLst>
                  <a:ext uri="{FF2B5EF4-FFF2-40B4-BE49-F238E27FC236}">
                    <a16:creationId xmlns:a16="http://schemas.microsoft.com/office/drawing/2014/main" id="{E009E410-1AFF-3CA1-63A6-0B409FEB2D1C}"/>
                  </a:ext>
                </a:extLst>
              </p:cNvPr>
              <p:cNvSpPr txBox="1">
                <a:spLocks noRot="1" noChangeAspect="1" noMove="1" noResize="1" noEditPoints="1" noAdjustHandles="1" noChangeArrowheads="1" noChangeShapeType="1" noTextEdit="1"/>
              </p:cNvSpPr>
              <p:nvPr/>
            </p:nvSpPr>
            <p:spPr>
              <a:xfrm>
                <a:off x="5052264" y="2568717"/>
                <a:ext cx="6210886" cy="1169936"/>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B2DD4D-7D5F-1AFF-C0BE-5A8B167CC327}"/>
                  </a:ext>
                </a:extLst>
              </p:cNvPr>
              <p:cNvSpPr txBox="1"/>
              <p:nvPr/>
            </p:nvSpPr>
            <p:spPr>
              <a:xfrm>
                <a:off x="0" y="5073045"/>
                <a:ext cx="4882798" cy="9883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kern="1400" spc="20" smtClean="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r>
                        <a:rPr lang="es-ES" b="0" i="0" kern="1400" spc="20" smtClean="0">
                          <a:latin typeface="Cambria Math" panose="02040503050406030204" pitchFamily="18" charset="0"/>
                        </a:rPr>
                        <m:t>=</m:t>
                      </m:r>
                      <m:f>
                        <m:fPr>
                          <m:ctrlPr>
                            <a:rPr lang="es-ES" b="0" i="1" kern="1400" spc="20" smtClean="0">
                              <a:latin typeface="Cambria Math" panose="02040503050406030204" pitchFamily="18" charset="0"/>
                            </a:rPr>
                          </m:ctrlPr>
                        </m:fPr>
                        <m:num>
                          <m:rad>
                            <m:radPr>
                              <m:degHide m:val="on"/>
                              <m:ctrlPr>
                                <a:rPr lang="es-ES" i="1" kern="1400" spc="20">
                                  <a:latin typeface="Cambria Math" panose="02040503050406030204" pitchFamily="18" charset="0"/>
                                </a:rPr>
                              </m:ctrlPr>
                            </m:radPr>
                            <m:deg/>
                            <m:e>
                              <m:nary>
                                <m:naryPr>
                                  <m:chr m:val="∑"/>
                                  <m:ctrlPr>
                                    <a:rPr lang="es-ES" i="1" kern="1400" spc="20" smtClean="0">
                                      <a:latin typeface="Cambria Math" panose="02040503050406030204" pitchFamily="18" charset="0"/>
                                    </a:rPr>
                                  </m:ctrlPr>
                                </m:naryPr>
                                <m:sub>
                                  <m:r>
                                    <m:rPr>
                                      <m:brk m:alnAt="23"/>
                                    </m:rPr>
                                    <a:rPr lang="en-US" b="0" i="1" kern="1400" spc="20" smtClean="0">
                                      <a:latin typeface="Cambria Math" panose="02040503050406030204" pitchFamily="18" charset="0"/>
                                    </a:rPr>
                                    <m:t>𝑘</m:t>
                                  </m:r>
                                  <m:r>
                                    <a:rPr lang="en-US" b="0" i="1" kern="1400" spc="20" smtClean="0">
                                      <a:latin typeface="Cambria Math" panose="02040503050406030204" pitchFamily="18" charset="0"/>
                                    </a:rPr>
                                    <m:t>=1</m:t>
                                  </m:r>
                                </m:sub>
                                <m:sup>
                                  <m:r>
                                    <a:rPr lang="en-US" b="0" i="1" kern="1400" spc="20" smtClean="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𝑚𝑎𝑥</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𝑚𝑖𝑛</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num>
                        <m:den>
                          <m:r>
                            <a:rPr lang="en-US" b="0" i="1" kern="1400" spc="20" smtClean="0">
                              <a:latin typeface="Cambria Math" panose="02040503050406030204" pitchFamily="18" charset="0"/>
                            </a:rPr>
                            <m:t>2</m:t>
                          </m:r>
                          <m:r>
                            <a:rPr lang="es-ES" i="1" kern="1400" spc="20" smtClean="0">
                              <a:latin typeface="Cambria Math" panose="02040503050406030204" pitchFamily="18" charset="0"/>
                              <a:ea typeface="Cambria Math" panose="02040503050406030204" pitchFamily="18" charset="0"/>
                            </a:rPr>
                            <m:t>∙</m:t>
                          </m:r>
                          <m:sSup>
                            <m:sSupPr>
                              <m:ctrlPr>
                                <a:rPr lang="es-ES" i="1" kern="1400" spc="20" smtClean="0">
                                  <a:latin typeface="Cambria Math" panose="02040503050406030204" pitchFamily="18" charset="0"/>
                                  <a:ea typeface="Cambria Math" panose="02040503050406030204" pitchFamily="18" charset="0"/>
                                </a:rPr>
                              </m:ctrlPr>
                            </m:sSupPr>
                            <m:e>
                              <m:r>
                                <a:rPr lang="es-ES" b="0" i="1" kern="1400" spc="20" smtClean="0">
                                  <a:latin typeface="Cambria Math" panose="02040503050406030204" pitchFamily="18" charset="0"/>
                                  <a:ea typeface="Cambria Math" panose="02040503050406030204" pitchFamily="18" charset="0"/>
                                </a:rPr>
                                <m:t>𝑞</m:t>
                              </m:r>
                            </m:e>
                            <m:sup>
                              <m:r>
                                <a:rPr lang="es-ES" b="0" i="1" kern="1400" spc="20" smtClean="0">
                                  <a:latin typeface="Cambria Math" panose="02040503050406030204" pitchFamily="18" charset="0"/>
                                  <a:ea typeface="Cambria Math" panose="02040503050406030204" pitchFamily="18" charset="0"/>
                                </a:rPr>
                                <m:t>1/</m:t>
                              </m:r>
                              <m:r>
                                <a:rPr lang="es-ES" b="0" i="1" kern="1400" spc="20" smtClean="0">
                                  <a:latin typeface="Cambria Math" panose="02040503050406030204" pitchFamily="18" charset="0"/>
                                  <a:ea typeface="Cambria Math" panose="02040503050406030204" pitchFamily="18" charset="0"/>
                                </a:rPr>
                                <m:t>𝑝</m:t>
                              </m:r>
                            </m:sup>
                          </m:sSup>
                        </m:den>
                      </m:f>
                    </m:oMath>
                  </m:oMathPara>
                </a14:m>
                <a:endParaRPr lang="es-MX" dirty="0"/>
              </a:p>
            </p:txBody>
          </p:sp>
        </mc:Choice>
        <mc:Fallback xmlns="">
          <p:sp>
            <p:nvSpPr>
              <p:cNvPr id="11" name="TextBox 10">
                <a:extLst>
                  <a:ext uri="{FF2B5EF4-FFF2-40B4-BE49-F238E27FC236}">
                    <a16:creationId xmlns:a16="http://schemas.microsoft.com/office/drawing/2014/main" id="{D4B2DD4D-7D5F-1AFF-C0BE-5A8B167CC327}"/>
                  </a:ext>
                </a:extLst>
              </p:cNvPr>
              <p:cNvSpPr txBox="1">
                <a:spLocks noRot="1" noChangeAspect="1" noMove="1" noResize="1" noEditPoints="1" noAdjustHandles="1" noChangeArrowheads="1" noChangeShapeType="1" noTextEdit="1"/>
              </p:cNvSpPr>
              <p:nvPr/>
            </p:nvSpPr>
            <p:spPr>
              <a:xfrm>
                <a:off x="0" y="5073045"/>
                <a:ext cx="4882798" cy="988347"/>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B3B2394-A960-F019-37AB-D5D35E0EDE26}"/>
                  </a:ext>
                </a:extLst>
              </p:cNvPr>
              <p:cNvSpPr txBox="1"/>
              <p:nvPr/>
            </p:nvSpPr>
            <p:spPr>
              <a:xfrm>
                <a:off x="517124" y="4145746"/>
                <a:ext cx="11029616" cy="646331"/>
              </a:xfrm>
              <a:prstGeom prst="rect">
                <a:avLst/>
              </a:prstGeom>
              <a:noFill/>
            </p:spPr>
            <p:txBody>
              <a:bodyPr wrap="square">
                <a:spAutoFit/>
              </a:bodyPr>
              <a:lstStyle/>
              <a:p>
                <a:pPr algn="just"/>
                <a:r>
                  <a:rPr lang="es-ES" sz="1800" dirty="0">
                    <a:latin typeface="Times New Roman" panose="02020603050405020304" pitchFamily="18" charset="0"/>
                    <a:cs typeface="Times New Roman" panose="02020603050405020304" pitchFamily="18" charset="0"/>
                  </a:rPr>
                  <a:t>El método requiere calcular el radio del nicho </a:t>
                </a:r>
                <a14:m>
                  <m:oMath xmlns:m="http://schemas.openxmlformats.org/officeDocument/2006/math">
                    <m:sSub>
                      <m:sSubPr>
                        <m:ctrlPr>
                          <a:rPr lang="es-ES" i="1" kern="1400" spc="20" smtClean="0">
                            <a:latin typeface="Cambria Math" panose="02040503050406030204" pitchFamily="18" charset="0"/>
                            <a:ea typeface="Cambria Math" panose="02040503050406030204" pitchFamily="18" charset="0"/>
                          </a:rPr>
                        </m:ctrlPr>
                      </m:sSubPr>
                      <m:e>
                        <m:r>
                          <a:rPr lang="es-ES" b="0" i="1" kern="1400" spc="20">
                            <a:latin typeface="Cambria Math" panose="02040503050406030204" pitchFamily="18" charset="0"/>
                            <a:ea typeface="Cambria Math" panose="02040503050406030204" pitchFamily="18" charset="0"/>
                          </a:rPr>
                          <m:t>𝜎</m:t>
                        </m:r>
                      </m:e>
                      <m:sub>
                        <m:r>
                          <a:rPr lang="es-ES" b="0" i="1" kern="1400" spc="20">
                            <a:latin typeface="Cambria Math" panose="02040503050406030204" pitchFamily="18" charset="0"/>
                            <a:ea typeface="Cambria Math" panose="02040503050406030204" pitchFamily="18" charset="0"/>
                          </a:rPr>
                          <m:t>𝑠h𝑎𝑟𝑒</m:t>
                        </m:r>
                      </m:sub>
                    </m:sSub>
                  </m:oMath>
                </a14:m>
                <a:r>
                  <a:rPr lang="es-ES" sz="1800" dirty="0">
                    <a:latin typeface="Times New Roman" panose="02020603050405020304" pitchFamily="18" charset="0"/>
                    <a:cs typeface="Times New Roman" panose="02020603050405020304" pitchFamily="18" charset="0"/>
                  </a:rPr>
                  <a:t>. Este parámetro determina el tamaño del nicho, de modo que todas las soluciones con distancias inferiores al radio se consideran en el mismo nicho y comparten recursos.  </a:t>
                </a:r>
              </a:p>
            </p:txBody>
          </p:sp>
        </mc:Choice>
        <mc:Fallback xmlns="">
          <p:sp>
            <p:nvSpPr>
              <p:cNvPr id="13" name="TextBox 12">
                <a:extLst>
                  <a:ext uri="{FF2B5EF4-FFF2-40B4-BE49-F238E27FC236}">
                    <a16:creationId xmlns:a16="http://schemas.microsoft.com/office/drawing/2014/main" id="{EB3B2394-A960-F019-37AB-D5D35E0EDE26}"/>
                  </a:ext>
                </a:extLst>
              </p:cNvPr>
              <p:cNvSpPr txBox="1">
                <a:spLocks noRot="1" noChangeAspect="1" noMove="1" noResize="1" noEditPoints="1" noAdjustHandles="1" noChangeArrowheads="1" noChangeShapeType="1" noTextEdit="1"/>
              </p:cNvSpPr>
              <p:nvPr/>
            </p:nvSpPr>
            <p:spPr>
              <a:xfrm>
                <a:off x="517124" y="4145746"/>
                <a:ext cx="11029616" cy="646331"/>
              </a:xfrm>
              <a:prstGeom prst="rect">
                <a:avLst/>
              </a:prstGeom>
              <a:blipFill>
                <a:blip r:embed="rId5"/>
                <a:stretch>
                  <a:fillRect l="-498" t="-4717" r="-442" b="-1415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15A7BA-5E23-27E6-1DF5-08F8DBECA970}"/>
                  </a:ext>
                </a:extLst>
              </p:cNvPr>
              <p:cNvSpPr txBox="1"/>
              <p:nvPr/>
            </p:nvSpPr>
            <p:spPr>
              <a:xfrm>
                <a:off x="5450869" y="5073045"/>
                <a:ext cx="5812281" cy="1489510"/>
              </a:xfrm>
              <a:prstGeom prst="rect">
                <a:avLst/>
              </a:prstGeom>
              <a:noFill/>
            </p:spPr>
            <p:txBody>
              <a:bodyPr wrap="square" rtlCol="0">
                <a:spAutoFit/>
              </a:bodyPr>
              <a:lstStyle/>
              <a:p>
                <a:pPr algn="just"/>
                <a:r>
                  <a:rPr lang="es-ES" dirty="0"/>
                  <a:t>Donde </a:t>
                </a:r>
                <a14:m>
                  <m:oMath xmlns:m="http://schemas.openxmlformats.org/officeDocument/2006/math">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i="1" kern="1400" spc="20">
                            <a:latin typeface="Cambria Math" panose="02040503050406030204" pitchFamily="18" charset="0"/>
                          </a:rPr>
                          <m:t>,</m:t>
                        </m:r>
                        <m:r>
                          <a:rPr lang="en-US" i="1" kern="1400" spc="20">
                            <a:latin typeface="Cambria Math" panose="02040503050406030204" pitchFamily="18" charset="0"/>
                          </a:rPr>
                          <m:t>𝑚𝑖𝑛</m:t>
                        </m:r>
                      </m:sub>
                    </m:sSub>
                  </m:oMath>
                </a14:m>
                <a:r>
                  <a:rPr lang="es-ES" dirty="0"/>
                  <a:t> es el límite inferior de la variable </a:t>
                </a:r>
                <a14:m>
                  <m:oMath xmlns:m="http://schemas.openxmlformats.org/officeDocument/2006/math">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i="1" kern="1400" spc="20">
                            <a:latin typeface="Cambria Math" panose="02040503050406030204" pitchFamily="18" charset="0"/>
                          </a:rPr>
                          <m:t>𝑘</m:t>
                        </m:r>
                      </m:sub>
                    </m:sSub>
                  </m:oMath>
                </a14:m>
                <a:r>
                  <a:rPr lang="es-ES" dirty="0"/>
                  <a:t>; </a:t>
                </a:r>
                <a14:m>
                  <m:oMath xmlns:m="http://schemas.openxmlformats.org/officeDocument/2006/math">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i="1" kern="1400" spc="20">
                            <a:latin typeface="Cambria Math" panose="02040503050406030204" pitchFamily="18" charset="0"/>
                          </a:rPr>
                          <m:t>,</m:t>
                        </m:r>
                        <m:r>
                          <a:rPr lang="es-ES" b="0" i="1" kern="1400" spc="20" smtClean="0">
                            <a:latin typeface="Cambria Math" panose="02040503050406030204" pitchFamily="18" charset="0"/>
                          </a:rPr>
                          <m:t>𝑚𝑎𝑥</m:t>
                        </m:r>
                      </m:sub>
                    </m:sSub>
                  </m:oMath>
                </a14:m>
                <a:r>
                  <a:rPr lang="es-ES" dirty="0"/>
                  <a:t> es el límite superior de la variable; p es la dimensionalidad del problema (número de variables); q es la cantidad de picos que tiene la función, o la cantidad de picos que queremos considerar en la exploración.</a:t>
                </a:r>
                <a:endParaRPr lang="es-MX" dirty="0"/>
              </a:p>
            </p:txBody>
          </p:sp>
        </mc:Choice>
        <mc:Fallback xmlns="">
          <p:sp>
            <p:nvSpPr>
              <p:cNvPr id="14" name="TextBox 13">
                <a:extLst>
                  <a:ext uri="{FF2B5EF4-FFF2-40B4-BE49-F238E27FC236}">
                    <a16:creationId xmlns:a16="http://schemas.microsoft.com/office/drawing/2014/main" id="{1215A7BA-5E23-27E6-1DF5-08F8DBECA970}"/>
                  </a:ext>
                </a:extLst>
              </p:cNvPr>
              <p:cNvSpPr txBox="1">
                <a:spLocks noRot="1" noChangeAspect="1" noMove="1" noResize="1" noEditPoints="1" noAdjustHandles="1" noChangeArrowheads="1" noChangeShapeType="1" noTextEdit="1"/>
              </p:cNvSpPr>
              <p:nvPr/>
            </p:nvSpPr>
            <p:spPr>
              <a:xfrm>
                <a:off x="5450869" y="5073045"/>
                <a:ext cx="5812281" cy="1489510"/>
              </a:xfrm>
              <a:prstGeom prst="rect">
                <a:avLst/>
              </a:prstGeom>
              <a:blipFill>
                <a:blip r:embed="rId6"/>
                <a:stretch>
                  <a:fillRect l="-839" t="-2041" r="-839" b="-5306"/>
                </a:stretch>
              </a:blipFill>
            </p:spPr>
            <p:txBody>
              <a:bodyPr/>
              <a:lstStyle/>
              <a:p>
                <a:r>
                  <a:rPr lang="es-MX">
                    <a:noFill/>
                  </a:rPr>
                  <a:t> </a:t>
                </a:r>
              </a:p>
            </p:txBody>
          </p:sp>
        </mc:Fallback>
      </mc:AlternateContent>
    </p:spTree>
    <p:extLst>
      <p:ext uri="{BB962C8B-B14F-4D97-AF65-F5344CB8AC3E}">
        <p14:creationId xmlns:p14="http://schemas.microsoft.com/office/powerpoint/2010/main" val="2374953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17</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Actitud compartida (fitness </a:t>
            </a:r>
            <a:r>
              <a:rPr lang="es-MX" sz="2400" dirty="0" err="1"/>
              <a:t>sharing</a:t>
            </a:r>
            <a:r>
              <a:rPr lang="es-MX" sz="2400" dirty="0"/>
              <a: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FC323B-6C49-F842-8C92-36EDB64DC1CA}"/>
                  </a:ext>
                </a:extLst>
              </p:cNvPr>
              <p:cNvSpPr txBox="1"/>
              <p:nvPr/>
            </p:nvSpPr>
            <p:spPr>
              <a:xfrm>
                <a:off x="517124" y="5587394"/>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r>
                                            <a:rPr lang="es-ES" i="1" kern="1400" spc="20">
                                              <a:latin typeface="Cambria Math" panose="02040503050406030204" pitchFamily="18" charset="0"/>
                                            </a:rPr>
                                            <m:t>𝑑</m:t>
                                          </m:r>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2" name="TextBox 1">
                <a:extLst>
                  <a:ext uri="{FF2B5EF4-FFF2-40B4-BE49-F238E27FC236}">
                    <a16:creationId xmlns:a16="http://schemas.microsoft.com/office/drawing/2014/main" id="{D3FC323B-6C49-F842-8C92-36EDB64DC1CA}"/>
                  </a:ext>
                </a:extLst>
              </p:cNvPr>
              <p:cNvSpPr txBox="1">
                <a:spLocks noRot="1" noChangeAspect="1" noMove="1" noResize="1" noEditPoints="1" noAdjustHandles="1" noChangeArrowheads="1" noChangeShapeType="1" noTextEdit="1"/>
              </p:cNvSpPr>
              <p:nvPr/>
            </p:nvSpPr>
            <p:spPr>
              <a:xfrm>
                <a:off x="517124" y="5587394"/>
                <a:ext cx="4615623" cy="1102610"/>
              </a:xfrm>
              <a:prstGeom prst="rect">
                <a:avLst/>
              </a:prstGeom>
              <a:blipFill>
                <a:blip r:embed="rId2"/>
                <a:stretch>
                  <a:fillRect/>
                </a:stretch>
              </a:blipFill>
            </p:spPr>
            <p:txBody>
              <a:bodyPr/>
              <a:lstStyle/>
              <a:p>
                <a:r>
                  <a:rPr lang="es-MX">
                    <a:noFill/>
                  </a:rPr>
                  <a:t> </a:t>
                </a:r>
              </a:p>
            </p:txBody>
          </p:sp>
        </mc:Fallback>
      </mc:AlternateContent>
      <p:sp>
        <p:nvSpPr>
          <p:cNvPr id="13" name="TextBox 12">
            <a:extLst>
              <a:ext uri="{FF2B5EF4-FFF2-40B4-BE49-F238E27FC236}">
                <a16:creationId xmlns:a16="http://schemas.microsoft.com/office/drawing/2014/main" id="{08C341F4-A6A6-9E43-EED6-FB982DD52512}"/>
              </a:ext>
            </a:extLst>
          </p:cNvPr>
          <p:cNvSpPr txBox="1"/>
          <p:nvPr/>
        </p:nvSpPr>
        <p:spPr>
          <a:xfrm>
            <a:off x="394332" y="2078276"/>
            <a:ext cx="11275199" cy="3416320"/>
          </a:xfrm>
          <a:prstGeom prst="rect">
            <a:avLst/>
          </a:prstGeom>
          <a:noFill/>
        </p:spPr>
        <p:txBody>
          <a:bodyPr wrap="square">
            <a:spAutoFit/>
          </a:bodyPr>
          <a:lstStyle/>
          <a:p>
            <a:pPr algn="just"/>
            <a:r>
              <a:rPr lang="es-ES" sz="1800" b="1" dirty="0">
                <a:latin typeface="Times New Roman" panose="02020603050405020304" pitchFamily="18" charset="0"/>
                <a:cs typeface="Times New Roman" panose="02020603050405020304" pitchFamily="18" charset="0"/>
              </a:rPr>
              <a:t>Para c</a:t>
            </a:r>
            <a:r>
              <a:rPr lang="es-ES" b="1" dirty="0">
                <a:latin typeface="Times New Roman" panose="02020603050405020304" pitchFamily="18" charset="0"/>
                <a:cs typeface="Times New Roman" panose="02020603050405020304" pitchFamily="18" charset="0"/>
              </a:rPr>
              <a:t>alcular la aptitud compartida de un individuo </a:t>
            </a:r>
            <a:r>
              <a:rPr lang="es-ES" b="1" i="1" dirty="0">
                <a:latin typeface="Times New Roman" panose="02020603050405020304" pitchFamily="18" charset="0"/>
                <a:cs typeface="Times New Roman" panose="02020603050405020304" pitchFamily="18" charset="0"/>
              </a:rPr>
              <a:t>i</a:t>
            </a:r>
            <a:r>
              <a:rPr lang="es-ES" b="1" dirty="0">
                <a:latin typeface="Times New Roman" panose="02020603050405020304" pitchFamily="18" charset="0"/>
                <a:cs typeface="Times New Roman" panose="02020603050405020304" pitchFamily="18" charset="0"/>
              </a:rPr>
              <a:t>-</a:t>
            </a:r>
            <a:r>
              <a:rPr lang="es-ES" b="1" dirty="0" err="1">
                <a:latin typeface="Times New Roman" panose="02020603050405020304" pitchFamily="18" charset="0"/>
                <a:cs typeface="Times New Roman" panose="02020603050405020304" pitchFamily="18" charset="0"/>
              </a:rPr>
              <a:t>ésimo</a:t>
            </a:r>
            <a:r>
              <a:rPr lang="es-ES" b="1" dirty="0">
                <a:latin typeface="Times New Roman" panose="02020603050405020304" pitchFamily="18" charset="0"/>
                <a:cs typeface="Times New Roman" panose="02020603050405020304" pitchFamily="18" charset="0"/>
              </a:rPr>
              <a:t>:</a:t>
            </a:r>
          </a:p>
          <a:p>
            <a:pPr algn="just"/>
            <a:endParaRPr lang="es-ES" b="1" dirty="0">
              <a:latin typeface="Times New Roman" panose="02020603050405020304" pitchFamily="18" charset="0"/>
              <a:cs typeface="Times New Roman" panose="02020603050405020304" pitchFamily="18" charset="0"/>
            </a:endParaRPr>
          </a:p>
          <a:p>
            <a:pPr algn="just"/>
            <a:r>
              <a:rPr lang="es-ES" dirty="0">
                <a:latin typeface="Times New Roman" panose="02020603050405020304" pitchFamily="18" charset="0"/>
                <a:cs typeface="Times New Roman" panose="02020603050405020304" pitchFamily="18" charset="0"/>
              </a:rPr>
              <a:t>Paso 1: Calcular el radio de nicho.</a:t>
            </a:r>
          </a:p>
          <a:p>
            <a:pPr algn="just"/>
            <a:endParaRPr lang="es-ES" b="1" dirty="0">
              <a:latin typeface="Times New Roman" panose="02020603050405020304" pitchFamily="18" charset="0"/>
              <a:cs typeface="Times New Roman" panose="02020603050405020304" pitchFamily="18" charset="0"/>
            </a:endParaRPr>
          </a:p>
          <a:p>
            <a:pPr algn="just"/>
            <a:endParaRPr lang="es-ES" b="1" dirty="0">
              <a:latin typeface="Times New Roman" panose="02020603050405020304" pitchFamily="18" charset="0"/>
              <a:cs typeface="Times New Roman" panose="02020603050405020304" pitchFamily="18" charset="0"/>
            </a:endParaRPr>
          </a:p>
          <a:p>
            <a:pPr algn="just"/>
            <a:endParaRPr lang="es-ES" b="1" dirty="0">
              <a:latin typeface="Times New Roman" panose="02020603050405020304" pitchFamily="18" charset="0"/>
              <a:cs typeface="Times New Roman" panose="02020603050405020304" pitchFamily="18" charset="0"/>
            </a:endParaRPr>
          </a:p>
          <a:p>
            <a:pPr algn="just"/>
            <a:endParaRPr lang="es-ES" b="1" dirty="0">
              <a:latin typeface="Times New Roman" panose="02020603050405020304" pitchFamily="18" charset="0"/>
              <a:cs typeface="Times New Roman" panose="02020603050405020304" pitchFamily="18" charset="0"/>
            </a:endParaRPr>
          </a:p>
          <a:p>
            <a:pPr algn="just"/>
            <a:endParaRPr lang="es-ES" sz="1800" dirty="0">
              <a:latin typeface="Times New Roman" panose="02020603050405020304" pitchFamily="18" charset="0"/>
              <a:cs typeface="Times New Roman" panose="02020603050405020304" pitchFamily="18" charset="0"/>
            </a:endParaRPr>
          </a:p>
          <a:p>
            <a:pPr algn="just"/>
            <a:r>
              <a:rPr lang="es-ES" sz="1800" dirty="0">
                <a:latin typeface="Times New Roman" panose="02020603050405020304" pitchFamily="18" charset="0"/>
                <a:cs typeface="Times New Roman" panose="02020603050405020304" pitchFamily="18" charset="0"/>
              </a:rPr>
              <a:t>Paso 2: Calcular la distancia entre </a:t>
            </a:r>
            <a:r>
              <a:rPr lang="es-ES" dirty="0">
                <a:latin typeface="Times New Roman" panose="02020603050405020304" pitchFamily="18" charset="0"/>
                <a:cs typeface="Times New Roman" panose="02020603050405020304" pitchFamily="18" charset="0"/>
              </a:rPr>
              <a:t>el individuo </a:t>
            </a:r>
            <a:r>
              <a:rPr lang="es-ES" sz="1800" dirty="0">
                <a:latin typeface="Times New Roman" panose="02020603050405020304" pitchFamily="18" charset="0"/>
                <a:cs typeface="Times New Roman" panose="02020603050405020304" pitchFamily="18" charset="0"/>
              </a:rPr>
              <a:t>y el resto de los individuos de la población. </a:t>
            </a:r>
          </a:p>
          <a:p>
            <a:pPr algn="just"/>
            <a:endParaRPr lang="es-ES" dirty="0">
              <a:latin typeface="Times New Roman" panose="02020603050405020304" pitchFamily="18" charset="0"/>
              <a:cs typeface="Times New Roman" panose="02020603050405020304" pitchFamily="18" charset="0"/>
            </a:endParaRPr>
          </a:p>
          <a:p>
            <a:pPr algn="just"/>
            <a:r>
              <a:rPr lang="es-ES" sz="1800" dirty="0">
                <a:latin typeface="Times New Roman" panose="02020603050405020304" pitchFamily="18" charset="0"/>
                <a:cs typeface="Times New Roman" panose="02020603050405020304" pitchFamily="18" charset="0"/>
              </a:rPr>
              <a:t>Paso </a:t>
            </a:r>
            <a:r>
              <a:rPr lang="es-ES" dirty="0">
                <a:latin typeface="Times New Roman" panose="02020603050405020304" pitchFamily="18" charset="0"/>
                <a:cs typeface="Times New Roman" panose="02020603050405020304" pitchFamily="18" charset="0"/>
              </a:rPr>
              <a:t>3</a:t>
            </a:r>
            <a:r>
              <a:rPr lang="es-ES" sz="1800" dirty="0">
                <a:latin typeface="Times New Roman" panose="02020603050405020304" pitchFamily="18" charset="0"/>
                <a:cs typeface="Times New Roman" panose="02020603050405020304" pitchFamily="18" charset="0"/>
              </a:rPr>
              <a:t>: Calcular la porción de recurso que comparte con cada individuo mediante la función de repartición (</a:t>
            </a:r>
            <a:r>
              <a:rPr lang="es-ES" sz="1800" dirty="0" err="1">
                <a:latin typeface="Times New Roman" panose="02020603050405020304" pitchFamily="18" charset="0"/>
                <a:cs typeface="Times New Roman" panose="02020603050405020304" pitchFamily="18" charset="0"/>
              </a:rPr>
              <a:t>sharing</a:t>
            </a:r>
            <a:r>
              <a:rPr lang="es-ES" sz="1800" dirty="0">
                <a:latin typeface="Times New Roman" panose="02020603050405020304" pitchFamily="18" charset="0"/>
                <a:cs typeface="Times New Roman" panose="02020603050405020304" pitchFamily="18" charset="0"/>
              </a:rPr>
              <a:t> </a:t>
            </a:r>
            <a:r>
              <a:rPr lang="es-ES" sz="1800" dirty="0" err="1">
                <a:latin typeface="Times New Roman" panose="02020603050405020304" pitchFamily="18" charset="0"/>
                <a:cs typeface="Times New Roman" panose="02020603050405020304" pitchFamily="18" charset="0"/>
              </a:rPr>
              <a:t>function</a:t>
            </a:r>
            <a:r>
              <a:rPr lang="es-ES" sz="1800"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E2A3197-D16D-3C49-4623-E34B1BD4222E}"/>
                  </a:ext>
                </a:extLst>
              </p:cNvPr>
              <p:cNvSpPr txBox="1"/>
              <p:nvPr/>
            </p:nvSpPr>
            <p:spPr>
              <a:xfrm>
                <a:off x="-327546" y="3154291"/>
                <a:ext cx="4882798" cy="9883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kern="1400" spc="20" smtClean="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r>
                        <a:rPr lang="es-ES" b="0" i="0" kern="1400" spc="20" smtClean="0">
                          <a:latin typeface="Cambria Math" panose="02040503050406030204" pitchFamily="18" charset="0"/>
                        </a:rPr>
                        <m:t>=</m:t>
                      </m:r>
                      <m:f>
                        <m:fPr>
                          <m:ctrlPr>
                            <a:rPr lang="es-ES" b="0" i="1" kern="1400" spc="20" smtClean="0">
                              <a:latin typeface="Cambria Math" panose="02040503050406030204" pitchFamily="18" charset="0"/>
                            </a:rPr>
                          </m:ctrlPr>
                        </m:fPr>
                        <m:num>
                          <m:rad>
                            <m:radPr>
                              <m:degHide m:val="on"/>
                              <m:ctrlPr>
                                <a:rPr lang="es-ES" i="1" kern="1400" spc="20">
                                  <a:latin typeface="Cambria Math" panose="02040503050406030204" pitchFamily="18" charset="0"/>
                                </a:rPr>
                              </m:ctrlPr>
                            </m:radPr>
                            <m:deg/>
                            <m:e>
                              <m:nary>
                                <m:naryPr>
                                  <m:chr m:val="∑"/>
                                  <m:ctrlPr>
                                    <a:rPr lang="es-ES" i="1" kern="1400" spc="20" smtClean="0">
                                      <a:latin typeface="Cambria Math" panose="02040503050406030204" pitchFamily="18" charset="0"/>
                                    </a:rPr>
                                  </m:ctrlPr>
                                </m:naryPr>
                                <m:sub>
                                  <m:r>
                                    <m:rPr>
                                      <m:brk m:alnAt="23"/>
                                    </m:rPr>
                                    <a:rPr lang="en-US" b="0" i="1" kern="1400" spc="20" smtClean="0">
                                      <a:latin typeface="Cambria Math" panose="02040503050406030204" pitchFamily="18" charset="0"/>
                                    </a:rPr>
                                    <m:t>𝑘</m:t>
                                  </m:r>
                                  <m:r>
                                    <a:rPr lang="en-US" b="0" i="1" kern="1400" spc="20" smtClean="0">
                                      <a:latin typeface="Cambria Math" panose="02040503050406030204" pitchFamily="18" charset="0"/>
                                    </a:rPr>
                                    <m:t>=1</m:t>
                                  </m:r>
                                </m:sub>
                                <m:sup>
                                  <m:r>
                                    <a:rPr lang="en-US" b="0" i="1" kern="1400" spc="20" smtClean="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𝑚𝑎𝑥</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𝑚𝑖𝑛</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num>
                        <m:den>
                          <m:r>
                            <a:rPr lang="en-US" b="0" i="1" kern="1400" spc="20" smtClean="0">
                              <a:latin typeface="Cambria Math" panose="02040503050406030204" pitchFamily="18" charset="0"/>
                            </a:rPr>
                            <m:t>2</m:t>
                          </m:r>
                          <m:r>
                            <a:rPr lang="es-ES" i="1" kern="1400" spc="20" smtClean="0">
                              <a:latin typeface="Cambria Math" panose="02040503050406030204" pitchFamily="18" charset="0"/>
                              <a:ea typeface="Cambria Math" panose="02040503050406030204" pitchFamily="18" charset="0"/>
                            </a:rPr>
                            <m:t>∙</m:t>
                          </m:r>
                          <m:sSup>
                            <m:sSupPr>
                              <m:ctrlPr>
                                <a:rPr lang="es-ES" i="1" kern="1400" spc="20" smtClean="0">
                                  <a:latin typeface="Cambria Math" panose="02040503050406030204" pitchFamily="18" charset="0"/>
                                  <a:ea typeface="Cambria Math" panose="02040503050406030204" pitchFamily="18" charset="0"/>
                                </a:rPr>
                              </m:ctrlPr>
                            </m:sSupPr>
                            <m:e>
                              <m:r>
                                <a:rPr lang="es-ES" b="0" i="1" kern="1400" spc="20" smtClean="0">
                                  <a:latin typeface="Cambria Math" panose="02040503050406030204" pitchFamily="18" charset="0"/>
                                  <a:ea typeface="Cambria Math" panose="02040503050406030204" pitchFamily="18" charset="0"/>
                                </a:rPr>
                                <m:t>𝑞</m:t>
                              </m:r>
                            </m:e>
                            <m:sup>
                              <m:r>
                                <a:rPr lang="es-ES" b="0" i="1" kern="1400" spc="20" smtClean="0">
                                  <a:latin typeface="Cambria Math" panose="02040503050406030204" pitchFamily="18" charset="0"/>
                                  <a:ea typeface="Cambria Math" panose="02040503050406030204" pitchFamily="18" charset="0"/>
                                </a:rPr>
                                <m:t>1/</m:t>
                              </m:r>
                              <m:r>
                                <a:rPr lang="es-ES" b="0" i="1" kern="1400" spc="20" smtClean="0">
                                  <a:latin typeface="Cambria Math" panose="02040503050406030204" pitchFamily="18" charset="0"/>
                                  <a:ea typeface="Cambria Math" panose="02040503050406030204" pitchFamily="18" charset="0"/>
                                </a:rPr>
                                <m:t>𝑝</m:t>
                              </m:r>
                            </m:sup>
                          </m:sSup>
                        </m:den>
                      </m:f>
                    </m:oMath>
                  </m:oMathPara>
                </a14:m>
                <a:endParaRPr lang="es-MX" dirty="0"/>
              </a:p>
            </p:txBody>
          </p:sp>
        </mc:Choice>
        <mc:Fallback xmlns="">
          <p:sp>
            <p:nvSpPr>
              <p:cNvPr id="7" name="TextBox 6">
                <a:extLst>
                  <a:ext uri="{FF2B5EF4-FFF2-40B4-BE49-F238E27FC236}">
                    <a16:creationId xmlns:a16="http://schemas.microsoft.com/office/drawing/2014/main" id="{1E2A3197-D16D-3C49-4623-E34B1BD4222E}"/>
                  </a:ext>
                </a:extLst>
              </p:cNvPr>
              <p:cNvSpPr txBox="1">
                <a:spLocks noRot="1" noChangeAspect="1" noMove="1" noResize="1" noEditPoints="1" noAdjustHandles="1" noChangeArrowheads="1" noChangeShapeType="1" noTextEdit="1"/>
              </p:cNvSpPr>
              <p:nvPr/>
            </p:nvSpPr>
            <p:spPr>
              <a:xfrm>
                <a:off x="-327546" y="3154291"/>
                <a:ext cx="4882798" cy="988347"/>
              </a:xfrm>
              <a:prstGeom prst="rect">
                <a:avLst/>
              </a:prstGeom>
              <a:blipFill>
                <a:blip r:embed="rId3"/>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9677522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18</a:t>
            </a:fld>
            <a:endParaRPr lang="es-MX"/>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FC323B-6C49-F842-8C92-36EDB64DC1CA}"/>
                  </a:ext>
                </a:extLst>
              </p:cNvPr>
              <p:cNvSpPr txBox="1"/>
              <p:nvPr/>
            </p:nvSpPr>
            <p:spPr>
              <a:xfrm>
                <a:off x="517124" y="3032182"/>
                <a:ext cx="1696747" cy="911532"/>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𝑁𝑝</m:t>
                          </m:r>
                        </m:sup>
                        <m:e>
                          <m:r>
                            <a:rPr lang="es-ES" b="0" i="1" smtClean="0">
                              <a:latin typeface="Cambria Math" panose="02040503050406030204" pitchFamily="18" charset="0"/>
                            </a:rPr>
                            <m:t>𝑠h</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𝑖𝑗</m:t>
                              </m:r>
                            </m:sub>
                          </m:sSub>
                          <m:r>
                            <a:rPr lang="es-ES" b="0" i="1" smtClean="0">
                              <a:latin typeface="Cambria Math" panose="02040503050406030204" pitchFamily="18" charset="0"/>
                            </a:rPr>
                            <m:t>)</m:t>
                          </m:r>
                        </m:e>
                      </m:nary>
                    </m:oMath>
                  </m:oMathPara>
                </a14:m>
                <a:endParaRPr lang="es-MX" dirty="0"/>
              </a:p>
            </p:txBody>
          </p:sp>
        </mc:Choice>
        <mc:Fallback xmlns="">
          <p:sp>
            <p:nvSpPr>
              <p:cNvPr id="2" name="TextBox 1">
                <a:extLst>
                  <a:ext uri="{FF2B5EF4-FFF2-40B4-BE49-F238E27FC236}">
                    <a16:creationId xmlns:a16="http://schemas.microsoft.com/office/drawing/2014/main" id="{D3FC323B-6C49-F842-8C92-36EDB64DC1CA}"/>
                  </a:ext>
                </a:extLst>
              </p:cNvPr>
              <p:cNvSpPr txBox="1">
                <a:spLocks noRot="1" noChangeAspect="1" noMove="1" noResize="1" noEditPoints="1" noAdjustHandles="1" noChangeArrowheads="1" noChangeShapeType="1" noTextEdit="1"/>
              </p:cNvSpPr>
              <p:nvPr/>
            </p:nvSpPr>
            <p:spPr>
              <a:xfrm>
                <a:off x="517124" y="3032182"/>
                <a:ext cx="1696747" cy="911532"/>
              </a:xfrm>
              <a:prstGeom prst="rect">
                <a:avLst/>
              </a:prstGeom>
              <a:blipFill>
                <a:blip r:embed="rId2"/>
                <a:stretch>
                  <a:fillRect/>
                </a:stretch>
              </a:blipFill>
            </p:spPr>
            <p:txBody>
              <a:bodyPr/>
              <a:lstStyle/>
              <a:p>
                <a:r>
                  <a:rPr lang="es-MX">
                    <a:noFill/>
                  </a:rPr>
                  <a:t> </a:t>
                </a:r>
              </a:p>
            </p:txBody>
          </p:sp>
        </mc:Fallback>
      </mc:AlternateContent>
      <p:sp>
        <p:nvSpPr>
          <p:cNvPr id="8" name="TextBox 7">
            <a:extLst>
              <a:ext uri="{FF2B5EF4-FFF2-40B4-BE49-F238E27FC236}">
                <a16:creationId xmlns:a16="http://schemas.microsoft.com/office/drawing/2014/main" id="{6B033C10-D922-1EF4-03FD-CE563D63E9C2}"/>
              </a:ext>
            </a:extLst>
          </p:cNvPr>
          <p:cNvSpPr txBox="1"/>
          <p:nvPr/>
        </p:nvSpPr>
        <p:spPr>
          <a:xfrm>
            <a:off x="407964" y="2353877"/>
            <a:ext cx="11275200" cy="369332"/>
          </a:xfrm>
          <a:prstGeom prst="rect">
            <a:avLst/>
          </a:prstGeom>
          <a:noFill/>
        </p:spPr>
        <p:txBody>
          <a:bodyPr wrap="square">
            <a:spAutoFit/>
          </a:bodyPr>
          <a:lstStyle/>
          <a:p>
            <a:pPr algn="just"/>
            <a:r>
              <a:rPr lang="es-ES" sz="1800" dirty="0">
                <a:latin typeface="Times New Roman" panose="02020603050405020304" pitchFamily="18" charset="0"/>
                <a:cs typeface="Times New Roman" panose="02020603050405020304" pitchFamily="18" charset="0"/>
              </a:rPr>
              <a:t>Paso 4: Sumar todas las porciones de recurso compartido</a:t>
            </a:r>
          </a:p>
        </p:txBody>
      </p:sp>
      <p:sp>
        <p:nvSpPr>
          <p:cNvPr id="10" name="Title 2">
            <a:extLst>
              <a:ext uri="{FF2B5EF4-FFF2-40B4-BE49-F238E27FC236}">
                <a16:creationId xmlns:a16="http://schemas.microsoft.com/office/drawing/2014/main" id="{E9AA49C6-A85B-94F2-40C0-1CAA07210384}"/>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Actitud compartida (fitness </a:t>
            </a:r>
            <a:r>
              <a:rPr lang="es-MX" sz="2400" dirty="0" err="1"/>
              <a:t>sharing</a:t>
            </a:r>
            <a:r>
              <a:rPr lang="es-MX" sz="2400" dirty="0"/>
              <a:t>)</a:t>
            </a:r>
          </a:p>
        </p:txBody>
      </p:sp>
      <p:sp>
        <p:nvSpPr>
          <p:cNvPr id="12" name="TextBox 11">
            <a:extLst>
              <a:ext uri="{FF2B5EF4-FFF2-40B4-BE49-F238E27FC236}">
                <a16:creationId xmlns:a16="http://schemas.microsoft.com/office/drawing/2014/main" id="{FE3A1143-A387-40FA-7529-763AF4959B7C}"/>
              </a:ext>
            </a:extLst>
          </p:cNvPr>
          <p:cNvSpPr txBox="1"/>
          <p:nvPr/>
        </p:nvSpPr>
        <p:spPr>
          <a:xfrm>
            <a:off x="335608" y="4134792"/>
            <a:ext cx="11275200" cy="369332"/>
          </a:xfrm>
          <a:prstGeom prst="rect">
            <a:avLst/>
          </a:prstGeom>
          <a:noFill/>
        </p:spPr>
        <p:txBody>
          <a:bodyPr wrap="square">
            <a:spAutoFit/>
          </a:bodyPr>
          <a:lstStyle/>
          <a:p>
            <a:pPr algn="just"/>
            <a:r>
              <a:rPr lang="es-ES" sz="1800" dirty="0">
                <a:latin typeface="Times New Roman" panose="02020603050405020304" pitchFamily="18" charset="0"/>
                <a:cs typeface="Times New Roman" panose="02020603050405020304" pitchFamily="18" charset="0"/>
              </a:rPr>
              <a:t>Paso 5: Modificar la aptitud real por la porción de recurso compartida</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8148AEC-779B-9FD5-3602-00A28D80089B}"/>
                  </a:ext>
                </a:extLst>
              </p:cNvPr>
              <p:cNvSpPr txBox="1"/>
              <p:nvPr/>
            </p:nvSpPr>
            <p:spPr>
              <a:xfrm>
                <a:off x="799060" y="4876187"/>
                <a:ext cx="1729191" cy="353943"/>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𝑖</m:t>
                          </m:r>
                        </m:sub>
                      </m:sSub>
                      <m:r>
                        <a:rPr lang="es-ES" i="1">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(1+</m:t>
                          </m:r>
                          <m:r>
                            <a:rPr lang="es-ES" b="0" i="1" smtClean="0">
                              <a:latin typeface="Cambria Math" panose="02040503050406030204" pitchFamily="18" charset="0"/>
                            </a:rPr>
                            <m:t>𝑚</m:t>
                          </m:r>
                        </m:e>
                        <m:sub>
                          <m:r>
                            <a:rPr lang="es-ES" b="0" i="1" smtClean="0">
                              <a:latin typeface="Cambria Math" panose="02040503050406030204" pitchFamily="18" charset="0"/>
                            </a:rPr>
                            <m:t>𝑖</m:t>
                          </m:r>
                        </m:sub>
                      </m:sSub>
                      <m:r>
                        <a:rPr lang="es-ES" b="0" i="1" smtClean="0">
                          <a:latin typeface="Cambria Math" panose="02040503050406030204" pitchFamily="18" charset="0"/>
                        </a:rPr>
                        <m:t>)</m:t>
                      </m:r>
                    </m:oMath>
                  </m:oMathPara>
                </a14:m>
                <a:endParaRPr lang="es-MX" dirty="0"/>
              </a:p>
            </p:txBody>
          </p:sp>
        </mc:Choice>
        <mc:Fallback xmlns="">
          <p:sp>
            <p:nvSpPr>
              <p:cNvPr id="14" name="TextBox 13">
                <a:extLst>
                  <a:ext uri="{FF2B5EF4-FFF2-40B4-BE49-F238E27FC236}">
                    <a16:creationId xmlns:a16="http://schemas.microsoft.com/office/drawing/2014/main" id="{A8148AEC-779B-9FD5-3602-00A28D80089B}"/>
                  </a:ext>
                </a:extLst>
              </p:cNvPr>
              <p:cNvSpPr txBox="1">
                <a:spLocks noRot="1" noChangeAspect="1" noMove="1" noResize="1" noEditPoints="1" noAdjustHandles="1" noChangeArrowheads="1" noChangeShapeType="1" noTextEdit="1"/>
              </p:cNvSpPr>
              <p:nvPr/>
            </p:nvSpPr>
            <p:spPr>
              <a:xfrm>
                <a:off x="799060" y="4876187"/>
                <a:ext cx="1729191" cy="353943"/>
              </a:xfrm>
              <a:prstGeom prst="rect">
                <a:avLst/>
              </a:prstGeom>
              <a:blipFill>
                <a:blip r:embed="rId3"/>
                <a:stretch>
                  <a:fillRect l="-3873" r="-4225" b="-6897"/>
                </a:stretch>
              </a:blipFill>
            </p:spPr>
            <p:txBody>
              <a:bodyPr/>
              <a:lstStyle/>
              <a:p>
                <a:r>
                  <a:rPr lang="es-MX">
                    <a:noFill/>
                  </a:rPr>
                  <a:t> </a:t>
                </a:r>
              </a:p>
            </p:txBody>
          </p:sp>
        </mc:Fallback>
      </mc:AlternateContent>
    </p:spTree>
    <p:extLst>
      <p:ext uri="{BB962C8B-B14F-4D97-AF65-F5344CB8AC3E}">
        <p14:creationId xmlns:p14="http://schemas.microsoft.com/office/powerpoint/2010/main" val="2149651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1B901-844D-AD97-7392-73CEAD9271E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A93A9B-F28D-C2AB-1648-D96FE50D8188}"/>
              </a:ext>
            </a:extLst>
          </p:cNvPr>
          <p:cNvSpPr>
            <a:spLocks noGrp="1"/>
          </p:cNvSpPr>
          <p:nvPr>
            <p:ph type="sldNum" sz="quarter" idx="12"/>
          </p:nvPr>
        </p:nvSpPr>
        <p:spPr/>
        <p:txBody>
          <a:bodyPr/>
          <a:lstStyle/>
          <a:p>
            <a:fld id="{27C49EEB-2137-4DDB-9BF5-5635C18E0A87}" type="slidenum">
              <a:rPr lang="es-MX" smtClean="0"/>
              <a:t>19</a:t>
            </a:fld>
            <a:endParaRPr lang="es-MX"/>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C55116-379E-BB42-A03E-4516735318A4}"/>
                  </a:ext>
                </a:extLst>
              </p:cNvPr>
              <p:cNvSpPr txBox="1"/>
              <p:nvPr/>
            </p:nvSpPr>
            <p:spPr>
              <a:xfrm>
                <a:off x="581192" y="1905831"/>
                <a:ext cx="11275200" cy="5250155"/>
              </a:xfrm>
              <a:prstGeom prst="rect">
                <a:avLst/>
              </a:prstGeom>
              <a:noFill/>
            </p:spPr>
            <p:txBody>
              <a:bodyPr wrap="square">
                <a:spAutoFit/>
              </a:bodyPr>
              <a:lstStyle/>
              <a:p>
                <a:r>
                  <a:rPr lang="es-MX" sz="1600" b="1" dirty="0" err="1"/>
                  <a:t>FitnessSharing</a:t>
                </a:r>
                <a:r>
                  <a:rPr lang="es-MX" sz="1600" b="1" dirty="0"/>
                  <a:t>(Población)</a:t>
                </a:r>
              </a:p>
              <a:p>
                <a:endParaRPr lang="es-MX" sz="1600" b="1" dirty="0"/>
              </a:p>
              <a:p>
                <a:r>
                  <a:rPr lang="es-MX" sz="1600" b="1" dirty="0"/>
                  <a:t>     </a:t>
                </a:r>
                <a:r>
                  <a:rPr lang="es-MX" sz="1600" dirty="0"/>
                  <a:t>Calcular el radio del nicho </a:t>
                </a:r>
                <a14:m>
                  <m:oMath xmlns:m="http://schemas.openxmlformats.org/officeDocument/2006/math">
                    <m:sSub>
                      <m:sSubPr>
                        <m:ctrlPr>
                          <a:rPr lang="es-ES" sz="1600" i="1" kern="1400" spc="20" smtClean="0">
                            <a:latin typeface="Cambria Math" panose="02040503050406030204" pitchFamily="18" charset="0"/>
                            <a:ea typeface="Cambria Math" panose="02040503050406030204" pitchFamily="18" charset="0"/>
                          </a:rPr>
                        </m:ctrlPr>
                      </m:sSubPr>
                      <m:e>
                        <m:r>
                          <a:rPr lang="es-ES" sz="1600" i="1" kern="1400" spc="20">
                            <a:latin typeface="Cambria Math" panose="02040503050406030204" pitchFamily="18" charset="0"/>
                            <a:ea typeface="Cambria Math" panose="02040503050406030204" pitchFamily="18" charset="0"/>
                          </a:rPr>
                          <m:t>𝜎</m:t>
                        </m:r>
                      </m:e>
                      <m:sub>
                        <m:r>
                          <a:rPr lang="es-ES" sz="1600" i="1" kern="1400" spc="20">
                            <a:latin typeface="Cambria Math" panose="02040503050406030204" pitchFamily="18" charset="0"/>
                            <a:ea typeface="Cambria Math" panose="02040503050406030204" pitchFamily="18" charset="0"/>
                          </a:rPr>
                          <m:t>𝑠h𝑎𝑟𝑒</m:t>
                        </m:r>
                      </m:sub>
                    </m:sSub>
                  </m:oMath>
                </a14:m>
                <a:endParaRPr lang="es-MX" sz="1600" dirty="0"/>
              </a:p>
              <a:p>
                <a:br>
                  <a:rPr lang="es-MX" sz="1600" dirty="0"/>
                </a:br>
                <a:r>
                  <a:rPr lang="es-MX" sz="1600" dirty="0"/>
                  <a:t>    Para cada individuo i en la población</a:t>
                </a:r>
              </a:p>
              <a:p>
                <a:br>
                  <a:rPr lang="es-MX" sz="1600" dirty="0"/>
                </a:br>
                <a:r>
                  <a:rPr lang="es-MX" sz="1600" dirty="0"/>
                  <a:t>        Compartido = 0 </a:t>
                </a:r>
                <a:r>
                  <a:rPr lang="es-MX" sz="1600" dirty="0">
                    <a:solidFill>
                      <a:srgbClr val="0066FF"/>
                    </a:solidFill>
                  </a:rPr>
                  <a:t>// Inicializar la suma de recursos compartidos</a:t>
                </a:r>
              </a:p>
              <a:p>
                <a:endParaRPr lang="es-MX" sz="1600" dirty="0"/>
              </a:p>
              <a:p>
                <a:r>
                  <a:rPr lang="es-MX" sz="1600" dirty="0"/>
                  <a:t>        Para cada individuo j en la población (j ≠ i)</a:t>
                </a:r>
              </a:p>
              <a:p>
                <a:br>
                  <a:rPr lang="es-MX" sz="1600" dirty="0"/>
                </a:br>
                <a:r>
                  <a:rPr lang="es-MX" sz="1600" dirty="0"/>
                  <a:t>            Distancia = </a:t>
                </a:r>
                <a:r>
                  <a:rPr lang="es-MX" sz="1600" dirty="0" err="1"/>
                  <a:t>CalcularDistancia</a:t>
                </a:r>
                <a:r>
                  <a:rPr lang="es-MX" sz="1600" dirty="0"/>
                  <a:t>(i, j) </a:t>
                </a:r>
                <a:r>
                  <a:rPr lang="es-MX" sz="1600" dirty="0">
                    <a:solidFill>
                      <a:srgbClr val="0066FF"/>
                    </a:solidFill>
                  </a:rPr>
                  <a:t>// Calcular la distancia entre i y j</a:t>
                </a:r>
              </a:p>
              <a:p>
                <a:endParaRPr lang="es-MX" sz="1600" dirty="0"/>
              </a:p>
              <a:p>
                <a:r>
                  <a:rPr lang="es-MX" sz="1600" dirty="0"/>
                  <a:t>            Si Distancia &lt; </a:t>
                </a:r>
                <a:r>
                  <a:rPr lang="es-MX" sz="1600" dirty="0" err="1"/>
                  <a:t>RadioDeNicho</a:t>
                </a:r>
                <a:endParaRPr lang="es-MX" sz="1600" dirty="0"/>
              </a:p>
              <a:p>
                <a:br>
                  <a:rPr lang="es-MX" sz="1600" dirty="0"/>
                </a:br>
                <a:r>
                  <a:rPr lang="es-MX" sz="1600" dirty="0"/>
                  <a:t>                Aplicar función de repartición </a:t>
                </a:r>
                <a14:m>
                  <m:oMath xmlns:m="http://schemas.openxmlformats.org/officeDocument/2006/math">
                    <m:r>
                      <a:rPr lang="es-ES" sz="1600" b="0" i="1" smtClean="0">
                        <a:latin typeface="Cambria Math" panose="02040503050406030204" pitchFamily="18" charset="0"/>
                      </a:rPr>
                      <m:t>𝑠h</m:t>
                    </m:r>
                    <m:d>
                      <m:dPr>
                        <m:ctrlPr>
                          <a:rPr lang="es-E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s-ES" sz="1600" b="0" i="1" smtClean="0">
                                <a:latin typeface="Cambria Math" panose="02040503050406030204" pitchFamily="18" charset="0"/>
                              </a:rPr>
                              <m:t>𝑑</m:t>
                            </m:r>
                          </m:e>
                          <m:sub>
                            <m:r>
                              <a:rPr lang="en-US" sz="1600" b="0" i="1" smtClean="0">
                                <a:latin typeface="Cambria Math" panose="02040503050406030204" pitchFamily="18" charset="0"/>
                              </a:rPr>
                              <m:t>𝑖𝑗</m:t>
                            </m:r>
                          </m:sub>
                        </m:sSub>
                      </m:e>
                    </m:d>
                  </m:oMath>
                </a14:m>
                <a:endParaRPr lang="es-MX" sz="1600" dirty="0"/>
              </a:p>
              <a:p>
                <a:endParaRPr lang="es-MX" sz="1600" dirty="0"/>
              </a:p>
              <a:p>
                <a:r>
                  <a:rPr lang="es-MX" sz="1600" dirty="0"/>
                  <a:t>                Compartido = Compartido + </a:t>
                </a:r>
                <a14:m>
                  <m:oMath xmlns:m="http://schemas.openxmlformats.org/officeDocument/2006/math">
                    <m:r>
                      <a:rPr lang="es-ES" sz="1600" b="0" i="1" smtClean="0">
                        <a:latin typeface="Cambria Math" panose="02040503050406030204" pitchFamily="18" charset="0"/>
                      </a:rPr>
                      <m:t>𝑠h</m:t>
                    </m:r>
                    <m:d>
                      <m:dPr>
                        <m:ctrlPr>
                          <a:rPr lang="es-E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s-ES" sz="1600" b="0" i="1" smtClean="0">
                                <a:latin typeface="Cambria Math" panose="02040503050406030204" pitchFamily="18" charset="0"/>
                              </a:rPr>
                              <m:t>𝑑</m:t>
                            </m:r>
                          </m:e>
                          <m:sub>
                            <m:r>
                              <a:rPr lang="en-US" sz="1600" b="0" i="1" smtClean="0">
                                <a:latin typeface="Cambria Math" panose="02040503050406030204" pitchFamily="18" charset="0"/>
                              </a:rPr>
                              <m:t>𝑖𝑗</m:t>
                            </m:r>
                          </m:sub>
                        </m:sSub>
                      </m:e>
                    </m:d>
                  </m:oMath>
                </a14:m>
                <a:r>
                  <a:rPr lang="es-MX" sz="1600" dirty="0"/>
                  <a:t> </a:t>
                </a:r>
                <a:r>
                  <a:rPr lang="es-MX" sz="1600" dirty="0">
                    <a:solidFill>
                      <a:srgbClr val="0066FF"/>
                    </a:solidFill>
                  </a:rPr>
                  <a:t>// Sumar la porción de recurso compartido</a:t>
                </a:r>
              </a:p>
              <a:p>
                <a:br>
                  <a:rPr lang="es-MX" sz="1600" dirty="0"/>
                </a:br>
                <a:r>
                  <a:rPr lang="es-MX" sz="1600" dirty="0"/>
                  <a:t>            </a:t>
                </a:r>
                <a:r>
                  <a:rPr lang="es-MX" sz="1600" dirty="0" err="1"/>
                  <a:t>AptitudCompartida</a:t>
                </a:r>
                <a:r>
                  <a:rPr lang="es-MX" sz="1600" dirty="0"/>
                  <a:t>(i) = Aptitud(i) * (1 + Compartido) </a:t>
                </a:r>
                <a:r>
                  <a:rPr lang="es-MX" sz="1600" dirty="0">
                    <a:solidFill>
                      <a:srgbClr val="0066FF"/>
                    </a:solidFill>
                  </a:rPr>
                  <a:t>// Modificar aptitud</a:t>
                </a:r>
              </a:p>
              <a:p>
                <a:endParaRPr lang="es-MX" sz="1600" dirty="0"/>
              </a:p>
            </p:txBody>
          </p:sp>
        </mc:Choice>
        <mc:Fallback xmlns="">
          <p:sp>
            <p:nvSpPr>
              <p:cNvPr id="8" name="TextBox 7">
                <a:extLst>
                  <a:ext uri="{FF2B5EF4-FFF2-40B4-BE49-F238E27FC236}">
                    <a16:creationId xmlns:a16="http://schemas.microsoft.com/office/drawing/2014/main" id="{D2C55116-379E-BB42-A03E-4516735318A4}"/>
                  </a:ext>
                </a:extLst>
              </p:cNvPr>
              <p:cNvSpPr txBox="1">
                <a:spLocks noRot="1" noChangeAspect="1" noMove="1" noResize="1" noEditPoints="1" noAdjustHandles="1" noChangeArrowheads="1" noChangeShapeType="1" noTextEdit="1"/>
              </p:cNvSpPr>
              <p:nvPr/>
            </p:nvSpPr>
            <p:spPr>
              <a:xfrm>
                <a:off x="581192" y="1905831"/>
                <a:ext cx="11275200" cy="5250155"/>
              </a:xfrm>
              <a:prstGeom prst="rect">
                <a:avLst/>
              </a:prstGeom>
              <a:blipFill>
                <a:blip r:embed="rId2"/>
                <a:stretch>
                  <a:fillRect l="-270" t="-348"/>
                </a:stretch>
              </a:blipFill>
            </p:spPr>
            <p:txBody>
              <a:bodyPr/>
              <a:lstStyle/>
              <a:p>
                <a:r>
                  <a:rPr lang="es-MX">
                    <a:noFill/>
                  </a:rPr>
                  <a:t> </a:t>
                </a:r>
              </a:p>
            </p:txBody>
          </p:sp>
        </mc:Fallback>
      </mc:AlternateContent>
      <p:sp>
        <p:nvSpPr>
          <p:cNvPr id="10" name="Title 2">
            <a:extLst>
              <a:ext uri="{FF2B5EF4-FFF2-40B4-BE49-F238E27FC236}">
                <a16:creationId xmlns:a16="http://schemas.microsoft.com/office/drawing/2014/main" id="{4DBEC1AB-B490-1A09-811E-C765A689DAFD}"/>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Actitud compartida (fitness </a:t>
            </a:r>
            <a:r>
              <a:rPr lang="es-MX" sz="2400" dirty="0" err="1"/>
              <a:t>sharing</a:t>
            </a:r>
            <a:r>
              <a:rPr lang="es-MX" sz="2400" dirty="0"/>
              <a:t>)</a:t>
            </a:r>
          </a:p>
        </p:txBody>
      </p:sp>
    </p:spTree>
    <p:extLst>
      <p:ext uri="{BB962C8B-B14F-4D97-AF65-F5344CB8AC3E}">
        <p14:creationId xmlns:p14="http://schemas.microsoft.com/office/powerpoint/2010/main" val="2329044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21E7785-3D2D-4FF8-9C82-42CE9DBD7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911E146-5AE8-4892-B0B5-42052873B9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3194092"/>
            <a:ext cx="3705323" cy="32067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93253" y="3425294"/>
            <a:ext cx="3397924" cy="2800478"/>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Convergencia prematura</a:t>
            </a:r>
          </a:p>
        </p:txBody>
      </p:sp>
      <p:sp>
        <p:nvSpPr>
          <p:cNvPr id="42" name="Rectangle 41">
            <a:extLst>
              <a:ext uri="{FF2B5EF4-FFF2-40B4-BE49-F238E27FC236}">
                <a16:creationId xmlns:a16="http://schemas.microsoft.com/office/drawing/2014/main" id="{978A552A-290C-474C-9CC8-401379CD13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44" name="Rectangle 43">
            <a:extLst>
              <a:ext uri="{FF2B5EF4-FFF2-40B4-BE49-F238E27FC236}">
                <a16:creationId xmlns:a16="http://schemas.microsoft.com/office/drawing/2014/main" id="{57D8432A-7050-43CE-AC0E-48F00C7D5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46" name="Rectangle 45">
            <a:extLst>
              <a:ext uri="{FF2B5EF4-FFF2-40B4-BE49-F238E27FC236}">
                <a16:creationId xmlns:a16="http://schemas.microsoft.com/office/drawing/2014/main" id="{55B5BA19-E267-49E0-A8F7-3435C9118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48" name="Rectangle 47">
            <a:extLst>
              <a:ext uri="{FF2B5EF4-FFF2-40B4-BE49-F238E27FC236}">
                <a16:creationId xmlns:a16="http://schemas.microsoft.com/office/drawing/2014/main" id="{D19504FF-266B-4F6E-BAA1-DF9730E90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EB2E8903-D780-E75C-BC52-68DE36A6A80B}"/>
              </a:ext>
            </a:extLst>
          </p:cNvPr>
          <p:cNvPicPr>
            <a:picLocks noChangeAspect="1"/>
          </p:cNvPicPr>
          <p:nvPr/>
        </p:nvPicPr>
        <p:blipFill rotWithShape="1">
          <a:blip r:embed="rId2"/>
          <a:srcRect l="9586" r="7595"/>
          <a:stretch/>
        </p:blipFill>
        <p:spPr>
          <a:xfrm>
            <a:off x="8828277" y="780711"/>
            <a:ext cx="2393442" cy="2167476"/>
          </a:xfrm>
          <a:prstGeom prst="rect">
            <a:avLst/>
          </a:prstGeom>
        </p:spPr>
      </p:pic>
      <p:sp>
        <p:nvSpPr>
          <p:cNvPr id="50" name="Rectangle 49">
            <a:extLst>
              <a:ext uri="{FF2B5EF4-FFF2-40B4-BE49-F238E27FC236}">
                <a16:creationId xmlns:a16="http://schemas.microsoft.com/office/drawing/2014/main" id="{6464F78D-891F-49EC-ADDE-5E581A66A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0312"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1F4836C-ACF5-03C4-B1F1-DCE461B5CDE7}"/>
              </a:ext>
            </a:extLst>
          </p:cNvPr>
          <p:cNvPicPr>
            <a:picLocks noChangeAspect="1"/>
          </p:cNvPicPr>
          <p:nvPr/>
        </p:nvPicPr>
        <p:blipFill rotWithShape="1">
          <a:blip r:embed="rId3"/>
          <a:srcRect l="9520" r="6861"/>
          <a:stretch/>
        </p:blipFill>
        <p:spPr>
          <a:xfrm>
            <a:off x="4881868" y="780711"/>
            <a:ext cx="2416562" cy="2167476"/>
          </a:xfrm>
          <a:prstGeom prst="rect">
            <a:avLst/>
          </a:prstGeom>
        </p:spPr>
      </p:pic>
      <p:pic>
        <p:nvPicPr>
          <p:cNvPr id="14" name="Picture 13">
            <a:extLst>
              <a:ext uri="{FF2B5EF4-FFF2-40B4-BE49-F238E27FC236}">
                <a16:creationId xmlns:a16="http://schemas.microsoft.com/office/drawing/2014/main" id="{7033C9B7-F815-9129-E4FD-B59DE0A8C724}"/>
              </a:ext>
            </a:extLst>
          </p:cNvPr>
          <p:cNvPicPr>
            <a:picLocks noChangeAspect="1"/>
          </p:cNvPicPr>
          <p:nvPr/>
        </p:nvPicPr>
        <p:blipFill rotWithShape="1">
          <a:blip r:embed="rId4"/>
          <a:srcRect l="7627" r="4782"/>
          <a:stretch/>
        </p:blipFill>
        <p:spPr>
          <a:xfrm>
            <a:off x="970281" y="798103"/>
            <a:ext cx="2511040" cy="2150084"/>
          </a:xfrm>
          <a:prstGeom prst="rect">
            <a:avLst/>
          </a:prstGeom>
        </p:spPr>
      </p:pic>
      <p:sp>
        <p:nvSpPr>
          <p:cNvPr id="52" name="Rectangle 51">
            <a:extLst>
              <a:ext uri="{FF2B5EF4-FFF2-40B4-BE49-F238E27FC236}">
                <a16:creationId xmlns:a16="http://schemas.microsoft.com/office/drawing/2014/main" id="{E125488F-35F4-46B0-BDF0-AFAA36100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630C9CE-98C6-1A12-CDA5-D4CE826AB068}"/>
              </a:ext>
            </a:extLst>
          </p:cNvPr>
          <p:cNvSpPr txBox="1"/>
          <p:nvPr/>
        </p:nvSpPr>
        <p:spPr>
          <a:xfrm>
            <a:off x="4561870" y="3425295"/>
            <a:ext cx="6864154" cy="2800477"/>
          </a:xfrm>
          <a:prstGeom prst="rect">
            <a:avLst/>
          </a:prstGeom>
        </p:spPr>
        <p:txBody>
          <a:bodyPr vert="horz" lIns="91440" tIns="45720" rIns="91440" bIns="45720" rtlCol="0" anchor="ctr">
            <a:normAutofit/>
          </a:bodyPr>
          <a:lstStyle/>
          <a:p>
            <a:pPr>
              <a:spcBef>
                <a:spcPct val="20000"/>
              </a:spcBef>
              <a:spcAft>
                <a:spcPts val="600"/>
              </a:spcAft>
              <a:buClr>
                <a:schemeClr val="accent2"/>
              </a:buClr>
              <a:buSzPct val="92000"/>
              <a:buFont typeface="Wingdings 2" panose="05020102010507070707" pitchFamily="18" charset="2"/>
              <a:buChar char=""/>
            </a:pPr>
            <a:r>
              <a:rPr lang="en-US" b="0" i="0" u="none" strike="noStrike" baseline="0" dirty="0">
                <a:latin typeface="Times New Roman" panose="02020603050405020304" pitchFamily="18" charset="0"/>
                <a:cs typeface="Times New Roman" panose="02020603050405020304" pitchFamily="18" charset="0"/>
              </a:rPr>
              <a:t>La </a:t>
            </a:r>
            <a:r>
              <a:rPr lang="en-US" b="0" i="0" u="none" strike="noStrike" baseline="0" dirty="0" err="1">
                <a:latin typeface="Times New Roman" panose="02020603050405020304" pitchFamily="18" charset="0"/>
                <a:cs typeface="Times New Roman" panose="02020603050405020304" pitchFamily="18" charset="0"/>
              </a:rPr>
              <a:t>convergencia</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prematura</a:t>
            </a:r>
            <a:r>
              <a:rPr lang="en-US" b="0" i="0" u="none" strike="noStrike" baseline="0" dirty="0">
                <a:latin typeface="Times New Roman" panose="02020603050405020304" pitchFamily="18" charset="0"/>
                <a:cs typeface="Times New Roman" panose="02020603050405020304" pitchFamily="18" charset="0"/>
              </a:rPr>
              <a:t> se </a:t>
            </a:r>
            <a:r>
              <a:rPr lang="en-US" b="0" i="0" u="none" strike="noStrike" baseline="0" dirty="0" err="1">
                <a:latin typeface="Times New Roman" panose="02020603050405020304" pitchFamily="18" charset="0"/>
                <a:cs typeface="Times New Roman" panose="02020603050405020304" pitchFamily="18" charset="0"/>
              </a:rPr>
              <a:t>refiere</a:t>
            </a:r>
            <a:r>
              <a:rPr lang="en-US" b="0" i="0" u="none" strike="noStrike" baseline="0" dirty="0">
                <a:latin typeface="Times New Roman" panose="02020603050405020304" pitchFamily="18" charset="0"/>
                <a:cs typeface="Times New Roman" panose="02020603050405020304" pitchFamily="18" charset="0"/>
              </a:rPr>
              <a:t> al </a:t>
            </a:r>
            <a:r>
              <a:rPr lang="en-US" b="0" i="0" u="none" strike="noStrike" baseline="0" dirty="0" err="1">
                <a:latin typeface="Times New Roman" panose="02020603050405020304" pitchFamily="18" charset="0"/>
                <a:cs typeface="Times New Roman" panose="02020603050405020304" pitchFamily="18" charset="0"/>
              </a:rPr>
              <a:t>proceso</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en</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el</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cual</a:t>
            </a:r>
            <a:r>
              <a:rPr lang="en-US" b="0" i="0" u="none" strike="noStrike" baseline="0" dirty="0">
                <a:latin typeface="Times New Roman" panose="02020603050405020304" pitchFamily="18" charset="0"/>
                <a:cs typeface="Times New Roman" panose="02020603050405020304" pitchFamily="18" charset="0"/>
              </a:rPr>
              <a:t> un </a:t>
            </a:r>
            <a:r>
              <a:rPr lang="en-US" b="0" i="0" u="none" strike="noStrike" baseline="0" dirty="0" err="1">
                <a:latin typeface="Times New Roman" panose="02020603050405020304" pitchFamily="18" charset="0"/>
                <a:cs typeface="Times New Roman" panose="02020603050405020304" pitchFamily="18" charset="0"/>
              </a:rPr>
              <a:t>algoritmo</a:t>
            </a:r>
            <a:r>
              <a:rPr lang="en-US" b="0" i="0" u="none" strike="noStrike" baseline="0" dirty="0">
                <a:latin typeface="Times New Roman" panose="02020603050405020304" pitchFamily="18" charset="0"/>
                <a:cs typeface="Times New Roman" panose="02020603050405020304" pitchFamily="18" charset="0"/>
              </a:rPr>
              <a:t> de </a:t>
            </a:r>
            <a:r>
              <a:rPr lang="en-US" b="0" i="0" u="none" strike="noStrike" baseline="0" dirty="0" err="1">
                <a:latin typeface="Times New Roman" panose="02020603050405020304" pitchFamily="18" charset="0"/>
                <a:cs typeface="Times New Roman" panose="02020603050405020304" pitchFamily="18" charset="0"/>
              </a:rPr>
              <a:t>optimización</a:t>
            </a:r>
            <a:r>
              <a:rPr lang="en-US" b="0" i="0" u="none" strike="noStrike" baseline="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converge </a:t>
            </a:r>
            <a:r>
              <a:rPr lang="en-US" dirty="0" err="1">
                <a:latin typeface="Times New Roman" panose="02020603050405020304" pitchFamily="18" charset="0"/>
                <a:cs typeface="Times New Roman" panose="02020603050405020304" pitchFamily="18" charset="0"/>
              </a:rPr>
              <a:t>en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pocas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generaciones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hacia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solución</a:t>
            </a:r>
            <a:r>
              <a:rPr lang="en-US" dirty="0">
                <a:latin typeface="Times New Roman" panose="02020603050405020304" pitchFamily="18" charset="0"/>
                <a:cs typeface="Times New Roman" panose="02020603050405020304" pitchFamily="18" charset="0"/>
              </a:rPr>
              <a:t> no </a:t>
            </a:r>
            <a:r>
              <a:rPr lang="en-US" dirty="0" err="1">
                <a:latin typeface="Times New Roman" panose="02020603050405020304" pitchFamily="18" charset="0"/>
                <a:cs typeface="Times New Roman" panose="02020603050405020304" pitchFamily="18" charset="0"/>
              </a:rPr>
              <a:t>óptima</a:t>
            </a:r>
            <a:r>
              <a:rPr lang="en-US" dirty="0">
                <a:latin typeface="Times New Roman" panose="02020603050405020304" pitchFamily="18" charset="0"/>
                <a:cs typeface="Times New Roman" panose="02020603050405020304" pitchFamily="18" charset="0"/>
              </a:rPr>
              <a:t>, lo que </a:t>
            </a:r>
            <a:r>
              <a:rPr lang="en-US" dirty="0" err="1">
                <a:latin typeface="Times New Roman" panose="02020603050405020304" pitchFamily="18" charset="0"/>
                <a:cs typeface="Times New Roman" panose="02020603050405020304" pitchFamily="18" charset="0"/>
              </a:rPr>
              <a:t>implica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pérdida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diversidad</a:t>
            </a:r>
            <a:r>
              <a:rPr lang="en-US"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y </a:t>
            </a:r>
            <a:r>
              <a:rPr lang="en-US" b="0" i="0" u="none" strike="noStrike" baseline="0" dirty="0" err="1">
                <a:latin typeface="Times New Roman" panose="02020603050405020304" pitchFamily="18" charset="0"/>
                <a:cs typeface="Times New Roman" panose="02020603050405020304" pitchFamily="18" charset="0"/>
              </a:rPr>
              <a:t>por</a:t>
            </a:r>
            <a:r>
              <a:rPr lang="en-US" b="0" i="0" u="none" strike="noStrike" baseline="0" dirty="0">
                <a:latin typeface="Times New Roman" panose="02020603050405020304" pitchFamily="18" charset="0"/>
                <a:cs typeface="Times New Roman" panose="02020603050405020304" pitchFamily="18" charset="0"/>
              </a:rPr>
              <a:t> tanto </a:t>
            </a:r>
            <a:r>
              <a:rPr lang="en-US" b="0" i="0" u="none" strike="noStrike" baseline="0" dirty="0" err="1">
                <a:latin typeface="Times New Roman" panose="02020603050405020304" pitchFamily="18" charset="0"/>
                <a:cs typeface="Times New Roman" panose="02020603050405020304" pitchFamily="18" charset="0"/>
              </a:rPr>
              <a:t>una</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exploración</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ineficiente</a:t>
            </a:r>
            <a:r>
              <a:rPr lang="en-US" b="0" i="0" u="none" strike="noStrike" baseline="0" dirty="0">
                <a:latin typeface="Times New Roman" panose="02020603050405020304" pitchFamily="18" charset="0"/>
                <a:cs typeface="Times New Roman" panose="02020603050405020304" pitchFamily="18" charset="0"/>
              </a:rPr>
              <a:t> del </a:t>
            </a:r>
            <a:r>
              <a:rPr lang="en-US" b="0" i="0" u="none" strike="noStrike" baseline="0" dirty="0" err="1">
                <a:latin typeface="Times New Roman" panose="02020603050405020304" pitchFamily="18" charset="0"/>
                <a:cs typeface="Times New Roman" panose="02020603050405020304" pitchFamily="18" charset="0"/>
              </a:rPr>
              <a:t>espacio</a:t>
            </a:r>
            <a:r>
              <a:rPr lang="en-US" b="0" i="0" u="none" strike="noStrike" baseline="0" dirty="0">
                <a:latin typeface="Times New Roman" panose="02020603050405020304" pitchFamily="18" charset="0"/>
                <a:cs typeface="Times New Roman" panose="02020603050405020304" pitchFamily="18" charset="0"/>
              </a:rPr>
              <a:t> de </a:t>
            </a:r>
            <a:r>
              <a:rPr lang="en-US" b="0" i="0" u="none" strike="noStrike" baseline="0" dirty="0" err="1">
                <a:latin typeface="Times New Roman" panose="02020603050405020304" pitchFamily="18" charset="0"/>
                <a:cs typeface="Times New Roman" panose="02020603050405020304" pitchFamily="18" charset="0"/>
              </a:rPr>
              <a:t>búsqueda</a:t>
            </a:r>
            <a:r>
              <a:rPr lang="en-US" b="0" i="0" u="none" strike="noStrike" baseline="0" dirty="0">
                <a:latin typeface="Times New Roman" panose="02020603050405020304" pitchFamily="18" charset="0"/>
                <a:cs typeface="Times New Roman" panose="02020603050405020304" pitchFamily="18" charset="0"/>
              </a:rPr>
              <a:t>.</a:t>
            </a:r>
          </a:p>
          <a:p>
            <a:pPr>
              <a:spcBef>
                <a:spcPct val="20000"/>
              </a:spcBef>
              <a:spcAft>
                <a:spcPts val="600"/>
              </a:spcAft>
              <a:buClr>
                <a:schemeClr val="accent2"/>
              </a:buClr>
              <a:buSzPct val="92000"/>
              <a:buFont typeface="Wingdings 2" panose="05020102010507070707" pitchFamily="18" charset="2"/>
              <a:buChar char=""/>
            </a:pPr>
            <a:r>
              <a:rPr lang="en-US" b="0" i="0" u="none" strike="noStrike" baseline="0" dirty="0">
                <a:latin typeface="Times New Roman" panose="02020603050405020304" pitchFamily="18" charset="0"/>
                <a:cs typeface="Times New Roman" panose="02020603050405020304" pitchFamily="18" charset="0"/>
              </a:rPr>
              <a:t>Una </a:t>
            </a:r>
            <a:r>
              <a:rPr lang="en-US" b="0" i="0" u="none" strike="noStrike" baseline="0" dirty="0" err="1">
                <a:latin typeface="Times New Roman" panose="02020603050405020304" pitchFamily="18" charset="0"/>
                <a:cs typeface="Times New Roman" panose="02020603050405020304" pitchFamily="18" charset="0"/>
              </a:rPr>
              <a:t>solución</a:t>
            </a:r>
            <a:r>
              <a:rPr lang="en-US" b="0" i="0" u="none" strike="noStrike" baseline="0" dirty="0">
                <a:latin typeface="Times New Roman" panose="02020603050405020304" pitchFamily="18" charset="0"/>
                <a:cs typeface="Times New Roman" panose="02020603050405020304" pitchFamily="18" charset="0"/>
              </a:rPr>
              <a:t> no </a:t>
            </a:r>
            <a:r>
              <a:rPr lang="en-US" b="0" i="0" u="none" strike="noStrike" baseline="0" dirty="0" err="1">
                <a:latin typeface="Times New Roman" panose="02020603050405020304" pitchFamily="18" charset="0"/>
                <a:cs typeface="Times New Roman" panose="02020603050405020304" pitchFamily="18" charset="0"/>
              </a:rPr>
              <a:t>óptima</a:t>
            </a:r>
            <a:r>
              <a:rPr lang="en-US" b="0" i="0" u="none" strike="noStrike" baseline="0" dirty="0">
                <a:latin typeface="Times New Roman" panose="02020603050405020304" pitchFamily="18" charset="0"/>
                <a:cs typeface="Times New Roman" panose="02020603050405020304" pitchFamily="18" charset="0"/>
              </a:rPr>
              <a:t> que se </a:t>
            </a:r>
            <a:r>
              <a:rPr lang="en-US" b="0" i="0" u="none" strike="noStrike" baseline="0" dirty="0" err="1">
                <a:latin typeface="Times New Roman" panose="02020603050405020304" pitchFamily="18" charset="0"/>
                <a:cs typeface="Times New Roman" panose="02020603050405020304" pitchFamily="18" charset="0"/>
              </a:rPr>
              <a:t>apodera</a:t>
            </a:r>
            <a:r>
              <a:rPr lang="en-US" b="0" i="0" u="none" strike="noStrike" baseline="0" dirty="0">
                <a:latin typeface="Times New Roman" panose="02020603050405020304" pitchFamily="18" charset="0"/>
                <a:cs typeface="Times New Roman" panose="02020603050405020304" pitchFamily="18" charset="0"/>
              </a:rPr>
              <a:t> de </a:t>
            </a:r>
            <a:r>
              <a:rPr lang="en-US" b="0" i="0" u="none" strike="noStrike" baseline="0" dirty="0" err="1">
                <a:latin typeface="Times New Roman" panose="02020603050405020304" pitchFamily="18" charset="0"/>
                <a:cs typeface="Times New Roman" panose="02020603050405020304" pitchFamily="18" charset="0"/>
              </a:rPr>
              <a:t>una</a:t>
            </a:r>
            <a:r>
              <a:rPr lang="en-US" b="0" i="0" u="none" strike="noStrike" baseline="0" dirty="0">
                <a:latin typeface="Times New Roman" panose="02020603050405020304" pitchFamily="18" charset="0"/>
                <a:cs typeface="Times New Roman" panose="02020603050405020304" pitchFamily="18" charset="0"/>
              </a:rPr>
              <a:t> población, lo que </a:t>
            </a:r>
            <a:r>
              <a:rPr lang="en-US" b="0" i="0" u="none" strike="noStrike" baseline="0" dirty="0" err="1">
                <a:latin typeface="Times New Roman" panose="02020603050405020304" pitchFamily="18" charset="0"/>
                <a:cs typeface="Times New Roman" panose="02020603050405020304" pitchFamily="18" charset="0"/>
              </a:rPr>
              <a:t>hace</a:t>
            </a:r>
            <a:r>
              <a:rPr lang="en-US" b="0" i="0" u="none" strike="noStrike" baseline="0" dirty="0">
                <a:latin typeface="Times New Roman" panose="02020603050405020304" pitchFamily="18" charset="0"/>
                <a:cs typeface="Times New Roman" panose="02020603050405020304" pitchFamily="18" charset="0"/>
              </a:rPr>
              <a:t> que </a:t>
            </a:r>
            <a:r>
              <a:rPr lang="en-US" b="0" i="0" u="none" strike="noStrike" baseline="0" dirty="0" err="1">
                <a:latin typeface="Times New Roman" panose="02020603050405020304" pitchFamily="18" charset="0"/>
                <a:cs typeface="Times New Roman" panose="02020603050405020304" pitchFamily="18" charset="0"/>
              </a:rPr>
              <a:t>cada</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individuo</a:t>
            </a:r>
            <a:r>
              <a:rPr lang="en-US" b="0" i="0" u="none" strike="noStrike" baseline="0" dirty="0">
                <a:latin typeface="Times New Roman" panose="02020603050405020304" pitchFamily="18" charset="0"/>
                <a:cs typeface="Times New Roman" panose="02020603050405020304" pitchFamily="18" charset="0"/>
              </a:rPr>
              <a:t> sea </a:t>
            </a:r>
            <a:r>
              <a:rPr lang="en-US" b="0" i="0" u="none" strike="noStrike" baseline="0" dirty="0" err="1">
                <a:latin typeface="Times New Roman" panose="02020603050405020304" pitchFamily="18" charset="0"/>
                <a:cs typeface="Times New Roman" panose="02020603050405020304" pitchFamily="18" charset="0"/>
              </a:rPr>
              <a:t>idéntico</a:t>
            </a:r>
            <a:r>
              <a:rPr lang="en-US" b="0" i="0" u="none" strike="noStrike" baseline="0" dirty="0">
                <a:latin typeface="Times New Roman" panose="02020603050405020304" pitchFamily="18" charset="0"/>
                <a:cs typeface="Times New Roman" panose="02020603050405020304" pitchFamily="18" charset="0"/>
              </a:rPr>
              <a:t> o </a:t>
            </a:r>
            <a:r>
              <a:rPr lang="en-US" b="0" i="0" u="none" strike="noStrike" baseline="0" dirty="0" err="1">
                <a:latin typeface="Times New Roman" panose="02020603050405020304" pitchFamily="18" charset="0"/>
                <a:cs typeface="Times New Roman" panose="02020603050405020304" pitchFamily="18" charset="0"/>
              </a:rPr>
              <a:t>extremadamente</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parecido</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cuyas</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consecuencias</a:t>
            </a:r>
            <a:r>
              <a:rPr lang="en-US" b="0" i="0" u="none" strike="noStrike" baseline="0" dirty="0">
                <a:latin typeface="Times New Roman" panose="02020603050405020304" pitchFamily="18" charset="0"/>
                <a:cs typeface="Times New Roman" panose="02020603050405020304" pitchFamily="18" charset="0"/>
              </a:rPr>
              <a:t> es </a:t>
            </a:r>
            <a:r>
              <a:rPr lang="en-US" b="0" i="0" u="none" strike="noStrike" baseline="0" dirty="0" err="1">
                <a:latin typeface="Times New Roman" panose="02020603050405020304" pitchFamily="18" charset="0"/>
                <a:cs typeface="Times New Roman" panose="02020603050405020304" pitchFamily="18" charset="0"/>
              </a:rPr>
              <a:t>una</a:t>
            </a:r>
            <a:r>
              <a:rPr lang="en-US" b="0" i="0" u="none" strike="noStrike" baseline="0" dirty="0">
                <a:latin typeface="Times New Roman" panose="02020603050405020304" pitchFamily="18" charset="0"/>
                <a:cs typeface="Times New Roman" panose="02020603050405020304" pitchFamily="18" charset="0"/>
              </a:rPr>
              <a:t> población que no </a:t>
            </a:r>
            <a:r>
              <a:rPr lang="en-US" b="0" i="0" u="none" strike="noStrike" baseline="0" dirty="0" err="1">
                <a:latin typeface="Times New Roman" panose="02020603050405020304" pitchFamily="18" charset="0"/>
                <a:cs typeface="Times New Roman" panose="02020603050405020304" pitchFamily="18" charset="0"/>
              </a:rPr>
              <a:t>contiene</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suficiente</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diversidad</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genética</a:t>
            </a:r>
            <a:r>
              <a:rPr lang="en-US" b="0" i="0" u="none" strike="noStrike" baseline="0" dirty="0">
                <a:latin typeface="Times New Roman" panose="02020603050405020304" pitchFamily="18" charset="0"/>
                <a:cs typeface="Times New Roman" panose="02020603050405020304" pitchFamily="18" charset="0"/>
              </a:rPr>
              <a:t> para </a:t>
            </a:r>
            <a:r>
              <a:rPr lang="en-US" b="0" i="0" u="none" strike="noStrike" baseline="0" dirty="0" err="1">
                <a:latin typeface="Times New Roman" panose="02020603050405020304" pitchFamily="18" charset="0"/>
                <a:cs typeface="Times New Roman" panose="02020603050405020304" pitchFamily="18" charset="0"/>
              </a:rPr>
              <a:t>evolucionar</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más</a:t>
            </a:r>
            <a:r>
              <a:rPr lang="en-US"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914400">
              <a:spcAft>
                <a:spcPts val="600"/>
              </a:spcAft>
            </a:pPr>
            <a:fld id="{27C49EEB-2137-4DDB-9BF5-5635C18E0A87}" type="slidenum">
              <a:rPr lang="en-US"/>
              <a:pPr defTabSz="914400">
                <a:spcAft>
                  <a:spcPts val="600"/>
                </a:spcAft>
              </a:pPr>
              <a:t>2</a:t>
            </a:fld>
            <a:endParaRPr lang="en-US"/>
          </a:p>
        </p:txBody>
      </p:sp>
    </p:spTree>
    <p:extLst>
      <p:ext uri="{BB962C8B-B14F-4D97-AF65-F5344CB8AC3E}">
        <p14:creationId xmlns:p14="http://schemas.microsoft.com/office/powerpoint/2010/main" val="207761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20</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Ejemplo de la función de </a:t>
            </a:r>
            <a:r>
              <a:rPr lang="es-MX" sz="2400" dirty="0" err="1"/>
              <a:t>repartici</a:t>
            </a:r>
            <a:r>
              <a:rPr lang="es-ES" sz="2400" dirty="0" err="1"/>
              <a:t>ón</a:t>
            </a:r>
            <a:endParaRPr lang="es-MX"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69B2EC-194E-D98B-BB44-91DA1F60F7CD}"/>
                  </a:ext>
                </a:extLst>
              </p:cNvPr>
              <p:cNvSpPr txBox="1"/>
              <p:nvPr/>
            </p:nvSpPr>
            <p:spPr>
              <a:xfrm>
                <a:off x="484314" y="4444921"/>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6" name="TextBox 5">
                <a:extLst>
                  <a:ext uri="{FF2B5EF4-FFF2-40B4-BE49-F238E27FC236}">
                    <a16:creationId xmlns:a16="http://schemas.microsoft.com/office/drawing/2014/main" id="{D869B2EC-194E-D98B-BB44-91DA1F60F7CD}"/>
                  </a:ext>
                </a:extLst>
              </p:cNvPr>
              <p:cNvSpPr txBox="1">
                <a:spLocks noRot="1" noChangeAspect="1" noMove="1" noResize="1" noEditPoints="1" noAdjustHandles="1" noChangeArrowheads="1" noChangeShapeType="1" noTextEdit="1"/>
              </p:cNvSpPr>
              <p:nvPr/>
            </p:nvSpPr>
            <p:spPr>
              <a:xfrm>
                <a:off x="484314" y="4444921"/>
                <a:ext cx="4615623" cy="1102610"/>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09E410-1AFF-3CA1-63A6-0B409FEB2D1C}"/>
                  </a:ext>
                </a:extLst>
              </p:cNvPr>
              <p:cNvSpPr txBox="1"/>
              <p:nvPr/>
            </p:nvSpPr>
            <p:spPr>
              <a:xfrm>
                <a:off x="1305488" y="3124227"/>
                <a:ext cx="2698652"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r>
                        <a:rPr lang="es-ES" b="0" i="0"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nary>
                            <m:naryPr>
                              <m:chr m:val="∑"/>
                              <m:ctrlPr>
                                <a:rPr lang="es-ES" i="1" kern="1400" spc="20">
                                  <a:latin typeface="Cambria Math" panose="02040503050406030204" pitchFamily="18" charset="0"/>
                                </a:rPr>
                              </m:ctrlPr>
                            </m:naryPr>
                            <m:sub>
                              <m:r>
                                <m:rPr>
                                  <m:brk m:alnAt="23"/>
                                </m:rPr>
                                <a:rPr lang="en-US" i="1" kern="1400" spc="20">
                                  <a:latin typeface="Cambria Math" panose="02040503050406030204" pitchFamily="18" charset="0"/>
                                </a:rPr>
                                <m:t>𝑘</m:t>
                              </m:r>
                              <m:r>
                                <a:rPr lang="en-US" i="1" kern="1400" spc="20">
                                  <a:latin typeface="Cambria Math" panose="02040503050406030204" pitchFamily="18" charset="0"/>
                                </a:rPr>
                                <m:t>=1</m:t>
                              </m:r>
                            </m:sub>
                            <m:sup>
                              <m:r>
                                <a:rPr lang="en-US" i="1" kern="1400" spc="2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𝑖</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i="1" kern="1400" spc="20">
                                          <a:latin typeface="Cambria Math" panose="02040503050406030204" pitchFamily="18" charset="0"/>
                                        </a:rPr>
                                        <m:t>,</m:t>
                                      </m:r>
                                      <m:r>
                                        <a:rPr lang="en-US" b="0" i="1" kern="1400" spc="20" smtClean="0">
                                          <a:latin typeface="Cambria Math" panose="02040503050406030204" pitchFamily="18" charset="0"/>
                                        </a:rPr>
                                        <m:t>𝑗</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oMath>
                  </m:oMathPara>
                </a14:m>
                <a:endParaRPr lang="es-MX" dirty="0"/>
              </a:p>
            </p:txBody>
          </p:sp>
        </mc:Choice>
        <mc:Fallback xmlns="">
          <p:sp>
            <p:nvSpPr>
              <p:cNvPr id="10" name="TextBox 9">
                <a:extLst>
                  <a:ext uri="{FF2B5EF4-FFF2-40B4-BE49-F238E27FC236}">
                    <a16:creationId xmlns:a16="http://schemas.microsoft.com/office/drawing/2014/main" id="{E009E410-1AFF-3CA1-63A6-0B409FEB2D1C}"/>
                  </a:ext>
                </a:extLst>
              </p:cNvPr>
              <p:cNvSpPr txBox="1">
                <a:spLocks noRot="1" noChangeAspect="1" noMove="1" noResize="1" noEditPoints="1" noAdjustHandles="1" noChangeArrowheads="1" noChangeShapeType="1" noTextEdit="1"/>
              </p:cNvSpPr>
              <p:nvPr/>
            </p:nvSpPr>
            <p:spPr>
              <a:xfrm>
                <a:off x="1305488" y="3124227"/>
                <a:ext cx="2698652" cy="1169936"/>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B2DD4D-7D5F-1AFF-C0BE-5A8B167CC327}"/>
                  </a:ext>
                </a:extLst>
              </p:cNvPr>
              <p:cNvSpPr txBox="1"/>
              <p:nvPr/>
            </p:nvSpPr>
            <p:spPr>
              <a:xfrm>
                <a:off x="-313317" y="2041083"/>
                <a:ext cx="6210886" cy="978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kern="1400" spc="20" smtClean="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r>
                        <a:rPr lang="es-ES" b="0" i="0" kern="1400" spc="20" smtClean="0">
                          <a:latin typeface="Cambria Math" panose="02040503050406030204" pitchFamily="18" charset="0"/>
                        </a:rPr>
                        <m:t>=</m:t>
                      </m:r>
                      <m:f>
                        <m:fPr>
                          <m:ctrlPr>
                            <a:rPr lang="es-ES" b="0" i="1" kern="1400" spc="20" smtClean="0">
                              <a:latin typeface="Cambria Math" panose="02040503050406030204" pitchFamily="18" charset="0"/>
                            </a:rPr>
                          </m:ctrlPr>
                        </m:fPr>
                        <m:num>
                          <m:rad>
                            <m:radPr>
                              <m:degHide m:val="on"/>
                              <m:ctrlPr>
                                <a:rPr lang="es-ES" i="1" kern="1400" spc="20">
                                  <a:latin typeface="Cambria Math" panose="02040503050406030204" pitchFamily="18" charset="0"/>
                                </a:rPr>
                              </m:ctrlPr>
                            </m:radPr>
                            <m:deg/>
                            <m:e>
                              <m:nary>
                                <m:naryPr>
                                  <m:chr m:val="∑"/>
                                  <m:ctrlPr>
                                    <a:rPr lang="es-ES" i="1" kern="1400" spc="20" smtClean="0">
                                      <a:latin typeface="Cambria Math" panose="02040503050406030204" pitchFamily="18" charset="0"/>
                                    </a:rPr>
                                  </m:ctrlPr>
                                </m:naryPr>
                                <m:sub>
                                  <m:r>
                                    <m:rPr>
                                      <m:brk m:alnAt="23"/>
                                    </m:rPr>
                                    <a:rPr lang="en-US" b="0" i="1" kern="1400" spc="20" smtClean="0">
                                      <a:latin typeface="Cambria Math" panose="02040503050406030204" pitchFamily="18" charset="0"/>
                                    </a:rPr>
                                    <m:t>𝑘</m:t>
                                  </m:r>
                                  <m:r>
                                    <a:rPr lang="en-US" b="0" i="1" kern="1400" spc="20" smtClean="0">
                                      <a:latin typeface="Cambria Math" panose="02040503050406030204" pitchFamily="18" charset="0"/>
                                    </a:rPr>
                                    <m:t>=1</m:t>
                                  </m:r>
                                </m:sub>
                                <m:sup>
                                  <m:r>
                                    <a:rPr lang="en-US" b="0" i="1" kern="1400" spc="20" smtClean="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𝑚𝑎𝑥</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𝑚𝑖𝑛</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num>
                        <m:den>
                          <m:r>
                            <a:rPr lang="en-US" b="0" i="1" kern="1400" spc="20" smtClean="0">
                              <a:latin typeface="Cambria Math" panose="02040503050406030204" pitchFamily="18" charset="0"/>
                            </a:rPr>
                            <m:t>2</m:t>
                          </m:r>
                          <m:rad>
                            <m:radPr>
                              <m:ctrlPr>
                                <a:rPr lang="en-US" b="0" i="1" kern="1400" spc="20" smtClean="0">
                                  <a:latin typeface="Cambria Math" panose="02040503050406030204" pitchFamily="18" charset="0"/>
                                </a:rPr>
                              </m:ctrlPr>
                            </m:radPr>
                            <m:deg>
                              <m:r>
                                <m:rPr>
                                  <m:brk m:alnAt="7"/>
                                </m:rPr>
                                <a:rPr lang="en-US" b="0" i="1" kern="1400" spc="20" smtClean="0">
                                  <a:latin typeface="Cambria Math" panose="02040503050406030204" pitchFamily="18" charset="0"/>
                                </a:rPr>
                                <m:t>𝑝</m:t>
                              </m:r>
                            </m:deg>
                            <m:e>
                              <m:r>
                                <a:rPr lang="en-US" b="0" i="1" kern="1400" spc="20" smtClean="0">
                                  <a:latin typeface="Cambria Math" panose="02040503050406030204" pitchFamily="18" charset="0"/>
                                </a:rPr>
                                <m:t>𝑞</m:t>
                              </m:r>
                            </m:e>
                          </m:rad>
                        </m:den>
                      </m:f>
                    </m:oMath>
                  </m:oMathPara>
                </a14:m>
                <a:endParaRPr lang="es-MX" dirty="0"/>
              </a:p>
            </p:txBody>
          </p:sp>
        </mc:Choice>
        <mc:Fallback xmlns="">
          <p:sp>
            <p:nvSpPr>
              <p:cNvPr id="11" name="TextBox 10">
                <a:extLst>
                  <a:ext uri="{FF2B5EF4-FFF2-40B4-BE49-F238E27FC236}">
                    <a16:creationId xmlns:a16="http://schemas.microsoft.com/office/drawing/2014/main" id="{D4B2DD4D-7D5F-1AFF-C0BE-5A8B167CC327}"/>
                  </a:ext>
                </a:extLst>
              </p:cNvPr>
              <p:cNvSpPr txBox="1">
                <a:spLocks noRot="1" noChangeAspect="1" noMove="1" noResize="1" noEditPoints="1" noAdjustHandles="1" noChangeArrowheads="1" noChangeShapeType="1" noTextEdit="1"/>
              </p:cNvSpPr>
              <p:nvPr/>
            </p:nvSpPr>
            <p:spPr>
              <a:xfrm>
                <a:off x="-313317" y="2041083"/>
                <a:ext cx="6210886" cy="978666"/>
              </a:xfrm>
              <a:prstGeom prst="rect">
                <a:avLst/>
              </a:prstGeom>
              <a:blipFill>
                <a:blip r:embed="rId4"/>
                <a:stretch>
                  <a:fillRect/>
                </a:stretch>
              </a:blipFill>
            </p:spPr>
            <p:txBody>
              <a:bodyPr/>
              <a:lstStyle/>
              <a:p>
                <a:r>
                  <a:rPr lang="es-MX">
                    <a:noFill/>
                  </a:rPr>
                  <a:t> </a:t>
                </a:r>
              </a:p>
            </p:txBody>
          </p:sp>
        </mc:Fallback>
      </mc:AlternateContent>
      <p:cxnSp>
        <p:nvCxnSpPr>
          <p:cNvPr id="5" name="Straight Connector 4">
            <a:extLst>
              <a:ext uri="{FF2B5EF4-FFF2-40B4-BE49-F238E27FC236}">
                <a16:creationId xmlns:a16="http://schemas.microsoft.com/office/drawing/2014/main" id="{648ED2AD-7F8D-9CC1-7579-BD102B378018}"/>
              </a:ext>
            </a:extLst>
          </p:cNvPr>
          <p:cNvCxnSpPr/>
          <p:nvPr/>
        </p:nvCxnSpPr>
        <p:spPr>
          <a:xfrm>
            <a:off x="5584873" y="1828800"/>
            <a:ext cx="0" cy="4930726"/>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E000237-8707-5AD8-2E42-D31AE535B6E7}"/>
              </a:ext>
            </a:extLst>
          </p:cNvPr>
          <p:cNvSpPr txBox="1"/>
          <p:nvPr/>
        </p:nvSpPr>
        <p:spPr>
          <a:xfrm>
            <a:off x="5725553" y="2059859"/>
            <a:ext cx="6466447" cy="1477328"/>
          </a:xfrm>
          <a:prstGeom prst="rect">
            <a:avLst/>
          </a:prstGeom>
          <a:noFill/>
        </p:spPr>
        <p:txBody>
          <a:bodyPr wrap="square" rtlCol="0">
            <a:spAutoFit/>
          </a:bodyPr>
          <a:lstStyle/>
          <a:p>
            <a:pPr algn="just"/>
            <a:r>
              <a:rPr lang="es-ES" dirty="0"/>
              <a:t>Supongamos que </a:t>
            </a:r>
            <a:r>
              <a:rPr lang="el-GR" dirty="0">
                <a:latin typeface="Inter-Regular"/>
              </a:rPr>
              <a:t>α </a:t>
            </a:r>
            <a:r>
              <a:rPr lang="es-ES" dirty="0">
                <a:latin typeface="Inter-Regular"/>
              </a:rPr>
              <a:t>= 1, que tenemos un problema con dos variables x y </a:t>
            </a:r>
            <a:r>
              <a:rPr lang="es-ES" dirty="0" err="1">
                <a:latin typeface="Inter-Regular"/>
              </a:rPr>
              <a:t>y</a:t>
            </a:r>
            <a:r>
              <a:rPr lang="es-ES" dirty="0">
                <a:latin typeface="Inter-Regular"/>
              </a:rPr>
              <a:t> que tienen un rango de 0 a 10. Queremos dividir el problema en dos subpoblaciones que exploren dos picos</a:t>
            </a:r>
            <a:r>
              <a:rPr lang="es-ES" dirty="0"/>
              <a:t>. Tenemos una población de 4 individuos. Queremos saber cuánto recurso comparte el individuo 1 </a:t>
            </a:r>
            <a:r>
              <a:rPr lang="en-US" dirty="0"/>
              <a:t>con </a:t>
            </a:r>
            <a:r>
              <a:rPr lang="en-US" dirty="0" err="1"/>
              <a:t>el</a:t>
            </a:r>
            <a:r>
              <a:rPr lang="en-US" dirty="0"/>
              <a:t> resto de la población.</a:t>
            </a:r>
            <a:endParaRPr lang="es-MX" dirty="0"/>
          </a:p>
        </p:txBody>
      </p:sp>
      <p:graphicFrame>
        <p:nvGraphicFramePr>
          <p:cNvPr id="18" name="Table 17">
            <a:extLst>
              <a:ext uri="{FF2B5EF4-FFF2-40B4-BE49-F238E27FC236}">
                <a16:creationId xmlns:a16="http://schemas.microsoft.com/office/drawing/2014/main" id="{3054E374-2EF9-644B-476F-6630B4A6E485}"/>
              </a:ext>
            </a:extLst>
          </p:cNvPr>
          <p:cNvGraphicFramePr>
            <a:graphicFrameLocks noGrp="1"/>
          </p:cNvGraphicFramePr>
          <p:nvPr>
            <p:extLst>
              <p:ext uri="{D42A27DB-BD31-4B8C-83A1-F6EECF244321}">
                <p14:modId xmlns:p14="http://schemas.microsoft.com/office/powerpoint/2010/main" val="3460470105"/>
              </p:ext>
            </p:extLst>
          </p:nvPr>
        </p:nvGraphicFramePr>
        <p:xfrm>
          <a:off x="6037000" y="4362108"/>
          <a:ext cx="2635563" cy="1972250"/>
        </p:xfrm>
        <a:graphic>
          <a:graphicData uri="http://schemas.openxmlformats.org/drawingml/2006/table">
            <a:tbl>
              <a:tblPr firstRow="1" firstCol="1" bandRow="1"/>
              <a:tblGrid>
                <a:gridCol w="1775519">
                  <a:extLst>
                    <a:ext uri="{9D8B030D-6E8A-4147-A177-3AD203B41FA5}">
                      <a16:colId xmlns:a16="http://schemas.microsoft.com/office/drawing/2014/main" val="456292485"/>
                    </a:ext>
                  </a:extLst>
                </a:gridCol>
                <a:gridCol w="430022">
                  <a:extLst>
                    <a:ext uri="{9D8B030D-6E8A-4147-A177-3AD203B41FA5}">
                      <a16:colId xmlns:a16="http://schemas.microsoft.com/office/drawing/2014/main" val="1569835867"/>
                    </a:ext>
                  </a:extLst>
                </a:gridCol>
                <a:gridCol w="430022">
                  <a:extLst>
                    <a:ext uri="{9D8B030D-6E8A-4147-A177-3AD203B41FA5}">
                      <a16:colId xmlns:a16="http://schemas.microsoft.com/office/drawing/2014/main" val="2223545437"/>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06835">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2CC48B3C-8115-AFF8-9756-766C82DF5747}"/>
              </a:ext>
            </a:extLst>
          </p:cNvPr>
          <p:cNvSpPr txBox="1"/>
          <p:nvPr/>
        </p:nvSpPr>
        <p:spPr>
          <a:xfrm>
            <a:off x="6750386" y="3968565"/>
            <a:ext cx="128348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a:t>
            </a:r>
            <a:endParaRPr lang="es-MX" sz="1600" dirty="0"/>
          </a:p>
        </p:txBody>
      </p:sp>
      <p:graphicFrame>
        <p:nvGraphicFramePr>
          <p:cNvPr id="20" name="Table 19">
            <a:extLst>
              <a:ext uri="{FF2B5EF4-FFF2-40B4-BE49-F238E27FC236}">
                <a16:creationId xmlns:a16="http://schemas.microsoft.com/office/drawing/2014/main" id="{93521A18-EF4B-0BB7-2099-8136D6C7C8DE}"/>
              </a:ext>
            </a:extLst>
          </p:cNvPr>
          <p:cNvGraphicFramePr>
            <a:graphicFrameLocks noGrp="1"/>
          </p:cNvGraphicFramePr>
          <p:nvPr>
            <p:extLst>
              <p:ext uri="{D42A27DB-BD31-4B8C-83A1-F6EECF244321}">
                <p14:modId xmlns:p14="http://schemas.microsoft.com/office/powerpoint/2010/main" val="858407965"/>
              </p:ext>
            </p:extLst>
          </p:nvPr>
        </p:nvGraphicFramePr>
        <p:xfrm>
          <a:off x="9363718" y="4411072"/>
          <a:ext cx="771006" cy="1972250"/>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75612">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289934">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75612">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289934">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75612">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289934">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75612">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21" name="TextBox 20">
            <a:extLst>
              <a:ext uri="{FF2B5EF4-FFF2-40B4-BE49-F238E27FC236}">
                <a16:creationId xmlns:a16="http://schemas.microsoft.com/office/drawing/2014/main" id="{07739379-3199-E4EC-8E06-4131C5309C2B}"/>
              </a:ext>
            </a:extLst>
          </p:cNvPr>
          <p:cNvSpPr txBox="1"/>
          <p:nvPr/>
        </p:nvSpPr>
        <p:spPr>
          <a:xfrm>
            <a:off x="9274864" y="3955609"/>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2927EF-5AC0-8056-82FD-633729A3959B}"/>
                  </a:ext>
                </a:extLst>
              </p:cNvPr>
              <p:cNvSpPr txBox="1"/>
              <p:nvPr/>
            </p:nvSpPr>
            <p:spPr>
              <a:xfrm>
                <a:off x="581192" y="5847994"/>
                <a:ext cx="1696747" cy="911532"/>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𝑁𝑝</m:t>
                          </m:r>
                        </m:sup>
                        <m:e>
                          <m:r>
                            <a:rPr lang="es-ES" b="0" i="1" smtClean="0">
                              <a:latin typeface="Cambria Math" panose="02040503050406030204" pitchFamily="18" charset="0"/>
                            </a:rPr>
                            <m:t>𝑠h</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𝑖𝑗</m:t>
                              </m:r>
                            </m:sub>
                          </m:sSub>
                          <m:r>
                            <a:rPr lang="es-ES" b="0" i="1" smtClean="0">
                              <a:latin typeface="Cambria Math" panose="02040503050406030204" pitchFamily="18" charset="0"/>
                            </a:rPr>
                            <m:t>)</m:t>
                          </m:r>
                        </m:e>
                      </m:nary>
                    </m:oMath>
                  </m:oMathPara>
                </a14:m>
                <a:endParaRPr lang="es-MX" dirty="0"/>
              </a:p>
            </p:txBody>
          </p:sp>
        </mc:Choice>
        <mc:Fallback xmlns="">
          <p:sp>
            <p:nvSpPr>
              <p:cNvPr id="2" name="TextBox 1">
                <a:extLst>
                  <a:ext uri="{FF2B5EF4-FFF2-40B4-BE49-F238E27FC236}">
                    <a16:creationId xmlns:a16="http://schemas.microsoft.com/office/drawing/2014/main" id="{742927EF-5AC0-8056-82FD-633729A3959B}"/>
                  </a:ext>
                </a:extLst>
              </p:cNvPr>
              <p:cNvSpPr txBox="1">
                <a:spLocks noRot="1" noChangeAspect="1" noMove="1" noResize="1" noEditPoints="1" noAdjustHandles="1" noChangeArrowheads="1" noChangeShapeType="1" noTextEdit="1"/>
              </p:cNvSpPr>
              <p:nvPr/>
            </p:nvSpPr>
            <p:spPr>
              <a:xfrm>
                <a:off x="581192" y="5847994"/>
                <a:ext cx="1696747" cy="911532"/>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91C2648-2B9C-8029-2EBA-26677BE96C8B}"/>
                  </a:ext>
                </a:extLst>
              </p:cNvPr>
              <p:cNvSpPr txBox="1"/>
              <p:nvPr/>
            </p:nvSpPr>
            <p:spPr>
              <a:xfrm>
                <a:off x="3258338" y="6126788"/>
                <a:ext cx="1729191" cy="353943"/>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𝑖</m:t>
                          </m:r>
                        </m:sub>
                      </m:sSub>
                      <m:r>
                        <a:rPr lang="es-ES" i="1">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(1+</m:t>
                          </m:r>
                          <m:r>
                            <a:rPr lang="es-ES" b="0" i="1" smtClean="0">
                              <a:latin typeface="Cambria Math" panose="02040503050406030204" pitchFamily="18" charset="0"/>
                            </a:rPr>
                            <m:t>𝑚</m:t>
                          </m:r>
                        </m:e>
                        <m:sub>
                          <m:r>
                            <a:rPr lang="es-ES" b="0" i="1" smtClean="0">
                              <a:latin typeface="Cambria Math" panose="02040503050406030204" pitchFamily="18" charset="0"/>
                            </a:rPr>
                            <m:t>𝑖</m:t>
                          </m:r>
                        </m:sub>
                      </m:sSub>
                      <m:r>
                        <a:rPr lang="es-ES" b="0" i="1" smtClean="0">
                          <a:latin typeface="Cambria Math" panose="02040503050406030204" pitchFamily="18" charset="0"/>
                        </a:rPr>
                        <m:t>)</m:t>
                      </m:r>
                    </m:oMath>
                  </m:oMathPara>
                </a14:m>
                <a:endParaRPr lang="es-MX" dirty="0"/>
              </a:p>
            </p:txBody>
          </p:sp>
        </mc:Choice>
        <mc:Fallback xmlns="">
          <p:sp>
            <p:nvSpPr>
              <p:cNvPr id="3" name="TextBox 2">
                <a:extLst>
                  <a:ext uri="{FF2B5EF4-FFF2-40B4-BE49-F238E27FC236}">
                    <a16:creationId xmlns:a16="http://schemas.microsoft.com/office/drawing/2014/main" id="{A91C2648-2B9C-8029-2EBA-26677BE96C8B}"/>
                  </a:ext>
                </a:extLst>
              </p:cNvPr>
              <p:cNvSpPr txBox="1">
                <a:spLocks noRot="1" noChangeAspect="1" noMove="1" noResize="1" noEditPoints="1" noAdjustHandles="1" noChangeArrowheads="1" noChangeShapeType="1" noTextEdit="1"/>
              </p:cNvSpPr>
              <p:nvPr/>
            </p:nvSpPr>
            <p:spPr>
              <a:xfrm>
                <a:off x="3258338" y="6126788"/>
                <a:ext cx="1729191" cy="353943"/>
              </a:xfrm>
              <a:prstGeom prst="rect">
                <a:avLst/>
              </a:prstGeom>
              <a:blipFill>
                <a:blip r:embed="rId6"/>
                <a:stretch>
                  <a:fillRect l="-3887" r="-4594" b="-6897"/>
                </a:stretch>
              </a:blipFill>
            </p:spPr>
            <p:txBody>
              <a:bodyPr/>
              <a:lstStyle/>
              <a:p>
                <a:r>
                  <a:rPr lang="es-MX">
                    <a:noFill/>
                  </a:rPr>
                  <a:t> </a:t>
                </a:r>
              </a:p>
            </p:txBody>
          </p:sp>
        </mc:Fallback>
      </mc:AlternateContent>
    </p:spTree>
    <p:extLst>
      <p:ext uri="{BB962C8B-B14F-4D97-AF65-F5344CB8AC3E}">
        <p14:creationId xmlns:p14="http://schemas.microsoft.com/office/powerpoint/2010/main" val="526820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21</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Ejemplo de la función de </a:t>
            </a:r>
            <a:r>
              <a:rPr lang="es-MX" sz="2400" dirty="0" err="1"/>
              <a:t>repartici</a:t>
            </a:r>
            <a:r>
              <a:rPr lang="es-ES" sz="2400" dirty="0" err="1"/>
              <a:t>ón</a:t>
            </a:r>
            <a:endParaRPr lang="es-MX"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69B2EC-194E-D98B-BB44-91DA1F60F7CD}"/>
                  </a:ext>
                </a:extLst>
              </p:cNvPr>
              <p:cNvSpPr txBox="1"/>
              <p:nvPr/>
            </p:nvSpPr>
            <p:spPr>
              <a:xfrm>
                <a:off x="517124" y="2059859"/>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6" name="TextBox 5">
                <a:extLst>
                  <a:ext uri="{FF2B5EF4-FFF2-40B4-BE49-F238E27FC236}">
                    <a16:creationId xmlns:a16="http://schemas.microsoft.com/office/drawing/2014/main" id="{D869B2EC-194E-D98B-BB44-91DA1F60F7CD}"/>
                  </a:ext>
                </a:extLst>
              </p:cNvPr>
              <p:cNvSpPr txBox="1">
                <a:spLocks noRot="1" noChangeAspect="1" noMove="1" noResize="1" noEditPoints="1" noAdjustHandles="1" noChangeArrowheads="1" noChangeShapeType="1" noTextEdit="1"/>
              </p:cNvSpPr>
              <p:nvPr/>
            </p:nvSpPr>
            <p:spPr>
              <a:xfrm>
                <a:off x="517124" y="2059859"/>
                <a:ext cx="4615623" cy="1102610"/>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09E410-1AFF-3CA1-63A6-0B409FEB2D1C}"/>
                  </a:ext>
                </a:extLst>
              </p:cNvPr>
              <p:cNvSpPr txBox="1"/>
              <p:nvPr/>
            </p:nvSpPr>
            <p:spPr>
              <a:xfrm>
                <a:off x="423067" y="3429000"/>
                <a:ext cx="2698652"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r>
                        <a:rPr lang="es-ES" b="0" i="0"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nary>
                            <m:naryPr>
                              <m:chr m:val="∑"/>
                              <m:ctrlPr>
                                <a:rPr lang="es-ES" i="1" kern="1400" spc="20">
                                  <a:latin typeface="Cambria Math" panose="02040503050406030204" pitchFamily="18" charset="0"/>
                                </a:rPr>
                              </m:ctrlPr>
                            </m:naryPr>
                            <m:sub>
                              <m:r>
                                <m:rPr>
                                  <m:brk m:alnAt="23"/>
                                </m:rPr>
                                <a:rPr lang="en-US" i="1" kern="1400" spc="20">
                                  <a:latin typeface="Cambria Math" panose="02040503050406030204" pitchFamily="18" charset="0"/>
                                </a:rPr>
                                <m:t>𝑘</m:t>
                              </m:r>
                              <m:r>
                                <a:rPr lang="en-US" i="1" kern="1400" spc="20">
                                  <a:latin typeface="Cambria Math" panose="02040503050406030204" pitchFamily="18" charset="0"/>
                                </a:rPr>
                                <m:t>=1</m:t>
                              </m:r>
                            </m:sub>
                            <m:sup>
                              <m:r>
                                <a:rPr lang="en-US" i="1" kern="1400" spc="2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𝑖</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i="1" kern="1400" spc="20">
                                          <a:latin typeface="Cambria Math" panose="02040503050406030204" pitchFamily="18" charset="0"/>
                                        </a:rPr>
                                        <m:t>,</m:t>
                                      </m:r>
                                      <m:r>
                                        <a:rPr lang="en-US" b="0" i="1" kern="1400" spc="20" smtClean="0">
                                          <a:latin typeface="Cambria Math" panose="02040503050406030204" pitchFamily="18" charset="0"/>
                                        </a:rPr>
                                        <m:t>𝑗</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oMath>
                  </m:oMathPara>
                </a14:m>
                <a:endParaRPr lang="es-MX" dirty="0"/>
              </a:p>
            </p:txBody>
          </p:sp>
        </mc:Choice>
        <mc:Fallback xmlns="">
          <p:sp>
            <p:nvSpPr>
              <p:cNvPr id="10" name="TextBox 9">
                <a:extLst>
                  <a:ext uri="{FF2B5EF4-FFF2-40B4-BE49-F238E27FC236}">
                    <a16:creationId xmlns:a16="http://schemas.microsoft.com/office/drawing/2014/main" id="{E009E410-1AFF-3CA1-63A6-0B409FEB2D1C}"/>
                  </a:ext>
                </a:extLst>
              </p:cNvPr>
              <p:cNvSpPr txBox="1">
                <a:spLocks noRot="1" noChangeAspect="1" noMove="1" noResize="1" noEditPoints="1" noAdjustHandles="1" noChangeArrowheads="1" noChangeShapeType="1" noTextEdit="1"/>
              </p:cNvSpPr>
              <p:nvPr/>
            </p:nvSpPr>
            <p:spPr>
              <a:xfrm>
                <a:off x="423067" y="3429000"/>
                <a:ext cx="2698652" cy="1169936"/>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B2DD4D-7D5F-1AFF-C0BE-5A8B167CC327}"/>
                  </a:ext>
                </a:extLst>
              </p:cNvPr>
              <p:cNvSpPr txBox="1"/>
              <p:nvPr/>
            </p:nvSpPr>
            <p:spPr>
              <a:xfrm>
                <a:off x="-1078139" y="4977471"/>
                <a:ext cx="6210886" cy="978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kern="1400" spc="20" smtClean="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r>
                        <a:rPr lang="es-ES" b="0" i="0" kern="1400" spc="20" smtClean="0">
                          <a:latin typeface="Cambria Math" panose="02040503050406030204" pitchFamily="18" charset="0"/>
                        </a:rPr>
                        <m:t>=</m:t>
                      </m:r>
                      <m:f>
                        <m:fPr>
                          <m:ctrlPr>
                            <a:rPr lang="es-ES" b="0" i="1" kern="1400" spc="20" smtClean="0">
                              <a:latin typeface="Cambria Math" panose="02040503050406030204" pitchFamily="18" charset="0"/>
                            </a:rPr>
                          </m:ctrlPr>
                        </m:fPr>
                        <m:num>
                          <m:rad>
                            <m:radPr>
                              <m:degHide m:val="on"/>
                              <m:ctrlPr>
                                <a:rPr lang="es-ES" i="1" kern="1400" spc="20">
                                  <a:latin typeface="Cambria Math" panose="02040503050406030204" pitchFamily="18" charset="0"/>
                                </a:rPr>
                              </m:ctrlPr>
                            </m:radPr>
                            <m:deg/>
                            <m:e>
                              <m:nary>
                                <m:naryPr>
                                  <m:chr m:val="∑"/>
                                  <m:ctrlPr>
                                    <a:rPr lang="es-ES" i="1" kern="1400" spc="20" smtClean="0">
                                      <a:latin typeface="Cambria Math" panose="02040503050406030204" pitchFamily="18" charset="0"/>
                                    </a:rPr>
                                  </m:ctrlPr>
                                </m:naryPr>
                                <m:sub>
                                  <m:r>
                                    <m:rPr>
                                      <m:brk m:alnAt="23"/>
                                    </m:rPr>
                                    <a:rPr lang="en-US" b="0" i="1" kern="1400" spc="20" smtClean="0">
                                      <a:latin typeface="Cambria Math" panose="02040503050406030204" pitchFamily="18" charset="0"/>
                                    </a:rPr>
                                    <m:t>𝑘</m:t>
                                  </m:r>
                                  <m:r>
                                    <a:rPr lang="en-US" b="0" i="1" kern="1400" spc="20" smtClean="0">
                                      <a:latin typeface="Cambria Math" panose="02040503050406030204" pitchFamily="18" charset="0"/>
                                    </a:rPr>
                                    <m:t>=1</m:t>
                                  </m:r>
                                </m:sub>
                                <m:sup>
                                  <m:r>
                                    <a:rPr lang="en-US" b="0" i="1" kern="1400" spc="20" smtClean="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𝑚𝑎𝑥</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𝑚𝑖𝑛</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num>
                        <m:den>
                          <m:r>
                            <a:rPr lang="en-US" b="0" i="1" kern="1400" spc="20" smtClean="0">
                              <a:latin typeface="Cambria Math" panose="02040503050406030204" pitchFamily="18" charset="0"/>
                            </a:rPr>
                            <m:t>2</m:t>
                          </m:r>
                          <m:rad>
                            <m:radPr>
                              <m:ctrlPr>
                                <a:rPr lang="en-US" b="0" i="1" kern="1400" spc="20" smtClean="0">
                                  <a:latin typeface="Cambria Math" panose="02040503050406030204" pitchFamily="18" charset="0"/>
                                </a:rPr>
                              </m:ctrlPr>
                            </m:radPr>
                            <m:deg>
                              <m:r>
                                <m:rPr>
                                  <m:brk m:alnAt="7"/>
                                </m:rPr>
                                <a:rPr lang="en-US" b="0" i="1" kern="1400" spc="20" smtClean="0">
                                  <a:latin typeface="Cambria Math" panose="02040503050406030204" pitchFamily="18" charset="0"/>
                                </a:rPr>
                                <m:t>𝑝</m:t>
                              </m:r>
                            </m:deg>
                            <m:e>
                              <m:r>
                                <a:rPr lang="en-US" b="0" i="1" kern="1400" spc="20" smtClean="0">
                                  <a:latin typeface="Cambria Math" panose="02040503050406030204" pitchFamily="18" charset="0"/>
                                </a:rPr>
                                <m:t>𝑞</m:t>
                              </m:r>
                            </m:e>
                          </m:rad>
                        </m:den>
                      </m:f>
                    </m:oMath>
                  </m:oMathPara>
                </a14:m>
                <a:endParaRPr lang="es-MX" dirty="0"/>
              </a:p>
            </p:txBody>
          </p:sp>
        </mc:Choice>
        <mc:Fallback xmlns="">
          <p:sp>
            <p:nvSpPr>
              <p:cNvPr id="11" name="TextBox 10">
                <a:extLst>
                  <a:ext uri="{FF2B5EF4-FFF2-40B4-BE49-F238E27FC236}">
                    <a16:creationId xmlns:a16="http://schemas.microsoft.com/office/drawing/2014/main" id="{D4B2DD4D-7D5F-1AFF-C0BE-5A8B167CC327}"/>
                  </a:ext>
                </a:extLst>
              </p:cNvPr>
              <p:cNvSpPr txBox="1">
                <a:spLocks noRot="1" noChangeAspect="1" noMove="1" noResize="1" noEditPoints="1" noAdjustHandles="1" noChangeArrowheads="1" noChangeShapeType="1" noTextEdit="1"/>
              </p:cNvSpPr>
              <p:nvPr/>
            </p:nvSpPr>
            <p:spPr>
              <a:xfrm>
                <a:off x="-1078139" y="4977471"/>
                <a:ext cx="6210886" cy="978666"/>
              </a:xfrm>
              <a:prstGeom prst="rect">
                <a:avLst/>
              </a:prstGeom>
              <a:blipFill>
                <a:blip r:embed="rId4"/>
                <a:stretch>
                  <a:fillRect/>
                </a:stretch>
              </a:blipFill>
            </p:spPr>
            <p:txBody>
              <a:bodyPr/>
              <a:lstStyle/>
              <a:p>
                <a:r>
                  <a:rPr lang="es-MX">
                    <a:noFill/>
                  </a:rPr>
                  <a:t> </a:t>
                </a:r>
              </a:p>
            </p:txBody>
          </p:sp>
        </mc:Fallback>
      </mc:AlternateContent>
      <p:cxnSp>
        <p:nvCxnSpPr>
          <p:cNvPr id="5" name="Straight Connector 4">
            <a:extLst>
              <a:ext uri="{FF2B5EF4-FFF2-40B4-BE49-F238E27FC236}">
                <a16:creationId xmlns:a16="http://schemas.microsoft.com/office/drawing/2014/main" id="{648ED2AD-7F8D-9CC1-7579-BD102B378018}"/>
              </a:ext>
            </a:extLst>
          </p:cNvPr>
          <p:cNvCxnSpPr/>
          <p:nvPr/>
        </p:nvCxnSpPr>
        <p:spPr>
          <a:xfrm>
            <a:off x="5584873" y="1828800"/>
            <a:ext cx="0" cy="49307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19135-B93E-D5F6-21A5-A6751D6911E8}"/>
                  </a:ext>
                </a:extLst>
              </p:cNvPr>
              <p:cNvSpPr txBox="1"/>
              <p:nvPr/>
            </p:nvSpPr>
            <p:spPr>
              <a:xfrm>
                <a:off x="5412699" y="5094458"/>
                <a:ext cx="5892210" cy="7446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kern="1400" spc="20" smtClean="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r>
                        <a:rPr lang="es-ES" b="0" i="0" kern="1400" spc="20" smtClean="0">
                          <a:latin typeface="Cambria Math" panose="02040503050406030204" pitchFamily="18" charset="0"/>
                        </a:rPr>
                        <m:t>=</m:t>
                      </m:r>
                      <m:f>
                        <m:fPr>
                          <m:ctrlPr>
                            <a:rPr lang="es-ES" b="0" i="1" kern="1400" spc="20" smtClean="0">
                              <a:latin typeface="Cambria Math" panose="02040503050406030204" pitchFamily="18" charset="0"/>
                            </a:rPr>
                          </m:ctrlPr>
                        </m:fPr>
                        <m:num>
                          <m:rad>
                            <m:radPr>
                              <m:degHide m:val="on"/>
                              <m:ctrlPr>
                                <a:rPr lang="es-ES" i="1" kern="1400" spc="20">
                                  <a:latin typeface="Cambria Math" panose="02040503050406030204" pitchFamily="18" charset="0"/>
                                </a:rPr>
                              </m:ctrlPr>
                            </m:radPr>
                            <m:deg/>
                            <m:e>
                              <m:sSup>
                                <m:sSupPr>
                                  <m:ctrlPr>
                                    <a:rPr lang="es-ES" i="1" kern="1400" spc="20">
                                      <a:latin typeface="Cambria Math" panose="02040503050406030204" pitchFamily="18" charset="0"/>
                                    </a:rPr>
                                  </m:ctrlPr>
                                </m:sSupPr>
                                <m:e>
                                  <m:r>
                                    <a:rPr lang="es-ES" i="1" kern="1400" spc="20">
                                      <a:latin typeface="Cambria Math" panose="02040503050406030204" pitchFamily="18" charset="0"/>
                                    </a:rPr>
                                    <m:t>(10−0</m:t>
                                  </m:r>
                                  <m:r>
                                    <a:rPr lang="en-US" i="1" kern="1400" spc="20">
                                      <a:latin typeface="Cambria Math" panose="02040503050406030204" pitchFamily="18" charset="0"/>
                                    </a:rPr>
                                    <m:t>)</m:t>
                                  </m:r>
                                </m:e>
                                <m:sup>
                                  <m:r>
                                    <a:rPr lang="en-US" i="1" kern="1400" spc="20">
                                      <a:latin typeface="Cambria Math" panose="02040503050406030204" pitchFamily="18" charset="0"/>
                                    </a:rPr>
                                    <m:t>2</m:t>
                                  </m:r>
                                </m:sup>
                              </m:sSup>
                              <m:r>
                                <a:rPr lang="es-ES" b="0" i="1" kern="1400" spc="20" smtClean="0">
                                  <a:latin typeface="Cambria Math" panose="02040503050406030204" pitchFamily="18" charset="0"/>
                                </a:rPr>
                                <m:t>+</m:t>
                              </m:r>
                              <m:sSup>
                                <m:sSupPr>
                                  <m:ctrlPr>
                                    <a:rPr lang="es-ES" i="1" kern="1400" spc="20">
                                      <a:latin typeface="Cambria Math" panose="02040503050406030204" pitchFamily="18" charset="0"/>
                                    </a:rPr>
                                  </m:ctrlPr>
                                </m:sSupPr>
                                <m:e>
                                  <m:r>
                                    <a:rPr lang="es-ES" i="1" kern="1400" spc="20">
                                      <a:latin typeface="Cambria Math" panose="02040503050406030204" pitchFamily="18" charset="0"/>
                                    </a:rPr>
                                    <m:t>(</m:t>
                                  </m:r>
                                  <m:r>
                                    <a:rPr lang="es-ES" b="0" i="1" kern="1400" spc="20" smtClean="0">
                                      <a:latin typeface="Cambria Math" panose="02040503050406030204" pitchFamily="18" charset="0"/>
                                    </a:rPr>
                                    <m:t>10</m:t>
                                  </m:r>
                                  <m:r>
                                    <a:rPr lang="es-ES" i="1" kern="1400" spc="20">
                                      <a:latin typeface="Cambria Math" panose="02040503050406030204" pitchFamily="18" charset="0"/>
                                    </a:rPr>
                                    <m:t>−0</m:t>
                                  </m:r>
                                  <m:r>
                                    <a:rPr lang="en-US" i="1" kern="1400" spc="20">
                                      <a:latin typeface="Cambria Math" panose="02040503050406030204" pitchFamily="18" charset="0"/>
                                    </a:rPr>
                                    <m:t>)</m:t>
                                  </m:r>
                                </m:e>
                                <m:sup>
                                  <m:r>
                                    <a:rPr lang="en-US" i="1" kern="1400" spc="20">
                                      <a:latin typeface="Cambria Math" panose="02040503050406030204" pitchFamily="18" charset="0"/>
                                    </a:rPr>
                                    <m:t>2</m:t>
                                  </m:r>
                                </m:sup>
                              </m:sSup>
                            </m:e>
                          </m:rad>
                        </m:num>
                        <m:den>
                          <m:r>
                            <a:rPr lang="en-US" b="0" i="1" kern="1400" spc="20" smtClean="0">
                              <a:latin typeface="Cambria Math" panose="02040503050406030204" pitchFamily="18" charset="0"/>
                            </a:rPr>
                            <m:t>2</m:t>
                          </m:r>
                          <m:rad>
                            <m:radPr>
                              <m:degHide m:val="on"/>
                              <m:ctrlPr>
                                <a:rPr lang="en-US" b="0" i="1" kern="1400" spc="20" smtClean="0">
                                  <a:latin typeface="Cambria Math" panose="02040503050406030204" pitchFamily="18" charset="0"/>
                                </a:rPr>
                              </m:ctrlPr>
                            </m:radPr>
                            <m:deg/>
                            <m:e>
                              <m:r>
                                <a:rPr lang="es-ES" b="0" i="1" kern="1400" spc="20" smtClean="0">
                                  <a:latin typeface="Cambria Math" panose="02040503050406030204" pitchFamily="18" charset="0"/>
                                </a:rPr>
                                <m:t>2</m:t>
                              </m:r>
                            </m:e>
                          </m:rad>
                        </m:den>
                      </m:f>
                      <m:r>
                        <a:rPr lang="es-ES" b="0" i="0" kern="1400" spc="20" smtClean="0">
                          <a:latin typeface="Cambria Math" panose="02040503050406030204" pitchFamily="18" charset="0"/>
                        </a:rPr>
                        <m:t>=</m:t>
                      </m:r>
                      <m:f>
                        <m:fPr>
                          <m:ctrlPr>
                            <a:rPr lang="es-ES" i="1" kern="1400" spc="20">
                              <a:latin typeface="Cambria Math" panose="02040503050406030204" pitchFamily="18" charset="0"/>
                            </a:rPr>
                          </m:ctrlPr>
                        </m:fPr>
                        <m:num>
                          <m:rad>
                            <m:radPr>
                              <m:degHide m:val="on"/>
                              <m:ctrlPr>
                                <a:rPr lang="es-ES" i="1" kern="1400" spc="20">
                                  <a:latin typeface="Cambria Math" panose="02040503050406030204" pitchFamily="18" charset="0"/>
                                </a:rPr>
                              </m:ctrlPr>
                            </m:radPr>
                            <m:deg/>
                            <m:e>
                              <m:r>
                                <a:rPr lang="es-ES" b="0" i="1" kern="1400" spc="20" smtClean="0">
                                  <a:latin typeface="Cambria Math" panose="02040503050406030204" pitchFamily="18" charset="0"/>
                                </a:rPr>
                                <m:t>100</m:t>
                              </m:r>
                              <m:r>
                                <a:rPr lang="es-ES" i="1" kern="1400" spc="20">
                                  <a:latin typeface="Cambria Math" panose="02040503050406030204" pitchFamily="18" charset="0"/>
                                </a:rPr>
                                <m:t>+</m:t>
                              </m:r>
                              <m:r>
                                <a:rPr lang="es-ES" b="0" i="1" kern="1400" spc="20" smtClean="0">
                                  <a:latin typeface="Cambria Math" panose="02040503050406030204" pitchFamily="18" charset="0"/>
                                </a:rPr>
                                <m:t>100</m:t>
                              </m:r>
                            </m:e>
                          </m:rad>
                        </m:num>
                        <m:den>
                          <m:r>
                            <a:rPr lang="en-US" i="1" kern="1400" spc="20">
                              <a:latin typeface="Cambria Math" panose="02040503050406030204" pitchFamily="18" charset="0"/>
                            </a:rPr>
                            <m:t>2</m:t>
                          </m:r>
                          <m:rad>
                            <m:radPr>
                              <m:degHide m:val="on"/>
                              <m:ctrlPr>
                                <a:rPr lang="en-US" i="1" kern="1400" spc="20">
                                  <a:latin typeface="Cambria Math" panose="02040503050406030204" pitchFamily="18" charset="0"/>
                                </a:rPr>
                              </m:ctrlPr>
                            </m:radPr>
                            <m:deg/>
                            <m:e>
                              <m:r>
                                <a:rPr lang="es-ES" i="1" kern="1400" spc="20">
                                  <a:latin typeface="Cambria Math" panose="02040503050406030204" pitchFamily="18" charset="0"/>
                                </a:rPr>
                                <m:t>2</m:t>
                              </m:r>
                            </m:e>
                          </m:rad>
                        </m:den>
                      </m:f>
                      <m:r>
                        <a:rPr lang="es-ES" b="0" i="1" kern="1400" spc="20" smtClean="0">
                          <a:latin typeface="Cambria Math" panose="02040503050406030204" pitchFamily="18" charset="0"/>
                        </a:rPr>
                        <m:t>=5</m:t>
                      </m:r>
                    </m:oMath>
                  </m:oMathPara>
                </a14:m>
                <a:endParaRPr lang="es-MX" dirty="0"/>
              </a:p>
            </p:txBody>
          </p:sp>
        </mc:Choice>
        <mc:Fallback xmlns="">
          <p:sp>
            <p:nvSpPr>
              <p:cNvPr id="12" name="TextBox 11">
                <a:extLst>
                  <a:ext uri="{FF2B5EF4-FFF2-40B4-BE49-F238E27FC236}">
                    <a16:creationId xmlns:a16="http://schemas.microsoft.com/office/drawing/2014/main" id="{80119135-B93E-D5F6-21A5-A6751D6911E8}"/>
                  </a:ext>
                </a:extLst>
              </p:cNvPr>
              <p:cNvSpPr txBox="1">
                <a:spLocks noRot="1" noChangeAspect="1" noMove="1" noResize="1" noEditPoints="1" noAdjustHandles="1" noChangeArrowheads="1" noChangeShapeType="1" noTextEdit="1"/>
              </p:cNvSpPr>
              <p:nvPr/>
            </p:nvSpPr>
            <p:spPr>
              <a:xfrm>
                <a:off x="5412699" y="5094458"/>
                <a:ext cx="5892210" cy="744691"/>
              </a:xfrm>
              <a:prstGeom prst="rect">
                <a:avLst/>
              </a:prstGeom>
              <a:blipFill>
                <a:blip r:embed="rId5"/>
                <a:stretch>
                  <a:fillRect/>
                </a:stretch>
              </a:blipFill>
            </p:spPr>
            <p:txBody>
              <a:bodyPr/>
              <a:lstStyle/>
              <a:p>
                <a:r>
                  <a:rPr lang="es-MX">
                    <a:noFill/>
                  </a:rPr>
                  <a:t> </a:t>
                </a:r>
              </a:p>
            </p:txBody>
          </p:sp>
        </mc:Fallback>
      </mc:AlternateContent>
      <p:graphicFrame>
        <p:nvGraphicFramePr>
          <p:cNvPr id="14" name="Table 13">
            <a:extLst>
              <a:ext uri="{FF2B5EF4-FFF2-40B4-BE49-F238E27FC236}">
                <a16:creationId xmlns:a16="http://schemas.microsoft.com/office/drawing/2014/main" id="{057F0406-57FF-0E51-B24A-8F9B2E56FF2C}"/>
              </a:ext>
            </a:extLst>
          </p:cNvPr>
          <p:cNvGraphicFramePr>
            <a:graphicFrameLocks noGrp="1"/>
          </p:cNvGraphicFramePr>
          <p:nvPr>
            <p:extLst>
              <p:ext uri="{D42A27DB-BD31-4B8C-83A1-F6EECF244321}">
                <p14:modId xmlns:p14="http://schemas.microsoft.com/office/powerpoint/2010/main" val="4016574122"/>
              </p:ext>
            </p:extLst>
          </p:nvPr>
        </p:nvGraphicFramePr>
        <p:xfrm>
          <a:off x="5876723" y="2161653"/>
          <a:ext cx="2635563" cy="1708949"/>
        </p:xfrm>
        <a:graphic>
          <a:graphicData uri="http://schemas.openxmlformats.org/drawingml/2006/table">
            <a:tbl>
              <a:tblPr firstRow="1" firstCol="1" bandRow="1"/>
              <a:tblGrid>
                <a:gridCol w="1775519">
                  <a:extLst>
                    <a:ext uri="{9D8B030D-6E8A-4147-A177-3AD203B41FA5}">
                      <a16:colId xmlns:a16="http://schemas.microsoft.com/office/drawing/2014/main" val="456292485"/>
                    </a:ext>
                  </a:extLst>
                </a:gridCol>
                <a:gridCol w="430022">
                  <a:extLst>
                    <a:ext uri="{9D8B030D-6E8A-4147-A177-3AD203B41FA5}">
                      <a16:colId xmlns:a16="http://schemas.microsoft.com/office/drawing/2014/main" val="1569835867"/>
                    </a:ext>
                  </a:extLst>
                </a:gridCol>
                <a:gridCol w="430022">
                  <a:extLst>
                    <a:ext uri="{9D8B030D-6E8A-4147-A177-3AD203B41FA5}">
                      <a16:colId xmlns:a16="http://schemas.microsoft.com/office/drawing/2014/main" val="2223545437"/>
                    </a:ext>
                  </a:extLst>
                </a:gridCol>
              </a:tblGrid>
              <a:tr h="193983">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93983">
                <a:tc>
                  <a:txBody>
                    <a:bodyPr/>
                    <a:lstStyle/>
                    <a:p>
                      <a:pPr algn="ctr">
                        <a:lnSpc>
                          <a:spcPct val="150000"/>
                        </a:lnSpc>
                        <a:spcAft>
                          <a:spcPts val="1200"/>
                        </a:spcAft>
                      </a:pPr>
                      <a:endParaRPr lang="es-MX" sz="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93983">
                <a:tc>
                  <a:txBody>
                    <a:bodyPr/>
                    <a:lstStyle/>
                    <a:p>
                      <a:pPr algn="ctr">
                        <a:lnSpc>
                          <a:spcPct val="150000"/>
                        </a:lnSpc>
                        <a:spcAft>
                          <a:spcPts val="1200"/>
                        </a:spcAft>
                      </a:pPr>
                      <a:endParaRPr lang="es-MX" sz="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93983">
                <a:tc>
                  <a:txBody>
                    <a:bodyPr/>
                    <a:lstStyle/>
                    <a:p>
                      <a:pPr algn="ctr">
                        <a:lnSpc>
                          <a:spcPct val="150000"/>
                        </a:lnSpc>
                        <a:spcAft>
                          <a:spcPts val="1200"/>
                        </a:spcAft>
                      </a:pPr>
                      <a:endParaRPr lang="es-MX"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6" name="TextBox 15">
            <a:extLst>
              <a:ext uri="{FF2B5EF4-FFF2-40B4-BE49-F238E27FC236}">
                <a16:creationId xmlns:a16="http://schemas.microsoft.com/office/drawing/2014/main" id="{ED30CC00-F37C-5B78-79A6-1F96D9F5D0F5}"/>
              </a:ext>
            </a:extLst>
          </p:cNvPr>
          <p:cNvSpPr txBox="1"/>
          <p:nvPr/>
        </p:nvSpPr>
        <p:spPr>
          <a:xfrm>
            <a:off x="6788107" y="1823099"/>
            <a:ext cx="128348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a:t>
            </a:r>
            <a:endParaRPr lang="es-MX" sz="1600" dirty="0"/>
          </a:p>
        </p:txBody>
      </p:sp>
      <p:sp>
        <p:nvSpPr>
          <p:cNvPr id="2" name="TextBox 1">
            <a:extLst>
              <a:ext uri="{FF2B5EF4-FFF2-40B4-BE49-F238E27FC236}">
                <a16:creationId xmlns:a16="http://schemas.microsoft.com/office/drawing/2014/main" id="{FCECA9CF-E2CB-0DD9-D0D5-5386AC1C5CB8}"/>
              </a:ext>
            </a:extLst>
          </p:cNvPr>
          <p:cNvSpPr txBox="1"/>
          <p:nvPr/>
        </p:nvSpPr>
        <p:spPr>
          <a:xfrm>
            <a:off x="5750541" y="4335653"/>
            <a:ext cx="3358612" cy="369332"/>
          </a:xfrm>
          <a:prstGeom prst="rect">
            <a:avLst/>
          </a:prstGeom>
          <a:noFill/>
        </p:spPr>
        <p:txBody>
          <a:bodyPr wrap="none" rtlCol="0">
            <a:spAutoFit/>
          </a:bodyPr>
          <a:lstStyle/>
          <a:p>
            <a:pPr algn="just"/>
            <a:r>
              <a:rPr lang="es-ES" dirty="0">
                <a:latin typeface="Times New Roman" panose="02020603050405020304" pitchFamily="18" charset="0"/>
                <a:cs typeface="Times New Roman" panose="02020603050405020304" pitchFamily="18" charset="0"/>
              </a:rPr>
              <a:t>Paso 1: Calcular el radio de nicho.</a:t>
            </a:r>
          </a:p>
        </p:txBody>
      </p:sp>
      <p:graphicFrame>
        <p:nvGraphicFramePr>
          <p:cNvPr id="18" name="Table 17">
            <a:extLst>
              <a:ext uri="{FF2B5EF4-FFF2-40B4-BE49-F238E27FC236}">
                <a16:creationId xmlns:a16="http://schemas.microsoft.com/office/drawing/2014/main" id="{EBB68641-AEC2-1900-FD7C-DF0C49B4A1F6}"/>
              </a:ext>
            </a:extLst>
          </p:cNvPr>
          <p:cNvGraphicFramePr>
            <a:graphicFrameLocks noGrp="1"/>
          </p:cNvGraphicFramePr>
          <p:nvPr>
            <p:extLst>
              <p:ext uri="{D42A27DB-BD31-4B8C-83A1-F6EECF244321}">
                <p14:modId xmlns:p14="http://schemas.microsoft.com/office/powerpoint/2010/main" val="3848635881"/>
              </p:ext>
            </p:extLst>
          </p:nvPr>
        </p:nvGraphicFramePr>
        <p:xfrm>
          <a:off x="9198007" y="2202771"/>
          <a:ext cx="771006" cy="170894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239811">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239811">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239811">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10DDF9CF-9CCA-920C-9FA9-022241B28725}"/>
              </a:ext>
            </a:extLst>
          </p:cNvPr>
          <p:cNvSpPr txBox="1"/>
          <p:nvPr/>
        </p:nvSpPr>
        <p:spPr>
          <a:xfrm>
            <a:off x="9109153" y="1823099"/>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p:spTree>
    <p:extLst>
      <p:ext uri="{BB962C8B-B14F-4D97-AF65-F5344CB8AC3E}">
        <p14:creationId xmlns:p14="http://schemas.microsoft.com/office/powerpoint/2010/main" val="7331914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22</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Ejemplo de la función de </a:t>
            </a:r>
            <a:r>
              <a:rPr lang="es-MX" sz="2400" dirty="0" err="1"/>
              <a:t>repartici</a:t>
            </a:r>
            <a:r>
              <a:rPr lang="es-ES" sz="2400" dirty="0" err="1"/>
              <a:t>ón</a:t>
            </a:r>
            <a:endParaRPr lang="es-MX"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69B2EC-194E-D98B-BB44-91DA1F60F7CD}"/>
                  </a:ext>
                </a:extLst>
              </p:cNvPr>
              <p:cNvSpPr txBox="1"/>
              <p:nvPr/>
            </p:nvSpPr>
            <p:spPr>
              <a:xfrm>
                <a:off x="517124" y="2059859"/>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6" name="TextBox 5">
                <a:extLst>
                  <a:ext uri="{FF2B5EF4-FFF2-40B4-BE49-F238E27FC236}">
                    <a16:creationId xmlns:a16="http://schemas.microsoft.com/office/drawing/2014/main" id="{D869B2EC-194E-D98B-BB44-91DA1F60F7CD}"/>
                  </a:ext>
                </a:extLst>
              </p:cNvPr>
              <p:cNvSpPr txBox="1">
                <a:spLocks noRot="1" noChangeAspect="1" noMove="1" noResize="1" noEditPoints="1" noAdjustHandles="1" noChangeArrowheads="1" noChangeShapeType="1" noTextEdit="1"/>
              </p:cNvSpPr>
              <p:nvPr/>
            </p:nvSpPr>
            <p:spPr>
              <a:xfrm>
                <a:off x="517124" y="2059859"/>
                <a:ext cx="4615623" cy="1102610"/>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009E410-1AFF-3CA1-63A6-0B409FEB2D1C}"/>
                  </a:ext>
                </a:extLst>
              </p:cNvPr>
              <p:cNvSpPr txBox="1"/>
              <p:nvPr/>
            </p:nvSpPr>
            <p:spPr>
              <a:xfrm>
                <a:off x="423067" y="3429000"/>
                <a:ext cx="2698652"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r>
                        <a:rPr lang="es-ES" b="0" i="0"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nary>
                            <m:naryPr>
                              <m:chr m:val="∑"/>
                              <m:ctrlPr>
                                <a:rPr lang="es-ES" i="1" kern="1400" spc="20">
                                  <a:latin typeface="Cambria Math" panose="02040503050406030204" pitchFamily="18" charset="0"/>
                                </a:rPr>
                              </m:ctrlPr>
                            </m:naryPr>
                            <m:sub>
                              <m:r>
                                <m:rPr>
                                  <m:brk m:alnAt="23"/>
                                </m:rPr>
                                <a:rPr lang="en-US" i="1" kern="1400" spc="20">
                                  <a:latin typeface="Cambria Math" panose="02040503050406030204" pitchFamily="18" charset="0"/>
                                </a:rPr>
                                <m:t>𝑘</m:t>
                              </m:r>
                              <m:r>
                                <a:rPr lang="en-US" i="1" kern="1400" spc="20">
                                  <a:latin typeface="Cambria Math" panose="02040503050406030204" pitchFamily="18" charset="0"/>
                                </a:rPr>
                                <m:t>=1</m:t>
                              </m:r>
                            </m:sub>
                            <m:sup>
                              <m:r>
                                <a:rPr lang="en-US" i="1" kern="1400" spc="2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𝑖</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i="1" kern="1400" spc="20">
                                          <a:latin typeface="Cambria Math" panose="02040503050406030204" pitchFamily="18" charset="0"/>
                                        </a:rPr>
                                        <m:t>𝑘</m:t>
                                      </m:r>
                                      <m:r>
                                        <a:rPr lang="en-US" i="1" kern="1400" spc="20">
                                          <a:latin typeface="Cambria Math" panose="02040503050406030204" pitchFamily="18" charset="0"/>
                                        </a:rPr>
                                        <m:t>,</m:t>
                                      </m:r>
                                      <m:r>
                                        <a:rPr lang="en-US" b="0" i="1" kern="1400" spc="20" smtClean="0">
                                          <a:latin typeface="Cambria Math" panose="02040503050406030204" pitchFamily="18" charset="0"/>
                                        </a:rPr>
                                        <m:t>𝑗</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oMath>
                  </m:oMathPara>
                </a14:m>
                <a:endParaRPr lang="es-MX" dirty="0"/>
              </a:p>
            </p:txBody>
          </p:sp>
        </mc:Choice>
        <mc:Fallback xmlns="">
          <p:sp>
            <p:nvSpPr>
              <p:cNvPr id="10" name="TextBox 9">
                <a:extLst>
                  <a:ext uri="{FF2B5EF4-FFF2-40B4-BE49-F238E27FC236}">
                    <a16:creationId xmlns:a16="http://schemas.microsoft.com/office/drawing/2014/main" id="{E009E410-1AFF-3CA1-63A6-0B409FEB2D1C}"/>
                  </a:ext>
                </a:extLst>
              </p:cNvPr>
              <p:cNvSpPr txBox="1">
                <a:spLocks noRot="1" noChangeAspect="1" noMove="1" noResize="1" noEditPoints="1" noAdjustHandles="1" noChangeArrowheads="1" noChangeShapeType="1" noTextEdit="1"/>
              </p:cNvSpPr>
              <p:nvPr/>
            </p:nvSpPr>
            <p:spPr>
              <a:xfrm>
                <a:off x="423067" y="3429000"/>
                <a:ext cx="2698652" cy="1169936"/>
              </a:xfrm>
              <a:prstGeom prst="rect">
                <a:avLst/>
              </a:prstGeom>
              <a:blipFill>
                <a:blip r:embed="rId3"/>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B2DD4D-7D5F-1AFF-C0BE-5A8B167CC327}"/>
                  </a:ext>
                </a:extLst>
              </p:cNvPr>
              <p:cNvSpPr txBox="1"/>
              <p:nvPr/>
            </p:nvSpPr>
            <p:spPr>
              <a:xfrm>
                <a:off x="-1078139" y="4977471"/>
                <a:ext cx="6210886" cy="97866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i="1" kern="1400" spc="20" smtClean="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r>
                        <a:rPr lang="es-ES" b="0" i="0" kern="1400" spc="20" smtClean="0">
                          <a:latin typeface="Cambria Math" panose="02040503050406030204" pitchFamily="18" charset="0"/>
                        </a:rPr>
                        <m:t>=</m:t>
                      </m:r>
                      <m:f>
                        <m:fPr>
                          <m:ctrlPr>
                            <a:rPr lang="es-ES" b="0" i="1" kern="1400" spc="20" smtClean="0">
                              <a:latin typeface="Cambria Math" panose="02040503050406030204" pitchFamily="18" charset="0"/>
                            </a:rPr>
                          </m:ctrlPr>
                        </m:fPr>
                        <m:num>
                          <m:rad>
                            <m:radPr>
                              <m:degHide m:val="on"/>
                              <m:ctrlPr>
                                <a:rPr lang="es-ES" i="1" kern="1400" spc="20">
                                  <a:latin typeface="Cambria Math" panose="02040503050406030204" pitchFamily="18" charset="0"/>
                                </a:rPr>
                              </m:ctrlPr>
                            </m:radPr>
                            <m:deg/>
                            <m:e>
                              <m:nary>
                                <m:naryPr>
                                  <m:chr m:val="∑"/>
                                  <m:ctrlPr>
                                    <a:rPr lang="es-ES" i="1" kern="1400" spc="20" smtClean="0">
                                      <a:latin typeface="Cambria Math" panose="02040503050406030204" pitchFamily="18" charset="0"/>
                                    </a:rPr>
                                  </m:ctrlPr>
                                </m:naryPr>
                                <m:sub>
                                  <m:r>
                                    <m:rPr>
                                      <m:brk m:alnAt="23"/>
                                    </m:rPr>
                                    <a:rPr lang="en-US" b="0" i="1" kern="1400" spc="20" smtClean="0">
                                      <a:latin typeface="Cambria Math" panose="02040503050406030204" pitchFamily="18" charset="0"/>
                                    </a:rPr>
                                    <m:t>𝑘</m:t>
                                  </m:r>
                                  <m:r>
                                    <a:rPr lang="en-US" b="0" i="1" kern="1400" spc="20" smtClean="0">
                                      <a:latin typeface="Cambria Math" panose="02040503050406030204" pitchFamily="18" charset="0"/>
                                    </a:rPr>
                                    <m:t>=1</m:t>
                                  </m:r>
                                </m:sub>
                                <m:sup>
                                  <m:r>
                                    <a:rPr lang="en-US" b="0" i="1" kern="1400" spc="20" smtClean="0">
                                      <a:latin typeface="Cambria Math" panose="02040503050406030204" pitchFamily="18" charset="0"/>
                                    </a:rPr>
                                    <m:t>𝑝</m:t>
                                  </m:r>
                                </m:sup>
                                <m:e>
                                  <m:sSup>
                                    <m:sSupPr>
                                      <m:ctrlPr>
                                        <a:rPr lang="es-ES" i="1" kern="1400" spc="20">
                                          <a:latin typeface="Cambria Math" panose="02040503050406030204" pitchFamily="18" charset="0"/>
                                        </a:rPr>
                                      </m:ctrlPr>
                                    </m:sSupPr>
                                    <m:e>
                                      <m:sSub>
                                        <m:sSubPr>
                                          <m:ctrlPr>
                                            <a:rPr lang="es-ES" i="1" kern="1400" spc="20">
                                              <a:latin typeface="Cambria Math" panose="02040503050406030204" pitchFamily="18" charset="0"/>
                                            </a:rPr>
                                          </m:ctrlPr>
                                        </m:sSubPr>
                                        <m:e>
                                          <m:r>
                                            <a:rPr lang="es-ES" i="1" kern="1400" spc="20">
                                              <a:latin typeface="Cambria Math" panose="02040503050406030204" pitchFamily="18" charset="0"/>
                                            </a:rPr>
                                            <m:t>(</m:t>
                                          </m:r>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𝑚𝑎𝑥</m:t>
                                          </m:r>
                                        </m:sub>
                                      </m:sSub>
                                      <m:r>
                                        <a:rPr lang="es-ES" i="1" kern="1400" spc="20">
                                          <a:latin typeface="Cambria Math" panose="02040503050406030204" pitchFamily="18" charset="0"/>
                                        </a:rPr>
                                        <m:t>−</m:t>
                                      </m:r>
                                      <m:sSub>
                                        <m:sSubPr>
                                          <m:ctrlPr>
                                            <a:rPr lang="es-ES" i="1" kern="1400" spc="20">
                                              <a:latin typeface="Cambria Math" panose="02040503050406030204" pitchFamily="18" charset="0"/>
                                            </a:rPr>
                                          </m:ctrlPr>
                                        </m:sSubPr>
                                        <m:e>
                                          <m:r>
                                            <a:rPr lang="es-ES" i="1" kern="1400" spc="20">
                                              <a:latin typeface="Cambria Math" panose="02040503050406030204" pitchFamily="18" charset="0"/>
                                            </a:rPr>
                                            <m:t>𝑥</m:t>
                                          </m:r>
                                        </m:e>
                                        <m:sub>
                                          <m:r>
                                            <a:rPr lang="en-US" b="0" i="1" kern="1400" spc="20" smtClean="0">
                                              <a:latin typeface="Cambria Math" panose="02040503050406030204" pitchFamily="18" charset="0"/>
                                            </a:rPr>
                                            <m:t>𝑘</m:t>
                                          </m:r>
                                          <m:r>
                                            <a:rPr lang="en-US" b="0" i="1" kern="1400" spc="20" smtClean="0">
                                              <a:latin typeface="Cambria Math" panose="02040503050406030204" pitchFamily="18" charset="0"/>
                                            </a:rPr>
                                            <m:t>,</m:t>
                                          </m:r>
                                          <m:r>
                                            <a:rPr lang="en-US" b="0" i="1" kern="1400" spc="20" smtClean="0">
                                              <a:latin typeface="Cambria Math" panose="02040503050406030204" pitchFamily="18" charset="0"/>
                                            </a:rPr>
                                            <m:t>𝑚𝑖𝑛</m:t>
                                          </m:r>
                                        </m:sub>
                                      </m:sSub>
                                      <m:r>
                                        <a:rPr lang="en-US" i="1" kern="1400" spc="20">
                                          <a:latin typeface="Cambria Math" panose="02040503050406030204" pitchFamily="18" charset="0"/>
                                        </a:rPr>
                                        <m:t>)</m:t>
                                      </m:r>
                                    </m:e>
                                    <m:sup>
                                      <m:r>
                                        <a:rPr lang="en-US" i="1" kern="1400" spc="20">
                                          <a:latin typeface="Cambria Math" panose="02040503050406030204" pitchFamily="18" charset="0"/>
                                        </a:rPr>
                                        <m:t>2</m:t>
                                      </m:r>
                                    </m:sup>
                                  </m:sSup>
                                </m:e>
                              </m:nary>
                            </m:e>
                          </m:rad>
                        </m:num>
                        <m:den>
                          <m:r>
                            <a:rPr lang="en-US" b="0" i="1" kern="1400" spc="20" smtClean="0">
                              <a:latin typeface="Cambria Math" panose="02040503050406030204" pitchFamily="18" charset="0"/>
                            </a:rPr>
                            <m:t>2</m:t>
                          </m:r>
                          <m:rad>
                            <m:radPr>
                              <m:ctrlPr>
                                <a:rPr lang="en-US" b="0" i="1" kern="1400" spc="20" smtClean="0">
                                  <a:latin typeface="Cambria Math" panose="02040503050406030204" pitchFamily="18" charset="0"/>
                                </a:rPr>
                              </m:ctrlPr>
                            </m:radPr>
                            <m:deg>
                              <m:r>
                                <m:rPr>
                                  <m:brk m:alnAt="7"/>
                                </m:rPr>
                                <a:rPr lang="en-US" b="0" i="1" kern="1400" spc="20" smtClean="0">
                                  <a:latin typeface="Cambria Math" panose="02040503050406030204" pitchFamily="18" charset="0"/>
                                </a:rPr>
                                <m:t>𝑝</m:t>
                              </m:r>
                            </m:deg>
                            <m:e>
                              <m:r>
                                <a:rPr lang="en-US" b="0" i="1" kern="1400" spc="20" smtClean="0">
                                  <a:latin typeface="Cambria Math" panose="02040503050406030204" pitchFamily="18" charset="0"/>
                                </a:rPr>
                                <m:t>𝑞</m:t>
                              </m:r>
                            </m:e>
                          </m:rad>
                        </m:den>
                      </m:f>
                    </m:oMath>
                  </m:oMathPara>
                </a14:m>
                <a:endParaRPr lang="es-MX" dirty="0"/>
              </a:p>
            </p:txBody>
          </p:sp>
        </mc:Choice>
        <mc:Fallback xmlns="">
          <p:sp>
            <p:nvSpPr>
              <p:cNvPr id="11" name="TextBox 10">
                <a:extLst>
                  <a:ext uri="{FF2B5EF4-FFF2-40B4-BE49-F238E27FC236}">
                    <a16:creationId xmlns:a16="http://schemas.microsoft.com/office/drawing/2014/main" id="{D4B2DD4D-7D5F-1AFF-C0BE-5A8B167CC327}"/>
                  </a:ext>
                </a:extLst>
              </p:cNvPr>
              <p:cNvSpPr txBox="1">
                <a:spLocks noRot="1" noChangeAspect="1" noMove="1" noResize="1" noEditPoints="1" noAdjustHandles="1" noChangeArrowheads="1" noChangeShapeType="1" noTextEdit="1"/>
              </p:cNvSpPr>
              <p:nvPr/>
            </p:nvSpPr>
            <p:spPr>
              <a:xfrm>
                <a:off x="-1078139" y="4977471"/>
                <a:ext cx="6210886" cy="978666"/>
              </a:xfrm>
              <a:prstGeom prst="rect">
                <a:avLst/>
              </a:prstGeom>
              <a:blipFill>
                <a:blip r:embed="rId4"/>
                <a:stretch>
                  <a:fillRect/>
                </a:stretch>
              </a:blipFill>
            </p:spPr>
            <p:txBody>
              <a:bodyPr/>
              <a:lstStyle/>
              <a:p>
                <a:r>
                  <a:rPr lang="es-MX">
                    <a:noFill/>
                  </a:rPr>
                  <a:t> </a:t>
                </a:r>
              </a:p>
            </p:txBody>
          </p:sp>
        </mc:Fallback>
      </mc:AlternateContent>
      <p:cxnSp>
        <p:nvCxnSpPr>
          <p:cNvPr id="5" name="Straight Connector 4">
            <a:extLst>
              <a:ext uri="{FF2B5EF4-FFF2-40B4-BE49-F238E27FC236}">
                <a16:creationId xmlns:a16="http://schemas.microsoft.com/office/drawing/2014/main" id="{648ED2AD-7F8D-9CC1-7579-BD102B378018}"/>
              </a:ext>
            </a:extLst>
          </p:cNvPr>
          <p:cNvCxnSpPr/>
          <p:nvPr/>
        </p:nvCxnSpPr>
        <p:spPr>
          <a:xfrm>
            <a:off x="5584873" y="1828800"/>
            <a:ext cx="0" cy="49307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E563AA4-E76C-7C03-1239-F1E932B8A2E7}"/>
                  </a:ext>
                </a:extLst>
              </p:cNvPr>
              <p:cNvSpPr txBox="1"/>
              <p:nvPr/>
            </p:nvSpPr>
            <p:spPr>
              <a:xfrm>
                <a:off x="5757048" y="4982159"/>
                <a:ext cx="6184059" cy="4508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1,2</m:t>
                          </m:r>
                        </m:sub>
                      </m:sSub>
                      <m:r>
                        <a:rPr lang="es-ES" b="0" i="0"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sSup>
                            <m:sSupPr>
                              <m:ctrlPr>
                                <a:rPr lang="es-ES" i="1" kern="1400" spc="20">
                                  <a:latin typeface="Cambria Math" panose="02040503050406030204" pitchFamily="18" charset="0"/>
                                </a:rPr>
                              </m:ctrlPr>
                            </m:sSupPr>
                            <m:e>
                              <m:r>
                                <a:rPr lang="es-ES" i="1" kern="1400" spc="20">
                                  <a:latin typeface="Cambria Math" panose="02040503050406030204" pitchFamily="18" charset="0"/>
                                </a:rPr>
                                <m:t>(1</m:t>
                              </m:r>
                              <m:r>
                                <a:rPr lang="es-ES" b="0" i="1" kern="1400" spc="20" smtClean="0">
                                  <a:latin typeface="Cambria Math" panose="02040503050406030204" pitchFamily="18" charset="0"/>
                                </a:rPr>
                                <m:t>.1</m:t>
                              </m:r>
                              <m:r>
                                <a:rPr lang="es-ES" i="1" kern="1400" spc="20">
                                  <a:latin typeface="Cambria Math" panose="02040503050406030204" pitchFamily="18" charset="0"/>
                                </a:rPr>
                                <m:t>−</m:t>
                              </m:r>
                              <m:r>
                                <a:rPr lang="es-ES" b="0" i="1" kern="1400" spc="20" smtClean="0">
                                  <a:latin typeface="Cambria Math" panose="02040503050406030204" pitchFamily="18" charset="0"/>
                                </a:rPr>
                                <m:t>1</m:t>
                              </m:r>
                              <m:r>
                                <a:rPr lang="en-US" i="1" kern="1400" spc="20">
                                  <a:latin typeface="Cambria Math" panose="02040503050406030204" pitchFamily="18" charset="0"/>
                                </a:rPr>
                                <m:t>)</m:t>
                              </m:r>
                            </m:e>
                            <m:sup>
                              <m:r>
                                <a:rPr lang="en-US" i="1" kern="1400" spc="20">
                                  <a:latin typeface="Cambria Math" panose="02040503050406030204" pitchFamily="18" charset="0"/>
                                </a:rPr>
                                <m:t>2</m:t>
                              </m:r>
                            </m:sup>
                          </m:sSup>
                          <m:r>
                            <a:rPr lang="es-ES" i="1" kern="1400" spc="20">
                              <a:latin typeface="Cambria Math" panose="02040503050406030204" pitchFamily="18" charset="0"/>
                            </a:rPr>
                            <m:t>+</m:t>
                          </m:r>
                          <m:sSup>
                            <m:sSupPr>
                              <m:ctrlPr>
                                <a:rPr lang="es-ES" i="1" kern="1400" spc="20">
                                  <a:latin typeface="Cambria Math" panose="02040503050406030204" pitchFamily="18" charset="0"/>
                                </a:rPr>
                              </m:ctrlPr>
                            </m:sSupPr>
                            <m:e>
                              <m:r>
                                <a:rPr lang="es-ES" i="1" kern="1400" spc="20">
                                  <a:latin typeface="Cambria Math" panose="02040503050406030204" pitchFamily="18" charset="0"/>
                                </a:rPr>
                                <m:t>(</m:t>
                              </m:r>
                              <m:r>
                                <a:rPr lang="es-ES" b="0" i="1" kern="1400" spc="20" smtClean="0">
                                  <a:latin typeface="Cambria Math" panose="02040503050406030204" pitchFamily="18" charset="0"/>
                                </a:rPr>
                                <m:t>2.9</m:t>
                              </m:r>
                              <m:r>
                                <a:rPr lang="es-ES" i="1" kern="1400" spc="20">
                                  <a:latin typeface="Cambria Math" panose="02040503050406030204" pitchFamily="18" charset="0"/>
                                </a:rPr>
                                <m:t>−</m:t>
                              </m:r>
                              <m:r>
                                <a:rPr lang="es-ES" b="0" i="1" kern="1400" spc="20" smtClean="0">
                                  <a:latin typeface="Cambria Math" panose="02040503050406030204" pitchFamily="18" charset="0"/>
                                </a:rPr>
                                <m:t>3</m:t>
                              </m:r>
                              <m:r>
                                <a:rPr lang="en-US" i="1" kern="1400" spc="20">
                                  <a:latin typeface="Cambria Math" panose="02040503050406030204" pitchFamily="18" charset="0"/>
                                </a:rPr>
                                <m:t>)</m:t>
                              </m:r>
                            </m:e>
                            <m:sup>
                              <m:r>
                                <a:rPr lang="en-US" i="1" kern="1400" spc="20">
                                  <a:latin typeface="Cambria Math" panose="02040503050406030204" pitchFamily="18" charset="0"/>
                                </a:rPr>
                                <m:t>2</m:t>
                              </m:r>
                            </m:sup>
                          </m:sSup>
                        </m:e>
                      </m:rad>
                      <m:r>
                        <a:rPr lang="es-ES" b="0" i="1"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sSup>
                            <m:sSupPr>
                              <m:ctrlPr>
                                <a:rPr lang="es-ES" i="1" kern="1400" spc="20">
                                  <a:latin typeface="Cambria Math" panose="02040503050406030204" pitchFamily="18" charset="0"/>
                                </a:rPr>
                              </m:ctrlPr>
                            </m:sSupPr>
                            <m:e>
                              <m:r>
                                <a:rPr lang="es-ES" i="1" kern="1400" spc="20">
                                  <a:latin typeface="Cambria Math" panose="02040503050406030204" pitchFamily="18" charset="0"/>
                                </a:rPr>
                                <m:t>(</m:t>
                              </m:r>
                              <m:r>
                                <a:rPr lang="es-ES" b="0" i="1" kern="1400" spc="20" smtClean="0">
                                  <a:latin typeface="Cambria Math" panose="02040503050406030204" pitchFamily="18" charset="0"/>
                                </a:rPr>
                                <m:t>0.1</m:t>
                              </m:r>
                              <m:r>
                                <a:rPr lang="en-US" i="1" kern="1400" spc="20">
                                  <a:latin typeface="Cambria Math" panose="02040503050406030204" pitchFamily="18" charset="0"/>
                                </a:rPr>
                                <m:t>)</m:t>
                              </m:r>
                            </m:e>
                            <m:sup>
                              <m:r>
                                <a:rPr lang="en-US" i="1" kern="1400" spc="20">
                                  <a:latin typeface="Cambria Math" panose="02040503050406030204" pitchFamily="18" charset="0"/>
                                </a:rPr>
                                <m:t>2</m:t>
                              </m:r>
                            </m:sup>
                          </m:sSup>
                          <m:r>
                            <a:rPr lang="es-ES" i="1" kern="1400" spc="20">
                              <a:latin typeface="Cambria Math" panose="02040503050406030204" pitchFamily="18" charset="0"/>
                            </a:rPr>
                            <m:t>+</m:t>
                          </m:r>
                          <m:sSup>
                            <m:sSupPr>
                              <m:ctrlPr>
                                <a:rPr lang="es-ES" i="1" kern="1400" spc="20">
                                  <a:latin typeface="Cambria Math" panose="02040503050406030204" pitchFamily="18" charset="0"/>
                                </a:rPr>
                              </m:ctrlPr>
                            </m:sSupPr>
                            <m:e>
                              <m:r>
                                <a:rPr lang="es-ES" i="1" kern="1400" spc="20">
                                  <a:latin typeface="Cambria Math" panose="02040503050406030204" pitchFamily="18" charset="0"/>
                                </a:rPr>
                                <m:t>(−</m:t>
                              </m:r>
                              <m:r>
                                <a:rPr lang="es-ES" b="0" i="1" kern="1400" spc="20" smtClean="0">
                                  <a:latin typeface="Cambria Math" panose="02040503050406030204" pitchFamily="18" charset="0"/>
                                </a:rPr>
                                <m:t>0.1</m:t>
                              </m:r>
                              <m:r>
                                <a:rPr lang="en-US" i="1" kern="1400" spc="20">
                                  <a:latin typeface="Cambria Math" panose="02040503050406030204" pitchFamily="18" charset="0"/>
                                </a:rPr>
                                <m:t>)</m:t>
                              </m:r>
                            </m:e>
                            <m:sup>
                              <m:r>
                                <a:rPr lang="en-US" i="1" kern="1400" spc="20">
                                  <a:latin typeface="Cambria Math" panose="02040503050406030204" pitchFamily="18" charset="0"/>
                                </a:rPr>
                                <m:t>2</m:t>
                              </m:r>
                            </m:sup>
                          </m:sSup>
                        </m:e>
                      </m:rad>
                      <m:r>
                        <a:rPr lang="es-ES" b="0" i="1" kern="1400" spc="20" smtClean="0">
                          <a:latin typeface="Cambria Math" panose="02040503050406030204" pitchFamily="18" charset="0"/>
                        </a:rPr>
                        <m:t>=</m:t>
                      </m:r>
                      <m:r>
                        <a:rPr lang="en-US" b="0" i="1" kern="1400" spc="20" smtClean="0">
                          <a:latin typeface="Cambria Math" panose="02040503050406030204" pitchFamily="18" charset="0"/>
                        </a:rPr>
                        <m:t>0.1414</m:t>
                      </m:r>
                    </m:oMath>
                  </m:oMathPara>
                </a14:m>
                <a:endParaRPr lang="es-MX" dirty="0"/>
              </a:p>
            </p:txBody>
          </p:sp>
        </mc:Choice>
        <mc:Fallback xmlns="">
          <p:sp>
            <p:nvSpPr>
              <p:cNvPr id="13" name="TextBox 12">
                <a:extLst>
                  <a:ext uri="{FF2B5EF4-FFF2-40B4-BE49-F238E27FC236}">
                    <a16:creationId xmlns:a16="http://schemas.microsoft.com/office/drawing/2014/main" id="{BE563AA4-E76C-7C03-1239-F1E932B8A2E7}"/>
                  </a:ext>
                </a:extLst>
              </p:cNvPr>
              <p:cNvSpPr txBox="1">
                <a:spLocks noRot="1" noChangeAspect="1" noMove="1" noResize="1" noEditPoints="1" noAdjustHandles="1" noChangeArrowheads="1" noChangeShapeType="1" noTextEdit="1"/>
              </p:cNvSpPr>
              <p:nvPr/>
            </p:nvSpPr>
            <p:spPr>
              <a:xfrm>
                <a:off x="5757048" y="4982159"/>
                <a:ext cx="6184059" cy="450829"/>
              </a:xfrm>
              <a:prstGeom prst="rect">
                <a:avLst/>
              </a:prstGeom>
              <a:blipFill>
                <a:blip r:embed="rId5"/>
                <a:stretch>
                  <a:fillRect b="-6757"/>
                </a:stretch>
              </a:blipFill>
            </p:spPr>
            <p:txBody>
              <a:bodyPr/>
              <a:lstStyle/>
              <a:p>
                <a:r>
                  <a:rPr lang="es-MX">
                    <a:noFill/>
                  </a:rPr>
                  <a:t> </a:t>
                </a:r>
              </a:p>
            </p:txBody>
          </p:sp>
        </mc:Fallback>
      </mc:AlternateContent>
      <p:graphicFrame>
        <p:nvGraphicFramePr>
          <p:cNvPr id="14" name="Table 13">
            <a:extLst>
              <a:ext uri="{FF2B5EF4-FFF2-40B4-BE49-F238E27FC236}">
                <a16:creationId xmlns:a16="http://schemas.microsoft.com/office/drawing/2014/main" id="{057F0406-57FF-0E51-B24A-8F9B2E56FF2C}"/>
              </a:ext>
            </a:extLst>
          </p:cNvPr>
          <p:cNvGraphicFramePr>
            <a:graphicFrameLocks noGrp="1"/>
          </p:cNvGraphicFramePr>
          <p:nvPr/>
        </p:nvGraphicFramePr>
        <p:xfrm>
          <a:off x="5876723" y="2161653"/>
          <a:ext cx="2635563" cy="1708949"/>
        </p:xfrm>
        <a:graphic>
          <a:graphicData uri="http://schemas.openxmlformats.org/drawingml/2006/table">
            <a:tbl>
              <a:tblPr firstRow="1" firstCol="1" bandRow="1"/>
              <a:tblGrid>
                <a:gridCol w="1775519">
                  <a:extLst>
                    <a:ext uri="{9D8B030D-6E8A-4147-A177-3AD203B41FA5}">
                      <a16:colId xmlns:a16="http://schemas.microsoft.com/office/drawing/2014/main" val="456292485"/>
                    </a:ext>
                  </a:extLst>
                </a:gridCol>
                <a:gridCol w="430022">
                  <a:extLst>
                    <a:ext uri="{9D8B030D-6E8A-4147-A177-3AD203B41FA5}">
                      <a16:colId xmlns:a16="http://schemas.microsoft.com/office/drawing/2014/main" val="1569835867"/>
                    </a:ext>
                  </a:extLst>
                </a:gridCol>
                <a:gridCol w="430022">
                  <a:extLst>
                    <a:ext uri="{9D8B030D-6E8A-4147-A177-3AD203B41FA5}">
                      <a16:colId xmlns:a16="http://schemas.microsoft.com/office/drawing/2014/main" val="2223545437"/>
                    </a:ext>
                  </a:extLst>
                </a:gridCol>
              </a:tblGrid>
              <a:tr h="193983">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93983">
                <a:tc>
                  <a:txBody>
                    <a:bodyPr/>
                    <a:lstStyle/>
                    <a:p>
                      <a:pPr algn="ctr">
                        <a:lnSpc>
                          <a:spcPct val="150000"/>
                        </a:lnSpc>
                        <a:spcAft>
                          <a:spcPts val="1200"/>
                        </a:spcAft>
                      </a:pPr>
                      <a:endParaRPr lang="es-MX" sz="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93983">
                <a:tc>
                  <a:txBody>
                    <a:bodyPr/>
                    <a:lstStyle/>
                    <a:p>
                      <a:pPr algn="ctr">
                        <a:lnSpc>
                          <a:spcPct val="150000"/>
                        </a:lnSpc>
                        <a:spcAft>
                          <a:spcPts val="1200"/>
                        </a:spcAft>
                      </a:pPr>
                      <a:endParaRPr lang="es-MX" sz="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93983">
                <a:tc>
                  <a:txBody>
                    <a:bodyPr/>
                    <a:lstStyle/>
                    <a:p>
                      <a:pPr algn="ctr">
                        <a:lnSpc>
                          <a:spcPct val="150000"/>
                        </a:lnSpc>
                        <a:spcAft>
                          <a:spcPts val="1200"/>
                        </a:spcAft>
                      </a:pPr>
                      <a:endParaRPr lang="es-MX"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6" name="TextBox 15">
            <a:extLst>
              <a:ext uri="{FF2B5EF4-FFF2-40B4-BE49-F238E27FC236}">
                <a16:creationId xmlns:a16="http://schemas.microsoft.com/office/drawing/2014/main" id="{ED30CC00-F37C-5B78-79A6-1F96D9F5D0F5}"/>
              </a:ext>
            </a:extLst>
          </p:cNvPr>
          <p:cNvSpPr txBox="1"/>
          <p:nvPr/>
        </p:nvSpPr>
        <p:spPr>
          <a:xfrm>
            <a:off x="6788107" y="1823099"/>
            <a:ext cx="128348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a:t>
            </a:r>
            <a:endParaRPr lang="es-MX" sz="1600" dirty="0"/>
          </a:p>
        </p:txBody>
      </p:sp>
      <p:sp>
        <p:nvSpPr>
          <p:cNvPr id="18" name="TextBox 17">
            <a:extLst>
              <a:ext uri="{FF2B5EF4-FFF2-40B4-BE49-F238E27FC236}">
                <a16:creationId xmlns:a16="http://schemas.microsoft.com/office/drawing/2014/main" id="{04758164-BCEF-CB8F-889A-3EEAE0031DEF}"/>
              </a:ext>
            </a:extLst>
          </p:cNvPr>
          <p:cNvSpPr txBox="1"/>
          <p:nvPr/>
        </p:nvSpPr>
        <p:spPr>
          <a:xfrm>
            <a:off x="5757048" y="4226216"/>
            <a:ext cx="6321221" cy="646331"/>
          </a:xfrm>
          <a:prstGeom prst="rect">
            <a:avLst/>
          </a:prstGeom>
          <a:noFill/>
        </p:spPr>
        <p:txBody>
          <a:bodyPr wrap="square">
            <a:spAutoFit/>
          </a:bodyPr>
          <a:lstStyle/>
          <a:p>
            <a:pPr algn="just"/>
            <a:r>
              <a:rPr lang="es-ES" sz="1800" dirty="0">
                <a:latin typeface="Times New Roman" panose="02020603050405020304" pitchFamily="18" charset="0"/>
                <a:cs typeface="Times New Roman" panose="02020603050405020304" pitchFamily="18" charset="0"/>
              </a:rPr>
              <a:t>Paso 2: Calcular la distancia entre </a:t>
            </a:r>
            <a:r>
              <a:rPr lang="es-ES" dirty="0">
                <a:latin typeface="Times New Roman" panose="02020603050405020304" pitchFamily="18" charset="0"/>
                <a:cs typeface="Times New Roman" panose="02020603050405020304" pitchFamily="18" charset="0"/>
              </a:rPr>
              <a:t>el individuo </a:t>
            </a:r>
            <a:r>
              <a:rPr lang="es-ES" sz="1800" dirty="0">
                <a:latin typeface="Times New Roman" panose="02020603050405020304" pitchFamily="18" charset="0"/>
                <a:cs typeface="Times New Roman" panose="02020603050405020304" pitchFamily="18" charset="0"/>
              </a:rPr>
              <a:t>y el resto de los individuos de la población.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2ECCAA6-7A4C-FCE7-FB41-CE19403CC875}"/>
                  </a:ext>
                </a:extLst>
              </p:cNvPr>
              <p:cNvSpPr txBox="1"/>
              <p:nvPr/>
            </p:nvSpPr>
            <p:spPr>
              <a:xfrm>
                <a:off x="2824935" y="5684234"/>
                <a:ext cx="6632812"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1,3</m:t>
                          </m:r>
                        </m:sub>
                      </m:sSub>
                      <m:r>
                        <a:rPr lang="es-ES" b="0" i="1" kern="1400" spc="20" smtClean="0">
                          <a:latin typeface="Cambria Math" panose="02040503050406030204" pitchFamily="18" charset="0"/>
                        </a:rPr>
                        <m:t>=</m:t>
                      </m:r>
                    </m:oMath>
                  </m:oMathPara>
                </a14:m>
                <a:endParaRPr lang="es-MX" dirty="0"/>
              </a:p>
            </p:txBody>
          </p:sp>
        </mc:Choice>
        <mc:Fallback xmlns="">
          <p:sp>
            <p:nvSpPr>
              <p:cNvPr id="19" name="TextBox 18">
                <a:extLst>
                  <a:ext uri="{FF2B5EF4-FFF2-40B4-BE49-F238E27FC236}">
                    <a16:creationId xmlns:a16="http://schemas.microsoft.com/office/drawing/2014/main" id="{82ECCAA6-7A4C-FCE7-FB41-CE19403CC875}"/>
                  </a:ext>
                </a:extLst>
              </p:cNvPr>
              <p:cNvSpPr txBox="1">
                <a:spLocks noRot="1" noChangeAspect="1" noMove="1" noResize="1" noEditPoints="1" noAdjustHandles="1" noChangeArrowheads="1" noChangeShapeType="1" noTextEdit="1"/>
              </p:cNvSpPr>
              <p:nvPr/>
            </p:nvSpPr>
            <p:spPr>
              <a:xfrm>
                <a:off x="2824935" y="5684234"/>
                <a:ext cx="6632812" cy="381515"/>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AE02413-3223-C10A-9814-622D6D7A2DB3}"/>
                  </a:ext>
                </a:extLst>
              </p:cNvPr>
              <p:cNvSpPr txBox="1"/>
              <p:nvPr/>
            </p:nvSpPr>
            <p:spPr>
              <a:xfrm>
                <a:off x="2852231" y="6306034"/>
                <a:ext cx="6632812"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1,4</m:t>
                          </m:r>
                        </m:sub>
                      </m:sSub>
                      <m:r>
                        <a:rPr lang="es-ES" b="0" i="1" kern="1400" spc="20" smtClean="0">
                          <a:latin typeface="Cambria Math" panose="02040503050406030204" pitchFamily="18" charset="0"/>
                        </a:rPr>
                        <m:t>=</m:t>
                      </m:r>
                    </m:oMath>
                  </m:oMathPara>
                </a14:m>
                <a:endParaRPr lang="es-MX" dirty="0"/>
              </a:p>
            </p:txBody>
          </p:sp>
        </mc:Choice>
        <mc:Fallback xmlns="">
          <p:sp>
            <p:nvSpPr>
              <p:cNvPr id="20" name="TextBox 19">
                <a:extLst>
                  <a:ext uri="{FF2B5EF4-FFF2-40B4-BE49-F238E27FC236}">
                    <a16:creationId xmlns:a16="http://schemas.microsoft.com/office/drawing/2014/main" id="{BAE02413-3223-C10A-9814-622D6D7A2DB3}"/>
                  </a:ext>
                </a:extLst>
              </p:cNvPr>
              <p:cNvSpPr txBox="1">
                <a:spLocks noRot="1" noChangeAspect="1" noMove="1" noResize="1" noEditPoints="1" noAdjustHandles="1" noChangeArrowheads="1" noChangeShapeType="1" noTextEdit="1"/>
              </p:cNvSpPr>
              <p:nvPr/>
            </p:nvSpPr>
            <p:spPr>
              <a:xfrm>
                <a:off x="2852231" y="6306034"/>
                <a:ext cx="6632812" cy="381515"/>
              </a:xfrm>
              <a:prstGeom prst="rect">
                <a:avLst/>
              </a:prstGeom>
              <a:blipFill>
                <a:blip r:embed="rId7"/>
                <a:stretch>
                  <a:fillRect/>
                </a:stretch>
              </a:blipFill>
            </p:spPr>
            <p:txBody>
              <a:bodyPr/>
              <a:lstStyle/>
              <a:p>
                <a:r>
                  <a:rPr lang="es-MX">
                    <a:noFill/>
                  </a:rPr>
                  <a:t> </a:t>
                </a:r>
              </a:p>
            </p:txBody>
          </p:sp>
        </mc:Fallback>
      </mc:AlternateContent>
      <p:graphicFrame>
        <p:nvGraphicFramePr>
          <p:cNvPr id="21" name="Table 20">
            <a:extLst>
              <a:ext uri="{FF2B5EF4-FFF2-40B4-BE49-F238E27FC236}">
                <a16:creationId xmlns:a16="http://schemas.microsoft.com/office/drawing/2014/main" id="{86C1A887-F23D-CBC5-75DA-3CC878D23014}"/>
              </a:ext>
            </a:extLst>
          </p:cNvPr>
          <p:cNvGraphicFramePr>
            <a:graphicFrameLocks noGrp="1"/>
          </p:cNvGraphicFramePr>
          <p:nvPr>
            <p:extLst>
              <p:ext uri="{D42A27DB-BD31-4B8C-83A1-F6EECF244321}">
                <p14:modId xmlns:p14="http://schemas.microsoft.com/office/powerpoint/2010/main" val="3618893004"/>
              </p:ext>
            </p:extLst>
          </p:nvPr>
        </p:nvGraphicFramePr>
        <p:xfrm>
          <a:off x="9198007" y="2202771"/>
          <a:ext cx="771006" cy="170894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239811">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239811">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239811">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22" name="TextBox 21">
            <a:extLst>
              <a:ext uri="{FF2B5EF4-FFF2-40B4-BE49-F238E27FC236}">
                <a16:creationId xmlns:a16="http://schemas.microsoft.com/office/drawing/2014/main" id="{F47267F1-6D8C-39B0-73DC-55FB08E28B14}"/>
              </a:ext>
            </a:extLst>
          </p:cNvPr>
          <p:cNvSpPr txBox="1"/>
          <p:nvPr/>
        </p:nvSpPr>
        <p:spPr>
          <a:xfrm>
            <a:off x="9109153" y="1823099"/>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p:spTree>
    <p:extLst>
      <p:ext uri="{BB962C8B-B14F-4D97-AF65-F5344CB8AC3E}">
        <p14:creationId xmlns:p14="http://schemas.microsoft.com/office/powerpoint/2010/main" val="3400213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23</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Ejemplo de la función de </a:t>
            </a:r>
            <a:r>
              <a:rPr lang="es-MX" sz="2400" dirty="0" err="1"/>
              <a:t>repartici</a:t>
            </a:r>
            <a:r>
              <a:rPr lang="es-ES" sz="2400" dirty="0" err="1"/>
              <a:t>ón</a:t>
            </a:r>
            <a:endParaRPr lang="es-MX"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69B2EC-194E-D98B-BB44-91DA1F60F7CD}"/>
                  </a:ext>
                </a:extLst>
              </p:cNvPr>
              <p:cNvSpPr txBox="1"/>
              <p:nvPr/>
            </p:nvSpPr>
            <p:spPr>
              <a:xfrm>
                <a:off x="6168637" y="2199480"/>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6" name="TextBox 5">
                <a:extLst>
                  <a:ext uri="{FF2B5EF4-FFF2-40B4-BE49-F238E27FC236}">
                    <a16:creationId xmlns:a16="http://schemas.microsoft.com/office/drawing/2014/main" id="{D869B2EC-194E-D98B-BB44-91DA1F60F7CD}"/>
                  </a:ext>
                </a:extLst>
              </p:cNvPr>
              <p:cNvSpPr txBox="1">
                <a:spLocks noRot="1" noChangeAspect="1" noMove="1" noResize="1" noEditPoints="1" noAdjustHandles="1" noChangeArrowheads="1" noChangeShapeType="1" noTextEdit="1"/>
              </p:cNvSpPr>
              <p:nvPr/>
            </p:nvSpPr>
            <p:spPr>
              <a:xfrm>
                <a:off x="6168637" y="2199480"/>
                <a:ext cx="4615623" cy="1102610"/>
              </a:xfrm>
              <a:prstGeom prst="rect">
                <a:avLst/>
              </a:prstGeom>
              <a:blipFill>
                <a:blip r:embed="rId2"/>
                <a:stretch>
                  <a:fillRect/>
                </a:stretch>
              </a:blipFill>
            </p:spPr>
            <p:txBody>
              <a:bodyPr/>
              <a:lstStyle/>
              <a:p>
                <a:r>
                  <a:rPr lang="es-MX">
                    <a:noFill/>
                  </a:rPr>
                  <a:t> </a:t>
                </a:r>
              </a:p>
            </p:txBody>
          </p:sp>
        </mc:Fallback>
      </mc:AlternateContent>
      <p:cxnSp>
        <p:nvCxnSpPr>
          <p:cNvPr id="5" name="Straight Connector 4">
            <a:extLst>
              <a:ext uri="{FF2B5EF4-FFF2-40B4-BE49-F238E27FC236}">
                <a16:creationId xmlns:a16="http://schemas.microsoft.com/office/drawing/2014/main" id="{648ED2AD-7F8D-9CC1-7579-BD102B378018}"/>
              </a:ext>
            </a:extLst>
          </p:cNvPr>
          <p:cNvCxnSpPr/>
          <p:nvPr/>
        </p:nvCxnSpPr>
        <p:spPr>
          <a:xfrm>
            <a:off x="5584873" y="1828800"/>
            <a:ext cx="0" cy="49307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E563AA4-E76C-7C03-1239-F1E932B8A2E7}"/>
                  </a:ext>
                </a:extLst>
              </p:cNvPr>
              <p:cNvSpPr txBox="1"/>
              <p:nvPr/>
            </p:nvSpPr>
            <p:spPr>
              <a:xfrm>
                <a:off x="5757048" y="4982159"/>
                <a:ext cx="6184059" cy="4508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1,2</m:t>
                          </m:r>
                        </m:sub>
                      </m:sSub>
                      <m:r>
                        <a:rPr lang="es-ES" b="0" i="0"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sSup>
                            <m:sSupPr>
                              <m:ctrlPr>
                                <a:rPr lang="es-ES" i="1" kern="1400" spc="20">
                                  <a:latin typeface="Cambria Math" panose="02040503050406030204" pitchFamily="18" charset="0"/>
                                </a:rPr>
                              </m:ctrlPr>
                            </m:sSupPr>
                            <m:e>
                              <m:r>
                                <a:rPr lang="es-ES" i="1" kern="1400" spc="20">
                                  <a:latin typeface="Cambria Math" panose="02040503050406030204" pitchFamily="18" charset="0"/>
                                </a:rPr>
                                <m:t>(1</m:t>
                              </m:r>
                              <m:r>
                                <a:rPr lang="es-ES" b="0" i="1" kern="1400" spc="20" smtClean="0">
                                  <a:latin typeface="Cambria Math" panose="02040503050406030204" pitchFamily="18" charset="0"/>
                                </a:rPr>
                                <m:t>.1</m:t>
                              </m:r>
                              <m:r>
                                <a:rPr lang="es-ES" i="1" kern="1400" spc="20">
                                  <a:latin typeface="Cambria Math" panose="02040503050406030204" pitchFamily="18" charset="0"/>
                                </a:rPr>
                                <m:t>−</m:t>
                              </m:r>
                              <m:r>
                                <a:rPr lang="es-ES" b="0" i="1" kern="1400" spc="20" smtClean="0">
                                  <a:latin typeface="Cambria Math" panose="02040503050406030204" pitchFamily="18" charset="0"/>
                                </a:rPr>
                                <m:t>1</m:t>
                              </m:r>
                              <m:r>
                                <a:rPr lang="en-US" i="1" kern="1400" spc="20">
                                  <a:latin typeface="Cambria Math" panose="02040503050406030204" pitchFamily="18" charset="0"/>
                                </a:rPr>
                                <m:t>)</m:t>
                              </m:r>
                            </m:e>
                            <m:sup>
                              <m:r>
                                <a:rPr lang="en-US" i="1" kern="1400" spc="20">
                                  <a:latin typeface="Cambria Math" panose="02040503050406030204" pitchFamily="18" charset="0"/>
                                </a:rPr>
                                <m:t>2</m:t>
                              </m:r>
                            </m:sup>
                          </m:sSup>
                          <m:r>
                            <a:rPr lang="es-ES" i="1" kern="1400" spc="20">
                              <a:latin typeface="Cambria Math" panose="02040503050406030204" pitchFamily="18" charset="0"/>
                            </a:rPr>
                            <m:t>+</m:t>
                          </m:r>
                          <m:sSup>
                            <m:sSupPr>
                              <m:ctrlPr>
                                <a:rPr lang="es-ES" i="1" kern="1400" spc="20">
                                  <a:latin typeface="Cambria Math" panose="02040503050406030204" pitchFamily="18" charset="0"/>
                                </a:rPr>
                              </m:ctrlPr>
                            </m:sSupPr>
                            <m:e>
                              <m:r>
                                <a:rPr lang="es-ES" i="1" kern="1400" spc="20">
                                  <a:latin typeface="Cambria Math" panose="02040503050406030204" pitchFamily="18" charset="0"/>
                                </a:rPr>
                                <m:t>(</m:t>
                              </m:r>
                              <m:r>
                                <a:rPr lang="es-ES" b="0" i="1" kern="1400" spc="20" smtClean="0">
                                  <a:latin typeface="Cambria Math" panose="02040503050406030204" pitchFamily="18" charset="0"/>
                                </a:rPr>
                                <m:t>2.9</m:t>
                              </m:r>
                              <m:r>
                                <a:rPr lang="es-ES" i="1" kern="1400" spc="20">
                                  <a:latin typeface="Cambria Math" panose="02040503050406030204" pitchFamily="18" charset="0"/>
                                </a:rPr>
                                <m:t>−</m:t>
                              </m:r>
                              <m:r>
                                <a:rPr lang="es-ES" b="0" i="1" kern="1400" spc="20" smtClean="0">
                                  <a:latin typeface="Cambria Math" panose="02040503050406030204" pitchFamily="18" charset="0"/>
                                </a:rPr>
                                <m:t>3</m:t>
                              </m:r>
                              <m:r>
                                <a:rPr lang="en-US" i="1" kern="1400" spc="20">
                                  <a:latin typeface="Cambria Math" panose="02040503050406030204" pitchFamily="18" charset="0"/>
                                </a:rPr>
                                <m:t>)</m:t>
                              </m:r>
                            </m:e>
                            <m:sup>
                              <m:r>
                                <a:rPr lang="en-US" i="1" kern="1400" spc="20">
                                  <a:latin typeface="Cambria Math" panose="02040503050406030204" pitchFamily="18" charset="0"/>
                                </a:rPr>
                                <m:t>2</m:t>
                              </m:r>
                            </m:sup>
                          </m:sSup>
                        </m:e>
                      </m:rad>
                      <m:r>
                        <a:rPr lang="es-ES" b="0" i="1" kern="1400" spc="20" smtClean="0">
                          <a:latin typeface="Cambria Math" panose="02040503050406030204" pitchFamily="18" charset="0"/>
                        </a:rPr>
                        <m:t>=</m:t>
                      </m:r>
                      <m:rad>
                        <m:radPr>
                          <m:degHide m:val="on"/>
                          <m:ctrlPr>
                            <a:rPr lang="es-ES" i="1" kern="1400" spc="20">
                              <a:latin typeface="Cambria Math" panose="02040503050406030204" pitchFamily="18" charset="0"/>
                            </a:rPr>
                          </m:ctrlPr>
                        </m:radPr>
                        <m:deg/>
                        <m:e>
                          <m:sSup>
                            <m:sSupPr>
                              <m:ctrlPr>
                                <a:rPr lang="es-ES" i="1" kern="1400" spc="20">
                                  <a:latin typeface="Cambria Math" panose="02040503050406030204" pitchFamily="18" charset="0"/>
                                </a:rPr>
                              </m:ctrlPr>
                            </m:sSupPr>
                            <m:e>
                              <m:r>
                                <a:rPr lang="es-ES" i="1" kern="1400" spc="20">
                                  <a:latin typeface="Cambria Math" panose="02040503050406030204" pitchFamily="18" charset="0"/>
                                </a:rPr>
                                <m:t>(</m:t>
                              </m:r>
                              <m:r>
                                <a:rPr lang="es-ES" b="0" i="1" kern="1400" spc="20" smtClean="0">
                                  <a:latin typeface="Cambria Math" panose="02040503050406030204" pitchFamily="18" charset="0"/>
                                </a:rPr>
                                <m:t>0.1</m:t>
                              </m:r>
                              <m:r>
                                <a:rPr lang="en-US" i="1" kern="1400" spc="20">
                                  <a:latin typeface="Cambria Math" panose="02040503050406030204" pitchFamily="18" charset="0"/>
                                </a:rPr>
                                <m:t>)</m:t>
                              </m:r>
                            </m:e>
                            <m:sup>
                              <m:r>
                                <a:rPr lang="en-US" i="1" kern="1400" spc="20">
                                  <a:latin typeface="Cambria Math" panose="02040503050406030204" pitchFamily="18" charset="0"/>
                                </a:rPr>
                                <m:t>2</m:t>
                              </m:r>
                            </m:sup>
                          </m:sSup>
                          <m:r>
                            <a:rPr lang="es-ES" i="1" kern="1400" spc="20">
                              <a:latin typeface="Cambria Math" panose="02040503050406030204" pitchFamily="18" charset="0"/>
                            </a:rPr>
                            <m:t>+</m:t>
                          </m:r>
                          <m:sSup>
                            <m:sSupPr>
                              <m:ctrlPr>
                                <a:rPr lang="es-ES" i="1" kern="1400" spc="20">
                                  <a:latin typeface="Cambria Math" panose="02040503050406030204" pitchFamily="18" charset="0"/>
                                </a:rPr>
                              </m:ctrlPr>
                            </m:sSupPr>
                            <m:e>
                              <m:r>
                                <a:rPr lang="es-ES" i="1" kern="1400" spc="20">
                                  <a:latin typeface="Cambria Math" panose="02040503050406030204" pitchFamily="18" charset="0"/>
                                </a:rPr>
                                <m:t>(−</m:t>
                              </m:r>
                              <m:r>
                                <a:rPr lang="es-ES" b="0" i="1" kern="1400" spc="20" smtClean="0">
                                  <a:latin typeface="Cambria Math" panose="02040503050406030204" pitchFamily="18" charset="0"/>
                                </a:rPr>
                                <m:t>0.1</m:t>
                              </m:r>
                              <m:r>
                                <a:rPr lang="en-US" i="1" kern="1400" spc="20">
                                  <a:latin typeface="Cambria Math" panose="02040503050406030204" pitchFamily="18" charset="0"/>
                                </a:rPr>
                                <m:t>)</m:t>
                              </m:r>
                            </m:e>
                            <m:sup>
                              <m:r>
                                <a:rPr lang="en-US" i="1" kern="1400" spc="20">
                                  <a:latin typeface="Cambria Math" panose="02040503050406030204" pitchFamily="18" charset="0"/>
                                </a:rPr>
                                <m:t>2</m:t>
                              </m:r>
                            </m:sup>
                          </m:sSup>
                        </m:e>
                      </m:rad>
                      <m:r>
                        <a:rPr lang="es-ES" b="0" i="1" kern="1400" spc="20" smtClean="0">
                          <a:latin typeface="Cambria Math" panose="02040503050406030204" pitchFamily="18" charset="0"/>
                        </a:rPr>
                        <m:t>=</m:t>
                      </m:r>
                      <m:r>
                        <a:rPr lang="en-US" b="0" i="1" kern="1400" spc="20" smtClean="0">
                          <a:latin typeface="Cambria Math" panose="02040503050406030204" pitchFamily="18" charset="0"/>
                        </a:rPr>
                        <m:t>0.1414</m:t>
                      </m:r>
                    </m:oMath>
                  </m:oMathPara>
                </a14:m>
                <a:endParaRPr lang="es-MX" dirty="0"/>
              </a:p>
            </p:txBody>
          </p:sp>
        </mc:Choice>
        <mc:Fallback xmlns="">
          <p:sp>
            <p:nvSpPr>
              <p:cNvPr id="13" name="TextBox 12">
                <a:extLst>
                  <a:ext uri="{FF2B5EF4-FFF2-40B4-BE49-F238E27FC236}">
                    <a16:creationId xmlns:a16="http://schemas.microsoft.com/office/drawing/2014/main" id="{BE563AA4-E76C-7C03-1239-F1E932B8A2E7}"/>
                  </a:ext>
                </a:extLst>
              </p:cNvPr>
              <p:cNvSpPr txBox="1">
                <a:spLocks noRot="1" noChangeAspect="1" noMove="1" noResize="1" noEditPoints="1" noAdjustHandles="1" noChangeArrowheads="1" noChangeShapeType="1" noTextEdit="1"/>
              </p:cNvSpPr>
              <p:nvPr/>
            </p:nvSpPr>
            <p:spPr>
              <a:xfrm>
                <a:off x="5757048" y="4982159"/>
                <a:ext cx="6184059" cy="450829"/>
              </a:xfrm>
              <a:prstGeom prst="rect">
                <a:avLst/>
              </a:prstGeom>
              <a:blipFill>
                <a:blip r:embed="rId3"/>
                <a:stretch>
                  <a:fillRect b="-6757"/>
                </a:stretch>
              </a:blipFill>
            </p:spPr>
            <p:txBody>
              <a:bodyPr/>
              <a:lstStyle/>
              <a:p>
                <a:r>
                  <a:rPr lang="es-MX">
                    <a:noFill/>
                  </a:rPr>
                  <a:t> </a:t>
                </a:r>
              </a:p>
            </p:txBody>
          </p:sp>
        </mc:Fallback>
      </mc:AlternateContent>
      <p:sp>
        <p:nvSpPr>
          <p:cNvPr id="18" name="TextBox 17">
            <a:extLst>
              <a:ext uri="{FF2B5EF4-FFF2-40B4-BE49-F238E27FC236}">
                <a16:creationId xmlns:a16="http://schemas.microsoft.com/office/drawing/2014/main" id="{04758164-BCEF-CB8F-889A-3EEAE0031DEF}"/>
              </a:ext>
            </a:extLst>
          </p:cNvPr>
          <p:cNvSpPr txBox="1"/>
          <p:nvPr/>
        </p:nvSpPr>
        <p:spPr>
          <a:xfrm>
            <a:off x="5757048" y="4226216"/>
            <a:ext cx="6321221" cy="646331"/>
          </a:xfrm>
          <a:prstGeom prst="rect">
            <a:avLst/>
          </a:prstGeom>
          <a:noFill/>
        </p:spPr>
        <p:txBody>
          <a:bodyPr wrap="square">
            <a:spAutoFit/>
          </a:bodyPr>
          <a:lstStyle/>
          <a:p>
            <a:pPr algn="just"/>
            <a:r>
              <a:rPr lang="es-ES" sz="1800" dirty="0">
                <a:latin typeface="Times New Roman" panose="02020603050405020304" pitchFamily="18" charset="0"/>
                <a:cs typeface="Times New Roman" panose="02020603050405020304" pitchFamily="18" charset="0"/>
              </a:rPr>
              <a:t>Paso 2: Calcular la distancia entre </a:t>
            </a:r>
            <a:r>
              <a:rPr lang="es-ES" dirty="0">
                <a:latin typeface="Times New Roman" panose="02020603050405020304" pitchFamily="18" charset="0"/>
                <a:cs typeface="Times New Roman" panose="02020603050405020304" pitchFamily="18" charset="0"/>
              </a:rPr>
              <a:t>el individuo </a:t>
            </a:r>
            <a:r>
              <a:rPr lang="es-ES" sz="1800" dirty="0">
                <a:latin typeface="Times New Roman" panose="02020603050405020304" pitchFamily="18" charset="0"/>
                <a:cs typeface="Times New Roman" panose="02020603050405020304" pitchFamily="18" charset="0"/>
              </a:rPr>
              <a:t>y el resto de los individuos de la población.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2ECCAA6-7A4C-FCE7-FB41-CE19403CC875}"/>
                  </a:ext>
                </a:extLst>
              </p:cNvPr>
              <p:cNvSpPr txBox="1"/>
              <p:nvPr/>
            </p:nvSpPr>
            <p:spPr>
              <a:xfrm>
                <a:off x="2824935" y="5684234"/>
                <a:ext cx="6632812"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1,3</m:t>
                          </m:r>
                        </m:sub>
                      </m:sSub>
                      <m:r>
                        <a:rPr lang="es-ES" b="0" i="1" kern="1400" spc="20" smtClean="0">
                          <a:latin typeface="Cambria Math" panose="02040503050406030204" pitchFamily="18" charset="0"/>
                        </a:rPr>
                        <m:t>=</m:t>
                      </m:r>
                    </m:oMath>
                  </m:oMathPara>
                </a14:m>
                <a:endParaRPr lang="es-MX" dirty="0"/>
              </a:p>
            </p:txBody>
          </p:sp>
        </mc:Choice>
        <mc:Fallback xmlns="">
          <p:sp>
            <p:nvSpPr>
              <p:cNvPr id="19" name="TextBox 18">
                <a:extLst>
                  <a:ext uri="{FF2B5EF4-FFF2-40B4-BE49-F238E27FC236}">
                    <a16:creationId xmlns:a16="http://schemas.microsoft.com/office/drawing/2014/main" id="{82ECCAA6-7A4C-FCE7-FB41-CE19403CC875}"/>
                  </a:ext>
                </a:extLst>
              </p:cNvPr>
              <p:cNvSpPr txBox="1">
                <a:spLocks noRot="1" noChangeAspect="1" noMove="1" noResize="1" noEditPoints="1" noAdjustHandles="1" noChangeArrowheads="1" noChangeShapeType="1" noTextEdit="1"/>
              </p:cNvSpPr>
              <p:nvPr/>
            </p:nvSpPr>
            <p:spPr>
              <a:xfrm>
                <a:off x="2824935" y="5684234"/>
                <a:ext cx="6632812" cy="381515"/>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AE02413-3223-C10A-9814-622D6D7A2DB3}"/>
                  </a:ext>
                </a:extLst>
              </p:cNvPr>
              <p:cNvSpPr txBox="1"/>
              <p:nvPr/>
            </p:nvSpPr>
            <p:spPr>
              <a:xfrm>
                <a:off x="2852231" y="6306034"/>
                <a:ext cx="6632812"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1,4</m:t>
                          </m:r>
                        </m:sub>
                      </m:sSub>
                      <m:r>
                        <a:rPr lang="es-ES" b="0" i="1" kern="1400" spc="20" smtClean="0">
                          <a:latin typeface="Cambria Math" panose="02040503050406030204" pitchFamily="18" charset="0"/>
                        </a:rPr>
                        <m:t>=</m:t>
                      </m:r>
                    </m:oMath>
                  </m:oMathPara>
                </a14:m>
                <a:endParaRPr lang="es-MX" dirty="0"/>
              </a:p>
            </p:txBody>
          </p:sp>
        </mc:Choice>
        <mc:Fallback xmlns="">
          <p:sp>
            <p:nvSpPr>
              <p:cNvPr id="20" name="TextBox 19">
                <a:extLst>
                  <a:ext uri="{FF2B5EF4-FFF2-40B4-BE49-F238E27FC236}">
                    <a16:creationId xmlns:a16="http://schemas.microsoft.com/office/drawing/2014/main" id="{BAE02413-3223-C10A-9814-622D6D7A2DB3}"/>
                  </a:ext>
                </a:extLst>
              </p:cNvPr>
              <p:cNvSpPr txBox="1">
                <a:spLocks noRot="1" noChangeAspect="1" noMove="1" noResize="1" noEditPoints="1" noAdjustHandles="1" noChangeArrowheads="1" noChangeShapeType="1" noTextEdit="1"/>
              </p:cNvSpPr>
              <p:nvPr/>
            </p:nvSpPr>
            <p:spPr>
              <a:xfrm>
                <a:off x="2852231" y="6306034"/>
                <a:ext cx="6632812" cy="381515"/>
              </a:xfrm>
              <a:prstGeom prst="rect">
                <a:avLst/>
              </a:prstGeom>
              <a:blipFill>
                <a:blip r:embed="rId5"/>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F3FF56F-A7A6-5BC6-2477-D58A5F713749}"/>
                  </a:ext>
                </a:extLst>
              </p:cNvPr>
              <p:cNvSpPr txBox="1"/>
              <p:nvPr/>
            </p:nvSpPr>
            <p:spPr>
              <a:xfrm>
                <a:off x="517124" y="2740382"/>
                <a:ext cx="3742005"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1,2</m:t>
                              </m:r>
                            </m:sub>
                          </m:sSub>
                        </m:e>
                      </m:d>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0.1414</m:t>
                          </m:r>
                        </m:num>
                        <m:den>
                          <m:r>
                            <a:rPr lang="en-US" b="0" i="1" smtClean="0">
                              <a:latin typeface="Cambria Math" panose="02040503050406030204" pitchFamily="18" charset="0"/>
                            </a:rPr>
                            <m:t>5</m:t>
                          </m:r>
                        </m:den>
                      </m:f>
                      <m:r>
                        <a:rPr lang="en-US" b="0" i="0" smtClean="0">
                          <a:latin typeface="Cambria Math" panose="02040503050406030204" pitchFamily="18" charset="0"/>
                        </a:rPr>
                        <m:t>=0.9717</m:t>
                      </m:r>
                    </m:oMath>
                  </m:oMathPara>
                </a14:m>
                <a:endParaRPr lang="es-MX" dirty="0"/>
              </a:p>
            </p:txBody>
          </p:sp>
        </mc:Choice>
        <mc:Fallback xmlns="">
          <p:sp>
            <p:nvSpPr>
              <p:cNvPr id="15" name="TextBox 14">
                <a:extLst>
                  <a:ext uri="{FF2B5EF4-FFF2-40B4-BE49-F238E27FC236}">
                    <a16:creationId xmlns:a16="http://schemas.microsoft.com/office/drawing/2014/main" id="{EF3FF56F-A7A6-5BC6-2477-D58A5F713749}"/>
                  </a:ext>
                </a:extLst>
              </p:cNvPr>
              <p:cNvSpPr txBox="1">
                <a:spLocks noRot="1" noChangeAspect="1" noMove="1" noResize="1" noEditPoints="1" noAdjustHandles="1" noChangeArrowheads="1" noChangeShapeType="1" noTextEdit="1"/>
              </p:cNvSpPr>
              <p:nvPr/>
            </p:nvSpPr>
            <p:spPr>
              <a:xfrm>
                <a:off x="517124" y="2740382"/>
                <a:ext cx="3742005" cy="612796"/>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098289-9DEF-6B2F-ED52-B08AB3A0DCB0}"/>
                  </a:ext>
                </a:extLst>
              </p:cNvPr>
              <p:cNvSpPr txBox="1"/>
              <p:nvPr/>
            </p:nvSpPr>
            <p:spPr>
              <a:xfrm>
                <a:off x="673674" y="2199480"/>
                <a:ext cx="4457881" cy="381515"/>
              </a:xfrm>
              <a:prstGeom prst="rect">
                <a:avLst/>
              </a:prstGeom>
              <a:noFill/>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1,2</m:t>
                        </m:r>
                      </m:sub>
                    </m:sSub>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oMath>
                </a14:m>
                <a:r>
                  <a:rPr lang="es-MX" dirty="0"/>
                  <a:t> Por tanto comparten recursos</a:t>
                </a:r>
              </a:p>
            </p:txBody>
          </p:sp>
        </mc:Choice>
        <mc:Fallback xmlns="">
          <p:sp>
            <p:nvSpPr>
              <p:cNvPr id="17" name="TextBox 16">
                <a:extLst>
                  <a:ext uri="{FF2B5EF4-FFF2-40B4-BE49-F238E27FC236}">
                    <a16:creationId xmlns:a16="http://schemas.microsoft.com/office/drawing/2014/main" id="{2C098289-9DEF-6B2F-ED52-B08AB3A0DCB0}"/>
                  </a:ext>
                </a:extLst>
              </p:cNvPr>
              <p:cNvSpPr txBox="1">
                <a:spLocks noRot="1" noChangeAspect="1" noMove="1" noResize="1" noEditPoints="1" noAdjustHandles="1" noChangeArrowheads="1" noChangeShapeType="1" noTextEdit="1"/>
              </p:cNvSpPr>
              <p:nvPr/>
            </p:nvSpPr>
            <p:spPr>
              <a:xfrm>
                <a:off x="673674" y="2199480"/>
                <a:ext cx="4457881" cy="381515"/>
              </a:xfrm>
              <a:prstGeom prst="rect">
                <a:avLst/>
              </a:prstGeom>
              <a:blipFill>
                <a:blip r:embed="rId7"/>
                <a:stretch>
                  <a:fillRect t="-9677" b="-2258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B75AE3-F949-B4C9-5FC2-B5AF9F803B99}"/>
                  </a:ext>
                </a:extLst>
              </p:cNvPr>
              <p:cNvSpPr txBox="1"/>
              <p:nvPr/>
            </p:nvSpPr>
            <p:spPr>
              <a:xfrm>
                <a:off x="650983" y="3581309"/>
                <a:ext cx="4457881" cy="381515"/>
              </a:xfrm>
              <a:prstGeom prst="rect">
                <a:avLst/>
              </a:prstGeom>
              <a:noFill/>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m:t>
                        </m:r>
                        <m:r>
                          <a:rPr lang="es-ES" b="0" i="1" smtClean="0">
                            <a:latin typeface="Cambria Math" panose="02040503050406030204" pitchFamily="18" charset="0"/>
                          </a:rPr>
                          <m:t>3</m:t>
                        </m:r>
                      </m:sub>
                    </m:sSub>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oMath>
                </a14:m>
                <a:r>
                  <a:rPr lang="es-MX" dirty="0"/>
                  <a:t> ?</a:t>
                </a:r>
              </a:p>
            </p:txBody>
          </p:sp>
        </mc:Choice>
        <mc:Fallback xmlns="">
          <p:sp>
            <p:nvSpPr>
              <p:cNvPr id="21" name="TextBox 20">
                <a:extLst>
                  <a:ext uri="{FF2B5EF4-FFF2-40B4-BE49-F238E27FC236}">
                    <a16:creationId xmlns:a16="http://schemas.microsoft.com/office/drawing/2014/main" id="{28B75AE3-F949-B4C9-5FC2-B5AF9F803B99}"/>
                  </a:ext>
                </a:extLst>
              </p:cNvPr>
              <p:cNvSpPr txBox="1">
                <a:spLocks noRot="1" noChangeAspect="1" noMove="1" noResize="1" noEditPoints="1" noAdjustHandles="1" noChangeArrowheads="1" noChangeShapeType="1" noTextEdit="1"/>
              </p:cNvSpPr>
              <p:nvPr/>
            </p:nvSpPr>
            <p:spPr>
              <a:xfrm>
                <a:off x="650983" y="3581309"/>
                <a:ext cx="4457881" cy="381515"/>
              </a:xfrm>
              <a:prstGeom prst="rect">
                <a:avLst/>
              </a:prstGeom>
              <a:blipFill>
                <a:blip r:embed="rId8"/>
                <a:stretch>
                  <a:fillRect t="-7937" b="-2063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167E8E3-2866-7CBB-38E9-55882A96AB7B}"/>
                  </a:ext>
                </a:extLst>
              </p:cNvPr>
              <p:cNvSpPr txBox="1"/>
              <p:nvPr/>
            </p:nvSpPr>
            <p:spPr>
              <a:xfrm>
                <a:off x="673673" y="4742261"/>
                <a:ext cx="4457881" cy="381515"/>
              </a:xfrm>
              <a:prstGeom prst="rect">
                <a:avLst/>
              </a:prstGeom>
              <a:noFill/>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m:t>
                        </m:r>
                        <m:r>
                          <a:rPr lang="es-ES" b="0" i="1" smtClean="0">
                            <a:latin typeface="Cambria Math" panose="02040503050406030204" pitchFamily="18" charset="0"/>
                          </a:rPr>
                          <m:t>4</m:t>
                        </m:r>
                      </m:sub>
                    </m:sSub>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oMath>
                </a14:m>
                <a:r>
                  <a:rPr lang="es-MX" dirty="0"/>
                  <a:t> ?</a:t>
                </a:r>
              </a:p>
            </p:txBody>
          </p:sp>
        </mc:Choice>
        <mc:Fallback xmlns="">
          <p:sp>
            <p:nvSpPr>
              <p:cNvPr id="22" name="TextBox 21">
                <a:extLst>
                  <a:ext uri="{FF2B5EF4-FFF2-40B4-BE49-F238E27FC236}">
                    <a16:creationId xmlns:a16="http://schemas.microsoft.com/office/drawing/2014/main" id="{9167E8E3-2866-7CBB-38E9-55882A96AB7B}"/>
                  </a:ext>
                </a:extLst>
              </p:cNvPr>
              <p:cNvSpPr txBox="1">
                <a:spLocks noRot="1" noChangeAspect="1" noMove="1" noResize="1" noEditPoints="1" noAdjustHandles="1" noChangeArrowheads="1" noChangeShapeType="1" noTextEdit="1"/>
              </p:cNvSpPr>
              <p:nvPr/>
            </p:nvSpPr>
            <p:spPr>
              <a:xfrm>
                <a:off x="673673" y="4742261"/>
                <a:ext cx="4457881" cy="381515"/>
              </a:xfrm>
              <a:prstGeom prst="rect">
                <a:avLst/>
              </a:prstGeom>
              <a:blipFill>
                <a:blip r:embed="rId9"/>
                <a:stretch>
                  <a:fillRect t="-9524" b="-2063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25FFD14-701F-EB22-2C85-898CFA732B02}"/>
                  </a:ext>
                </a:extLst>
              </p:cNvPr>
              <p:cNvSpPr txBox="1"/>
              <p:nvPr/>
            </p:nvSpPr>
            <p:spPr>
              <a:xfrm>
                <a:off x="-1964568" y="4146845"/>
                <a:ext cx="6346208" cy="4113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1,3</m:t>
                              </m:r>
                            </m:sub>
                          </m:sSub>
                        </m:e>
                      </m:d>
                      <m:r>
                        <a:rPr lang="en-US" b="0" i="1" smtClean="0">
                          <a:latin typeface="Cambria Math" panose="02040503050406030204" pitchFamily="18" charset="0"/>
                        </a:rPr>
                        <m:t>=</m:t>
                      </m:r>
                    </m:oMath>
                  </m:oMathPara>
                </a14:m>
                <a:endParaRPr lang="es-MX" dirty="0"/>
              </a:p>
            </p:txBody>
          </p:sp>
        </mc:Choice>
        <mc:Fallback xmlns="">
          <p:sp>
            <p:nvSpPr>
              <p:cNvPr id="23" name="TextBox 22">
                <a:extLst>
                  <a:ext uri="{FF2B5EF4-FFF2-40B4-BE49-F238E27FC236}">
                    <a16:creationId xmlns:a16="http://schemas.microsoft.com/office/drawing/2014/main" id="{025FFD14-701F-EB22-2C85-898CFA732B02}"/>
                  </a:ext>
                </a:extLst>
              </p:cNvPr>
              <p:cNvSpPr txBox="1">
                <a:spLocks noRot="1" noChangeAspect="1" noMove="1" noResize="1" noEditPoints="1" noAdjustHandles="1" noChangeArrowheads="1" noChangeShapeType="1" noTextEdit="1"/>
              </p:cNvSpPr>
              <p:nvPr/>
            </p:nvSpPr>
            <p:spPr>
              <a:xfrm>
                <a:off x="-1964568" y="4146845"/>
                <a:ext cx="6346208" cy="411395"/>
              </a:xfrm>
              <a:prstGeom prst="rect">
                <a:avLst/>
              </a:prstGeom>
              <a:blipFill>
                <a:blip r:embed="rId10"/>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A45C48B-F573-589E-C81E-76391AF683BE}"/>
                  </a:ext>
                </a:extLst>
              </p:cNvPr>
              <p:cNvSpPr txBox="1"/>
              <p:nvPr/>
            </p:nvSpPr>
            <p:spPr>
              <a:xfrm>
                <a:off x="-1964568" y="5431286"/>
                <a:ext cx="6346208" cy="4113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1,4</m:t>
                              </m:r>
                            </m:sub>
                          </m:sSub>
                        </m:e>
                      </m:d>
                      <m:r>
                        <a:rPr lang="en-US" b="0" i="1" smtClean="0">
                          <a:latin typeface="Cambria Math" panose="02040503050406030204" pitchFamily="18" charset="0"/>
                        </a:rPr>
                        <m:t>=</m:t>
                      </m:r>
                    </m:oMath>
                  </m:oMathPara>
                </a14:m>
                <a:endParaRPr lang="es-MX" dirty="0"/>
              </a:p>
            </p:txBody>
          </p:sp>
        </mc:Choice>
        <mc:Fallback xmlns="">
          <p:sp>
            <p:nvSpPr>
              <p:cNvPr id="24" name="TextBox 23">
                <a:extLst>
                  <a:ext uri="{FF2B5EF4-FFF2-40B4-BE49-F238E27FC236}">
                    <a16:creationId xmlns:a16="http://schemas.microsoft.com/office/drawing/2014/main" id="{5A45C48B-F573-589E-C81E-76391AF683BE}"/>
                  </a:ext>
                </a:extLst>
              </p:cNvPr>
              <p:cNvSpPr txBox="1">
                <a:spLocks noRot="1" noChangeAspect="1" noMove="1" noResize="1" noEditPoints="1" noAdjustHandles="1" noChangeArrowheads="1" noChangeShapeType="1" noTextEdit="1"/>
              </p:cNvSpPr>
              <p:nvPr/>
            </p:nvSpPr>
            <p:spPr>
              <a:xfrm>
                <a:off x="-1964568" y="5431286"/>
                <a:ext cx="6346208" cy="411395"/>
              </a:xfrm>
              <a:prstGeom prst="rect">
                <a:avLst/>
              </a:prstGeom>
              <a:blipFill>
                <a:blip r:embed="rId11"/>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40231332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24</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Ejemplo de la función de </a:t>
            </a:r>
            <a:r>
              <a:rPr lang="es-MX" sz="2400" dirty="0" err="1"/>
              <a:t>repartici</a:t>
            </a:r>
            <a:r>
              <a:rPr lang="es-ES" sz="2400" dirty="0" err="1"/>
              <a:t>ón</a:t>
            </a:r>
            <a:endParaRPr lang="es-MX" sz="2400" dirty="0"/>
          </a:p>
        </p:txBody>
      </p:sp>
      <p:cxnSp>
        <p:nvCxnSpPr>
          <p:cNvPr id="5" name="Straight Connector 4">
            <a:extLst>
              <a:ext uri="{FF2B5EF4-FFF2-40B4-BE49-F238E27FC236}">
                <a16:creationId xmlns:a16="http://schemas.microsoft.com/office/drawing/2014/main" id="{648ED2AD-7F8D-9CC1-7579-BD102B378018}"/>
              </a:ext>
            </a:extLst>
          </p:cNvPr>
          <p:cNvCxnSpPr/>
          <p:nvPr/>
        </p:nvCxnSpPr>
        <p:spPr>
          <a:xfrm>
            <a:off x="5584873" y="1828800"/>
            <a:ext cx="0" cy="49307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F3FF56F-A7A6-5BC6-2477-D58A5F713749}"/>
                  </a:ext>
                </a:extLst>
              </p:cNvPr>
              <p:cNvSpPr txBox="1"/>
              <p:nvPr/>
            </p:nvSpPr>
            <p:spPr>
              <a:xfrm>
                <a:off x="517124" y="2740382"/>
                <a:ext cx="3742005"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1,2</m:t>
                              </m:r>
                            </m:sub>
                          </m:sSub>
                        </m:e>
                      </m:d>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0.1414</m:t>
                          </m:r>
                        </m:num>
                        <m:den>
                          <m:r>
                            <a:rPr lang="en-US" b="0" i="1" smtClean="0">
                              <a:latin typeface="Cambria Math" panose="02040503050406030204" pitchFamily="18" charset="0"/>
                            </a:rPr>
                            <m:t>5</m:t>
                          </m:r>
                        </m:den>
                      </m:f>
                      <m:r>
                        <a:rPr lang="en-US" b="0" i="0" smtClean="0">
                          <a:latin typeface="Cambria Math" panose="02040503050406030204" pitchFamily="18" charset="0"/>
                        </a:rPr>
                        <m:t>=0.9717</m:t>
                      </m:r>
                    </m:oMath>
                  </m:oMathPara>
                </a14:m>
                <a:endParaRPr lang="es-MX" dirty="0"/>
              </a:p>
            </p:txBody>
          </p:sp>
        </mc:Choice>
        <mc:Fallback xmlns="">
          <p:sp>
            <p:nvSpPr>
              <p:cNvPr id="15" name="TextBox 14">
                <a:extLst>
                  <a:ext uri="{FF2B5EF4-FFF2-40B4-BE49-F238E27FC236}">
                    <a16:creationId xmlns:a16="http://schemas.microsoft.com/office/drawing/2014/main" id="{EF3FF56F-A7A6-5BC6-2477-D58A5F713749}"/>
                  </a:ext>
                </a:extLst>
              </p:cNvPr>
              <p:cNvSpPr txBox="1">
                <a:spLocks noRot="1" noChangeAspect="1" noMove="1" noResize="1" noEditPoints="1" noAdjustHandles="1" noChangeArrowheads="1" noChangeShapeType="1" noTextEdit="1"/>
              </p:cNvSpPr>
              <p:nvPr/>
            </p:nvSpPr>
            <p:spPr>
              <a:xfrm>
                <a:off x="517124" y="2740382"/>
                <a:ext cx="3742005" cy="612796"/>
              </a:xfrm>
              <a:prstGeom prst="rect">
                <a:avLst/>
              </a:prstGeom>
              <a:blipFill>
                <a:blip r:embed="rId2"/>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098289-9DEF-6B2F-ED52-B08AB3A0DCB0}"/>
                  </a:ext>
                </a:extLst>
              </p:cNvPr>
              <p:cNvSpPr txBox="1"/>
              <p:nvPr/>
            </p:nvSpPr>
            <p:spPr>
              <a:xfrm>
                <a:off x="673674" y="2199480"/>
                <a:ext cx="4457881" cy="381515"/>
              </a:xfrm>
              <a:prstGeom prst="rect">
                <a:avLst/>
              </a:prstGeom>
              <a:noFill/>
            </p:spPr>
            <p:txBody>
              <a:bodyPr wrap="square">
                <a:spAutoFit/>
              </a:bodyPr>
              <a:lstStyle/>
              <a:p>
                <a14:m>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1,2</m:t>
                        </m:r>
                      </m:sub>
                    </m:sSub>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oMath>
                </a14:m>
                <a:r>
                  <a:rPr lang="es-MX" dirty="0"/>
                  <a:t> Por tanto comparten recursos</a:t>
                </a:r>
              </a:p>
            </p:txBody>
          </p:sp>
        </mc:Choice>
        <mc:Fallback xmlns="">
          <p:sp>
            <p:nvSpPr>
              <p:cNvPr id="17" name="TextBox 16">
                <a:extLst>
                  <a:ext uri="{FF2B5EF4-FFF2-40B4-BE49-F238E27FC236}">
                    <a16:creationId xmlns:a16="http://schemas.microsoft.com/office/drawing/2014/main" id="{2C098289-9DEF-6B2F-ED52-B08AB3A0DCB0}"/>
                  </a:ext>
                </a:extLst>
              </p:cNvPr>
              <p:cNvSpPr txBox="1">
                <a:spLocks noRot="1" noChangeAspect="1" noMove="1" noResize="1" noEditPoints="1" noAdjustHandles="1" noChangeArrowheads="1" noChangeShapeType="1" noTextEdit="1"/>
              </p:cNvSpPr>
              <p:nvPr/>
            </p:nvSpPr>
            <p:spPr>
              <a:xfrm>
                <a:off x="673674" y="2199480"/>
                <a:ext cx="4457881" cy="381515"/>
              </a:xfrm>
              <a:prstGeom prst="rect">
                <a:avLst/>
              </a:prstGeom>
              <a:blipFill>
                <a:blip r:embed="rId3"/>
                <a:stretch>
                  <a:fillRect t="-9677" b="-2258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8B75AE3-F949-B4C9-5FC2-B5AF9F803B99}"/>
                  </a:ext>
                </a:extLst>
              </p:cNvPr>
              <p:cNvSpPr txBox="1"/>
              <p:nvPr/>
            </p:nvSpPr>
            <p:spPr>
              <a:xfrm>
                <a:off x="650983" y="3581309"/>
                <a:ext cx="4457881" cy="381515"/>
              </a:xfrm>
              <a:prstGeom prst="rect">
                <a:avLst/>
              </a:prstGeom>
              <a:noFill/>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m:t>
                        </m:r>
                        <m:r>
                          <a:rPr lang="es-ES" b="0" i="1" smtClean="0">
                            <a:latin typeface="Cambria Math" panose="02040503050406030204" pitchFamily="18" charset="0"/>
                          </a:rPr>
                          <m:t>3</m:t>
                        </m:r>
                      </m:sub>
                    </m:sSub>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oMath>
                </a14:m>
                <a:r>
                  <a:rPr lang="es-MX" dirty="0"/>
                  <a:t> ?</a:t>
                </a:r>
              </a:p>
            </p:txBody>
          </p:sp>
        </mc:Choice>
        <mc:Fallback xmlns="">
          <p:sp>
            <p:nvSpPr>
              <p:cNvPr id="21" name="TextBox 20">
                <a:extLst>
                  <a:ext uri="{FF2B5EF4-FFF2-40B4-BE49-F238E27FC236}">
                    <a16:creationId xmlns:a16="http://schemas.microsoft.com/office/drawing/2014/main" id="{28B75AE3-F949-B4C9-5FC2-B5AF9F803B99}"/>
                  </a:ext>
                </a:extLst>
              </p:cNvPr>
              <p:cNvSpPr txBox="1">
                <a:spLocks noRot="1" noChangeAspect="1" noMove="1" noResize="1" noEditPoints="1" noAdjustHandles="1" noChangeArrowheads="1" noChangeShapeType="1" noTextEdit="1"/>
              </p:cNvSpPr>
              <p:nvPr/>
            </p:nvSpPr>
            <p:spPr>
              <a:xfrm>
                <a:off x="650983" y="3581309"/>
                <a:ext cx="4457881" cy="381515"/>
              </a:xfrm>
              <a:prstGeom prst="rect">
                <a:avLst/>
              </a:prstGeom>
              <a:blipFill>
                <a:blip r:embed="rId4"/>
                <a:stretch>
                  <a:fillRect t="-7937" b="-2063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167E8E3-2866-7CBB-38E9-55882A96AB7B}"/>
                  </a:ext>
                </a:extLst>
              </p:cNvPr>
              <p:cNvSpPr txBox="1"/>
              <p:nvPr/>
            </p:nvSpPr>
            <p:spPr>
              <a:xfrm>
                <a:off x="673673" y="4742261"/>
                <a:ext cx="4457881" cy="381515"/>
              </a:xfrm>
              <a:prstGeom prst="rect">
                <a:avLst/>
              </a:prstGeom>
              <a:noFill/>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r>
                          <a:rPr lang="es-ES" i="1">
                            <a:latin typeface="Cambria Math" panose="02040503050406030204" pitchFamily="18" charset="0"/>
                          </a:rPr>
                          <m:t>𝑑</m:t>
                        </m:r>
                      </m:e>
                      <m:sub>
                        <m:r>
                          <a:rPr lang="es-ES" i="1">
                            <a:latin typeface="Cambria Math" panose="02040503050406030204" pitchFamily="18" charset="0"/>
                          </a:rPr>
                          <m:t>1,</m:t>
                        </m:r>
                        <m:r>
                          <a:rPr lang="es-ES" b="0" i="1" smtClean="0">
                            <a:latin typeface="Cambria Math" panose="02040503050406030204" pitchFamily="18" charset="0"/>
                          </a:rPr>
                          <m:t>4</m:t>
                        </m:r>
                      </m:sub>
                    </m:sSub>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oMath>
                </a14:m>
                <a:r>
                  <a:rPr lang="es-MX" dirty="0"/>
                  <a:t> ?</a:t>
                </a:r>
              </a:p>
            </p:txBody>
          </p:sp>
        </mc:Choice>
        <mc:Fallback xmlns="">
          <p:sp>
            <p:nvSpPr>
              <p:cNvPr id="22" name="TextBox 21">
                <a:extLst>
                  <a:ext uri="{FF2B5EF4-FFF2-40B4-BE49-F238E27FC236}">
                    <a16:creationId xmlns:a16="http://schemas.microsoft.com/office/drawing/2014/main" id="{9167E8E3-2866-7CBB-38E9-55882A96AB7B}"/>
                  </a:ext>
                </a:extLst>
              </p:cNvPr>
              <p:cNvSpPr txBox="1">
                <a:spLocks noRot="1" noChangeAspect="1" noMove="1" noResize="1" noEditPoints="1" noAdjustHandles="1" noChangeArrowheads="1" noChangeShapeType="1" noTextEdit="1"/>
              </p:cNvSpPr>
              <p:nvPr/>
            </p:nvSpPr>
            <p:spPr>
              <a:xfrm>
                <a:off x="673673" y="4742261"/>
                <a:ext cx="4457881" cy="381515"/>
              </a:xfrm>
              <a:prstGeom prst="rect">
                <a:avLst/>
              </a:prstGeom>
              <a:blipFill>
                <a:blip r:embed="rId5"/>
                <a:stretch>
                  <a:fillRect t="-9524" b="-20635"/>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25FFD14-701F-EB22-2C85-898CFA732B02}"/>
                  </a:ext>
                </a:extLst>
              </p:cNvPr>
              <p:cNvSpPr txBox="1"/>
              <p:nvPr/>
            </p:nvSpPr>
            <p:spPr>
              <a:xfrm>
                <a:off x="-1964568" y="4146845"/>
                <a:ext cx="6346208" cy="4113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1,3</m:t>
                              </m:r>
                            </m:sub>
                          </m:sSub>
                        </m:e>
                      </m:d>
                      <m:r>
                        <a:rPr lang="en-US" b="0" i="1" smtClean="0">
                          <a:latin typeface="Cambria Math" panose="02040503050406030204" pitchFamily="18" charset="0"/>
                        </a:rPr>
                        <m:t>=</m:t>
                      </m:r>
                    </m:oMath>
                  </m:oMathPara>
                </a14:m>
                <a:endParaRPr lang="es-MX" dirty="0"/>
              </a:p>
            </p:txBody>
          </p:sp>
        </mc:Choice>
        <mc:Fallback xmlns="">
          <p:sp>
            <p:nvSpPr>
              <p:cNvPr id="23" name="TextBox 22">
                <a:extLst>
                  <a:ext uri="{FF2B5EF4-FFF2-40B4-BE49-F238E27FC236}">
                    <a16:creationId xmlns:a16="http://schemas.microsoft.com/office/drawing/2014/main" id="{025FFD14-701F-EB22-2C85-898CFA732B02}"/>
                  </a:ext>
                </a:extLst>
              </p:cNvPr>
              <p:cNvSpPr txBox="1">
                <a:spLocks noRot="1" noChangeAspect="1" noMove="1" noResize="1" noEditPoints="1" noAdjustHandles="1" noChangeArrowheads="1" noChangeShapeType="1" noTextEdit="1"/>
              </p:cNvSpPr>
              <p:nvPr/>
            </p:nvSpPr>
            <p:spPr>
              <a:xfrm>
                <a:off x="-1964568" y="4146845"/>
                <a:ext cx="6346208" cy="411395"/>
              </a:xfrm>
              <a:prstGeom prst="rect">
                <a:avLst/>
              </a:prstGeom>
              <a:blipFill>
                <a:blip r:embed="rId6"/>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A45C48B-F573-589E-C81E-76391AF683BE}"/>
                  </a:ext>
                </a:extLst>
              </p:cNvPr>
              <p:cNvSpPr txBox="1"/>
              <p:nvPr/>
            </p:nvSpPr>
            <p:spPr>
              <a:xfrm>
                <a:off x="-1964568" y="5431286"/>
                <a:ext cx="6346208" cy="41139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1,4</m:t>
                              </m:r>
                            </m:sub>
                          </m:sSub>
                        </m:e>
                      </m:d>
                      <m:r>
                        <a:rPr lang="en-US" b="0" i="1" smtClean="0">
                          <a:latin typeface="Cambria Math" panose="02040503050406030204" pitchFamily="18" charset="0"/>
                        </a:rPr>
                        <m:t>=</m:t>
                      </m:r>
                    </m:oMath>
                  </m:oMathPara>
                </a14:m>
                <a:endParaRPr lang="es-MX" dirty="0"/>
              </a:p>
            </p:txBody>
          </p:sp>
        </mc:Choice>
        <mc:Fallback xmlns="">
          <p:sp>
            <p:nvSpPr>
              <p:cNvPr id="24" name="TextBox 23">
                <a:extLst>
                  <a:ext uri="{FF2B5EF4-FFF2-40B4-BE49-F238E27FC236}">
                    <a16:creationId xmlns:a16="http://schemas.microsoft.com/office/drawing/2014/main" id="{5A45C48B-F573-589E-C81E-76391AF683BE}"/>
                  </a:ext>
                </a:extLst>
              </p:cNvPr>
              <p:cNvSpPr txBox="1">
                <a:spLocks noRot="1" noChangeAspect="1" noMove="1" noResize="1" noEditPoints="1" noAdjustHandles="1" noChangeArrowheads="1" noChangeShapeType="1" noTextEdit="1"/>
              </p:cNvSpPr>
              <p:nvPr/>
            </p:nvSpPr>
            <p:spPr>
              <a:xfrm>
                <a:off x="-1964568" y="5431286"/>
                <a:ext cx="6346208" cy="411395"/>
              </a:xfrm>
              <a:prstGeom prst="rect">
                <a:avLst/>
              </a:prstGeom>
              <a:blipFill>
                <a:blip r:embed="rId7"/>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67176E5-DEF5-ACA6-6014-6E154AACEB77}"/>
                  </a:ext>
                </a:extLst>
              </p:cNvPr>
              <p:cNvSpPr txBox="1"/>
              <p:nvPr/>
            </p:nvSpPr>
            <p:spPr>
              <a:xfrm>
                <a:off x="5939733" y="2472833"/>
                <a:ext cx="1696747" cy="911532"/>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𝑚</m:t>
                          </m:r>
                        </m:e>
                        <m:sub>
                          <m:r>
                            <a:rPr lang="es-ES" b="0" i="1" smtClean="0">
                              <a:latin typeface="Cambria Math" panose="02040503050406030204" pitchFamily="18" charset="0"/>
                            </a:rPr>
                            <m:t>𝑖</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𝑁𝑝</m:t>
                          </m:r>
                        </m:sup>
                        <m:e>
                          <m:r>
                            <a:rPr lang="es-ES" b="0" i="1" smtClean="0">
                              <a:latin typeface="Cambria Math" panose="02040503050406030204" pitchFamily="18" charset="0"/>
                            </a:rPr>
                            <m:t>𝑠h</m:t>
                          </m:r>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𝑑</m:t>
                              </m:r>
                            </m:e>
                            <m:sub>
                              <m:r>
                                <a:rPr lang="es-ES" b="0" i="1" smtClean="0">
                                  <a:latin typeface="Cambria Math" panose="02040503050406030204" pitchFamily="18" charset="0"/>
                                </a:rPr>
                                <m:t>𝑖𝑗</m:t>
                              </m:r>
                            </m:sub>
                          </m:sSub>
                          <m:r>
                            <a:rPr lang="es-ES" b="0" i="1" smtClean="0">
                              <a:latin typeface="Cambria Math" panose="02040503050406030204" pitchFamily="18" charset="0"/>
                            </a:rPr>
                            <m:t>)</m:t>
                          </m:r>
                        </m:e>
                      </m:nary>
                    </m:oMath>
                  </m:oMathPara>
                </a14:m>
                <a:endParaRPr lang="es-MX" dirty="0"/>
              </a:p>
            </p:txBody>
          </p:sp>
        </mc:Choice>
        <mc:Fallback xmlns="">
          <p:sp>
            <p:nvSpPr>
              <p:cNvPr id="16" name="TextBox 15">
                <a:extLst>
                  <a:ext uri="{FF2B5EF4-FFF2-40B4-BE49-F238E27FC236}">
                    <a16:creationId xmlns:a16="http://schemas.microsoft.com/office/drawing/2014/main" id="{067176E5-DEF5-ACA6-6014-6E154AACEB77}"/>
                  </a:ext>
                </a:extLst>
              </p:cNvPr>
              <p:cNvSpPr txBox="1">
                <a:spLocks noRot="1" noChangeAspect="1" noMove="1" noResize="1" noEditPoints="1" noAdjustHandles="1" noChangeArrowheads="1" noChangeShapeType="1" noTextEdit="1"/>
              </p:cNvSpPr>
              <p:nvPr/>
            </p:nvSpPr>
            <p:spPr>
              <a:xfrm>
                <a:off x="5939733" y="2472833"/>
                <a:ext cx="1696747" cy="911532"/>
              </a:xfrm>
              <a:prstGeom prst="rect">
                <a:avLst/>
              </a:prstGeom>
              <a:blipFill>
                <a:blip r:embed="rId8"/>
                <a:stretch>
                  <a:fillRect/>
                </a:stretch>
              </a:blipFill>
            </p:spPr>
            <p:txBody>
              <a:bodyPr/>
              <a:lstStyle/>
              <a:p>
                <a:r>
                  <a:rPr lang="es-MX">
                    <a:noFill/>
                  </a:rPr>
                  <a:t> </a:t>
                </a:r>
              </a:p>
            </p:txBody>
          </p:sp>
        </mc:Fallback>
      </mc:AlternateContent>
      <p:sp>
        <p:nvSpPr>
          <p:cNvPr id="25" name="TextBox 24">
            <a:extLst>
              <a:ext uri="{FF2B5EF4-FFF2-40B4-BE49-F238E27FC236}">
                <a16:creationId xmlns:a16="http://schemas.microsoft.com/office/drawing/2014/main" id="{474C8673-2948-B368-0F65-631363D7FD87}"/>
              </a:ext>
            </a:extLst>
          </p:cNvPr>
          <p:cNvSpPr txBox="1"/>
          <p:nvPr/>
        </p:nvSpPr>
        <p:spPr>
          <a:xfrm>
            <a:off x="5713597" y="2014814"/>
            <a:ext cx="11275200" cy="369332"/>
          </a:xfrm>
          <a:prstGeom prst="rect">
            <a:avLst/>
          </a:prstGeom>
          <a:noFill/>
        </p:spPr>
        <p:txBody>
          <a:bodyPr wrap="square">
            <a:spAutoFit/>
          </a:bodyPr>
          <a:lstStyle/>
          <a:p>
            <a:pPr algn="just"/>
            <a:r>
              <a:rPr lang="es-ES" sz="1800" dirty="0">
                <a:latin typeface="Times New Roman" panose="02020603050405020304" pitchFamily="18" charset="0"/>
                <a:cs typeface="Times New Roman" panose="02020603050405020304" pitchFamily="18" charset="0"/>
              </a:rPr>
              <a:t>Paso 4: Sumar todas las porciones de recurso compartido</a:t>
            </a:r>
          </a:p>
        </p:txBody>
      </p:sp>
      <p:sp>
        <p:nvSpPr>
          <p:cNvPr id="26" name="TextBox 25">
            <a:extLst>
              <a:ext uri="{FF2B5EF4-FFF2-40B4-BE49-F238E27FC236}">
                <a16:creationId xmlns:a16="http://schemas.microsoft.com/office/drawing/2014/main" id="{A626BCF0-4706-5070-C6A4-89DC91F9FF1B}"/>
              </a:ext>
            </a:extLst>
          </p:cNvPr>
          <p:cNvSpPr txBox="1"/>
          <p:nvPr/>
        </p:nvSpPr>
        <p:spPr>
          <a:xfrm>
            <a:off x="5562182" y="3487598"/>
            <a:ext cx="11275200" cy="369332"/>
          </a:xfrm>
          <a:prstGeom prst="rect">
            <a:avLst/>
          </a:prstGeom>
          <a:noFill/>
        </p:spPr>
        <p:txBody>
          <a:bodyPr wrap="square">
            <a:spAutoFit/>
          </a:bodyPr>
          <a:lstStyle/>
          <a:p>
            <a:pPr algn="just"/>
            <a:r>
              <a:rPr lang="es-ES" sz="1800" dirty="0">
                <a:latin typeface="Times New Roman" panose="02020603050405020304" pitchFamily="18" charset="0"/>
                <a:cs typeface="Times New Roman" panose="02020603050405020304" pitchFamily="18" charset="0"/>
              </a:rPr>
              <a:t>Paso 5: Modificar la aptitud real por la porción de recurso compartida</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788C437-620D-4A39-37F4-87263F619DD9}"/>
                  </a:ext>
                </a:extLst>
              </p:cNvPr>
              <p:cNvSpPr txBox="1"/>
              <p:nvPr/>
            </p:nvSpPr>
            <p:spPr>
              <a:xfrm>
                <a:off x="6142788" y="4113571"/>
                <a:ext cx="1729191" cy="353943"/>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𝑖</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𝑓</m:t>
                          </m:r>
                        </m:e>
                        <m:sub>
                          <m:r>
                            <a:rPr lang="es-ES" b="0" i="1" smtClean="0">
                              <a:latin typeface="Cambria Math" panose="02040503050406030204" pitchFamily="18" charset="0"/>
                            </a:rPr>
                            <m:t>𝑖</m:t>
                          </m:r>
                        </m:sub>
                      </m:sSub>
                      <m:r>
                        <a:rPr lang="es-ES" i="1">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(1+</m:t>
                          </m:r>
                          <m:r>
                            <a:rPr lang="es-ES" b="0" i="1" smtClean="0">
                              <a:latin typeface="Cambria Math" panose="02040503050406030204" pitchFamily="18" charset="0"/>
                            </a:rPr>
                            <m:t>𝑚</m:t>
                          </m:r>
                        </m:e>
                        <m:sub>
                          <m:r>
                            <a:rPr lang="es-ES" b="0" i="1" smtClean="0">
                              <a:latin typeface="Cambria Math" panose="02040503050406030204" pitchFamily="18" charset="0"/>
                            </a:rPr>
                            <m:t>𝑖</m:t>
                          </m:r>
                        </m:sub>
                      </m:sSub>
                      <m:r>
                        <a:rPr lang="es-ES" b="0" i="1" smtClean="0">
                          <a:latin typeface="Cambria Math" panose="02040503050406030204" pitchFamily="18" charset="0"/>
                        </a:rPr>
                        <m:t>)</m:t>
                      </m:r>
                    </m:oMath>
                  </m:oMathPara>
                </a14:m>
                <a:endParaRPr lang="es-MX" dirty="0"/>
              </a:p>
            </p:txBody>
          </p:sp>
        </mc:Choice>
        <mc:Fallback xmlns="">
          <p:sp>
            <p:nvSpPr>
              <p:cNvPr id="27" name="TextBox 26">
                <a:extLst>
                  <a:ext uri="{FF2B5EF4-FFF2-40B4-BE49-F238E27FC236}">
                    <a16:creationId xmlns:a16="http://schemas.microsoft.com/office/drawing/2014/main" id="{2788C437-620D-4A39-37F4-87263F619DD9}"/>
                  </a:ext>
                </a:extLst>
              </p:cNvPr>
              <p:cNvSpPr txBox="1">
                <a:spLocks noRot="1" noChangeAspect="1" noMove="1" noResize="1" noEditPoints="1" noAdjustHandles="1" noChangeArrowheads="1" noChangeShapeType="1" noTextEdit="1"/>
              </p:cNvSpPr>
              <p:nvPr/>
            </p:nvSpPr>
            <p:spPr>
              <a:xfrm>
                <a:off x="6142788" y="4113571"/>
                <a:ext cx="1729191" cy="353943"/>
              </a:xfrm>
              <a:prstGeom prst="rect">
                <a:avLst/>
              </a:prstGeom>
              <a:blipFill>
                <a:blip r:embed="rId9"/>
                <a:stretch>
                  <a:fillRect l="-3887" r="-4594" b="-6897"/>
                </a:stretch>
              </a:blipFill>
            </p:spPr>
            <p:txBody>
              <a:bodyPr/>
              <a:lstStyle/>
              <a:p>
                <a:r>
                  <a:rPr lang="es-MX">
                    <a:noFill/>
                  </a:rPr>
                  <a:t> </a:t>
                </a:r>
              </a:p>
            </p:txBody>
          </p:sp>
        </mc:Fallback>
      </mc:AlternateContent>
      <p:graphicFrame>
        <p:nvGraphicFramePr>
          <p:cNvPr id="28" name="Table 27">
            <a:extLst>
              <a:ext uri="{FF2B5EF4-FFF2-40B4-BE49-F238E27FC236}">
                <a16:creationId xmlns:a16="http://schemas.microsoft.com/office/drawing/2014/main" id="{CF5F3618-9667-62A1-78AF-66787C7EB818}"/>
              </a:ext>
            </a:extLst>
          </p:cNvPr>
          <p:cNvGraphicFramePr>
            <a:graphicFrameLocks noGrp="1"/>
          </p:cNvGraphicFramePr>
          <p:nvPr>
            <p:extLst>
              <p:ext uri="{D42A27DB-BD31-4B8C-83A1-F6EECF244321}">
                <p14:modId xmlns:p14="http://schemas.microsoft.com/office/powerpoint/2010/main" val="796919341"/>
              </p:ext>
            </p:extLst>
          </p:nvPr>
        </p:nvGraphicFramePr>
        <p:xfrm>
          <a:off x="6096000" y="4988206"/>
          <a:ext cx="2635563" cy="1708949"/>
        </p:xfrm>
        <a:graphic>
          <a:graphicData uri="http://schemas.openxmlformats.org/drawingml/2006/table">
            <a:tbl>
              <a:tblPr firstRow="1" firstCol="1" bandRow="1"/>
              <a:tblGrid>
                <a:gridCol w="1775519">
                  <a:extLst>
                    <a:ext uri="{9D8B030D-6E8A-4147-A177-3AD203B41FA5}">
                      <a16:colId xmlns:a16="http://schemas.microsoft.com/office/drawing/2014/main" val="456292485"/>
                    </a:ext>
                  </a:extLst>
                </a:gridCol>
                <a:gridCol w="430022">
                  <a:extLst>
                    <a:ext uri="{9D8B030D-6E8A-4147-A177-3AD203B41FA5}">
                      <a16:colId xmlns:a16="http://schemas.microsoft.com/office/drawing/2014/main" val="1569835867"/>
                    </a:ext>
                  </a:extLst>
                </a:gridCol>
                <a:gridCol w="430022">
                  <a:extLst>
                    <a:ext uri="{9D8B030D-6E8A-4147-A177-3AD203B41FA5}">
                      <a16:colId xmlns:a16="http://schemas.microsoft.com/office/drawing/2014/main" val="2223545437"/>
                    </a:ext>
                  </a:extLst>
                </a:gridCol>
              </a:tblGrid>
              <a:tr h="193983">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93983">
                <a:tc>
                  <a:txBody>
                    <a:bodyPr/>
                    <a:lstStyle/>
                    <a:p>
                      <a:pPr algn="ctr">
                        <a:lnSpc>
                          <a:spcPct val="150000"/>
                        </a:lnSpc>
                        <a:spcAft>
                          <a:spcPts val="1200"/>
                        </a:spcAft>
                      </a:pPr>
                      <a:endParaRPr lang="es-MX" sz="5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5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2.9</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93983">
                <a:tc>
                  <a:txBody>
                    <a:bodyPr/>
                    <a:lstStyle/>
                    <a:p>
                      <a:pPr algn="ctr">
                        <a:lnSpc>
                          <a:spcPct val="150000"/>
                        </a:lnSpc>
                        <a:spcAft>
                          <a:spcPts val="1200"/>
                        </a:spcAft>
                      </a:pPr>
                      <a:endParaRPr lang="es-MX" sz="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93983">
                <a:tc>
                  <a:txBody>
                    <a:bodyPr/>
                    <a:lstStyle/>
                    <a:p>
                      <a:pPr algn="ctr">
                        <a:lnSpc>
                          <a:spcPct val="150000"/>
                        </a:lnSpc>
                        <a:spcAft>
                          <a:spcPts val="1200"/>
                        </a:spcAft>
                      </a:pPr>
                      <a:endParaRPr lang="es-MX" sz="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93983">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29" name="TextBox 28">
            <a:extLst>
              <a:ext uri="{FF2B5EF4-FFF2-40B4-BE49-F238E27FC236}">
                <a16:creationId xmlns:a16="http://schemas.microsoft.com/office/drawing/2014/main" id="{01D4A06A-9FFF-7D9D-DC1D-3A135C96A2F6}"/>
              </a:ext>
            </a:extLst>
          </p:cNvPr>
          <p:cNvSpPr txBox="1"/>
          <p:nvPr/>
        </p:nvSpPr>
        <p:spPr>
          <a:xfrm>
            <a:off x="7007384" y="4649652"/>
            <a:ext cx="128348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a:t>
            </a:r>
            <a:endParaRPr lang="es-MX" sz="1600" dirty="0"/>
          </a:p>
        </p:txBody>
      </p:sp>
      <p:graphicFrame>
        <p:nvGraphicFramePr>
          <p:cNvPr id="30" name="Table 29">
            <a:extLst>
              <a:ext uri="{FF2B5EF4-FFF2-40B4-BE49-F238E27FC236}">
                <a16:creationId xmlns:a16="http://schemas.microsoft.com/office/drawing/2014/main" id="{8094ED6E-B266-EDE0-2F59-583FBC6CCB70}"/>
              </a:ext>
            </a:extLst>
          </p:cNvPr>
          <p:cNvGraphicFramePr>
            <a:graphicFrameLocks noGrp="1"/>
          </p:cNvGraphicFramePr>
          <p:nvPr>
            <p:extLst>
              <p:ext uri="{D42A27DB-BD31-4B8C-83A1-F6EECF244321}">
                <p14:modId xmlns:p14="http://schemas.microsoft.com/office/powerpoint/2010/main" val="1600685966"/>
              </p:ext>
            </p:extLst>
          </p:nvPr>
        </p:nvGraphicFramePr>
        <p:xfrm>
          <a:off x="9417284" y="5029324"/>
          <a:ext cx="771006" cy="170894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239811">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239811">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239811">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47379">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31" name="TextBox 30">
            <a:extLst>
              <a:ext uri="{FF2B5EF4-FFF2-40B4-BE49-F238E27FC236}">
                <a16:creationId xmlns:a16="http://schemas.microsoft.com/office/drawing/2014/main" id="{859F0FDD-5A78-3057-4FF8-CC62ADF28DE0}"/>
              </a:ext>
            </a:extLst>
          </p:cNvPr>
          <p:cNvSpPr txBox="1"/>
          <p:nvPr/>
        </p:nvSpPr>
        <p:spPr>
          <a:xfrm>
            <a:off x="9328430" y="4649652"/>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p:spTree>
    <p:extLst>
      <p:ext uri="{BB962C8B-B14F-4D97-AF65-F5344CB8AC3E}">
        <p14:creationId xmlns:p14="http://schemas.microsoft.com/office/powerpoint/2010/main" val="3179659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AF43-3414-AA29-D6BE-287966B799F5}"/>
              </a:ext>
            </a:extLst>
          </p:cNvPr>
          <p:cNvSpPr>
            <a:spLocks noGrp="1"/>
          </p:cNvSpPr>
          <p:nvPr>
            <p:ph type="title"/>
          </p:nvPr>
        </p:nvSpPr>
        <p:spPr/>
        <p:txBody>
          <a:bodyPr>
            <a:normAutofit/>
          </a:bodyPr>
          <a:lstStyle/>
          <a:p>
            <a:r>
              <a:rPr lang="es-ES" dirty="0"/>
              <a:t>Influencia del factor de escala</a:t>
            </a:r>
            <a:r>
              <a:rPr kumimoji="0" lang="el-GR" sz="1800" b="0" i="0" u="none" strike="noStrike" kern="1200" cap="none" spc="0" normalizeH="0" baseline="0" noProof="0" dirty="0">
                <a:ln>
                  <a:noFill/>
                </a:ln>
                <a:solidFill>
                  <a:prstClr val="black"/>
                </a:solidFill>
                <a:effectLst/>
                <a:uLnTx/>
                <a:uFillTx/>
                <a:latin typeface="Inter-Regular"/>
                <a:ea typeface="+mn-ea"/>
                <a:cs typeface="+mn-cs"/>
              </a:rPr>
              <a:t> </a:t>
            </a:r>
            <a:r>
              <a:rPr kumimoji="0" lang="el-GR" sz="4400" b="0" i="0" u="none" strike="noStrike" kern="1200" cap="none" spc="0" normalizeH="0" baseline="0" noProof="0" dirty="0">
                <a:ln>
                  <a:noFill/>
                </a:ln>
                <a:effectLst/>
                <a:uLnTx/>
                <a:uFillTx/>
                <a:latin typeface="Inter-Regular"/>
                <a:ea typeface="+mn-ea"/>
                <a:cs typeface="+mn-cs"/>
              </a:rPr>
              <a:t>α</a:t>
            </a:r>
            <a:r>
              <a:rPr kumimoji="0" lang="es-ES" sz="6000" b="0" i="0" u="none" strike="noStrike" kern="1200" cap="none" spc="0" normalizeH="0" baseline="0" noProof="0" dirty="0">
                <a:ln>
                  <a:noFill/>
                </a:ln>
                <a:effectLst/>
                <a:uLnTx/>
                <a:uFillTx/>
                <a:latin typeface="Inter-Regular"/>
                <a:ea typeface="+mn-ea"/>
                <a:cs typeface="+mn-cs"/>
              </a:rPr>
              <a:t> </a:t>
            </a:r>
            <a:r>
              <a:rPr lang="es-ES" sz="3100" cap="none" dirty="0">
                <a:latin typeface="Inter-Regular"/>
                <a:ea typeface="+mn-ea"/>
                <a:cs typeface="+mn-cs"/>
              </a:rPr>
              <a:t>EN EL MÉTODO</a:t>
            </a:r>
            <a:endParaRPr lang="es-MX" sz="3100" dirty="0"/>
          </a:p>
        </p:txBody>
      </p:sp>
      <p:sp>
        <p:nvSpPr>
          <p:cNvPr id="4" name="Slide Number Placeholder 3">
            <a:extLst>
              <a:ext uri="{FF2B5EF4-FFF2-40B4-BE49-F238E27FC236}">
                <a16:creationId xmlns:a16="http://schemas.microsoft.com/office/drawing/2014/main" id="{EC6C38D1-BD49-1946-6090-938FBC2B3931}"/>
              </a:ext>
            </a:extLst>
          </p:cNvPr>
          <p:cNvSpPr>
            <a:spLocks noGrp="1"/>
          </p:cNvSpPr>
          <p:nvPr>
            <p:ph type="sldNum" sz="quarter" idx="12"/>
          </p:nvPr>
        </p:nvSpPr>
        <p:spPr/>
        <p:txBody>
          <a:bodyPr/>
          <a:lstStyle/>
          <a:p>
            <a:fld id="{27C49EEB-2137-4DDB-9BF5-5635C18E0A87}" type="slidenum">
              <a:rPr lang="es-MX" smtClean="0"/>
              <a:t>25</a:t>
            </a:fld>
            <a:endParaRPr lang="es-MX"/>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7DB5EC3-E9F3-4707-A3A5-4AB3A0DE840C}"/>
                  </a:ext>
                </a:extLst>
              </p:cNvPr>
              <p:cNvSpPr txBox="1"/>
              <p:nvPr/>
            </p:nvSpPr>
            <p:spPr>
              <a:xfrm>
                <a:off x="581192" y="2592123"/>
                <a:ext cx="4615623" cy="1102610"/>
              </a:xfrm>
              <a:prstGeom prst="rect">
                <a:avLst/>
              </a:prstGeom>
              <a:noFill/>
            </p:spPr>
            <p:txBody>
              <a:bodyPr wrap="none" lIns="0" tIns="0" rIns="0" bIns="0" rtlCol="0">
                <a:spAutoFit/>
              </a:bodyPr>
              <a:lstStyle/>
              <a:p>
                <a:pPr>
                  <a:spcAft>
                    <a:spcPts val="600"/>
                  </a:spcAft>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𝑠h</m:t>
                      </m:r>
                      <m:d>
                        <m:dPr>
                          <m:ctrlPr>
                            <a:rPr lang="es-E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s-ES" b="0" i="1" smtClean="0">
                                  <a:latin typeface="Cambria Math" panose="02040503050406030204" pitchFamily="18" charset="0"/>
                                </a:rPr>
                                <m:t>𝑑</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eqArr>
                            <m:eqArrPr>
                              <m:ctrlPr>
                                <a:rPr lang="es-ES" b="0" i="1" kern="1400" spc="20" smtClean="0">
                                  <a:latin typeface="Cambria Math" panose="02040503050406030204" pitchFamily="18" charset="0"/>
                                </a:rPr>
                              </m:ctrlPr>
                            </m:eqArrPr>
                            <m:e>
                              <m:r>
                                <a:rPr lang="es-ES" i="1" kern="1400" spc="20">
                                  <a:latin typeface="Cambria Math" panose="02040503050406030204" pitchFamily="18" charset="0"/>
                                </a:rPr>
                                <m:t>1−</m:t>
                              </m:r>
                              <m:sSup>
                                <m:sSupPr>
                                  <m:ctrlPr>
                                    <a:rPr lang="en-US" i="1" kern="1400" spc="20">
                                      <a:latin typeface="Cambria Math" panose="02040503050406030204" pitchFamily="18" charset="0"/>
                                    </a:rPr>
                                  </m:ctrlPr>
                                </m:sSupPr>
                                <m:e>
                                  <m:d>
                                    <m:dPr>
                                      <m:ctrlPr>
                                        <a:rPr lang="es-ES" i="1" kern="1400" spc="20">
                                          <a:latin typeface="Cambria Math" panose="02040503050406030204" pitchFamily="18" charset="0"/>
                                        </a:rPr>
                                      </m:ctrlPr>
                                    </m:dPr>
                                    <m:e>
                                      <m:f>
                                        <m:fPr>
                                          <m:ctrlPr>
                                            <a:rPr lang="es-ES" i="1" kern="1400" spc="20">
                                              <a:latin typeface="Cambria Math" panose="02040503050406030204" pitchFamily="18" charset="0"/>
                                            </a:rPr>
                                          </m:ctrlPr>
                                        </m:fPr>
                                        <m:num>
                                          <m:sSub>
                                            <m:sSubPr>
                                              <m:ctrlPr>
                                                <a:rPr lang="es-ES" b="0" i="1" kern="1400" spc="20" smtClean="0">
                                                  <a:latin typeface="Cambria Math" panose="02040503050406030204" pitchFamily="18" charset="0"/>
                                                </a:rPr>
                                              </m:ctrlPr>
                                            </m:sSubPr>
                                            <m:e>
                                              <m:r>
                                                <a:rPr lang="es-ES" i="1" kern="1400" spc="20">
                                                  <a:latin typeface="Cambria Math" panose="02040503050406030204" pitchFamily="18" charset="0"/>
                                                </a:rPr>
                                                <m:t>𝑑</m:t>
                                              </m:r>
                                            </m:e>
                                            <m:sub>
                                              <m:r>
                                                <a:rPr lang="es-ES" b="0" i="1" kern="1400" spc="20" smtClean="0">
                                                  <a:latin typeface="Cambria Math" panose="02040503050406030204" pitchFamily="18" charset="0"/>
                                                </a:rPr>
                                                <m:t>𝑖𝑗</m:t>
                                              </m:r>
                                            </m:sub>
                                          </m:sSub>
                                        </m:num>
                                        <m:den>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den>
                                      </m:f>
                                    </m:e>
                                  </m:d>
                                </m:e>
                                <m:sup>
                                  <m:r>
                                    <a:rPr lang="es-ES" i="1" kern="1400" spc="20">
                                      <a:latin typeface="Cambria Math" panose="02040503050406030204" pitchFamily="18" charset="0"/>
                                      <a:ea typeface="Cambria Math" panose="02040503050406030204" pitchFamily="18" charset="0"/>
                                    </a:rPr>
                                    <m:t>𝛼</m:t>
                                  </m:r>
                                </m:sup>
                              </m:sSup>
                              <m:r>
                                <a:rPr lang="en-US" b="0" i="1" kern="1400" spc="20" smtClean="0">
                                  <a:latin typeface="Cambria Math" panose="02040503050406030204" pitchFamily="18" charset="0"/>
                                  <a:ea typeface="Cambria Math" panose="02040503050406030204" pitchFamily="18" charset="0"/>
                                </a:rPr>
                                <m:t>,   </m:t>
                              </m:r>
                              <m:r>
                                <m:rPr>
                                  <m:sty m:val="p"/>
                                </m:rPr>
                                <a:rPr lang="en-US" b="0" i="0" kern="1400" spc="20" smtClean="0">
                                  <a:latin typeface="Cambria Math" panose="02040503050406030204" pitchFamily="18" charset="0"/>
                                  <a:ea typeface="Cambria Math" panose="02040503050406030204" pitchFamily="18" charset="0"/>
                                </a:rPr>
                                <m:t>si</m:t>
                              </m:r>
                              <m:r>
                                <a:rPr lang="en-US" b="0" i="1" kern="1400" spc="20" smtClean="0">
                                  <a:latin typeface="Cambria Math" panose="02040503050406030204" pitchFamily="18" charset="0"/>
                                  <a:ea typeface="Cambria Math" panose="02040503050406030204" pitchFamily="18" charset="0"/>
                                </a:rPr>
                                <m:t> </m:t>
                              </m:r>
                              <m:r>
                                <a:rPr lang="en-US" b="0" i="1" kern="1400" spc="20" smtClean="0">
                                  <a:latin typeface="Cambria Math" panose="02040503050406030204" pitchFamily="18" charset="0"/>
                                  <a:ea typeface="Cambria Math" panose="02040503050406030204" pitchFamily="18" charset="0"/>
                                </a:rPr>
                                <m:t>𝑑</m:t>
                              </m:r>
                              <m:r>
                                <a:rPr lang="en-US" b="0" i="1" kern="1400" spc="20" smtClean="0">
                                  <a:latin typeface="Cambria Math" panose="02040503050406030204" pitchFamily="18" charset="0"/>
                                  <a:ea typeface="Cambria Math" panose="02040503050406030204" pitchFamily="18" charset="0"/>
                                </a:rPr>
                                <m:t>&lt;</m:t>
                              </m:r>
                              <m:sSub>
                                <m:sSubPr>
                                  <m:ctrlPr>
                                    <a:rPr lang="es-ES" i="1" kern="1400" spc="20">
                                      <a:latin typeface="Cambria Math" panose="02040503050406030204" pitchFamily="18" charset="0"/>
                                      <a:ea typeface="Cambria Math" panose="02040503050406030204" pitchFamily="18" charset="0"/>
                                    </a:rPr>
                                  </m:ctrlPr>
                                </m:sSubPr>
                                <m:e>
                                  <m:r>
                                    <a:rPr lang="es-ES" i="1" kern="1400" spc="20">
                                      <a:latin typeface="Cambria Math" panose="02040503050406030204" pitchFamily="18" charset="0"/>
                                      <a:ea typeface="Cambria Math" panose="02040503050406030204" pitchFamily="18" charset="0"/>
                                    </a:rPr>
                                    <m:t>𝜎</m:t>
                                  </m:r>
                                </m:e>
                                <m:sub>
                                  <m:r>
                                    <a:rPr lang="es-ES" i="1" kern="1400" spc="20">
                                      <a:latin typeface="Cambria Math" panose="02040503050406030204" pitchFamily="18" charset="0"/>
                                      <a:ea typeface="Cambria Math" panose="02040503050406030204" pitchFamily="18" charset="0"/>
                                    </a:rPr>
                                    <m:t>𝑠h𝑎𝑟𝑒</m:t>
                                  </m:r>
                                </m:sub>
                              </m:sSub>
                            </m:e>
                            <m:e>
                              <m:r>
                                <a:rPr lang="en-US" b="0" i="1" kern="1400" spc="20" smtClean="0">
                                  <a:latin typeface="Cambria Math" panose="02040503050406030204" pitchFamily="18" charset="0"/>
                                </a:rPr>
                                <m:t>             0,              </m:t>
                              </m:r>
                              <m:r>
                                <m:rPr>
                                  <m:sty m:val="p"/>
                                </m:rPr>
                                <a:rPr lang="en-US" b="0" i="0" kern="1400" spc="20" smtClean="0">
                                  <a:latin typeface="Cambria Math" panose="02040503050406030204" pitchFamily="18" charset="0"/>
                                </a:rPr>
                                <m:t>de</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otra</m:t>
                              </m:r>
                              <m:r>
                                <a:rPr lang="en-US" b="0" i="0" kern="1400" spc="20" smtClean="0">
                                  <a:latin typeface="Cambria Math" panose="02040503050406030204" pitchFamily="18" charset="0"/>
                                </a:rPr>
                                <m:t> </m:t>
                              </m:r>
                              <m:r>
                                <m:rPr>
                                  <m:sty m:val="p"/>
                                </m:rPr>
                                <a:rPr lang="en-US" b="0" i="0" kern="1400" spc="20" smtClean="0">
                                  <a:latin typeface="Cambria Math" panose="02040503050406030204" pitchFamily="18" charset="0"/>
                                </a:rPr>
                                <m:t>forma</m:t>
                              </m:r>
                            </m:e>
                          </m:eqArr>
                        </m:e>
                      </m:d>
                    </m:oMath>
                  </m:oMathPara>
                </a14:m>
                <a:endParaRPr lang="es-MX" dirty="0"/>
              </a:p>
            </p:txBody>
          </p:sp>
        </mc:Choice>
        <mc:Fallback xmlns="">
          <p:sp>
            <p:nvSpPr>
              <p:cNvPr id="7" name="TextBox 6">
                <a:extLst>
                  <a:ext uri="{FF2B5EF4-FFF2-40B4-BE49-F238E27FC236}">
                    <a16:creationId xmlns:a16="http://schemas.microsoft.com/office/drawing/2014/main" id="{97DB5EC3-E9F3-4707-A3A5-4AB3A0DE840C}"/>
                  </a:ext>
                </a:extLst>
              </p:cNvPr>
              <p:cNvSpPr txBox="1">
                <a:spLocks noRot="1" noChangeAspect="1" noMove="1" noResize="1" noEditPoints="1" noAdjustHandles="1" noChangeArrowheads="1" noChangeShapeType="1" noTextEdit="1"/>
              </p:cNvSpPr>
              <p:nvPr/>
            </p:nvSpPr>
            <p:spPr>
              <a:xfrm>
                <a:off x="581192" y="2592123"/>
                <a:ext cx="4615623" cy="1102610"/>
              </a:xfrm>
              <a:prstGeom prst="rect">
                <a:avLst/>
              </a:prstGeom>
              <a:blipFill>
                <a:blip r:embed="rId2"/>
                <a:stretch>
                  <a:fillRect/>
                </a:stretch>
              </a:blipFill>
            </p:spPr>
            <p:txBody>
              <a:bodyPr/>
              <a:lstStyle/>
              <a:p>
                <a:r>
                  <a:rPr lang="es-MX">
                    <a:noFill/>
                  </a:rPr>
                  <a:t> </a:t>
                </a:r>
              </a:p>
            </p:txBody>
          </p:sp>
        </mc:Fallback>
      </mc:AlternateContent>
      <p:pic>
        <p:nvPicPr>
          <p:cNvPr id="9" name="Picture 8">
            <a:extLst>
              <a:ext uri="{FF2B5EF4-FFF2-40B4-BE49-F238E27FC236}">
                <a16:creationId xmlns:a16="http://schemas.microsoft.com/office/drawing/2014/main" id="{2959BBCA-8D2E-7DBF-B35D-B2B1E84F3C8F}"/>
              </a:ext>
            </a:extLst>
          </p:cNvPr>
          <p:cNvPicPr>
            <a:picLocks noChangeAspect="1"/>
          </p:cNvPicPr>
          <p:nvPr/>
        </p:nvPicPr>
        <p:blipFill>
          <a:blip r:embed="rId3"/>
          <a:stretch>
            <a:fillRect/>
          </a:stretch>
        </p:blipFill>
        <p:spPr>
          <a:xfrm>
            <a:off x="5396404" y="1924334"/>
            <a:ext cx="6334124" cy="4572000"/>
          </a:xfrm>
          <a:prstGeom prst="rect">
            <a:avLst/>
          </a:prstGeom>
        </p:spPr>
      </p:pic>
      <p:sp>
        <p:nvSpPr>
          <p:cNvPr id="10" name="TextBox 9">
            <a:extLst>
              <a:ext uri="{FF2B5EF4-FFF2-40B4-BE49-F238E27FC236}">
                <a16:creationId xmlns:a16="http://schemas.microsoft.com/office/drawing/2014/main" id="{A1B5A7DC-B2C1-3DAE-3EAC-8EBB6BC24C22}"/>
              </a:ext>
            </a:extLst>
          </p:cNvPr>
          <p:cNvSpPr txBox="1"/>
          <p:nvPr/>
        </p:nvSpPr>
        <p:spPr>
          <a:xfrm>
            <a:off x="9335070" y="2577524"/>
            <a:ext cx="777922" cy="383089"/>
          </a:xfrm>
          <a:prstGeom prst="rect">
            <a:avLst/>
          </a:prstGeom>
          <a:solidFill>
            <a:schemeClr val="bg1"/>
          </a:solidFill>
        </p:spPr>
        <p:txBody>
          <a:bodyPr wrap="square" rtlCol="0">
            <a:spAutoFit/>
          </a:bodyPr>
          <a:lstStyle/>
          <a:p>
            <a:r>
              <a:rPr lang="el-GR" dirty="0"/>
              <a:t>α</a:t>
            </a:r>
            <a:r>
              <a:rPr lang="en-US" dirty="0"/>
              <a:t> &lt; 1</a:t>
            </a:r>
            <a:endParaRPr lang="es-MX" dirty="0"/>
          </a:p>
        </p:txBody>
      </p:sp>
      <p:sp>
        <p:nvSpPr>
          <p:cNvPr id="20" name="TextBox 19">
            <a:extLst>
              <a:ext uri="{FF2B5EF4-FFF2-40B4-BE49-F238E27FC236}">
                <a16:creationId xmlns:a16="http://schemas.microsoft.com/office/drawing/2014/main" id="{7B6B8E76-312D-C7B6-4B50-E9A0C2D7B811}"/>
              </a:ext>
            </a:extLst>
          </p:cNvPr>
          <p:cNvSpPr txBox="1"/>
          <p:nvPr/>
        </p:nvSpPr>
        <p:spPr>
          <a:xfrm>
            <a:off x="8422945" y="3311644"/>
            <a:ext cx="777922" cy="383089"/>
          </a:xfrm>
          <a:prstGeom prst="rect">
            <a:avLst/>
          </a:prstGeom>
          <a:solidFill>
            <a:schemeClr val="bg1"/>
          </a:solidFill>
        </p:spPr>
        <p:txBody>
          <a:bodyPr wrap="square" rtlCol="0">
            <a:spAutoFit/>
          </a:bodyPr>
          <a:lstStyle/>
          <a:p>
            <a:r>
              <a:rPr lang="el-GR" dirty="0"/>
              <a:t>α</a:t>
            </a:r>
            <a:r>
              <a:rPr lang="en-US" dirty="0"/>
              <a:t> = 1</a:t>
            </a:r>
            <a:endParaRPr lang="es-MX" dirty="0"/>
          </a:p>
        </p:txBody>
      </p:sp>
      <p:sp>
        <p:nvSpPr>
          <p:cNvPr id="21" name="TextBox 20">
            <a:extLst>
              <a:ext uri="{FF2B5EF4-FFF2-40B4-BE49-F238E27FC236}">
                <a16:creationId xmlns:a16="http://schemas.microsoft.com/office/drawing/2014/main" id="{5FE953C4-535A-ABEE-3C8E-9ED668A35619}"/>
              </a:ext>
            </a:extLst>
          </p:cNvPr>
          <p:cNvSpPr txBox="1"/>
          <p:nvPr/>
        </p:nvSpPr>
        <p:spPr>
          <a:xfrm>
            <a:off x="6992205" y="4555865"/>
            <a:ext cx="777922" cy="383089"/>
          </a:xfrm>
          <a:prstGeom prst="rect">
            <a:avLst/>
          </a:prstGeom>
          <a:solidFill>
            <a:schemeClr val="bg1"/>
          </a:solidFill>
        </p:spPr>
        <p:txBody>
          <a:bodyPr wrap="square" rtlCol="0">
            <a:spAutoFit/>
          </a:bodyPr>
          <a:lstStyle/>
          <a:p>
            <a:r>
              <a:rPr lang="el-GR" dirty="0"/>
              <a:t>α</a:t>
            </a:r>
            <a:r>
              <a:rPr lang="en-US" dirty="0"/>
              <a:t> &gt; 1</a:t>
            </a:r>
            <a:endParaRPr lang="es-MX" dirty="0"/>
          </a:p>
        </p:txBody>
      </p:sp>
    </p:spTree>
    <p:extLst>
      <p:ext uri="{BB962C8B-B14F-4D97-AF65-F5344CB8AC3E}">
        <p14:creationId xmlns:p14="http://schemas.microsoft.com/office/powerpoint/2010/main" val="240672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AF43-3414-AA29-D6BE-287966B799F5}"/>
              </a:ext>
            </a:extLst>
          </p:cNvPr>
          <p:cNvSpPr>
            <a:spLocks noGrp="1"/>
          </p:cNvSpPr>
          <p:nvPr>
            <p:ph type="title"/>
          </p:nvPr>
        </p:nvSpPr>
        <p:spPr/>
        <p:txBody>
          <a:bodyPr>
            <a:normAutofit/>
          </a:bodyPr>
          <a:lstStyle/>
          <a:p>
            <a:r>
              <a:rPr lang="en-US" sz="3100" dirty="0"/>
              <a:t>AG Sin t</a:t>
            </a:r>
            <a:r>
              <a:rPr lang="es-ES" sz="3100" dirty="0" err="1"/>
              <a:t>écnicas</a:t>
            </a:r>
            <a:r>
              <a:rPr lang="es-ES" sz="3100" dirty="0"/>
              <a:t> de nicho ni mutación</a:t>
            </a:r>
            <a:endParaRPr lang="es-MX" sz="3100" dirty="0"/>
          </a:p>
        </p:txBody>
      </p:sp>
      <p:sp>
        <p:nvSpPr>
          <p:cNvPr id="4" name="Slide Number Placeholder 3">
            <a:extLst>
              <a:ext uri="{FF2B5EF4-FFF2-40B4-BE49-F238E27FC236}">
                <a16:creationId xmlns:a16="http://schemas.microsoft.com/office/drawing/2014/main" id="{EC6C38D1-BD49-1946-6090-938FBC2B3931}"/>
              </a:ext>
            </a:extLst>
          </p:cNvPr>
          <p:cNvSpPr>
            <a:spLocks noGrp="1"/>
          </p:cNvSpPr>
          <p:nvPr>
            <p:ph type="sldNum" sz="quarter" idx="12"/>
          </p:nvPr>
        </p:nvSpPr>
        <p:spPr/>
        <p:txBody>
          <a:bodyPr/>
          <a:lstStyle/>
          <a:p>
            <a:fld id="{27C49EEB-2137-4DDB-9BF5-5635C18E0A87}" type="slidenum">
              <a:rPr lang="es-MX" smtClean="0"/>
              <a:t>26</a:t>
            </a:fld>
            <a:endParaRPr lang="es-MX"/>
          </a:p>
        </p:txBody>
      </p:sp>
      <p:pic>
        <p:nvPicPr>
          <p:cNvPr id="5" name="Picture 4">
            <a:extLst>
              <a:ext uri="{FF2B5EF4-FFF2-40B4-BE49-F238E27FC236}">
                <a16:creationId xmlns:a16="http://schemas.microsoft.com/office/drawing/2014/main" id="{3B82E723-846E-2F9E-C3C4-A1410446DD21}"/>
              </a:ext>
            </a:extLst>
          </p:cNvPr>
          <p:cNvPicPr>
            <a:picLocks noChangeAspect="1"/>
          </p:cNvPicPr>
          <p:nvPr/>
        </p:nvPicPr>
        <p:blipFill>
          <a:blip r:embed="rId2"/>
          <a:stretch>
            <a:fillRect/>
          </a:stretch>
        </p:blipFill>
        <p:spPr>
          <a:xfrm>
            <a:off x="3156314" y="1875398"/>
            <a:ext cx="6257749" cy="4617477"/>
          </a:xfrm>
          <a:prstGeom prst="rect">
            <a:avLst/>
          </a:prstGeom>
        </p:spPr>
      </p:pic>
    </p:spTree>
    <p:extLst>
      <p:ext uri="{BB962C8B-B14F-4D97-AF65-F5344CB8AC3E}">
        <p14:creationId xmlns:p14="http://schemas.microsoft.com/office/powerpoint/2010/main" val="217228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AF43-3414-AA29-D6BE-287966B799F5}"/>
              </a:ext>
            </a:extLst>
          </p:cNvPr>
          <p:cNvSpPr>
            <a:spLocks noGrp="1"/>
          </p:cNvSpPr>
          <p:nvPr>
            <p:ph type="title"/>
          </p:nvPr>
        </p:nvSpPr>
        <p:spPr/>
        <p:txBody>
          <a:bodyPr>
            <a:normAutofit/>
          </a:bodyPr>
          <a:lstStyle/>
          <a:p>
            <a:r>
              <a:rPr lang="en-US" sz="3100" dirty="0"/>
              <a:t>AG con t</a:t>
            </a:r>
            <a:r>
              <a:rPr lang="es-ES" sz="3100" dirty="0" err="1"/>
              <a:t>écnicas</a:t>
            </a:r>
            <a:r>
              <a:rPr lang="es-ES" sz="3100" dirty="0"/>
              <a:t> de nicho sin mutación</a:t>
            </a:r>
            <a:endParaRPr lang="es-MX" sz="3100" dirty="0"/>
          </a:p>
        </p:txBody>
      </p:sp>
      <p:sp>
        <p:nvSpPr>
          <p:cNvPr id="4" name="Slide Number Placeholder 3">
            <a:extLst>
              <a:ext uri="{FF2B5EF4-FFF2-40B4-BE49-F238E27FC236}">
                <a16:creationId xmlns:a16="http://schemas.microsoft.com/office/drawing/2014/main" id="{EC6C38D1-BD49-1946-6090-938FBC2B3931}"/>
              </a:ext>
            </a:extLst>
          </p:cNvPr>
          <p:cNvSpPr>
            <a:spLocks noGrp="1"/>
          </p:cNvSpPr>
          <p:nvPr>
            <p:ph type="sldNum" sz="quarter" idx="12"/>
          </p:nvPr>
        </p:nvSpPr>
        <p:spPr/>
        <p:txBody>
          <a:bodyPr/>
          <a:lstStyle/>
          <a:p>
            <a:fld id="{27C49EEB-2137-4DDB-9BF5-5635C18E0A87}" type="slidenum">
              <a:rPr lang="es-MX" smtClean="0"/>
              <a:t>27</a:t>
            </a:fld>
            <a:endParaRPr lang="es-MX"/>
          </a:p>
        </p:txBody>
      </p:sp>
      <p:pic>
        <p:nvPicPr>
          <p:cNvPr id="6" name="Picture 5">
            <a:extLst>
              <a:ext uri="{FF2B5EF4-FFF2-40B4-BE49-F238E27FC236}">
                <a16:creationId xmlns:a16="http://schemas.microsoft.com/office/drawing/2014/main" id="{C13B7A5A-D450-7669-84D8-50DE0E753464}"/>
              </a:ext>
            </a:extLst>
          </p:cNvPr>
          <p:cNvPicPr>
            <a:picLocks noChangeAspect="1"/>
          </p:cNvPicPr>
          <p:nvPr/>
        </p:nvPicPr>
        <p:blipFill>
          <a:blip r:embed="rId2"/>
          <a:stretch>
            <a:fillRect/>
          </a:stretch>
        </p:blipFill>
        <p:spPr>
          <a:xfrm>
            <a:off x="3020857" y="1935833"/>
            <a:ext cx="6150285" cy="4800562"/>
          </a:xfrm>
          <a:prstGeom prst="rect">
            <a:avLst/>
          </a:prstGeom>
        </p:spPr>
      </p:pic>
    </p:spTree>
    <p:extLst>
      <p:ext uri="{BB962C8B-B14F-4D97-AF65-F5344CB8AC3E}">
        <p14:creationId xmlns:p14="http://schemas.microsoft.com/office/powerpoint/2010/main" val="4253502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AF43-3414-AA29-D6BE-287966B799F5}"/>
              </a:ext>
            </a:extLst>
          </p:cNvPr>
          <p:cNvSpPr>
            <a:spLocks noGrp="1"/>
          </p:cNvSpPr>
          <p:nvPr>
            <p:ph type="title"/>
          </p:nvPr>
        </p:nvSpPr>
        <p:spPr/>
        <p:txBody>
          <a:bodyPr>
            <a:normAutofit/>
          </a:bodyPr>
          <a:lstStyle/>
          <a:p>
            <a:r>
              <a:rPr lang="en-US" sz="3100" dirty="0"/>
              <a:t>AG con t</a:t>
            </a:r>
            <a:r>
              <a:rPr lang="es-ES" sz="3100" dirty="0" err="1"/>
              <a:t>écnicas</a:t>
            </a:r>
            <a:r>
              <a:rPr lang="es-ES" sz="3100" dirty="0"/>
              <a:t> de nicho</a:t>
            </a:r>
            <a:endParaRPr lang="es-MX" sz="3100" dirty="0"/>
          </a:p>
        </p:txBody>
      </p:sp>
      <p:sp>
        <p:nvSpPr>
          <p:cNvPr id="4" name="Slide Number Placeholder 3">
            <a:extLst>
              <a:ext uri="{FF2B5EF4-FFF2-40B4-BE49-F238E27FC236}">
                <a16:creationId xmlns:a16="http://schemas.microsoft.com/office/drawing/2014/main" id="{EC6C38D1-BD49-1946-6090-938FBC2B3931}"/>
              </a:ext>
            </a:extLst>
          </p:cNvPr>
          <p:cNvSpPr>
            <a:spLocks noGrp="1"/>
          </p:cNvSpPr>
          <p:nvPr>
            <p:ph type="sldNum" sz="quarter" idx="12"/>
          </p:nvPr>
        </p:nvSpPr>
        <p:spPr/>
        <p:txBody>
          <a:bodyPr/>
          <a:lstStyle/>
          <a:p>
            <a:fld id="{27C49EEB-2137-4DDB-9BF5-5635C18E0A87}" type="slidenum">
              <a:rPr lang="es-MX" smtClean="0"/>
              <a:t>28</a:t>
            </a:fld>
            <a:endParaRPr lang="es-MX"/>
          </a:p>
        </p:txBody>
      </p:sp>
      <p:sp>
        <p:nvSpPr>
          <p:cNvPr id="5" name="TextBox 4">
            <a:extLst>
              <a:ext uri="{FF2B5EF4-FFF2-40B4-BE49-F238E27FC236}">
                <a16:creationId xmlns:a16="http://schemas.microsoft.com/office/drawing/2014/main" id="{2A109210-9367-134E-6593-408DBD7186B7}"/>
              </a:ext>
            </a:extLst>
          </p:cNvPr>
          <p:cNvSpPr txBox="1"/>
          <p:nvPr/>
        </p:nvSpPr>
        <p:spPr>
          <a:xfrm>
            <a:off x="426993" y="1800060"/>
            <a:ext cx="11183815" cy="5078313"/>
          </a:xfrm>
          <a:prstGeom prst="rect">
            <a:avLst/>
          </a:prstGeom>
          <a:noFill/>
        </p:spPr>
        <p:txBody>
          <a:bodyPr wrap="square" rtlCol="0">
            <a:spAutoFit/>
          </a:bodyPr>
          <a:lstStyle/>
          <a:p>
            <a:r>
              <a:rPr lang="en-US" dirty="0" err="1"/>
              <a:t>Comparar</a:t>
            </a:r>
            <a:r>
              <a:rPr lang="en-US" dirty="0"/>
              <a:t> AG con fitness sharing </a:t>
            </a:r>
            <a:r>
              <a:rPr lang="es-ES" dirty="0"/>
              <a:t>entre dos variantes en la función </a:t>
            </a:r>
            <a:r>
              <a:rPr lang="es-ES" dirty="0" err="1"/>
              <a:t>Rastrigin</a:t>
            </a:r>
            <a:r>
              <a:rPr lang="es-ES" dirty="0"/>
              <a:t> transformada:</a:t>
            </a:r>
          </a:p>
          <a:p>
            <a:endParaRPr lang="es-ES" dirty="0"/>
          </a:p>
          <a:p>
            <a:r>
              <a:rPr lang="es-MX" b="1" dirty="0"/>
              <a:t>Variante sin nichos </a:t>
            </a:r>
            <a:r>
              <a:rPr lang="es-MX" dirty="0"/>
              <a:t>(radio de nicho = 0): En esta versión, no se implementa ninguna penalización basada en la cercanía entre soluciones.</a:t>
            </a:r>
          </a:p>
          <a:p>
            <a:endParaRPr lang="es-MX" dirty="0"/>
          </a:p>
          <a:p>
            <a:r>
              <a:rPr lang="es-MX" b="1" dirty="0"/>
              <a:t>Variante con nichos </a:t>
            </a:r>
            <a:r>
              <a:rPr lang="es-MX" dirty="0"/>
              <a:t>(radio de nicho entre [0, 0.1]): Se aplica un fitness </a:t>
            </a:r>
            <a:r>
              <a:rPr lang="es-MX" dirty="0" err="1"/>
              <a:t>sharing</a:t>
            </a:r>
            <a:r>
              <a:rPr lang="es-MX" dirty="0"/>
              <a:t> con un radio de nicho definido en el intervalo [0, 0.1], promoviendo diversidad al penalizar soluciones demasiado cercanas entre sí.</a:t>
            </a:r>
          </a:p>
          <a:p>
            <a:endParaRPr lang="es-ES" dirty="0"/>
          </a:p>
          <a:p>
            <a:r>
              <a:rPr lang="es-ES" dirty="0"/>
              <a:t>Hacer la tabla comparativa de 10 ejecuciones</a:t>
            </a:r>
          </a:p>
          <a:p>
            <a:endParaRPr lang="es-ES" dirty="0"/>
          </a:p>
          <a:p>
            <a:r>
              <a:rPr lang="es-ES" b="1" dirty="0"/>
              <a:t>Parámetros </a:t>
            </a:r>
          </a:p>
          <a:p>
            <a:r>
              <a:rPr lang="es-ES" dirty="0" err="1"/>
              <a:t>Ngeneraciones</a:t>
            </a:r>
            <a:r>
              <a:rPr lang="es-ES" dirty="0"/>
              <a:t>=5000</a:t>
            </a:r>
          </a:p>
          <a:p>
            <a:r>
              <a:rPr lang="es-ES" dirty="0"/>
              <a:t>Np=100</a:t>
            </a:r>
          </a:p>
          <a:p>
            <a:r>
              <a:rPr lang="es-ES" dirty="0"/>
              <a:t>Pm=0 (AG con nichos no lleva mutación)</a:t>
            </a:r>
          </a:p>
          <a:p>
            <a:r>
              <a:rPr lang="es-ES" dirty="0"/>
              <a:t>Pc=0.9</a:t>
            </a:r>
          </a:p>
          <a:p>
            <a:r>
              <a:rPr lang="es-ES" dirty="0" err="1"/>
              <a:t>Nc</a:t>
            </a:r>
            <a:r>
              <a:rPr lang="es-ES" dirty="0"/>
              <a:t>=2</a:t>
            </a:r>
          </a:p>
          <a:p>
            <a:r>
              <a:rPr lang="es-ES" dirty="0"/>
              <a:t>Nm=20</a:t>
            </a:r>
          </a:p>
          <a:p>
            <a:r>
              <a:rPr lang="es-ES" dirty="0"/>
              <a:t>Alpha=0.5</a:t>
            </a:r>
            <a:endParaRPr lang="es-MX" dirty="0"/>
          </a:p>
        </p:txBody>
      </p:sp>
      <p:graphicFrame>
        <p:nvGraphicFramePr>
          <p:cNvPr id="7" name="Table 6">
            <a:extLst>
              <a:ext uri="{FF2B5EF4-FFF2-40B4-BE49-F238E27FC236}">
                <a16:creationId xmlns:a16="http://schemas.microsoft.com/office/drawing/2014/main" id="{8072BD0D-0055-2112-9452-B883A2457B0B}"/>
              </a:ext>
            </a:extLst>
          </p:cNvPr>
          <p:cNvGraphicFramePr>
            <a:graphicFrameLocks noGrp="1"/>
          </p:cNvGraphicFramePr>
          <p:nvPr>
            <p:extLst>
              <p:ext uri="{D42A27DB-BD31-4B8C-83A1-F6EECF244321}">
                <p14:modId xmlns:p14="http://schemas.microsoft.com/office/powerpoint/2010/main" val="4177340568"/>
              </p:ext>
            </p:extLst>
          </p:nvPr>
        </p:nvGraphicFramePr>
        <p:xfrm>
          <a:off x="5120096" y="4300057"/>
          <a:ext cx="6771521" cy="2021205"/>
        </p:xfrm>
        <a:graphic>
          <a:graphicData uri="http://schemas.openxmlformats.org/drawingml/2006/table">
            <a:tbl>
              <a:tblPr>
                <a:tableStyleId>{5C22544A-7EE6-4342-B048-85BDC9FD1C3A}</a:tableStyleId>
              </a:tblPr>
              <a:tblGrid>
                <a:gridCol w="2408661">
                  <a:extLst>
                    <a:ext uri="{9D8B030D-6E8A-4147-A177-3AD203B41FA5}">
                      <a16:colId xmlns:a16="http://schemas.microsoft.com/office/drawing/2014/main" val="3383806355"/>
                    </a:ext>
                  </a:extLst>
                </a:gridCol>
                <a:gridCol w="1090715">
                  <a:extLst>
                    <a:ext uri="{9D8B030D-6E8A-4147-A177-3AD203B41FA5}">
                      <a16:colId xmlns:a16="http://schemas.microsoft.com/office/drawing/2014/main" val="3800158454"/>
                    </a:ext>
                  </a:extLst>
                </a:gridCol>
                <a:gridCol w="1090715">
                  <a:extLst>
                    <a:ext uri="{9D8B030D-6E8A-4147-A177-3AD203B41FA5}">
                      <a16:colId xmlns:a16="http://schemas.microsoft.com/office/drawing/2014/main" val="3212672106"/>
                    </a:ext>
                  </a:extLst>
                </a:gridCol>
                <a:gridCol w="1090715">
                  <a:extLst>
                    <a:ext uri="{9D8B030D-6E8A-4147-A177-3AD203B41FA5}">
                      <a16:colId xmlns:a16="http://schemas.microsoft.com/office/drawing/2014/main" val="4223287191"/>
                    </a:ext>
                  </a:extLst>
                </a:gridCol>
                <a:gridCol w="1090715">
                  <a:extLst>
                    <a:ext uri="{9D8B030D-6E8A-4147-A177-3AD203B41FA5}">
                      <a16:colId xmlns:a16="http://schemas.microsoft.com/office/drawing/2014/main" val="3374555377"/>
                    </a:ext>
                  </a:extLst>
                </a:gridCol>
              </a:tblGrid>
              <a:tr h="381000">
                <a:tc>
                  <a:txBody>
                    <a:bodyPr/>
                    <a:lstStyle/>
                    <a:p>
                      <a:pPr algn="ctr" fontAlgn="ctr"/>
                      <a:r>
                        <a:rPr lang="es-MX" sz="1600" u="none" strike="noStrike" dirty="0">
                          <a:effectLst/>
                          <a:latin typeface="Times New Roman" panose="02020603050405020304" pitchFamily="18" charset="0"/>
                          <a:cs typeface="Times New Roman" panose="02020603050405020304" pitchFamily="18" charset="0"/>
                        </a:rPr>
                        <a:t>Variante</a:t>
                      </a:r>
                      <a:endParaRPr lang="es-MX"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MX" sz="1600" u="none" strike="noStrike">
                          <a:effectLst/>
                          <a:latin typeface="Times New Roman" panose="02020603050405020304" pitchFamily="18" charset="0"/>
                          <a:cs typeface="Times New Roman" panose="02020603050405020304" pitchFamily="18" charset="0"/>
                        </a:rPr>
                        <a:t>Mejor</a:t>
                      </a:r>
                      <a:endParaRPr lang="es-MX"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MX" sz="1600" u="none" strike="noStrike">
                          <a:effectLst/>
                          <a:latin typeface="Times New Roman" panose="02020603050405020304" pitchFamily="18" charset="0"/>
                          <a:cs typeface="Times New Roman" panose="02020603050405020304" pitchFamily="18" charset="0"/>
                        </a:rPr>
                        <a:t>Media</a:t>
                      </a:r>
                      <a:endParaRPr lang="es-MX"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MX" sz="1600" u="none" strike="noStrike">
                          <a:effectLst/>
                          <a:latin typeface="Times New Roman" panose="02020603050405020304" pitchFamily="18" charset="0"/>
                          <a:cs typeface="Times New Roman" panose="02020603050405020304" pitchFamily="18" charset="0"/>
                        </a:rPr>
                        <a:t>Peor</a:t>
                      </a:r>
                      <a:endParaRPr lang="es-MX"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s-MX" sz="1600" u="none" strike="noStrike">
                          <a:effectLst/>
                          <a:latin typeface="Times New Roman" panose="02020603050405020304" pitchFamily="18" charset="0"/>
                          <a:cs typeface="Times New Roman" panose="02020603050405020304" pitchFamily="18" charset="0"/>
                        </a:rPr>
                        <a:t>Desv. Estándar</a:t>
                      </a:r>
                      <a:endParaRPr lang="es-MX"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0095713"/>
                  </a:ext>
                </a:extLst>
              </a:tr>
              <a:tr h="762000">
                <a:tc>
                  <a:txBody>
                    <a:bodyPr/>
                    <a:lstStyle/>
                    <a:p>
                      <a:pPr algn="l" fontAlgn="ctr"/>
                      <a:r>
                        <a:rPr lang="es-MX" sz="1600" u="none" strike="noStrike" dirty="0">
                          <a:effectLst/>
                          <a:latin typeface="Times New Roman" panose="02020603050405020304" pitchFamily="18" charset="0"/>
                          <a:cs typeface="Times New Roman" panose="02020603050405020304" pitchFamily="18" charset="0"/>
                        </a:rPr>
                        <a:t>Sin nichos (radio = 0)</a:t>
                      </a:r>
                      <a:endParaRPr lang="es-MX" sz="16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a:effectLst/>
                          <a:latin typeface="Times New Roman" panose="02020603050405020304" pitchFamily="18" charset="0"/>
                          <a:cs typeface="Times New Roman" panose="02020603050405020304" pitchFamily="18" charset="0"/>
                        </a:rPr>
                        <a:t>x.xxxxx</a:t>
                      </a:r>
                      <a:endParaRPr lang="es-MX"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a:effectLst/>
                          <a:latin typeface="Times New Roman" panose="02020603050405020304" pitchFamily="18" charset="0"/>
                          <a:cs typeface="Times New Roman" panose="02020603050405020304" pitchFamily="18" charset="0"/>
                        </a:rPr>
                        <a:t>x.xxxxx</a:t>
                      </a:r>
                      <a:endParaRPr lang="es-MX"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a:effectLst/>
                          <a:latin typeface="Times New Roman" panose="02020603050405020304" pitchFamily="18" charset="0"/>
                          <a:cs typeface="Times New Roman" panose="02020603050405020304" pitchFamily="18" charset="0"/>
                        </a:rPr>
                        <a:t>x.xxxxx</a:t>
                      </a:r>
                      <a:endParaRPr lang="es-MX"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a:effectLst/>
                          <a:latin typeface="Times New Roman" panose="02020603050405020304" pitchFamily="18" charset="0"/>
                          <a:cs typeface="Times New Roman" panose="02020603050405020304" pitchFamily="18" charset="0"/>
                        </a:rPr>
                        <a:t>x.xxxxx</a:t>
                      </a:r>
                      <a:endParaRPr lang="es-MX"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7958944"/>
                  </a:ext>
                </a:extLst>
              </a:tr>
              <a:tr h="762000">
                <a:tc>
                  <a:txBody>
                    <a:bodyPr/>
                    <a:lstStyle/>
                    <a:p>
                      <a:pPr algn="l" fontAlgn="ctr"/>
                      <a:r>
                        <a:rPr lang="es-MX" sz="1600" u="none" strike="noStrike">
                          <a:effectLst/>
                          <a:latin typeface="Times New Roman" panose="02020603050405020304" pitchFamily="18" charset="0"/>
                          <a:cs typeface="Times New Roman" panose="02020603050405020304" pitchFamily="18" charset="0"/>
                        </a:rPr>
                        <a:t>Con nichos (radio = [0, 0.1])</a:t>
                      </a:r>
                      <a:endParaRPr lang="es-MX" sz="1600" b="1"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a:effectLst/>
                          <a:latin typeface="Times New Roman" panose="02020603050405020304" pitchFamily="18" charset="0"/>
                          <a:cs typeface="Times New Roman" panose="02020603050405020304" pitchFamily="18" charset="0"/>
                        </a:rPr>
                        <a:t>x.xxxxx</a:t>
                      </a:r>
                      <a:endParaRPr lang="es-MX"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a:effectLst/>
                          <a:latin typeface="Times New Roman" panose="02020603050405020304" pitchFamily="18" charset="0"/>
                          <a:cs typeface="Times New Roman" panose="02020603050405020304" pitchFamily="18" charset="0"/>
                        </a:rPr>
                        <a:t>x.xxxxx</a:t>
                      </a:r>
                      <a:endParaRPr lang="es-MX"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a:effectLst/>
                          <a:latin typeface="Times New Roman" panose="02020603050405020304" pitchFamily="18" charset="0"/>
                          <a:cs typeface="Times New Roman" panose="02020603050405020304" pitchFamily="18" charset="0"/>
                        </a:rPr>
                        <a:t>x.xxxxx</a:t>
                      </a:r>
                      <a:endParaRPr lang="es-MX" sz="1600" b="0" i="0" u="none" strike="noStrike">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s-MX" sz="1600" u="none" strike="noStrike" dirty="0" err="1">
                          <a:effectLst/>
                          <a:latin typeface="Times New Roman" panose="02020603050405020304" pitchFamily="18" charset="0"/>
                          <a:cs typeface="Times New Roman" panose="02020603050405020304" pitchFamily="18" charset="0"/>
                        </a:rPr>
                        <a:t>x.xxxxx</a:t>
                      </a:r>
                      <a:endParaRPr lang="es-MX" sz="16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0271535"/>
                  </a:ext>
                </a:extLst>
              </a:tr>
            </a:tbl>
          </a:graphicData>
        </a:graphic>
      </p:graphicFrame>
    </p:spTree>
    <p:extLst>
      <p:ext uri="{BB962C8B-B14F-4D97-AF65-F5344CB8AC3E}">
        <p14:creationId xmlns:p14="http://schemas.microsoft.com/office/powerpoint/2010/main" val="1461541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BABEC169-E9EB-5568-DB31-4D47DA70935D}"/>
            </a:ext>
          </a:extLst>
        </p:cNvPr>
        <p:cNvGrpSpPr/>
        <p:nvPr/>
      </p:nvGrpSpPr>
      <p:grpSpPr>
        <a:xfrm>
          <a:off x="0" y="0"/>
          <a:ext cx="0" cy="0"/>
          <a:chOff x="0" y="0"/>
          <a:chExt cx="0" cy="0"/>
        </a:xfrm>
      </p:grpSpPr>
      <p:sp>
        <p:nvSpPr>
          <p:cNvPr id="1050" name="Rectangle 1049">
            <a:extLst>
              <a:ext uri="{FF2B5EF4-FFF2-40B4-BE49-F238E27FC236}">
                <a16:creationId xmlns:a16="http://schemas.microsoft.com/office/drawing/2014/main" id="{1BB1D3B0-1E2E-48E2-ACCC-EE147A9A0C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52" name="Rectangle 1051">
            <a:extLst>
              <a:ext uri="{FF2B5EF4-FFF2-40B4-BE49-F238E27FC236}">
                <a16:creationId xmlns:a16="http://schemas.microsoft.com/office/drawing/2014/main" id="{4BB8B191-5BC6-486A-8E6E-13B1C9EEE8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54" name="Rectangle 1053">
            <a:extLst>
              <a:ext uri="{FF2B5EF4-FFF2-40B4-BE49-F238E27FC236}">
                <a16:creationId xmlns:a16="http://schemas.microsoft.com/office/drawing/2014/main" id="{06E3DE27-4115-4B5D-A9DB-3C7CDC82B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56" name="Rectangle 1055">
            <a:extLst>
              <a:ext uri="{FF2B5EF4-FFF2-40B4-BE49-F238E27FC236}">
                <a16:creationId xmlns:a16="http://schemas.microsoft.com/office/drawing/2014/main" id="{AA5196B7-638B-4DC2-897C-9F49E9D46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1058" name="Rectangle 1057">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cxnSp>
        <p:nvCxnSpPr>
          <p:cNvPr id="1060" name="Straight Connector 1059">
            <a:extLst>
              <a:ext uri="{FF2B5EF4-FFF2-40B4-BE49-F238E27FC236}">
                <a16:creationId xmlns:a16="http://schemas.microsoft.com/office/drawing/2014/main" id="{169958B5-5C27-4A9A-983B-AC6A83EFD5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436050"/>
            <a:ext cx="0" cy="164592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83FD88E2-E771-AD7E-3C19-61D0DEACF1A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471" t="4084" r="4073" b="7979"/>
          <a:stretch/>
        </p:blipFill>
        <p:spPr bwMode="auto">
          <a:xfrm>
            <a:off x="500384" y="385093"/>
            <a:ext cx="5911948" cy="3292238"/>
          </a:xfrm>
          <a:prstGeom prst="rect">
            <a:avLst/>
          </a:prstGeom>
          <a:noFill/>
          <a:extLst>
            <a:ext uri="{909E8E84-426E-40DD-AFC4-6F175D3DCCD1}">
              <a14:hiddenFill xmlns:a14="http://schemas.microsoft.com/office/drawing/2010/main">
                <a:solidFill>
                  <a:srgbClr val="FFFFFF"/>
                </a:solidFill>
              </a14:hiddenFill>
            </a:ext>
          </a:extLst>
        </p:spPr>
      </p:pic>
      <p:sp useBgFill="1">
        <p:nvSpPr>
          <p:cNvPr id="1062" name="Rectangle 1061">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useBgFill="1">
        <p:nvSpPr>
          <p:cNvPr id="1064" name="Rectangle 1063">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4" name="Slide Number Placeholder 3">
            <a:extLst>
              <a:ext uri="{FF2B5EF4-FFF2-40B4-BE49-F238E27FC236}">
                <a16:creationId xmlns:a16="http://schemas.microsoft.com/office/drawing/2014/main" id="{1728866E-650D-3DF4-6EC5-F2B66720891B}"/>
              </a:ext>
            </a:extLst>
          </p:cNvPr>
          <p:cNvSpPr>
            <a:spLocks noGrp="1"/>
          </p:cNvSpPr>
          <p:nvPr>
            <p:ph type="sldNum" sz="quarter" idx="12"/>
          </p:nvPr>
        </p:nvSpPr>
        <p:spPr>
          <a:xfrm>
            <a:off x="10558300" y="6453983"/>
            <a:ext cx="1016440" cy="365125"/>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7C49EEB-2137-4DDB-9BF5-5635C18E0A87}" type="slidenum">
              <a:rPr kumimoji="0" lang="en-US" sz="900" b="0" i="0" u="none" strike="noStrike" kern="1200" cap="none" spc="0" normalizeH="0" baseline="0" noProof="0">
                <a:ln>
                  <a:noFill/>
                </a:ln>
                <a:solidFill>
                  <a:prstClr val="black">
                    <a:lumMod val="75000"/>
                    <a:lumOff val="25000"/>
                  </a:prstClr>
                </a:solidFill>
                <a:effectLst/>
                <a:uLnTx/>
                <a:uFillTx/>
                <a:latin typeface="Gill Sans MT" panose="020B0502020104020203"/>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29</a:t>
            </a:fld>
            <a:endParaRPr kumimoji="0" lang="en-US" sz="900" b="0" i="0" u="none" strike="noStrike" kern="1200" cap="none" spc="0" normalizeH="0" baseline="0" noProof="0">
              <a:ln>
                <a:noFill/>
              </a:ln>
              <a:solidFill>
                <a:prstClr val="black">
                  <a:lumMod val="75000"/>
                  <a:lumOff val="25000"/>
                </a:prstClr>
              </a:solidFill>
              <a:effectLst/>
              <a:uLnTx/>
              <a:uFillTx/>
              <a:latin typeface="Gill Sans MT" panose="020B0502020104020203"/>
              <a:ea typeface="+mn-ea"/>
              <a:cs typeface="+mn-c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A83D06-1673-6512-20C0-90709B50B706}"/>
                  </a:ext>
                </a:extLst>
              </p:cNvPr>
              <p:cNvSpPr txBox="1"/>
              <p:nvPr/>
            </p:nvSpPr>
            <p:spPr>
              <a:xfrm>
                <a:off x="3456358" y="4743311"/>
                <a:ext cx="5816144" cy="2769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s-E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𝑓</m:t>
                      </m:r>
                      <m:d>
                        <m:dPr>
                          <m:ctrlPr>
                            <a:rPr kumimoji="0" lang="es-E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r>
                            <a:rPr kumimoji="0" lang="es-E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𝑥</m:t>
                          </m:r>
                          <m:r>
                            <a:rPr kumimoji="0" lang="es-E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s-E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d>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=20+(</m:t>
                      </m:r>
                      <m:sSup>
                        <m:sSupPr>
                          <m:ctrlP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𝑥</m:t>
                          </m:r>
                        </m:e>
                        <m:sup>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−10</m:t>
                      </m:r>
                      <m:func>
                        <m:funcPr>
                          <m:ctrlP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funcPr>
                        <m:fName>
                          <m:r>
                            <m:rPr>
                              <m:sty m:val="p"/>
                            </m:rPr>
                            <a:rPr kumimoji="0" lang="en-U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cos</m:t>
                          </m:r>
                        </m:fName>
                        <m:e>
                          <m:d>
                            <m:dPr>
                              <m:ctrlP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10</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𝜋</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𝑥</m:t>
                              </m:r>
                            </m:e>
                          </m:d>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sSup>
                            <m:sSupPr>
                              <m:ctrlP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e>
                            <m:sup>
                              <m: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2</m:t>
                              </m:r>
                            </m:sup>
                          </m:sSup>
                          <m: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−10</m:t>
                          </m:r>
                          <m:func>
                            <m:funcPr>
                              <m:ctrlP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funcPr>
                            <m:fName>
                              <m:r>
                                <m:rPr>
                                  <m:sty m:val="p"/>
                                </m:rPr>
                                <a:rPr kumimoji="0" lang="en-US" sz="1800" b="0" i="0" u="none" strike="noStrike" kern="1200" cap="none" spc="0" normalizeH="0" baseline="0" noProof="0">
                                  <a:ln>
                                    <a:noFill/>
                                  </a:ln>
                                  <a:solidFill>
                                    <a:prstClr val="white"/>
                                  </a:solidFill>
                                  <a:effectLst/>
                                  <a:uLnTx/>
                                  <a:uFillTx/>
                                  <a:latin typeface="Cambria Math" panose="02040503050406030204" pitchFamily="18" charset="0"/>
                                  <a:ea typeface="+mn-ea"/>
                                  <a:cs typeface="+mn-cs"/>
                                </a:rPr>
                                <m:t>cos</m:t>
                              </m:r>
                            </m:fName>
                            <m:e>
                              <m:d>
                                <m:dPr>
                                  <m:ctrlP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𝜋</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𝑦</m:t>
                                  </m:r>
                                </m:e>
                              </m:d>
                              <m:r>
                                <a:rPr kumimoji="0" lang="en-US" sz="1800" b="0" i="1" u="none" strike="noStrike" kern="1200" cap="none" spc="0" normalizeH="0" baseline="0" noProof="0">
                                  <a:ln>
                                    <a:noFill/>
                                  </a:ln>
                                  <a:solidFill>
                                    <a:prstClr val="white"/>
                                  </a:solidFill>
                                  <a:effectLst/>
                                  <a:uLnTx/>
                                  <a:uFillTx/>
                                  <a:latin typeface="Cambria Math" panose="02040503050406030204" pitchFamily="18" charset="0"/>
                                  <a:ea typeface="+mn-ea"/>
                                  <a:cs typeface="+mn-cs"/>
                                </a:rPr>
                                <m:t>)</m:t>
                              </m:r>
                            </m:e>
                          </m:func>
                        </m:e>
                      </m:func>
                    </m:oMath>
                  </m:oMathPara>
                </a14:m>
                <a:endParaRPr kumimoji="0" lang="es-MX"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mc:Choice>
        <mc:Fallback xmlns="">
          <p:sp>
            <p:nvSpPr>
              <p:cNvPr id="10" name="TextBox 9">
                <a:extLst>
                  <a:ext uri="{FF2B5EF4-FFF2-40B4-BE49-F238E27FC236}">
                    <a16:creationId xmlns:a16="http://schemas.microsoft.com/office/drawing/2014/main" id="{10A83D06-1673-6512-20C0-90709B50B706}"/>
                  </a:ext>
                </a:extLst>
              </p:cNvPr>
              <p:cNvSpPr txBox="1">
                <a:spLocks noRot="1" noChangeAspect="1" noMove="1" noResize="1" noEditPoints="1" noAdjustHandles="1" noChangeArrowheads="1" noChangeShapeType="1" noTextEdit="1"/>
              </p:cNvSpPr>
              <p:nvPr/>
            </p:nvSpPr>
            <p:spPr>
              <a:xfrm>
                <a:off x="3456358" y="4743311"/>
                <a:ext cx="5816144" cy="276999"/>
              </a:xfrm>
              <a:prstGeom prst="rect">
                <a:avLst/>
              </a:prstGeom>
              <a:blipFill>
                <a:blip r:embed="rId3"/>
                <a:stretch>
                  <a:fillRect l="-839" t="-2174" r="-943" b="-3478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5B756E-A747-438C-E52D-1B128963F314}"/>
                  </a:ext>
                </a:extLst>
              </p:cNvPr>
              <p:cNvSpPr txBox="1"/>
              <p:nvPr/>
            </p:nvSpPr>
            <p:spPr>
              <a:xfrm>
                <a:off x="3756823" y="5164241"/>
                <a:ext cx="2356927" cy="2769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s</m:t>
                      </m:r>
                      <m:r>
                        <a:rPr kumimoji="0" lang="en-U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m:rPr>
                          <m:sty m:val="p"/>
                        </m:rPr>
                        <a:rPr kumimoji="0" lang="en-U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a</m:t>
                      </m:r>
                      <m:r>
                        <a:rPr kumimoji="0" lang="en-U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 </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𝑥</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𝑦</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∈[−5.12, 5.12]</m:t>
                      </m:r>
                    </m:oMath>
                  </m:oMathPara>
                </a14:m>
                <a:endParaRPr kumimoji="0" lang="es-MX"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mc:Choice>
        <mc:Fallback xmlns="">
          <p:sp>
            <p:nvSpPr>
              <p:cNvPr id="12" name="TextBox 11">
                <a:extLst>
                  <a:ext uri="{FF2B5EF4-FFF2-40B4-BE49-F238E27FC236}">
                    <a16:creationId xmlns:a16="http://schemas.microsoft.com/office/drawing/2014/main" id="{605B756E-A747-438C-E52D-1B128963F314}"/>
                  </a:ext>
                </a:extLst>
              </p:cNvPr>
              <p:cNvSpPr txBox="1">
                <a:spLocks noRot="1" noChangeAspect="1" noMove="1" noResize="1" noEditPoints="1" noAdjustHandles="1" noChangeArrowheads="1" noChangeShapeType="1" noTextEdit="1"/>
              </p:cNvSpPr>
              <p:nvPr/>
            </p:nvSpPr>
            <p:spPr>
              <a:xfrm>
                <a:off x="3756823" y="5164241"/>
                <a:ext cx="2356927" cy="276999"/>
              </a:xfrm>
              <a:prstGeom prst="rect">
                <a:avLst/>
              </a:prstGeom>
              <a:blipFill>
                <a:blip r:embed="rId4"/>
                <a:stretch>
                  <a:fillRect r="-2326" b="-3913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54515C1-4747-D025-B342-FDA77B38BC04}"/>
                  </a:ext>
                </a:extLst>
              </p:cNvPr>
              <p:cNvSpPr txBox="1"/>
              <p:nvPr/>
            </p:nvSpPr>
            <p:spPr>
              <a:xfrm>
                <a:off x="3756823" y="5657380"/>
                <a:ext cx="1744837" cy="27699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Soluci</m:t>
                      </m:r>
                      <m:r>
                        <a:rPr kumimoji="0" lang="es-E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ó</m:t>
                      </m:r>
                      <m:r>
                        <m:rPr>
                          <m:sty m:val="p"/>
                        </m:rPr>
                        <a:rPr kumimoji="0" lang="es-ES" sz="1800" b="0" i="0"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n</m:t>
                      </m:r>
                      <m:r>
                        <a:rPr kumimoji="0" lang="es-E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m:t>
                      </m:r>
                      <m:r>
                        <a:rPr kumimoji="0" lang="en-US" sz="1800" b="0" i="1" u="none" strike="noStrike" kern="1200" cap="none" spc="0" normalizeH="0" baseline="0" noProof="0" smtClean="0">
                          <a:ln>
                            <a:noFill/>
                          </a:ln>
                          <a:solidFill>
                            <a:prstClr val="white"/>
                          </a:solidFill>
                          <a:effectLst/>
                          <a:uLnTx/>
                          <a:uFillTx/>
                          <a:latin typeface="Cambria Math" panose="02040503050406030204" pitchFamily="18" charset="0"/>
                          <a:ea typeface="+mn-ea"/>
                          <a:cs typeface="+mn-cs"/>
                        </a:rPr>
                        <m:t>[0,0;0]</m:t>
                      </m:r>
                    </m:oMath>
                  </m:oMathPara>
                </a14:m>
                <a:endParaRPr kumimoji="0" lang="es-MX" sz="1800" b="0" i="0" u="none" strike="noStrike" kern="1200" cap="none" spc="0" normalizeH="0" baseline="0" noProof="0" dirty="0">
                  <a:ln>
                    <a:noFill/>
                  </a:ln>
                  <a:solidFill>
                    <a:prstClr val="white"/>
                  </a:solidFill>
                  <a:effectLst/>
                  <a:uLnTx/>
                  <a:uFillTx/>
                  <a:latin typeface="Gill Sans MT" panose="020B0502020104020203"/>
                  <a:ea typeface="+mn-ea"/>
                  <a:cs typeface="+mn-cs"/>
                </a:endParaRPr>
              </a:p>
            </p:txBody>
          </p:sp>
        </mc:Choice>
        <mc:Fallback xmlns="">
          <p:sp>
            <p:nvSpPr>
              <p:cNvPr id="33" name="TextBox 32">
                <a:extLst>
                  <a:ext uri="{FF2B5EF4-FFF2-40B4-BE49-F238E27FC236}">
                    <a16:creationId xmlns:a16="http://schemas.microsoft.com/office/drawing/2014/main" id="{354515C1-4747-D025-B342-FDA77B38BC04}"/>
                  </a:ext>
                </a:extLst>
              </p:cNvPr>
              <p:cNvSpPr txBox="1">
                <a:spLocks noRot="1" noChangeAspect="1" noMove="1" noResize="1" noEditPoints="1" noAdjustHandles="1" noChangeArrowheads="1" noChangeShapeType="1" noTextEdit="1"/>
              </p:cNvSpPr>
              <p:nvPr/>
            </p:nvSpPr>
            <p:spPr>
              <a:xfrm>
                <a:off x="3756823" y="5657380"/>
                <a:ext cx="1744837" cy="276999"/>
              </a:xfrm>
              <a:prstGeom prst="rect">
                <a:avLst/>
              </a:prstGeom>
              <a:blipFill>
                <a:blip r:embed="rId5"/>
                <a:stretch>
                  <a:fillRect l="-1394" r="-2787" b="-42222"/>
                </a:stretch>
              </a:blipFill>
            </p:spPr>
            <p:txBody>
              <a:bodyPr/>
              <a:lstStyle/>
              <a:p>
                <a:r>
                  <a:rPr lang="es-MX">
                    <a:noFill/>
                  </a:rPr>
                  <a:t> </a:t>
                </a:r>
              </a:p>
            </p:txBody>
          </p:sp>
        </mc:Fallback>
      </mc:AlternateContent>
      <p:sp>
        <p:nvSpPr>
          <p:cNvPr id="14" name="Title 13">
            <a:extLst>
              <a:ext uri="{FF2B5EF4-FFF2-40B4-BE49-F238E27FC236}">
                <a16:creationId xmlns:a16="http://schemas.microsoft.com/office/drawing/2014/main" id="{0ACABC2D-996F-422C-6A1A-BF8FB4B5F5BD}"/>
              </a:ext>
            </a:extLst>
          </p:cNvPr>
          <p:cNvSpPr>
            <a:spLocks noGrp="1"/>
          </p:cNvSpPr>
          <p:nvPr>
            <p:ph type="title"/>
          </p:nvPr>
        </p:nvSpPr>
        <p:spPr>
          <a:xfrm>
            <a:off x="445130" y="4004830"/>
            <a:ext cx="6734126" cy="751990"/>
          </a:xfrm>
          <a:noFill/>
        </p:spPr>
        <p:txBody>
          <a:bodyPr>
            <a:normAutofit/>
          </a:bodyPr>
          <a:lstStyle/>
          <a:p>
            <a:r>
              <a:rPr lang="en-US" sz="2000" b="1" dirty="0" err="1">
                <a:solidFill>
                  <a:schemeClr val="tx1"/>
                </a:solidFill>
              </a:rPr>
              <a:t>Funci</a:t>
            </a:r>
            <a:r>
              <a:rPr lang="es-ES" sz="2000" b="1" dirty="0" err="1">
                <a:solidFill>
                  <a:schemeClr val="tx1"/>
                </a:solidFill>
              </a:rPr>
              <a:t>ó</a:t>
            </a:r>
            <a:r>
              <a:rPr lang="en-US" sz="2000" b="1" dirty="0">
                <a:solidFill>
                  <a:schemeClr val="tx1"/>
                </a:solidFill>
              </a:rPr>
              <a:t>n </a:t>
            </a:r>
            <a:r>
              <a:rPr lang="en-US" sz="2000" b="1" dirty="0" err="1">
                <a:solidFill>
                  <a:schemeClr val="tx1"/>
                </a:solidFill>
              </a:rPr>
              <a:t>rastrigin</a:t>
            </a:r>
            <a:r>
              <a:rPr lang="en-US" sz="2000" b="1" dirty="0">
                <a:solidFill>
                  <a:schemeClr val="tx1"/>
                </a:solidFill>
              </a:rPr>
              <a:t> </a:t>
            </a:r>
            <a:r>
              <a:rPr lang="en-US" sz="2000" b="1" dirty="0" err="1">
                <a:solidFill>
                  <a:schemeClr val="tx1"/>
                </a:solidFill>
              </a:rPr>
              <a:t>modificada</a:t>
            </a:r>
            <a:r>
              <a:rPr lang="en-US" sz="2000" b="1" dirty="0">
                <a:solidFill>
                  <a:schemeClr val="tx1"/>
                </a:solidFill>
              </a:rPr>
              <a:t>:</a:t>
            </a:r>
            <a:endParaRPr lang="es-MX" sz="2000" b="1" dirty="0">
              <a:solidFill>
                <a:schemeClr val="tx1"/>
              </a:solidFill>
            </a:endParaRPr>
          </a:p>
        </p:txBody>
      </p:sp>
      <p:pic>
        <p:nvPicPr>
          <p:cNvPr id="5" name="Picture 4">
            <a:extLst>
              <a:ext uri="{FF2B5EF4-FFF2-40B4-BE49-F238E27FC236}">
                <a16:creationId xmlns:a16="http://schemas.microsoft.com/office/drawing/2014/main" id="{5A2D983E-5503-03B4-14E8-60C7DFF3A239}"/>
              </a:ext>
            </a:extLst>
          </p:cNvPr>
          <p:cNvPicPr>
            <a:picLocks noChangeAspect="1"/>
          </p:cNvPicPr>
          <p:nvPr/>
        </p:nvPicPr>
        <p:blipFill>
          <a:blip r:embed="rId6"/>
          <a:stretch>
            <a:fillRect/>
          </a:stretch>
        </p:blipFill>
        <p:spPr>
          <a:xfrm>
            <a:off x="6550615" y="109370"/>
            <a:ext cx="5334000" cy="4000500"/>
          </a:xfrm>
          <a:prstGeom prst="rect">
            <a:avLst/>
          </a:prstGeom>
        </p:spPr>
      </p:pic>
    </p:spTree>
    <p:extLst>
      <p:ext uri="{BB962C8B-B14F-4D97-AF65-F5344CB8AC3E}">
        <p14:creationId xmlns:p14="http://schemas.microsoft.com/office/powerpoint/2010/main" val="365678034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1A8AF9B1-7D64-4564-969F-CB2B27ED9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2" name="Picture 8">
            <a:extLst>
              <a:ext uri="{FF2B5EF4-FFF2-40B4-BE49-F238E27FC236}">
                <a16:creationId xmlns:a16="http://schemas.microsoft.com/office/drawing/2014/main" id="{007786EE-AB3D-2649-8D45-2C020BF239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225" r="8400" b="1775"/>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8D854759-2D3E-4B54-A780-D84D49E80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040" name="Rectangle 1039">
              <a:extLst>
                <a:ext uri="{FF2B5EF4-FFF2-40B4-BE49-F238E27FC236}">
                  <a16:creationId xmlns:a16="http://schemas.microsoft.com/office/drawing/2014/main" id="{459856EA-FC8A-44D1-BC3D-2B8EDD0C8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1041" name="Rectangle 1040">
              <a:extLst>
                <a:ext uri="{FF2B5EF4-FFF2-40B4-BE49-F238E27FC236}">
                  <a16:creationId xmlns:a16="http://schemas.microsoft.com/office/drawing/2014/main" id="{C1038B56-933B-44DD-AF10-63436FCCF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grpSp>
      <p:sp>
        <p:nvSpPr>
          <p:cNvPr id="9" name="Title 2">
            <a:extLst>
              <a:ext uri="{FF2B5EF4-FFF2-40B4-BE49-F238E27FC236}">
                <a16:creationId xmlns:a16="http://schemas.microsoft.com/office/drawing/2014/main" id="{A52CD9A3-5443-398F-44E7-627F9C8C4CBA}"/>
              </a:ext>
            </a:extLst>
          </p:cNvPr>
          <p:cNvSpPr txBox="1">
            <a:spLocks/>
          </p:cNvSpPr>
          <p:nvPr/>
        </p:nvSpPr>
        <p:spPr>
          <a:xfrm>
            <a:off x="584200" y="1006956"/>
            <a:ext cx="3412067" cy="137217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a:solidFill>
                  <a:srgbClr val="FFFFFF"/>
                </a:solidFill>
              </a:rPr>
              <a:t>Convergencia prematura</a:t>
            </a:r>
          </a:p>
        </p:txBody>
      </p:sp>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a:xfrm>
            <a:off x="3454400" y="766071"/>
            <a:ext cx="544874" cy="365125"/>
          </a:xfrm>
        </p:spPr>
        <p:txBody>
          <a:bodyPr vert="horz" lIns="91440" tIns="45720" rIns="91440" bIns="45720" rtlCol="0" anchor="ctr">
            <a:normAutofit/>
          </a:bodyPr>
          <a:lstStyle/>
          <a:p>
            <a:pPr>
              <a:spcAft>
                <a:spcPts val="600"/>
              </a:spcAft>
            </a:pPr>
            <a:fld id="{27C49EEB-2137-4DDB-9BF5-5635C18E0A87}" type="slidenum">
              <a:rPr lang="en-US" smtClean="0"/>
              <a:pPr>
                <a:spcAft>
                  <a:spcPts val="600"/>
                </a:spcAft>
              </a:pPr>
              <a:t>3</a:t>
            </a:fld>
            <a:endParaRPr lang="en-US"/>
          </a:p>
        </p:txBody>
      </p:sp>
      <p:sp>
        <p:nvSpPr>
          <p:cNvPr id="14" name="TextBox 13">
            <a:extLst>
              <a:ext uri="{FF2B5EF4-FFF2-40B4-BE49-F238E27FC236}">
                <a16:creationId xmlns:a16="http://schemas.microsoft.com/office/drawing/2014/main" id="{62B2079E-904A-658B-AB23-ECB342CE6234}"/>
              </a:ext>
            </a:extLst>
          </p:cNvPr>
          <p:cNvSpPr txBox="1"/>
          <p:nvPr/>
        </p:nvSpPr>
        <p:spPr>
          <a:xfrm>
            <a:off x="581193" y="2438399"/>
            <a:ext cx="3415074" cy="3564467"/>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2"/>
              </a:buClr>
              <a:buSzPct val="92000"/>
              <a:buFont typeface="Wingdings 2" panose="05020102010507070707" pitchFamily="18" charset="2"/>
              <a:buChar char=""/>
            </a:pPr>
            <a:r>
              <a:rPr lang="en-US" b="0" i="0">
                <a:solidFill>
                  <a:srgbClr val="FFFFFF"/>
                </a:solidFill>
                <a:effectLst/>
              </a:rPr>
              <a:t>Imaginen que están tratando de encontrar la mejor ruta para llegar a un destino utilizando un mapa, pero se detienen antes de llegar a la ruta más eficiente porque piensan que ya encontraron la mejor opción, aunque en realidad no lo hicieron. Es importante que los algoritmos tengan tiempo suficiente para explorar todas las posibilidades y encontrar la solución más óptima en lugar de conformarse con una opción que parece buena pero no es la mejor</a:t>
            </a:r>
            <a:endParaRPr lang="en-US">
              <a:solidFill>
                <a:srgbClr val="FFFFFF"/>
              </a:solidFill>
            </a:endParaRPr>
          </a:p>
        </p:txBody>
      </p:sp>
    </p:spTree>
    <p:extLst>
      <p:ext uri="{BB962C8B-B14F-4D97-AF65-F5344CB8AC3E}">
        <p14:creationId xmlns:p14="http://schemas.microsoft.com/office/powerpoint/2010/main" val="3202741733"/>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DAF43-3414-AA29-D6BE-287966B799F5}"/>
              </a:ext>
            </a:extLst>
          </p:cNvPr>
          <p:cNvSpPr>
            <a:spLocks noGrp="1"/>
          </p:cNvSpPr>
          <p:nvPr>
            <p:ph type="title"/>
          </p:nvPr>
        </p:nvSpPr>
        <p:spPr/>
        <p:txBody>
          <a:bodyPr>
            <a:normAutofit/>
          </a:bodyPr>
          <a:lstStyle/>
          <a:p>
            <a:r>
              <a:rPr lang="en-US" sz="3100" dirty="0"/>
              <a:t>AG con t</a:t>
            </a:r>
            <a:r>
              <a:rPr lang="es-ES" sz="3100" dirty="0" err="1"/>
              <a:t>écnicas</a:t>
            </a:r>
            <a:r>
              <a:rPr lang="es-ES" sz="3100" dirty="0"/>
              <a:t> de nicho sin mutación</a:t>
            </a:r>
            <a:endParaRPr lang="es-MX" sz="3100" dirty="0"/>
          </a:p>
        </p:txBody>
      </p:sp>
      <p:sp>
        <p:nvSpPr>
          <p:cNvPr id="4" name="Slide Number Placeholder 3">
            <a:extLst>
              <a:ext uri="{FF2B5EF4-FFF2-40B4-BE49-F238E27FC236}">
                <a16:creationId xmlns:a16="http://schemas.microsoft.com/office/drawing/2014/main" id="{EC6C38D1-BD49-1946-6090-938FBC2B3931}"/>
              </a:ext>
            </a:extLst>
          </p:cNvPr>
          <p:cNvSpPr>
            <a:spLocks noGrp="1"/>
          </p:cNvSpPr>
          <p:nvPr>
            <p:ph type="sldNum" sz="quarter" idx="12"/>
          </p:nvPr>
        </p:nvSpPr>
        <p:spPr/>
        <p:txBody>
          <a:bodyPr/>
          <a:lstStyle/>
          <a:p>
            <a:fld id="{27C49EEB-2137-4DDB-9BF5-5635C18E0A87}" type="slidenum">
              <a:rPr lang="es-MX" smtClean="0"/>
              <a:t>30</a:t>
            </a:fld>
            <a:endParaRPr lang="es-MX"/>
          </a:p>
        </p:txBody>
      </p:sp>
      <p:sp>
        <p:nvSpPr>
          <p:cNvPr id="7" name="TextBox 6">
            <a:extLst>
              <a:ext uri="{FF2B5EF4-FFF2-40B4-BE49-F238E27FC236}">
                <a16:creationId xmlns:a16="http://schemas.microsoft.com/office/drawing/2014/main" id="{99AF0B9B-BD90-7EA5-9A81-D2938BE8B1BE}"/>
              </a:ext>
            </a:extLst>
          </p:cNvPr>
          <p:cNvSpPr txBox="1"/>
          <p:nvPr/>
        </p:nvSpPr>
        <p:spPr>
          <a:xfrm>
            <a:off x="3049172" y="2071266"/>
            <a:ext cx="6098344" cy="4278094"/>
          </a:xfrm>
          <a:prstGeom prst="rect">
            <a:avLst/>
          </a:prstGeom>
          <a:noFill/>
        </p:spPr>
        <p:txBody>
          <a:bodyPr wrap="square">
            <a:spAutoFit/>
          </a:bodyPr>
          <a:lstStyle/>
          <a:p>
            <a:r>
              <a:rPr lang="es-MX" sz="1600" b="0" i="0" dirty="0" err="1">
                <a:solidFill>
                  <a:srgbClr val="0E00FF"/>
                </a:solidFill>
                <a:effectLst/>
                <a:latin typeface="Menlo"/>
              </a:rPr>
              <a:t>function</a:t>
            </a:r>
            <a:r>
              <a:rPr lang="es-MX" sz="1600" b="0" i="0" dirty="0">
                <a:solidFill>
                  <a:srgbClr val="0E00FF"/>
                </a:solidFill>
                <a:effectLst/>
                <a:latin typeface="Menlo"/>
              </a:rPr>
              <a:t> </a:t>
            </a:r>
            <a:r>
              <a:rPr lang="es-MX" sz="1600" b="0" i="0" dirty="0">
                <a:effectLst/>
                <a:latin typeface="Menlo"/>
              </a:rPr>
              <a:t>[m]=</a:t>
            </a:r>
            <a:r>
              <a:rPr lang="es-MX" sz="1600" b="0" i="0" dirty="0" err="1">
                <a:effectLst/>
                <a:latin typeface="Menlo"/>
              </a:rPr>
              <a:t>FitnessSharing</a:t>
            </a:r>
            <a:r>
              <a:rPr lang="es-MX" sz="1600" b="0" i="0" dirty="0">
                <a:effectLst/>
                <a:latin typeface="Menlo"/>
              </a:rPr>
              <a:t>(</a:t>
            </a:r>
            <a:r>
              <a:rPr lang="es-MX" sz="1600" b="0" i="0" dirty="0" err="1">
                <a:effectLst/>
                <a:latin typeface="Menlo"/>
              </a:rPr>
              <a:t>p,Np,alpha</a:t>
            </a:r>
            <a:r>
              <a:rPr lang="es-MX" sz="1600" b="0" i="0" dirty="0">
                <a:effectLst/>
                <a:latin typeface="Menlo"/>
              </a:rPr>
              <a:t>, </a:t>
            </a:r>
            <a:r>
              <a:rPr lang="es-MX" sz="1600" b="0" i="0" dirty="0" err="1">
                <a:effectLst/>
                <a:latin typeface="Menlo"/>
              </a:rPr>
              <a:t>radioNicho</a:t>
            </a:r>
            <a:r>
              <a:rPr lang="es-MX" sz="1600" b="0" i="0" dirty="0">
                <a:effectLst/>
                <a:latin typeface="Menlo"/>
              </a:rPr>
              <a:t>)</a:t>
            </a:r>
          </a:p>
          <a:p>
            <a:br>
              <a:rPr lang="es-MX" sz="1600" b="0" i="0" dirty="0">
                <a:effectLst/>
                <a:latin typeface="Menlo"/>
              </a:rPr>
            </a:br>
            <a:endParaRPr lang="es-MX" sz="1600" b="0" i="0" dirty="0">
              <a:effectLst/>
              <a:latin typeface="Menlo"/>
            </a:endParaRPr>
          </a:p>
          <a:p>
            <a:r>
              <a:rPr lang="es-MX" sz="1600" b="0" i="0" dirty="0" err="1">
                <a:solidFill>
                  <a:srgbClr val="0E00FF"/>
                </a:solidFill>
                <a:effectLst/>
                <a:latin typeface="Menlo"/>
              </a:rPr>
              <a:t>for</a:t>
            </a:r>
            <a:r>
              <a:rPr lang="es-MX" sz="1600" b="0" i="0" dirty="0">
                <a:solidFill>
                  <a:srgbClr val="0E00FF"/>
                </a:solidFill>
                <a:effectLst/>
                <a:latin typeface="Menlo"/>
              </a:rPr>
              <a:t> </a:t>
            </a:r>
            <a:r>
              <a:rPr lang="es-MX" sz="1600" b="0" i="0" dirty="0">
                <a:effectLst/>
                <a:latin typeface="Menlo"/>
              </a:rPr>
              <a:t>i=1:Np</a:t>
            </a:r>
          </a:p>
          <a:p>
            <a:r>
              <a:rPr lang="es-MX" sz="1600" b="0" i="0" dirty="0">
                <a:effectLst/>
                <a:latin typeface="Menlo"/>
              </a:rPr>
              <a:t>	d=</a:t>
            </a:r>
            <a:r>
              <a:rPr lang="es-MX" sz="1600" b="0" i="0" dirty="0" err="1">
                <a:effectLst/>
                <a:latin typeface="Menlo"/>
              </a:rPr>
              <a:t>inf</a:t>
            </a:r>
            <a:r>
              <a:rPr lang="es-MX" sz="1600" b="0" i="0" dirty="0">
                <a:effectLst/>
                <a:latin typeface="Menlo"/>
              </a:rPr>
              <a:t>(Np,1);</a:t>
            </a:r>
          </a:p>
          <a:p>
            <a:r>
              <a:rPr lang="es-MX" sz="1600" b="0" i="0" dirty="0">
                <a:effectLst/>
                <a:latin typeface="Menlo"/>
              </a:rPr>
              <a:t>	</a:t>
            </a:r>
            <a:r>
              <a:rPr lang="es-MX" sz="1600" b="0" i="0" dirty="0" err="1">
                <a:effectLst/>
                <a:latin typeface="Menlo"/>
              </a:rPr>
              <a:t>sh</a:t>
            </a:r>
            <a:r>
              <a:rPr lang="es-MX" sz="1600" b="0" i="0" dirty="0">
                <a:effectLst/>
                <a:latin typeface="Menlo"/>
              </a:rPr>
              <a:t>=</a:t>
            </a:r>
            <a:r>
              <a:rPr lang="es-MX" sz="1600" b="0" i="0" dirty="0" err="1">
                <a:effectLst/>
                <a:latin typeface="Menlo"/>
              </a:rPr>
              <a:t>zeros</a:t>
            </a:r>
            <a:r>
              <a:rPr lang="es-MX" sz="1600" b="0" i="0" dirty="0">
                <a:effectLst/>
                <a:latin typeface="Menlo"/>
              </a:rPr>
              <a:t>(Np,1);</a:t>
            </a:r>
          </a:p>
          <a:p>
            <a:r>
              <a:rPr lang="es-MX" sz="1600" b="0" i="0" dirty="0">
                <a:solidFill>
                  <a:srgbClr val="0E00FF"/>
                </a:solidFill>
                <a:effectLst/>
                <a:latin typeface="Menlo"/>
              </a:rPr>
              <a:t>	</a:t>
            </a:r>
            <a:r>
              <a:rPr lang="es-MX" sz="1600" b="0" i="0" dirty="0" err="1">
                <a:solidFill>
                  <a:srgbClr val="0E00FF"/>
                </a:solidFill>
                <a:effectLst/>
                <a:latin typeface="Menlo"/>
              </a:rPr>
              <a:t>for</a:t>
            </a:r>
            <a:r>
              <a:rPr lang="es-MX" sz="1600" b="0" i="0" dirty="0">
                <a:solidFill>
                  <a:srgbClr val="0E00FF"/>
                </a:solidFill>
                <a:effectLst/>
                <a:latin typeface="Menlo"/>
              </a:rPr>
              <a:t> </a:t>
            </a:r>
            <a:r>
              <a:rPr lang="es-MX" sz="1600" b="0" i="0" dirty="0">
                <a:effectLst/>
                <a:latin typeface="Menlo"/>
              </a:rPr>
              <a:t>j=1:Np</a:t>
            </a:r>
          </a:p>
          <a:p>
            <a:r>
              <a:rPr lang="es-MX" sz="1600" b="0" i="0" dirty="0">
                <a:solidFill>
                  <a:srgbClr val="0E00FF"/>
                </a:solidFill>
                <a:effectLst/>
                <a:latin typeface="Menlo"/>
              </a:rPr>
              <a:t>		</a:t>
            </a:r>
            <a:r>
              <a:rPr lang="es-MX" sz="1600" b="0" i="0" dirty="0" err="1">
                <a:solidFill>
                  <a:srgbClr val="0E00FF"/>
                </a:solidFill>
                <a:effectLst/>
                <a:latin typeface="Menlo"/>
              </a:rPr>
              <a:t>if</a:t>
            </a:r>
            <a:r>
              <a:rPr lang="es-MX" sz="1600" b="0" i="0" dirty="0">
                <a:solidFill>
                  <a:srgbClr val="0E00FF"/>
                </a:solidFill>
                <a:effectLst/>
                <a:latin typeface="Menlo"/>
              </a:rPr>
              <a:t> </a:t>
            </a:r>
            <a:r>
              <a:rPr lang="es-MX" sz="1600" b="0" i="0" dirty="0">
                <a:effectLst/>
                <a:latin typeface="Menlo"/>
              </a:rPr>
              <a:t>i~=j</a:t>
            </a:r>
          </a:p>
          <a:p>
            <a:r>
              <a:rPr lang="es-MX" sz="1600" b="0" i="0" dirty="0">
                <a:effectLst/>
                <a:latin typeface="Menlo"/>
              </a:rPr>
              <a:t>			d(j,1)=</a:t>
            </a:r>
            <a:r>
              <a:rPr lang="es-MX" sz="1600" b="0" i="0" dirty="0" err="1">
                <a:effectLst/>
                <a:latin typeface="Menlo"/>
              </a:rPr>
              <a:t>sqrt</a:t>
            </a:r>
            <a:r>
              <a:rPr lang="es-MX" sz="1600" b="0" i="0" dirty="0">
                <a:effectLst/>
                <a:latin typeface="Menlo"/>
              </a:rPr>
              <a:t>(sum((p(i,:)-p(j,:)).^2));</a:t>
            </a:r>
          </a:p>
          <a:p>
            <a:r>
              <a:rPr lang="es-MX" sz="1600" b="0" i="0" dirty="0">
                <a:solidFill>
                  <a:srgbClr val="0E00FF"/>
                </a:solidFill>
                <a:effectLst/>
                <a:latin typeface="Menlo"/>
              </a:rPr>
              <a:t>		</a:t>
            </a:r>
            <a:r>
              <a:rPr lang="es-MX" sz="1600" b="0" i="0" dirty="0" err="1">
                <a:solidFill>
                  <a:srgbClr val="0E00FF"/>
                </a:solidFill>
                <a:effectLst/>
                <a:latin typeface="Menlo"/>
              </a:rPr>
              <a:t>end</a:t>
            </a:r>
            <a:endParaRPr lang="es-MX" sz="1600" b="0" i="0" dirty="0">
              <a:effectLst/>
              <a:latin typeface="Menlo"/>
            </a:endParaRPr>
          </a:p>
          <a:p>
            <a:r>
              <a:rPr lang="es-MX" sz="1600" b="0" i="0" dirty="0">
                <a:solidFill>
                  <a:srgbClr val="0E00FF"/>
                </a:solidFill>
                <a:effectLst/>
                <a:latin typeface="Menlo"/>
              </a:rPr>
              <a:t>		</a:t>
            </a:r>
            <a:r>
              <a:rPr lang="es-MX" sz="1600" b="0" i="0" dirty="0" err="1">
                <a:solidFill>
                  <a:srgbClr val="0E00FF"/>
                </a:solidFill>
                <a:effectLst/>
                <a:latin typeface="Menlo"/>
              </a:rPr>
              <a:t>if</a:t>
            </a:r>
            <a:r>
              <a:rPr lang="es-MX" sz="1600" b="0" i="0" dirty="0">
                <a:solidFill>
                  <a:srgbClr val="0E00FF"/>
                </a:solidFill>
                <a:effectLst/>
                <a:latin typeface="Menlo"/>
              </a:rPr>
              <a:t> </a:t>
            </a:r>
            <a:r>
              <a:rPr lang="es-MX" sz="1600" b="0" i="0" dirty="0">
                <a:effectLst/>
                <a:latin typeface="Menlo"/>
              </a:rPr>
              <a:t>d(j,1)&lt;</a:t>
            </a:r>
            <a:r>
              <a:rPr lang="es-MX" sz="1600" b="0" i="0" dirty="0" err="1">
                <a:effectLst/>
                <a:latin typeface="Menlo"/>
              </a:rPr>
              <a:t>radioNicho</a:t>
            </a:r>
            <a:endParaRPr lang="es-MX" sz="1600" b="0" i="0" dirty="0">
              <a:effectLst/>
              <a:latin typeface="Menlo"/>
            </a:endParaRPr>
          </a:p>
          <a:p>
            <a:r>
              <a:rPr lang="es-MX" sz="1600" b="0" i="0" dirty="0">
                <a:effectLst/>
                <a:latin typeface="Menlo"/>
              </a:rPr>
              <a:t>			</a:t>
            </a:r>
            <a:r>
              <a:rPr lang="es-MX" sz="1600" b="0" i="0" dirty="0" err="1">
                <a:effectLst/>
                <a:latin typeface="Menlo"/>
              </a:rPr>
              <a:t>sh</a:t>
            </a:r>
            <a:r>
              <a:rPr lang="es-MX" sz="1600" b="0" i="0" dirty="0">
                <a:effectLst/>
                <a:latin typeface="Menlo"/>
              </a:rPr>
              <a:t>(j,1)=</a:t>
            </a:r>
            <a:r>
              <a:rPr lang="es-MX" sz="1600" b="0" i="0" dirty="0" err="1">
                <a:effectLst/>
                <a:latin typeface="Menlo"/>
              </a:rPr>
              <a:t>sh</a:t>
            </a:r>
            <a:r>
              <a:rPr lang="es-MX" sz="1600" b="0" i="0" dirty="0">
                <a:effectLst/>
                <a:latin typeface="Menlo"/>
              </a:rPr>
              <a:t>(j,1)+(1-(d(j,1)/</a:t>
            </a:r>
            <a:r>
              <a:rPr lang="es-MX" sz="1600" b="0" i="0" dirty="0" err="1">
                <a:effectLst/>
                <a:latin typeface="Menlo"/>
              </a:rPr>
              <a:t>radioNicho</a:t>
            </a:r>
            <a:r>
              <a:rPr lang="es-MX" sz="1600" b="0" i="0" dirty="0">
                <a:effectLst/>
                <a:latin typeface="Menlo"/>
              </a:rPr>
              <a:t>)^</a:t>
            </a:r>
            <a:r>
              <a:rPr lang="es-MX" sz="1600" b="0" i="0" dirty="0" err="1">
                <a:effectLst/>
                <a:latin typeface="Menlo"/>
              </a:rPr>
              <a:t>alpha</a:t>
            </a:r>
            <a:r>
              <a:rPr lang="es-MX" sz="1600" b="0" i="0" dirty="0">
                <a:effectLst/>
                <a:latin typeface="Menlo"/>
              </a:rPr>
              <a:t>);</a:t>
            </a:r>
          </a:p>
          <a:p>
            <a:r>
              <a:rPr lang="es-MX" sz="1600" b="0" i="0" dirty="0">
                <a:solidFill>
                  <a:srgbClr val="0E00FF"/>
                </a:solidFill>
                <a:effectLst/>
                <a:latin typeface="Menlo"/>
              </a:rPr>
              <a:t>		</a:t>
            </a:r>
            <a:r>
              <a:rPr lang="es-MX" sz="1600" b="0" i="0" dirty="0" err="1">
                <a:solidFill>
                  <a:srgbClr val="0E00FF"/>
                </a:solidFill>
                <a:effectLst/>
                <a:latin typeface="Menlo"/>
              </a:rPr>
              <a:t>end</a:t>
            </a:r>
            <a:endParaRPr lang="es-MX" sz="1600" b="0" i="0" dirty="0">
              <a:effectLst/>
              <a:latin typeface="Menlo"/>
            </a:endParaRPr>
          </a:p>
          <a:p>
            <a:r>
              <a:rPr lang="es-MX" sz="1600" b="0" i="0" dirty="0">
                <a:solidFill>
                  <a:srgbClr val="0E00FF"/>
                </a:solidFill>
                <a:effectLst/>
                <a:latin typeface="Menlo"/>
              </a:rPr>
              <a:t>	</a:t>
            </a:r>
            <a:r>
              <a:rPr lang="es-MX" sz="1600" b="0" i="0" dirty="0" err="1">
                <a:solidFill>
                  <a:srgbClr val="0E00FF"/>
                </a:solidFill>
                <a:effectLst/>
                <a:latin typeface="Menlo"/>
              </a:rPr>
              <a:t>end</a:t>
            </a:r>
            <a:endParaRPr lang="es-MX" sz="1600" b="0" i="0" dirty="0">
              <a:effectLst/>
              <a:latin typeface="Menlo"/>
            </a:endParaRPr>
          </a:p>
          <a:p>
            <a:r>
              <a:rPr lang="es-MX" sz="1600" b="0" i="0" dirty="0">
                <a:effectLst/>
                <a:latin typeface="Menlo"/>
              </a:rPr>
              <a:t>	m(i,1)=sum(</a:t>
            </a:r>
            <a:r>
              <a:rPr lang="es-MX" sz="1600" b="0" i="0" dirty="0" err="1">
                <a:effectLst/>
                <a:latin typeface="Menlo"/>
              </a:rPr>
              <a:t>sh</a:t>
            </a:r>
            <a:r>
              <a:rPr lang="es-MX" sz="1600" b="0" i="0" dirty="0">
                <a:effectLst/>
                <a:latin typeface="Menlo"/>
              </a:rPr>
              <a:t>);</a:t>
            </a:r>
          </a:p>
          <a:p>
            <a:endParaRPr lang="es-MX" sz="1600" b="0" i="0" dirty="0">
              <a:effectLst/>
              <a:latin typeface="Menlo"/>
            </a:endParaRPr>
          </a:p>
          <a:p>
            <a:r>
              <a:rPr lang="es-MX" sz="1600" b="0" i="0" dirty="0" err="1">
                <a:solidFill>
                  <a:srgbClr val="0E00FF"/>
                </a:solidFill>
                <a:effectLst/>
                <a:latin typeface="Menlo"/>
              </a:rPr>
              <a:t>end</a:t>
            </a:r>
            <a:endParaRPr lang="es-MX" sz="1600" b="0" i="0" dirty="0">
              <a:effectLst/>
              <a:latin typeface="Menlo"/>
            </a:endParaRPr>
          </a:p>
        </p:txBody>
      </p:sp>
    </p:spTree>
    <p:extLst>
      <p:ext uri="{BB962C8B-B14F-4D97-AF65-F5344CB8AC3E}">
        <p14:creationId xmlns:p14="http://schemas.microsoft.com/office/powerpoint/2010/main" val="284102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4</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¿Qué hacer para evitar la convergencia prematura?</a:t>
            </a:r>
          </a:p>
        </p:txBody>
      </p:sp>
      <p:sp>
        <p:nvSpPr>
          <p:cNvPr id="14" name="TextBox 13">
            <a:extLst>
              <a:ext uri="{FF2B5EF4-FFF2-40B4-BE49-F238E27FC236}">
                <a16:creationId xmlns:a16="http://schemas.microsoft.com/office/drawing/2014/main" id="{E87EC847-5285-50D3-17A2-3B3B63158174}"/>
              </a:ext>
            </a:extLst>
          </p:cNvPr>
          <p:cNvSpPr txBox="1"/>
          <p:nvPr/>
        </p:nvSpPr>
        <p:spPr>
          <a:xfrm>
            <a:off x="417232" y="2261608"/>
            <a:ext cx="11229399" cy="3693319"/>
          </a:xfrm>
          <a:prstGeom prst="rect">
            <a:avLst/>
          </a:prstGeom>
          <a:noFill/>
        </p:spPr>
        <p:txBody>
          <a:bodyPr wrap="square">
            <a:spAutoFit/>
          </a:bodyPr>
          <a:lstStyle/>
          <a:p>
            <a:pPr marL="342900" indent="-342900">
              <a:buFont typeface="+mj-lt"/>
              <a:buAutoNum type="arabicPeriod"/>
            </a:pPr>
            <a:r>
              <a:rPr lang="es-MX" dirty="0">
                <a:latin typeface="Times New Roman" panose="02020603050405020304" pitchFamily="18" charset="0"/>
                <a:cs typeface="Times New Roman" panose="02020603050405020304" pitchFamily="18" charset="0"/>
              </a:rPr>
              <a:t>Aumentar el tamaño de la población</a:t>
            </a:r>
          </a:p>
          <a:p>
            <a:pPr marL="342900" indent="-342900">
              <a:buFont typeface="+mj-lt"/>
              <a:buAutoNum type="arabicPeriod"/>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Disminuir la presión de selección de padres</a:t>
            </a:r>
          </a:p>
          <a:p>
            <a:pPr marL="342900" indent="-342900">
              <a:buFont typeface="+mj-lt"/>
              <a:buAutoNum type="arabicPeriod"/>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Aumentar puntos de cruza</a:t>
            </a:r>
          </a:p>
          <a:p>
            <a:pPr marL="342900" indent="-342900">
              <a:buFont typeface="+mj-lt"/>
              <a:buAutoNum type="arabicPeriod"/>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Disminuir tasa de cruzamiento</a:t>
            </a:r>
          </a:p>
          <a:p>
            <a:pPr marL="342900" indent="-342900">
              <a:buFont typeface="+mj-lt"/>
              <a:buAutoNum type="arabicPeriod"/>
            </a:pPr>
            <a:endParaRPr lang="es-MX"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MX" dirty="0">
                <a:latin typeface="Times New Roman" panose="02020603050405020304" pitchFamily="18" charset="0"/>
                <a:cs typeface="Times New Roman" panose="02020603050405020304" pitchFamily="18" charset="0"/>
              </a:rPr>
              <a:t>Aumentar la tasa de mutación</a:t>
            </a:r>
          </a:p>
          <a:p>
            <a:endParaRPr lang="es-MX" dirty="0">
              <a:latin typeface="Times New Roman" panose="02020603050405020304" pitchFamily="18" charset="0"/>
              <a:cs typeface="Times New Roman" panose="02020603050405020304" pitchFamily="18" charset="0"/>
            </a:endParaRPr>
          </a:p>
          <a:p>
            <a:pPr algn="just"/>
            <a:r>
              <a:rPr lang="es-MX" dirty="0">
                <a:latin typeface="Times New Roman" panose="02020603050405020304" pitchFamily="18" charset="0"/>
                <a:cs typeface="Times New Roman" panose="02020603050405020304" pitchFamily="18" charset="0"/>
              </a:rPr>
              <a:t>Pero estas estrategias desalientan la convergencia y pueden ocasionar un efecto contrario, que el algoritmo nunca converja </a:t>
            </a:r>
            <a:r>
              <a:rPr lang="es-MX" b="1" dirty="0">
                <a:latin typeface="Times New Roman" panose="02020603050405020304" pitchFamily="18" charset="0"/>
                <a:cs typeface="Times New Roman" panose="02020603050405020304" pitchFamily="18" charset="0"/>
              </a:rPr>
              <a:t>¿Cómo se puede alentar a una población a converger hacia una solución manteniendo al mismo tiempo la diversidad?</a:t>
            </a:r>
            <a:r>
              <a:rPr lang="es-MX"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929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5</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Algoritmos genéticos</a:t>
            </a:r>
          </a:p>
        </p:txBody>
      </p:sp>
      <p:cxnSp>
        <p:nvCxnSpPr>
          <p:cNvPr id="7" name="Straight Arrow Connector 6">
            <a:extLst>
              <a:ext uri="{FF2B5EF4-FFF2-40B4-BE49-F238E27FC236}">
                <a16:creationId xmlns:a16="http://schemas.microsoft.com/office/drawing/2014/main" id="{D23B5299-65D0-237B-3F55-51BE772FD170}"/>
              </a:ext>
            </a:extLst>
          </p:cNvPr>
          <p:cNvCxnSpPr>
            <a:cxnSpLocks/>
          </p:cNvCxnSpPr>
          <p:nvPr/>
        </p:nvCxnSpPr>
        <p:spPr>
          <a:xfrm flipV="1">
            <a:off x="1054658" y="2479246"/>
            <a:ext cx="0" cy="2391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FBAB211-02C0-0DB6-1A6D-E6C2B8558717}"/>
              </a:ext>
            </a:extLst>
          </p:cNvPr>
          <p:cNvCxnSpPr>
            <a:cxnSpLocks/>
          </p:cNvCxnSpPr>
          <p:nvPr/>
        </p:nvCxnSpPr>
        <p:spPr>
          <a:xfrm>
            <a:off x="1054658" y="4870753"/>
            <a:ext cx="986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reeform: Shape 20">
            <a:extLst>
              <a:ext uri="{FF2B5EF4-FFF2-40B4-BE49-F238E27FC236}">
                <a16:creationId xmlns:a16="http://schemas.microsoft.com/office/drawing/2014/main" id="{783983B0-5F88-5688-960E-4AA7ED236EEE}"/>
              </a:ext>
            </a:extLst>
          </p:cNvPr>
          <p:cNvSpPr/>
          <p:nvPr/>
        </p:nvSpPr>
        <p:spPr>
          <a:xfrm>
            <a:off x="1072106" y="2564401"/>
            <a:ext cx="9805181" cy="2135335"/>
          </a:xfrm>
          <a:custGeom>
            <a:avLst/>
            <a:gdLst>
              <a:gd name="connsiteX0" fmla="*/ 0 w 9805181"/>
              <a:gd name="connsiteY0" fmla="*/ 879387 h 2224548"/>
              <a:gd name="connsiteX1" fmla="*/ 1617784 w 9805181"/>
              <a:gd name="connsiteY1" fmla="*/ 415153 h 2224548"/>
              <a:gd name="connsiteX2" fmla="*/ 2405575 w 9805181"/>
              <a:gd name="connsiteY2" fmla="*/ 1779720 h 2224548"/>
              <a:gd name="connsiteX3" fmla="*/ 3024554 w 9805181"/>
              <a:gd name="connsiteY3" fmla="*/ 1737517 h 2224548"/>
              <a:gd name="connsiteX4" fmla="*/ 3502855 w 9805181"/>
              <a:gd name="connsiteY4" fmla="*/ 260409 h 2224548"/>
              <a:gd name="connsiteX5" fmla="*/ 4107766 w 9805181"/>
              <a:gd name="connsiteY5" fmla="*/ 176003 h 2224548"/>
              <a:gd name="connsiteX6" fmla="*/ 4628270 w 9805181"/>
              <a:gd name="connsiteY6" fmla="*/ 2075141 h 2224548"/>
              <a:gd name="connsiteX7" fmla="*/ 5373858 w 9805181"/>
              <a:gd name="connsiteY7" fmla="*/ 1920397 h 2224548"/>
              <a:gd name="connsiteX8" fmla="*/ 5809957 w 9805181"/>
              <a:gd name="connsiteY8" fmla="*/ 471424 h 2224548"/>
              <a:gd name="connsiteX9" fmla="*/ 6485206 w 9805181"/>
              <a:gd name="connsiteY9" fmla="*/ 527695 h 2224548"/>
              <a:gd name="connsiteX10" fmla="*/ 7005710 w 9805181"/>
              <a:gd name="connsiteY10" fmla="*/ 2061073 h 2224548"/>
              <a:gd name="connsiteX11" fmla="*/ 7582486 w 9805181"/>
              <a:gd name="connsiteY11" fmla="*/ 1934464 h 2224548"/>
              <a:gd name="connsiteX12" fmla="*/ 7765366 w 9805181"/>
              <a:gd name="connsiteY12" fmla="*/ 344815 h 2224548"/>
              <a:gd name="connsiteX13" fmla="*/ 8651630 w 9805181"/>
              <a:gd name="connsiteY13" fmla="*/ 1385824 h 2224548"/>
              <a:gd name="connsiteX14" fmla="*/ 9805181 w 9805181"/>
              <a:gd name="connsiteY14" fmla="*/ 1428027 h 2224548"/>
              <a:gd name="connsiteX0" fmla="*/ 0 w 9805181"/>
              <a:gd name="connsiteY0" fmla="*/ 871377 h 2192183"/>
              <a:gd name="connsiteX1" fmla="*/ 1617784 w 9805181"/>
              <a:gd name="connsiteY1" fmla="*/ 407143 h 2192183"/>
              <a:gd name="connsiteX2" fmla="*/ 2405575 w 9805181"/>
              <a:gd name="connsiteY2" fmla="*/ 1771710 h 2192183"/>
              <a:gd name="connsiteX3" fmla="*/ 3024554 w 9805181"/>
              <a:gd name="connsiteY3" fmla="*/ 1729507 h 2192183"/>
              <a:gd name="connsiteX4" fmla="*/ 3502855 w 9805181"/>
              <a:gd name="connsiteY4" fmla="*/ 252399 h 2192183"/>
              <a:gd name="connsiteX5" fmla="*/ 4107766 w 9805181"/>
              <a:gd name="connsiteY5" fmla="*/ 167993 h 2192183"/>
              <a:gd name="connsiteX6" fmla="*/ 4571999 w 9805181"/>
              <a:gd name="connsiteY6" fmla="*/ 1954590 h 2192183"/>
              <a:gd name="connsiteX7" fmla="*/ 5373858 w 9805181"/>
              <a:gd name="connsiteY7" fmla="*/ 1912387 h 2192183"/>
              <a:gd name="connsiteX8" fmla="*/ 5809957 w 9805181"/>
              <a:gd name="connsiteY8" fmla="*/ 463414 h 2192183"/>
              <a:gd name="connsiteX9" fmla="*/ 6485206 w 9805181"/>
              <a:gd name="connsiteY9" fmla="*/ 519685 h 2192183"/>
              <a:gd name="connsiteX10" fmla="*/ 7005710 w 9805181"/>
              <a:gd name="connsiteY10" fmla="*/ 2053063 h 2192183"/>
              <a:gd name="connsiteX11" fmla="*/ 7582486 w 9805181"/>
              <a:gd name="connsiteY11" fmla="*/ 1926454 h 2192183"/>
              <a:gd name="connsiteX12" fmla="*/ 7765366 w 9805181"/>
              <a:gd name="connsiteY12" fmla="*/ 336805 h 2192183"/>
              <a:gd name="connsiteX13" fmla="*/ 8651630 w 9805181"/>
              <a:gd name="connsiteY13" fmla="*/ 1377814 h 2192183"/>
              <a:gd name="connsiteX14" fmla="*/ 9805181 w 9805181"/>
              <a:gd name="connsiteY14" fmla="*/ 1420017 h 2192183"/>
              <a:gd name="connsiteX0" fmla="*/ 0 w 9805181"/>
              <a:gd name="connsiteY0" fmla="*/ 871377 h 2192183"/>
              <a:gd name="connsiteX1" fmla="*/ 1617784 w 9805181"/>
              <a:gd name="connsiteY1" fmla="*/ 407143 h 2192183"/>
              <a:gd name="connsiteX2" fmla="*/ 2405575 w 9805181"/>
              <a:gd name="connsiteY2" fmla="*/ 1771710 h 2192183"/>
              <a:gd name="connsiteX3" fmla="*/ 3024554 w 9805181"/>
              <a:gd name="connsiteY3" fmla="*/ 1729507 h 2192183"/>
              <a:gd name="connsiteX4" fmla="*/ 3502855 w 9805181"/>
              <a:gd name="connsiteY4" fmla="*/ 252399 h 2192183"/>
              <a:gd name="connsiteX5" fmla="*/ 4107766 w 9805181"/>
              <a:gd name="connsiteY5" fmla="*/ 167993 h 2192183"/>
              <a:gd name="connsiteX6" fmla="*/ 4571999 w 9805181"/>
              <a:gd name="connsiteY6" fmla="*/ 1954590 h 2192183"/>
              <a:gd name="connsiteX7" fmla="*/ 5430128 w 9805181"/>
              <a:gd name="connsiteY7" fmla="*/ 1884252 h 2192183"/>
              <a:gd name="connsiteX8" fmla="*/ 5809957 w 9805181"/>
              <a:gd name="connsiteY8" fmla="*/ 463414 h 2192183"/>
              <a:gd name="connsiteX9" fmla="*/ 6485206 w 9805181"/>
              <a:gd name="connsiteY9" fmla="*/ 519685 h 2192183"/>
              <a:gd name="connsiteX10" fmla="*/ 7005710 w 9805181"/>
              <a:gd name="connsiteY10" fmla="*/ 2053063 h 2192183"/>
              <a:gd name="connsiteX11" fmla="*/ 7582486 w 9805181"/>
              <a:gd name="connsiteY11" fmla="*/ 1926454 h 2192183"/>
              <a:gd name="connsiteX12" fmla="*/ 7765366 w 9805181"/>
              <a:gd name="connsiteY12" fmla="*/ 336805 h 2192183"/>
              <a:gd name="connsiteX13" fmla="*/ 8651630 w 9805181"/>
              <a:gd name="connsiteY13" fmla="*/ 1377814 h 2192183"/>
              <a:gd name="connsiteX14" fmla="*/ 9805181 w 9805181"/>
              <a:gd name="connsiteY14" fmla="*/ 1420017 h 2192183"/>
              <a:gd name="connsiteX0" fmla="*/ 0 w 9805181"/>
              <a:gd name="connsiteY0" fmla="*/ 871377 h 2192183"/>
              <a:gd name="connsiteX1" fmla="*/ 1617784 w 9805181"/>
              <a:gd name="connsiteY1" fmla="*/ 407143 h 2192183"/>
              <a:gd name="connsiteX2" fmla="*/ 2405575 w 9805181"/>
              <a:gd name="connsiteY2" fmla="*/ 1771710 h 2192183"/>
              <a:gd name="connsiteX3" fmla="*/ 3024554 w 9805181"/>
              <a:gd name="connsiteY3" fmla="*/ 1729507 h 2192183"/>
              <a:gd name="connsiteX4" fmla="*/ 3502855 w 9805181"/>
              <a:gd name="connsiteY4" fmla="*/ 252399 h 2192183"/>
              <a:gd name="connsiteX5" fmla="*/ 4107766 w 9805181"/>
              <a:gd name="connsiteY5" fmla="*/ 167993 h 2192183"/>
              <a:gd name="connsiteX6" fmla="*/ 4571999 w 9805181"/>
              <a:gd name="connsiteY6" fmla="*/ 1954590 h 2192183"/>
              <a:gd name="connsiteX7" fmla="*/ 5359790 w 9805181"/>
              <a:gd name="connsiteY7" fmla="*/ 1940523 h 2192183"/>
              <a:gd name="connsiteX8" fmla="*/ 5809957 w 9805181"/>
              <a:gd name="connsiteY8" fmla="*/ 463414 h 2192183"/>
              <a:gd name="connsiteX9" fmla="*/ 6485206 w 9805181"/>
              <a:gd name="connsiteY9" fmla="*/ 519685 h 2192183"/>
              <a:gd name="connsiteX10" fmla="*/ 7005710 w 9805181"/>
              <a:gd name="connsiteY10" fmla="*/ 2053063 h 2192183"/>
              <a:gd name="connsiteX11" fmla="*/ 7582486 w 9805181"/>
              <a:gd name="connsiteY11" fmla="*/ 1926454 h 2192183"/>
              <a:gd name="connsiteX12" fmla="*/ 7765366 w 9805181"/>
              <a:gd name="connsiteY12" fmla="*/ 336805 h 2192183"/>
              <a:gd name="connsiteX13" fmla="*/ 8651630 w 9805181"/>
              <a:gd name="connsiteY13" fmla="*/ 1377814 h 2192183"/>
              <a:gd name="connsiteX14" fmla="*/ 9805181 w 9805181"/>
              <a:gd name="connsiteY14" fmla="*/ 1420017 h 2192183"/>
              <a:gd name="connsiteX0" fmla="*/ 0 w 9805181"/>
              <a:gd name="connsiteY0" fmla="*/ 871377 h 2194255"/>
              <a:gd name="connsiteX1" fmla="*/ 1617784 w 9805181"/>
              <a:gd name="connsiteY1" fmla="*/ 407143 h 2194255"/>
              <a:gd name="connsiteX2" fmla="*/ 2405575 w 9805181"/>
              <a:gd name="connsiteY2" fmla="*/ 1771710 h 2194255"/>
              <a:gd name="connsiteX3" fmla="*/ 3024554 w 9805181"/>
              <a:gd name="connsiteY3" fmla="*/ 1729507 h 2194255"/>
              <a:gd name="connsiteX4" fmla="*/ 3502855 w 9805181"/>
              <a:gd name="connsiteY4" fmla="*/ 252399 h 2194255"/>
              <a:gd name="connsiteX5" fmla="*/ 4107766 w 9805181"/>
              <a:gd name="connsiteY5" fmla="*/ 167993 h 2194255"/>
              <a:gd name="connsiteX6" fmla="*/ 4571999 w 9805181"/>
              <a:gd name="connsiteY6" fmla="*/ 1954590 h 2194255"/>
              <a:gd name="connsiteX7" fmla="*/ 5359790 w 9805181"/>
              <a:gd name="connsiteY7" fmla="*/ 1940523 h 2194255"/>
              <a:gd name="connsiteX8" fmla="*/ 5809957 w 9805181"/>
              <a:gd name="connsiteY8" fmla="*/ 463414 h 2194255"/>
              <a:gd name="connsiteX9" fmla="*/ 6485206 w 9805181"/>
              <a:gd name="connsiteY9" fmla="*/ 519685 h 2194255"/>
              <a:gd name="connsiteX10" fmla="*/ 7005710 w 9805181"/>
              <a:gd name="connsiteY10" fmla="*/ 2053063 h 2194255"/>
              <a:gd name="connsiteX11" fmla="*/ 7582486 w 9805181"/>
              <a:gd name="connsiteY11" fmla="*/ 1926454 h 2194255"/>
              <a:gd name="connsiteX12" fmla="*/ 7948246 w 9805181"/>
              <a:gd name="connsiteY12" fmla="*/ 294602 h 2194255"/>
              <a:gd name="connsiteX13" fmla="*/ 8651630 w 9805181"/>
              <a:gd name="connsiteY13" fmla="*/ 1377814 h 2194255"/>
              <a:gd name="connsiteX14" fmla="*/ 9805181 w 9805181"/>
              <a:gd name="connsiteY14" fmla="*/ 1420017 h 2194255"/>
              <a:gd name="connsiteX0" fmla="*/ 0 w 9805181"/>
              <a:gd name="connsiteY0" fmla="*/ 871377 h 2194952"/>
              <a:gd name="connsiteX1" fmla="*/ 1617784 w 9805181"/>
              <a:gd name="connsiteY1" fmla="*/ 407143 h 2194952"/>
              <a:gd name="connsiteX2" fmla="*/ 2405575 w 9805181"/>
              <a:gd name="connsiteY2" fmla="*/ 1771710 h 2194952"/>
              <a:gd name="connsiteX3" fmla="*/ 3024554 w 9805181"/>
              <a:gd name="connsiteY3" fmla="*/ 1729507 h 2194952"/>
              <a:gd name="connsiteX4" fmla="*/ 3502855 w 9805181"/>
              <a:gd name="connsiteY4" fmla="*/ 252399 h 2194952"/>
              <a:gd name="connsiteX5" fmla="*/ 4107766 w 9805181"/>
              <a:gd name="connsiteY5" fmla="*/ 167993 h 2194952"/>
              <a:gd name="connsiteX6" fmla="*/ 4571999 w 9805181"/>
              <a:gd name="connsiteY6" fmla="*/ 1954590 h 2194952"/>
              <a:gd name="connsiteX7" fmla="*/ 5359790 w 9805181"/>
              <a:gd name="connsiteY7" fmla="*/ 1940523 h 2194952"/>
              <a:gd name="connsiteX8" fmla="*/ 5809957 w 9805181"/>
              <a:gd name="connsiteY8" fmla="*/ 463414 h 2194952"/>
              <a:gd name="connsiteX9" fmla="*/ 6485206 w 9805181"/>
              <a:gd name="connsiteY9" fmla="*/ 519685 h 2194952"/>
              <a:gd name="connsiteX10" fmla="*/ 7005710 w 9805181"/>
              <a:gd name="connsiteY10" fmla="*/ 2053063 h 2194952"/>
              <a:gd name="connsiteX11" fmla="*/ 7582486 w 9805181"/>
              <a:gd name="connsiteY11" fmla="*/ 1926454 h 2194952"/>
              <a:gd name="connsiteX12" fmla="*/ 8117058 w 9805181"/>
              <a:gd name="connsiteY12" fmla="*/ 280534 h 2194952"/>
              <a:gd name="connsiteX13" fmla="*/ 8651630 w 9805181"/>
              <a:gd name="connsiteY13" fmla="*/ 1377814 h 2194952"/>
              <a:gd name="connsiteX14" fmla="*/ 9805181 w 9805181"/>
              <a:gd name="connsiteY14" fmla="*/ 1420017 h 2194952"/>
              <a:gd name="connsiteX0" fmla="*/ 0 w 9805181"/>
              <a:gd name="connsiteY0" fmla="*/ 794231 h 2117806"/>
              <a:gd name="connsiteX1" fmla="*/ 1617784 w 9805181"/>
              <a:gd name="connsiteY1" fmla="*/ 329997 h 2117806"/>
              <a:gd name="connsiteX2" fmla="*/ 2405575 w 9805181"/>
              <a:gd name="connsiteY2" fmla="*/ 1694564 h 2117806"/>
              <a:gd name="connsiteX3" fmla="*/ 3024554 w 9805181"/>
              <a:gd name="connsiteY3" fmla="*/ 1652361 h 2117806"/>
              <a:gd name="connsiteX4" fmla="*/ 3502855 w 9805181"/>
              <a:gd name="connsiteY4" fmla="*/ 175253 h 2117806"/>
              <a:gd name="connsiteX5" fmla="*/ 4178104 w 9805181"/>
              <a:gd name="connsiteY5" fmla="*/ 217456 h 2117806"/>
              <a:gd name="connsiteX6" fmla="*/ 4571999 w 9805181"/>
              <a:gd name="connsiteY6" fmla="*/ 1877444 h 2117806"/>
              <a:gd name="connsiteX7" fmla="*/ 5359790 w 9805181"/>
              <a:gd name="connsiteY7" fmla="*/ 1863377 h 2117806"/>
              <a:gd name="connsiteX8" fmla="*/ 5809957 w 9805181"/>
              <a:gd name="connsiteY8" fmla="*/ 386268 h 2117806"/>
              <a:gd name="connsiteX9" fmla="*/ 6485206 w 9805181"/>
              <a:gd name="connsiteY9" fmla="*/ 442539 h 2117806"/>
              <a:gd name="connsiteX10" fmla="*/ 7005710 w 9805181"/>
              <a:gd name="connsiteY10" fmla="*/ 1975917 h 2117806"/>
              <a:gd name="connsiteX11" fmla="*/ 7582486 w 9805181"/>
              <a:gd name="connsiteY11" fmla="*/ 1849308 h 2117806"/>
              <a:gd name="connsiteX12" fmla="*/ 8117058 w 9805181"/>
              <a:gd name="connsiteY12" fmla="*/ 203388 h 2117806"/>
              <a:gd name="connsiteX13" fmla="*/ 8651630 w 9805181"/>
              <a:gd name="connsiteY13" fmla="*/ 1300668 h 2117806"/>
              <a:gd name="connsiteX14" fmla="*/ 9805181 w 9805181"/>
              <a:gd name="connsiteY14" fmla="*/ 1342871 h 2117806"/>
              <a:gd name="connsiteX0" fmla="*/ 0 w 9805181"/>
              <a:gd name="connsiteY0" fmla="*/ 794231 h 2117806"/>
              <a:gd name="connsiteX1" fmla="*/ 1617784 w 9805181"/>
              <a:gd name="connsiteY1" fmla="*/ 329997 h 2117806"/>
              <a:gd name="connsiteX2" fmla="*/ 2335237 w 9805181"/>
              <a:gd name="connsiteY2" fmla="*/ 1582023 h 2117806"/>
              <a:gd name="connsiteX3" fmla="*/ 3024554 w 9805181"/>
              <a:gd name="connsiteY3" fmla="*/ 1652361 h 2117806"/>
              <a:gd name="connsiteX4" fmla="*/ 3502855 w 9805181"/>
              <a:gd name="connsiteY4" fmla="*/ 175253 h 2117806"/>
              <a:gd name="connsiteX5" fmla="*/ 4178104 w 9805181"/>
              <a:gd name="connsiteY5" fmla="*/ 217456 h 2117806"/>
              <a:gd name="connsiteX6" fmla="*/ 4571999 w 9805181"/>
              <a:gd name="connsiteY6" fmla="*/ 1877444 h 2117806"/>
              <a:gd name="connsiteX7" fmla="*/ 5359790 w 9805181"/>
              <a:gd name="connsiteY7" fmla="*/ 1863377 h 2117806"/>
              <a:gd name="connsiteX8" fmla="*/ 5809957 w 9805181"/>
              <a:gd name="connsiteY8" fmla="*/ 386268 h 2117806"/>
              <a:gd name="connsiteX9" fmla="*/ 6485206 w 9805181"/>
              <a:gd name="connsiteY9" fmla="*/ 442539 h 2117806"/>
              <a:gd name="connsiteX10" fmla="*/ 7005710 w 9805181"/>
              <a:gd name="connsiteY10" fmla="*/ 1975917 h 2117806"/>
              <a:gd name="connsiteX11" fmla="*/ 7582486 w 9805181"/>
              <a:gd name="connsiteY11" fmla="*/ 1849308 h 2117806"/>
              <a:gd name="connsiteX12" fmla="*/ 8117058 w 9805181"/>
              <a:gd name="connsiteY12" fmla="*/ 203388 h 2117806"/>
              <a:gd name="connsiteX13" fmla="*/ 8651630 w 9805181"/>
              <a:gd name="connsiteY13" fmla="*/ 1300668 h 2117806"/>
              <a:gd name="connsiteX14" fmla="*/ 9805181 w 9805181"/>
              <a:gd name="connsiteY14" fmla="*/ 1342871 h 2117806"/>
              <a:gd name="connsiteX0" fmla="*/ 0 w 9805181"/>
              <a:gd name="connsiteY0" fmla="*/ 794231 h 2117806"/>
              <a:gd name="connsiteX1" fmla="*/ 1617784 w 9805181"/>
              <a:gd name="connsiteY1" fmla="*/ 329997 h 2117806"/>
              <a:gd name="connsiteX2" fmla="*/ 2335237 w 9805181"/>
              <a:gd name="connsiteY2" fmla="*/ 1582023 h 2117806"/>
              <a:gd name="connsiteX3" fmla="*/ 3024554 w 9805181"/>
              <a:gd name="connsiteY3" fmla="*/ 1652361 h 2117806"/>
              <a:gd name="connsiteX4" fmla="*/ 3502855 w 9805181"/>
              <a:gd name="connsiteY4" fmla="*/ 175253 h 2117806"/>
              <a:gd name="connsiteX5" fmla="*/ 4178104 w 9805181"/>
              <a:gd name="connsiteY5" fmla="*/ 217456 h 2117806"/>
              <a:gd name="connsiteX6" fmla="*/ 4571999 w 9805181"/>
              <a:gd name="connsiteY6" fmla="*/ 1877444 h 2117806"/>
              <a:gd name="connsiteX7" fmla="*/ 5359790 w 9805181"/>
              <a:gd name="connsiteY7" fmla="*/ 1863377 h 2117806"/>
              <a:gd name="connsiteX8" fmla="*/ 5809957 w 9805181"/>
              <a:gd name="connsiteY8" fmla="*/ 386268 h 2117806"/>
              <a:gd name="connsiteX9" fmla="*/ 6485206 w 9805181"/>
              <a:gd name="connsiteY9" fmla="*/ 442539 h 2117806"/>
              <a:gd name="connsiteX10" fmla="*/ 7005710 w 9805181"/>
              <a:gd name="connsiteY10" fmla="*/ 1975917 h 2117806"/>
              <a:gd name="connsiteX11" fmla="*/ 7582486 w 9805181"/>
              <a:gd name="connsiteY11" fmla="*/ 1849308 h 2117806"/>
              <a:gd name="connsiteX12" fmla="*/ 8117058 w 9805181"/>
              <a:gd name="connsiteY12" fmla="*/ 203388 h 2117806"/>
              <a:gd name="connsiteX13" fmla="*/ 8721968 w 9805181"/>
              <a:gd name="connsiteY13" fmla="*/ 1300668 h 2117806"/>
              <a:gd name="connsiteX14" fmla="*/ 9805181 w 9805181"/>
              <a:gd name="connsiteY14" fmla="*/ 1342871 h 2117806"/>
              <a:gd name="connsiteX0" fmla="*/ 0 w 9805181"/>
              <a:gd name="connsiteY0" fmla="*/ 794231 h 2159040"/>
              <a:gd name="connsiteX1" fmla="*/ 1617784 w 9805181"/>
              <a:gd name="connsiteY1" fmla="*/ 329997 h 2159040"/>
              <a:gd name="connsiteX2" fmla="*/ 2335237 w 9805181"/>
              <a:gd name="connsiteY2" fmla="*/ 1582023 h 2159040"/>
              <a:gd name="connsiteX3" fmla="*/ 3024554 w 9805181"/>
              <a:gd name="connsiteY3" fmla="*/ 1652361 h 2159040"/>
              <a:gd name="connsiteX4" fmla="*/ 3502855 w 9805181"/>
              <a:gd name="connsiteY4" fmla="*/ 175253 h 2159040"/>
              <a:gd name="connsiteX5" fmla="*/ 4178104 w 9805181"/>
              <a:gd name="connsiteY5" fmla="*/ 217456 h 2159040"/>
              <a:gd name="connsiteX6" fmla="*/ 4571999 w 9805181"/>
              <a:gd name="connsiteY6" fmla="*/ 1877444 h 2159040"/>
              <a:gd name="connsiteX7" fmla="*/ 5359790 w 9805181"/>
              <a:gd name="connsiteY7" fmla="*/ 1863377 h 2159040"/>
              <a:gd name="connsiteX8" fmla="*/ 5809957 w 9805181"/>
              <a:gd name="connsiteY8" fmla="*/ 386268 h 2159040"/>
              <a:gd name="connsiteX9" fmla="*/ 6485206 w 9805181"/>
              <a:gd name="connsiteY9" fmla="*/ 442539 h 2159040"/>
              <a:gd name="connsiteX10" fmla="*/ 7005710 w 9805181"/>
              <a:gd name="connsiteY10" fmla="*/ 1975917 h 2159040"/>
              <a:gd name="connsiteX11" fmla="*/ 7498080 w 9805181"/>
              <a:gd name="connsiteY11" fmla="*/ 1933715 h 2159040"/>
              <a:gd name="connsiteX12" fmla="*/ 8117058 w 9805181"/>
              <a:gd name="connsiteY12" fmla="*/ 203388 h 2159040"/>
              <a:gd name="connsiteX13" fmla="*/ 8721968 w 9805181"/>
              <a:gd name="connsiteY13" fmla="*/ 1300668 h 2159040"/>
              <a:gd name="connsiteX14" fmla="*/ 9805181 w 9805181"/>
              <a:gd name="connsiteY14" fmla="*/ 1342871 h 2159040"/>
              <a:gd name="connsiteX0" fmla="*/ 0 w 9805181"/>
              <a:gd name="connsiteY0" fmla="*/ 794231 h 2135335"/>
              <a:gd name="connsiteX1" fmla="*/ 1617784 w 9805181"/>
              <a:gd name="connsiteY1" fmla="*/ 329997 h 2135335"/>
              <a:gd name="connsiteX2" fmla="*/ 2335237 w 9805181"/>
              <a:gd name="connsiteY2" fmla="*/ 1582023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571999 w 9805181"/>
              <a:gd name="connsiteY6" fmla="*/ 1877444 h 2135335"/>
              <a:gd name="connsiteX7" fmla="*/ 5359790 w 9805181"/>
              <a:gd name="connsiteY7" fmla="*/ 1863377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582023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571999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582023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708632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708632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032652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708632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7976381 w 9805181"/>
              <a:gd name="connsiteY12" fmla="*/ 203388 h 2135335"/>
              <a:gd name="connsiteX13" fmla="*/ 8721968 w 9805181"/>
              <a:gd name="connsiteY13" fmla="*/ 1300668 h 2135335"/>
              <a:gd name="connsiteX14" fmla="*/ 9805181 w 9805181"/>
              <a:gd name="connsiteY14" fmla="*/ 1342871 h 213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05181" h="2135335">
                <a:moveTo>
                  <a:pt x="0" y="794231"/>
                </a:moveTo>
                <a:cubicBezTo>
                  <a:pt x="608427" y="487086"/>
                  <a:pt x="1228578" y="177597"/>
                  <a:pt x="1617784" y="329997"/>
                </a:cubicBezTo>
                <a:cubicBezTo>
                  <a:pt x="2006990" y="482397"/>
                  <a:pt x="2100775" y="1488238"/>
                  <a:pt x="2335237" y="1708632"/>
                </a:cubicBezTo>
                <a:cubicBezTo>
                  <a:pt x="2569699" y="1929026"/>
                  <a:pt x="2829951" y="1907924"/>
                  <a:pt x="3024554" y="1652361"/>
                </a:cubicBezTo>
                <a:cubicBezTo>
                  <a:pt x="3219157" y="1396798"/>
                  <a:pt x="3310597" y="414404"/>
                  <a:pt x="3502855" y="175253"/>
                </a:cubicBezTo>
                <a:cubicBezTo>
                  <a:pt x="3695113" y="-63898"/>
                  <a:pt x="3981156" y="-66243"/>
                  <a:pt x="4178104" y="217456"/>
                </a:cubicBezTo>
                <a:cubicBezTo>
                  <a:pt x="4375052" y="501155"/>
                  <a:pt x="4501661" y="1605469"/>
                  <a:pt x="4684541" y="1877444"/>
                </a:cubicBezTo>
                <a:cubicBezTo>
                  <a:pt x="4867421" y="2149419"/>
                  <a:pt x="5087815" y="2097838"/>
                  <a:pt x="5275384" y="1849309"/>
                </a:cubicBezTo>
                <a:cubicBezTo>
                  <a:pt x="5462953" y="1600780"/>
                  <a:pt x="5608320" y="620730"/>
                  <a:pt x="5809957" y="386268"/>
                </a:cubicBezTo>
                <a:cubicBezTo>
                  <a:pt x="6011594" y="151806"/>
                  <a:pt x="6285914" y="184631"/>
                  <a:pt x="6485206" y="442539"/>
                </a:cubicBezTo>
                <a:cubicBezTo>
                  <a:pt x="6684498" y="700447"/>
                  <a:pt x="6836898" y="1685185"/>
                  <a:pt x="7005710" y="1933714"/>
                </a:cubicBezTo>
                <a:cubicBezTo>
                  <a:pt x="7174522" y="2182243"/>
                  <a:pt x="7336302" y="2222103"/>
                  <a:pt x="7498080" y="1933715"/>
                </a:cubicBezTo>
                <a:cubicBezTo>
                  <a:pt x="7659858" y="1645327"/>
                  <a:pt x="7772400" y="308896"/>
                  <a:pt x="7976381" y="203388"/>
                </a:cubicBezTo>
                <a:cubicBezTo>
                  <a:pt x="8180362" y="97880"/>
                  <a:pt x="8381999" y="1120133"/>
                  <a:pt x="8721968" y="1300668"/>
                </a:cubicBezTo>
                <a:cubicBezTo>
                  <a:pt x="9061937" y="1481203"/>
                  <a:pt x="9573064" y="1352250"/>
                  <a:pt x="9805181" y="13428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Oval 26">
            <a:extLst>
              <a:ext uri="{FF2B5EF4-FFF2-40B4-BE49-F238E27FC236}">
                <a16:creationId xmlns:a16="http://schemas.microsoft.com/office/drawing/2014/main" id="{6EE80D85-1D30-8224-7FC5-0F897C74741F}"/>
              </a:ext>
            </a:extLst>
          </p:cNvPr>
          <p:cNvSpPr/>
          <p:nvPr/>
        </p:nvSpPr>
        <p:spPr>
          <a:xfrm>
            <a:off x="3378958" y="421626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Oval 27">
            <a:extLst>
              <a:ext uri="{FF2B5EF4-FFF2-40B4-BE49-F238E27FC236}">
                <a16:creationId xmlns:a16="http://schemas.microsoft.com/office/drawing/2014/main" id="{C4CFB9EB-435F-EBBE-0BE1-29C68A68EAB6}"/>
              </a:ext>
            </a:extLst>
          </p:cNvPr>
          <p:cNvSpPr/>
          <p:nvPr/>
        </p:nvSpPr>
        <p:spPr>
          <a:xfrm>
            <a:off x="3725567" y="4328451"/>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Oval 28">
            <a:extLst>
              <a:ext uri="{FF2B5EF4-FFF2-40B4-BE49-F238E27FC236}">
                <a16:creationId xmlns:a16="http://schemas.microsoft.com/office/drawing/2014/main" id="{5A3CEE44-329B-1FC8-A5C8-EAA473F52101}"/>
              </a:ext>
            </a:extLst>
          </p:cNvPr>
          <p:cNvSpPr/>
          <p:nvPr/>
        </p:nvSpPr>
        <p:spPr>
          <a:xfrm>
            <a:off x="6463443" y="381474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Oval 29">
            <a:extLst>
              <a:ext uri="{FF2B5EF4-FFF2-40B4-BE49-F238E27FC236}">
                <a16:creationId xmlns:a16="http://schemas.microsoft.com/office/drawing/2014/main" id="{DEF66280-6E87-8D44-D529-F88DF4B707E3}"/>
              </a:ext>
            </a:extLst>
          </p:cNvPr>
          <p:cNvSpPr/>
          <p:nvPr/>
        </p:nvSpPr>
        <p:spPr>
          <a:xfrm>
            <a:off x="3283787" y="4093640"/>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Oval 30">
            <a:extLst>
              <a:ext uri="{FF2B5EF4-FFF2-40B4-BE49-F238E27FC236}">
                <a16:creationId xmlns:a16="http://schemas.microsoft.com/office/drawing/2014/main" id="{D5ED8008-FCDD-0262-528D-9B3913ACCB24}"/>
              </a:ext>
            </a:extLst>
          </p:cNvPr>
          <p:cNvSpPr/>
          <p:nvPr/>
        </p:nvSpPr>
        <p:spPr>
          <a:xfrm>
            <a:off x="4385959" y="2902052"/>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Oval 31">
            <a:extLst>
              <a:ext uri="{FF2B5EF4-FFF2-40B4-BE49-F238E27FC236}">
                <a16:creationId xmlns:a16="http://schemas.microsoft.com/office/drawing/2014/main" id="{A2CE2375-3E1B-D819-0787-851F0DC034C3}"/>
              </a:ext>
            </a:extLst>
          </p:cNvPr>
          <p:cNvSpPr/>
          <p:nvPr/>
        </p:nvSpPr>
        <p:spPr>
          <a:xfrm>
            <a:off x="3838860" y="4309733"/>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Oval 32">
            <a:extLst>
              <a:ext uri="{FF2B5EF4-FFF2-40B4-BE49-F238E27FC236}">
                <a16:creationId xmlns:a16="http://schemas.microsoft.com/office/drawing/2014/main" id="{283F97E8-EB38-6A6C-6CE4-03E7462A38A6}"/>
              </a:ext>
            </a:extLst>
          </p:cNvPr>
          <p:cNvSpPr/>
          <p:nvPr/>
        </p:nvSpPr>
        <p:spPr>
          <a:xfrm>
            <a:off x="3417892" y="428623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Oval 33">
            <a:extLst>
              <a:ext uri="{FF2B5EF4-FFF2-40B4-BE49-F238E27FC236}">
                <a16:creationId xmlns:a16="http://schemas.microsoft.com/office/drawing/2014/main" id="{E90013D6-B090-AE32-0EDA-FC2AF3890322}"/>
              </a:ext>
            </a:extLst>
          </p:cNvPr>
          <p:cNvSpPr/>
          <p:nvPr/>
        </p:nvSpPr>
        <p:spPr>
          <a:xfrm>
            <a:off x="3531185" y="435620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Oval 34">
            <a:extLst>
              <a:ext uri="{FF2B5EF4-FFF2-40B4-BE49-F238E27FC236}">
                <a16:creationId xmlns:a16="http://schemas.microsoft.com/office/drawing/2014/main" id="{9DF44B18-59B2-2A45-3779-888990EC9F2F}"/>
              </a:ext>
            </a:extLst>
          </p:cNvPr>
          <p:cNvSpPr/>
          <p:nvPr/>
        </p:nvSpPr>
        <p:spPr>
          <a:xfrm>
            <a:off x="3602219" y="4371742"/>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Oval 35">
            <a:extLst>
              <a:ext uri="{FF2B5EF4-FFF2-40B4-BE49-F238E27FC236}">
                <a16:creationId xmlns:a16="http://schemas.microsoft.com/office/drawing/2014/main" id="{A01955C5-A1CE-A9B1-A69D-5B086A184A9B}"/>
              </a:ext>
            </a:extLst>
          </p:cNvPr>
          <p:cNvSpPr/>
          <p:nvPr/>
        </p:nvSpPr>
        <p:spPr>
          <a:xfrm>
            <a:off x="8717328" y="3597629"/>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38" name="Straight Arrow Connector 37">
            <a:extLst>
              <a:ext uri="{FF2B5EF4-FFF2-40B4-BE49-F238E27FC236}">
                <a16:creationId xmlns:a16="http://schemas.microsoft.com/office/drawing/2014/main" id="{EA2527A9-881F-B382-DB86-0D37F489F880}"/>
              </a:ext>
            </a:extLst>
          </p:cNvPr>
          <p:cNvCxnSpPr>
            <a:cxnSpLocks/>
            <a:stCxn id="31" idx="3"/>
          </p:cNvCxnSpPr>
          <p:nvPr/>
        </p:nvCxnSpPr>
        <p:spPr>
          <a:xfrm flipH="1">
            <a:off x="3679943" y="3034133"/>
            <a:ext cx="728781" cy="11368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A9EE6EEF-27C0-BD64-8010-074E5AE9A1BE}"/>
              </a:ext>
            </a:extLst>
          </p:cNvPr>
          <p:cNvCxnSpPr>
            <a:cxnSpLocks/>
            <a:stCxn id="29" idx="2"/>
          </p:cNvCxnSpPr>
          <p:nvPr/>
        </p:nvCxnSpPr>
        <p:spPr>
          <a:xfrm flipH="1">
            <a:off x="4277987" y="3892115"/>
            <a:ext cx="2185456" cy="401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9E6746CA-FA93-0925-58B6-D0C0D648FDF8}"/>
              </a:ext>
            </a:extLst>
          </p:cNvPr>
          <p:cNvCxnSpPr>
            <a:cxnSpLocks/>
          </p:cNvCxnSpPr>
          <p:nvPr/>
        </p:nvCxnSpPr>
        <p:spPr>
          <a:xfrm flipH="1">
            <a:off x="4182816" y="3722628"/>
            <a:ext cx="4550064" cy="7264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2D8BB555-A995-6DFD-69A8-BD9E3B8636B1}"/>
              </a:ext>
            </a:extLst>
          </p:cNvPr>
          <p:cNvSpPr txBox="1"/>
          <p:nvPr/>
        </p:nvSpPr>
        <p:spPr>
          <a:xfrm>
            <a:off x="1072106" y="5090279"/>
            <a:ext cx="10021010" cy="646331"/>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Un grupo de soluciones que a etapas tempranas encontró una zona promisoria atrae al resto de las soluciones y otros entornos del espacio de búsqueda quedan poco explorados o inexplorados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443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6</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Algoritmos genéticos</a:t>
            </a:r>
          </a:p>
        </p:txBody>
      </p:sp>
      <p:cxnSp>
        <p:nvCxnSpPr>
          <p:cNvPr id="7" name="Straight Arrow Connector 6">
            <a:extLst>
              <a:ext uri="{FF2B5EF4-FFF2-40B4-BE49-F238E27FC236}">
                <a16:creationId xmlns:a16="http://schemas.microsoft.com/office/drawing/2014/main" id="{D23B5299-65D0-237B-3F55-51BE772FD170}"/>
              </a:ext>
            </a:extLst>
          </p:cNvPr>
          <p:cNvCxnSpPr>
            <a:cxnSpLocks/>
          </p:cNvCxnSpPr>
          <p:nvPr/>
        </p:nvCxnSpPr>
        <p:spPr>
          <a:xfrm flipV="1">
            <a:off x="1054658" y="2479246"/>
            <a:ext cx="0" cy="2391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1FBAB211-02C0-0DB6-1A6D-E6C2B8558717}"/>
              </a:ext>
            </a:extLst>
          </p:cNvPr>
          <p:cNvCxnSpPr>
            <a:cxnSpLocks/>
          </p:cNvCxnSpPr>
          <p:nvPr/>
        </p:nvCxnSpPr>
        <p:spPr>
          <a:xfrm>
            <a:off x="1054658" y="4870753"/>
            <a:ext cx="986483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Freeform: Shape 20">
            <a:extLst>
              <a:ext uri="{FF2B5EF4-FFF2-40B4-BE49-F238E27FC236}">
                <a16:creationId xmlns:a16="http://schemas.microsoft.com/office/drawing/2014/main" id="{783983B0-5F88-5688-960E-4AA7ED236EEE}"/>
              </a:ext>
            </a:extLst>
          </p:cNvPr>
          <p:cNvSpPr/>
          <p:nvPr/>
        </p:nvSpPr>
        <p:spPr>
          <a:xfrm>
            <a:off x="1072106" y="2564401"/>
            <a:ext cx="9805181" cy="2135335"/>
          </a:xfrm>
          <a:custGeom>
            <a:avLst/>
            <a:gdLst>
              <a:gd name="connsiteX0" fmla="*/ 0 w 9805181"/>
              <a:gd name="connsiteY0" fmla="*/ 879387 h 2224548"/>
              <a:gd name="connsiteX1" fmla="*/ 1617784 w 9805181"/>
              <a:gd name="connsiteY1" fmla="*/ 415153 h 2224548"/>
              <a:gd name="connsiteX2" fmla="*/ 2405575 w 9805181"/>
              <a:gd name="connsiteY2" fmla="*/ 1779720 h 2224548"/>
              <a:gd name="connsiteX3" fmla="*/ 3024554 w 9805181"/>
              <a:gd name="connsiteY3" fmla="*/ 1737517 h 2224548"/>
              <a:gd name="connsiteX4" fmla="*/ 3502855 w 9805181"/>
              <a:gd name="connsiteY4" fmla="*/ 260409 h 2224548"/>
              <a:gd name="connsiteX5" fmla="*/ 4107766 w 9805181"/>
              <a:gd name="connsiteY5" fmla="*/ 176003 h 2224548"/>
              <a:gd name="connsiteX6" fmla="*/ 4628270 w 9805181"/>
              <a:gd name="connsiteY6" fmla="*/ 2075141 h 2224548"/>
              <a:gd name="connsiteX7" fmla="*/ 5373858 w 9805181"/>
              <a:gd name="connsiteY7" fmla="*/ 1920397 h 2224548"/>
              <a:gd name="connsiteX8" fmla="*/ 5809957 w 9805181"/>
              <a:gd name="connsiteY8" fmla="*/ 471424 h 2224548"/>
              <a:gd name="connsiteX9" fmla="*/ 6485206 w 9805181"/>
              <a:gd name="connsiteY9" fmla="*/ 527695 h 2224548"/>
              <a:gd name="connsiteX10" fmla="*/ 7005710 w 9805181"/>
              <a:gd name="connsiteY10" fmla="*/ 2061073 h 2224548"/>
              <a:gd name="connsiteX11" fmla="*/ 7582486 w 9805181"/>
              <a:gd name="connsiteY11" fmla="*/ 1934464 h 2224548"/>
              <a:gd name="connsiteX12" fmla="*/ 7765366 w 9805181"/>
              <a:gd name="connsiteY12" fmla="*/ 344815 h 2224548"/>
              <a:gd name="connsiteX13" fmla="*/ 8651630 w 9805181"/>
              <a:gd name="connsiteY13" fmla="*/ 1385824 h 2224548"/>
              <a:gd name="connsiteX14" fmla="*/ 9805181 w 9805181"/>
              <a:gd name="connsiteY14" fmla="*/ 1428027 h 2224548"/>
              <a:gd name="connsiteX0" fmla="*/ 0 w 9805181"/>
              <a:gd name="connsiteY0" fmla="*/ 871377 h 2192183"/>
              <a:gd name="connsiteX1" fmla="*/ 1617784 w 9805181"/>
              <a:gd name="connsiteY1" fmla="*/ 407143 h 2192183"/>
              <a:gd name="connsiteX2" fmla="*/ 2405575 w 9805181"/>
              <a:gd name="connsiteY2" fmla="*/ 1771710 h 2192183"/>
              <a:gd name="connsiteX3" fmla="*/ 3024554 w 9805181"/>
              <a:gd name="connsiteY3" fmla="*/ 1729507 h 2192183"/>
              <a:gd name="connsiteX4" fmla="*/ 3502855 w 9805181"/>
              <a:gd name="connsiteY4" fmla="*/ 252399 h 2192183"/>
              <a:gd name="connsiteX5" fmla="*/ 4107766 w 9805181"/>
              <a:gd name="connsiteY5" fmla="*/ 167993 h 2192183"/>
              <a:gd name="connsiteX6" fmla="*/ 4571999 w 9805181"/>
              <a:gd name="connsiteY6" fmla="*/ 1954590 h 2192183"/>
              <a:gd name="connsiteX7" fmla="*/ 5373858 w 9805181"/>
              <a:gd name="connsiteY7" fmla="*/ 1912387 h 2192183"/>
              <a:gd name="connsiteX8" fmla="*/ 5809957 w 9805181"/>
              <a:gd name="connsiteY8" fmla="*/ 463414 h 2192183"/>
              <a:gd name="connsiteX9" fmla="*/ 6485206 w 9805181"/>
              <a:gd name="connsiteY9" fmla="*/ 519685 h 2192183"/>
              <a:gd name="connsiteX10" fmla="*/ 7005710 w 9805181"/>
              <a:gd name="connsiteY10" fmla="*/ 2053063 h 2192183"/>
              <a:gd name="connsiteX11" fmla="*/ 7582486 w 9805181"/>
              <a:gd name="connsiteY11" fmla="*/ 1926454 h 2192183"/>
              <a:gd name="connsiteX12" fmla="*/ 7765366 w 9805181"/>
              <a:gd name="connsiteY12" fmla="*/ 336805 h 2192183"/>
              <a:gd name="connsiteX13" fmla="*/ 8651630 w 9805181"/>
              <a:gd name="connsiteY13" fmla="*/ 1377814 h 2192183"/>
              <a:gd name="connsiteX14" fmla="*/ 9805181 w 9805181"/>
              <a:gd name="connsiteY14" fmla="*/ 1420017 h 2192183"/>
              <a:gd name="connsiteX0" fmla="*/ 0 w 9805181"/>
              <a:gd name="connsiteY0" fmla="*/ 871377 h 2192183"/>
              <a:gd name="connsiteX1" fmla="*/ 1617784 w 9805181"/>
              <a:gd name="connsiteY1" fmla="*/ 407143 h 2192183"/>
              <a:gd name="connsiteX2" fmla="*/ 2405575 w 9805181"/>
              <a:gd name="connsiteY2" fmla="*/ 1771710 h 2192183"/>
              <a:gd name="connsiteX3" fmla="*/ 3024554 w 9805181"/>
              <a:gd name="connsiteY3" fmla="*/ 1729507 h 2192183"/>
              <a:gd name="connsiteX4" fmla="*/ 3502855 w 9805181"/>
              <a:gd name="connsiteY4" fmla="*/ 252399 h 2192183"/>
              <a:gd name="connsiteX5" fmla="*/ 4107766 w 9805181"/>
              <a:gd name="connsiteY5" fmla="*/ 167993 h 2192183"/>
              <a:gd name="connsiteX6" fmla="*/ 4571999 w 9805181"/>
              <a:gd name="connsiteY6" fmla="*/ 1954590 h 2192183"/>
              <a:gd name="connsiteX7" fmla="*/ 5430128 w 9805181"/>
              <a:gd name="connsiteY7" fmla="*/ 1884252 h 2192183"/>
              <a:gd name="connsiteX8" fmla="*/ 5809957 w 9805181"/>
              <a:gd name="connsiteY8" fmla="*/ 463414 h 2192183"/>
              <a:gd name="connsiteX9" fmla="*/ 6485206 w 9805181"/>
              <a:gd name="connsiteY9" fmla="*/ 519685 h 2192183"/>
              <a:gd name="connsiteX10" fmla="*/ 7005710 w 9805181"/>
              <a:gd name="connsiteY10" fmla="*/ 2053063 h 2192183"/>
              <a:gd name="connsiteX11" fmla="*/ 7582486 w 9805181"/>
              <a:gd name="connsiteY11" fmla="*/ 1926454 h 2192183"/>
              <a:gd name="connsiteX12" fmla="*/ 7765366 w 9805181"/>
              <a:gd name="connsiteY12" fmla="*/ 336805 h 2192183"/>
              <a:gd name="connsiteX13" fmla="*/ 8651630 w 9805181"/>
              <a:gd name="connsiteY13" fmla="*/ 1377814 h 2192183"/>
              <a:gd name="connsiteX14" fmla="*/ 9805181 w 9805181"/>
              <a:gd name="connsiteY14" fmla="*/ 1420017 h 2192183"/>
              <a:gd name="connsiteX0" fmla="*/ 0 w 9805181"/>
              <a:gd name="connsiteY0" fmla="*/ 871377 h 2192183"/>
              <a:gd name="connsiteX1" fmla="*/ 1617784 w 9805181"/>
              <a:gd name="connsiteY1" fmla="*/ 407143 h 2192183"/>
              <a:gd name="connsiteX2" fmla="*/ 2405575 w 9805181"/>
              <a:gd name="connsiteY2" fmla="*/ 1771710 h 2192183"/>
              <a:gd name="connsiteX3" fmla="*/ 3024554 w 9805181"/>
              <a:gd name="connsiteY3" fmla="*/ 1729507 h 2192183"/>
              <a:gd name="connsiteX4" fmla="*/ 3502855 w 9805181"/>
              <a:gd name="connsiteY4" fmla="*/ 252399 h 2192183"/>
              <a:gd name="connsiteX5" fmla="*/ 4107766 w 9805181"/>
              <a:gd name="connsiteY5" fmla="*/ 167993 h 2192183"/>
              <a:gd name="connsiteX6" fmla="*/ 4571999 w 9805181"/>
              <a:gd name="connsiteY6" fmla="*/ 1954590 h 2192183"/>
              <a:gd name="connsiteX7" fmla="*/ 5359790 w 9805181"/>
              <a:gd name="connsiteY7" fmla="*/ 1940523 h 2192183"/>
              <a:gd name="connsiteX8" fmla="*/ 5809957 w 9805181"/>
              <a:gd name="connsiteY8" fmla="*/ 463414 h 2192183"/>
              <a:gd name="connsiteX9" fmla="*/ 6485206 w 9805181"/>
              <a:gd name="connsiteY9" fmla="*/ 519685 h 2192183"/>
              <a:gd name="connsiteX10" fmla="*/ 7005710 w 9805181"/>
              <a:gd name="connsiteY10" fmla="*/ 2053063 h 2192183"/>
              <a:gd name="connsiteX11" fmla="*/ 7582486 w 9805181"/>
              <a:gd name="connsiteY11" fmla="*/ 1926454 h 2192183"/>
              <a:gd name="connsiteX12" fmla="*/ 7765366 w 9805181"/>
              <a:gd name="connsiteY12" fmla="*/ 336805 h 2192183"/>
              <a:gd name="connsiteX13" fmla="*/ 8651630 w 9805181"/>
              <a:gd name="connsiteY13" fmla="*/ 1377814 h 2192183"/>
              <a:gd name="connsiteX14" fmla="*/ 9805181 w 9805181"/>
              <a:gd name="connsiteY14" fmla="*/ 1420017 h 2192183"/>
              <a:gd name="connsiteX0" fmla="*/ 0 w 9805181"/>
              <a:gd name="connsiteY0" fmla="*/ 871377 h 2194255"/>
              <a:gd name="connsiteX1" fmla="*/ 1617784 w 9805181"/>
              <a:gd name="connsiteY1" fmla="*/ 407143 h 2194255"/>
              <a:gd name="connsiteX2" fmla="*/ 2405575 w 9805181"/>
              <a:gd name="connsiteY2" fmla="*/ 1771710 h 2194255"/>
              <a:gd name="connsiteX3" fmla="*/ 3024554 w 9805181"/>
              <a:gd name="connsiteY3" fmla="*/ 1729507 h 2194255"/>
              <a:gd name="connsiteX4" fmla="*/ 3502855 w 9805181"/>
              <a:gd name="connsiteY4" fmla="*/ 252399 h 2194255"/>
              <a:gd name="connsiteX5" fmla="*/ 4107766 w 9805181"/>
              <a:gd name="connsiteY5" fmla="*/ 167993 h 2194255"/>
              <a:gd name="connsiteX6" fmla="*/ 4571999 w 9805181"/>
              <a:gd name="connsiteY6" fmla="*/ 1954590 h 2194255"/>
              <a:gd name="connsiteX7" fmla="*/ 5359790 w 9805181"/>
              <a:gd name="connsiteY7" fmla="*/ 1940523 h 2194255"/>
              <a:gd name="connsiteX8" fmla="*/ 5809957 w 9805181"/>
              <a:gd name="connsiteY8" fmla="*/ 463414 h 2194255"/>
              <a:gd name="connsiteX9" fmla="*/ 6485206 w 9805181"/>
              <a:gd name="connsiteY9" fmla="*/ 519685 h 2194255"/>
              <a:gd name="connsiteX10" fmla="*/ 7005710 w 9805181"/>
              <a:gd name="connsiteY10" fmla="*/ 2053063 h 2194255"/>
              <a:gd name="connsiteX11" fmla="*/ 7582486 w 9805181"/>
              <a:gd name="connsiteY11" fmla="*/ 1926454 h 2194255"/>
              <a:gd name="connsiteX12" fmla="*/ 7948246 w 9805181"/>
              <a:gd name="connsiteY12" fmla="*/ 294602 h 2194255"/>
              <a:gd name="connsiteX13" fmla="*/ 8651630 w 9805181"/>
              <a:gd name="connsiteY13" fmla="*/ 1377814 h 2194255"/>
              <a:gd name="connsiteX14" fmla="*/ 9805181 w 9805181"/>
              <a:gd name="connsiteY14" fmla="*/ 1420017 h 2194255"/>
              <a:gd name="connsiteX0" fmla="*/ 0 w 9805181"/>
              <a:gd name="connsiteY0" fmla="*/ 871377 h 2194952"/>
              <a:gd name="connsiteX1" fmla="*/ 1617784 w 9805181"/>
              <a:gd name="connsiteY1" fmla="*/ 407143 h 2194952"/>
              <a:gd name="connsiteX2" fmla="*/ 2405575 w 9805181"/>
              <a:gd name="connsiteY2" fmla="*/ 1771710 h 2194952"/>
              <a:gd name="connsiteX3" fmla="*/ 3024554 w 9805181"/>
              <a:gd name="connsiteY3" fmla="*/ 1729507 h 2194952"/>
              <a:gd name="connsiteX4" fmla="*/ 3502855 w 9805181"/>
              <a:gd name="connsiteY4" fmla="*/ 252399 h 2194952"/>
              <a:gd name="connsiteX5" fmla="*/ 4107766 w 9805181"/>
              <a:gd name="connsiteY5" fmla="*/ 167993 h 2194952"/>
              <a:gd name="connsiteX6" fmla="*/ 4571999 w 9805181"/>
              <a:gd name="connsiteY6" fmla="*/ 1954590 h 2194952"/>
              <a:gd name="connsiteX7" fmla="*/ 5359790 w 9805181"/>
              <a:gd name="connsiteY7" fmla="*/ 1940523 h 2194952"/>
              <a:gd name="connsiteX8" fmla="*/ 5809957 w 9805181"/>
              <a:gd name="connsiteY8" fmla="*/ 463414 h 2194952"/>
              <a:gd name="connsiteX9" fmla="*/ 6485206 w 9805181"/>
              <a:gd name="connsiteY9" fmla="*/ 519685 h 2194952"/>
              <a:gd name="connsiteX10" fmla="*/ 7005710 w 9805181"/>
              <a:gd name="connsiteY10" fmla="*/ 2053063 h 2194952"/>
              <a:gd name="connsiteX11" fmla="*/ 7582486 w 9805181"/>
              <a:gd name="connsiteY11" fmla="*/ 1926454 h 2194952"/>
              <a:gd name="connsiteX12" fmla="*/ 8117058 w 9805181"/>
              <a:gd name="connsiteY12" fmla="*/ 280534 h 2194952"/>
              <a:gd name="connsiteX13" fmla="*/ 8651630 w 9805181"/>
              <a:gd name="connsiteY13" fmla="*/ 1377814 h 2194952"/>
              <a:gd name="connsiteX14" fmla="*/ 9805181 w 9805181"/>
              <a:gd name="connsiteY14" fmla="*/ 1420017 h 2194952"/>
              <a:gd name="connsiteX0" fmla="*/ 0 w 9805181"/>
              <a:gd name="connsiteY0" fmla="*/ 794231 h 2117806"/>
              <a:gd name="connsiteX1" fmla="*/ 1617784 w 9805181"/>
              <a:gd name="connsiteY1" fmla="*/ 329997 h 2117806"/>
              <a:gd name="connsiteX2" fmla="*/ 2405575 w 9805181"/>
              <a:gd name="connsiteY2" fmla="*/ 1694564 h 2117806"/>
              <a:gd name="connsiteX3" fmla="*/ 3024554 w 9805181"/>
              <a:gd name="connsiteY3" fmla="*/ 1652361 h 2117806"/>
              <a:gd name="connsiteX4" fmla="*/ 3502855 w 9805181"/>
              <a:gd name="connsiteY4" fmla="*/ 175253 h 2117806"/>
              <a:gd name="connsiteX5" fmla="*/ 4178104 w 9805181"/>
              <a:gd name="connsiteY5" fmla="*/ 217456 h 2117806"/>
              <a:gd name="connsiteX6" fmla="*/ 4571999 w 9805181"/>
              <a:gd name="connsiteY6" fmla="*/ 1877444 h 2117806"/>
              <a:gd name="connsiteX7" fmla="*/ 5359790 w 9805181"/>
              <a:gd name="connsiteY7" fmla="*/ 1863377 h 2117806"/>
              <a:gd name="connsiteX8" fmla="*/ 5809957 w 9805181"/>
              <a:gd name="connsiteY8" fmla="*/ 386268 h 2117806"/>
              <a:gd name="connsiteX9" fmla="*/ 6485206 w 9805181"/>
              <a:gd name="connsiteY9" fmla="*/ 442539 h 2117806"/>
              <a:gd name="connsiteX10" fmla="*/ 7005710 w 9805181"/>
              <a:gd name="connsiteY10" fmla="*/ 1975917 h 2117806"/>
              <a:gd name="connsiteX11" fmla="*/ 7582486 w 9805181"/>
              <a:gd name="connsiteY11" fmla="*/ 1849308 h 2117806"/>
              <a:gd name="connsiteX12" fmla="*/ 8117058 w 9805181"/>
              <a:gd name="connsiteY12" fmla="*/ 203388 h 2117806"/>
              <a:gd name="connsiteX13" fmla="*/ 8651630 w 9805181"/>
              <a:gd name="connsiteY13" fmla="*/ 1300668 h 2117806"/>
              <a:gd name="connsiteX14" fmla="*/ 9805181 w 9805181"/>
              <a:gd name="connsiteY14" fmla="*/ 1342871 h 2117806"/>
              <a:gd name="connsiteX0" fmla="*/ 0 w 9805181"/>
              <a:gd name="connsiteY0" fmla="*/ 794231 h 2117806"/>
              <a:gd name="connsiteX1" fmla="*/ 1617784 w 9805181"/>
              <a:gd name="connsiteY1" fmla="*/ 329997 h 2117806"/>
              <a:gd name="connsiteX2" fmla="*/ 2335237 w 9805181"/>
              <a:gd name="connsiteY2" fmla="*/ 1582023 h 2117806"/>
              <a:gd name="connsiteX3" fmla="*/ 3024554 w 9805181"/>
              <a:gd name="connsiteY3" fmla="*/ 1652361 h 2117806"/>
              <a:gd name="connsiteX4" fmla="*/ 3502855 w 9805181"/>
              <a:gd name="connsiteY4" fmla="*/ 175253 h 2117806"/>
              <a:gd name="connsiteX5" fmla="*/ 4178104 w 9805181"/>
              <a:gd name="connsiteY5" fmla="*/ 217456 h 2117806"/>
              <a:gd name="connsiteX6" fmla="*/ 4571999 w 9805181"/>
              <a:gd name="connsiteY6" fmla="*/ 1877444 h 2117806"/>
              <a:gd name="connsiteX7" fmla="*/ 5359790 w 9805181"/>
              <a:gd name="connsiteY7" fmla="*/ 1863377 h 2117806"/>
              <a:gd name="connsiteX8" fmla="*/ 5809957 w 9805181"/>
              <a:gd name="connsiteY8" fmla="*/ 386268 h 2117806"/>
              <a:gd name="connsiteX9" fmla="*/ 6485206 w 9805181"/>
              <a:gd name="connsiteY9" fmla="*/ 442539 h 2117806"/>
              <a:gd name="connsiteX10" fmla="*/ 7005710 w 9805181"/>
              <a:gd name="connsiteY10" fmla="*/ 1975917 h 2117806"/>
              <a:gd name="connsiteX11" fmla="*/ 7582486 w 9805181"/>
              <a:gd name="connsiteY11" fmla="*/ 1849308 h 2117806"/>
              <a:gd name="connsiteX12" fmla="*/ 8117058 w 9805181"/>
              <a:gd name="connsiteY12" fmla="*/ 203388 h 2117806"/>
              <a:gd name="connsiteX13" fmla="*/ 8651630 w 9805181"/>
              <a:gd name="connsiteY13" fmla="*/ 1300668 h 2117806"/>
              <a:gd name="connsiteX14" fmla="*/ 9805181 w 9805181"/>
              <a:gd name="connsiteY14" fmla="*/ 1342871 h 2117806"/>
              <a:gd name="connsiteX0" fmla="*/ 0 w 9805181"/>
              <a:gd name="connsiteY0" fmla="*/ 794231 h 2117806"/>
              <a:gd name="connsiteX1" fmla="*/ 1617784 w 9805181"/>
              <a:gd name="connsiteY1" fmla="*/ 329997 h 2117806"/>
              <a:gd name="connsiteX2" fmla="*/ 2335237 w 9805181"/>
              <a:gd name="connsiteY2" fmla="*/ 1582023 h 2117806"/>
              <a:gd name="connsiteX3" fmla="*/ 3024554 w 9805181"/>
              <a:gd name="connsiteY3" fmla="*/ 1652361 h 2117806"/>
              <a:gd name="connsiteX4" fmla="*/ 3502855 w 9805181"/>
              <a:gd name="connsiteY4" fmla="*/ 175253 h 2117806"/>
              <a:gd name="connsiteX5" fmla="*/ 4178104 w 9805181"/>
              <a:gd name="connsiteY5" fmla="*/ 217456 h 2117806"/>
              <a:gd name="connsiteX6" fmla="*/ 4571999 w 9805181"/>
              <a:gd name="connsiteY6" fmla="*/ 1877444 h 2117806"/>
              <a:gd name="connsiteX7" fmla="*/ 5359790 w 9805181"/>
              <a:gd name="connsiteY7" fmla="*/ 1863377 h 2117806"/>
              <a:gd name="connsiteX8" fmla="*/ 5809957 w 9805181"/>
              <a:gd name="connsiteY8" fmla="*/ 386268 h 2117806"/>
              <a:gd name="connsiteX9" fmla="*/ 6485206 w 9805181"/>
              <a:gd name="connsiteY9" fmla="*/ 442539 h 2117806"/>
              <a:gd name="connsiteX10" fmla="*/ 7005710 w 9805181"/>
              <a:gd name="connsiteY10" fmla="*/ 1975917 h 2117806"/>
              <a:gd name="connsiteX11" fmla="*/ 7582486 w 9805181"/>
              <a:gd name="connsiteY11" fmla="*/ 1849308 h 2117806"/>
              <a:gd name="connsiteX12" fmla="*/ 8117058 w 9805181"/>
              <a:gd name="connsiteY12" fmla="*/ 203388 h 2117806"/>
              <a:gd name="connsiteX13" fmla="*/ 8721968 w 9805181"/>
              <a:gd name="connsiteY13" fmla="*/ 1300668 h 2117806"/>
              <a:gd name="connsiteX14" fmla="*/ 9805181 w 9805181"/>
              <a:gd name="connsiteY14" fmla="*/ 1342871 h 2117806"/>
              <a:gd name="connsiteX0" fmla="*/ 0 w 9805181"/>
              <a:gd name="connsiteY0" fmla="*/ 794231 h 2159040"/>
              <a:gd name="connsiteX1" fmla="*/ 1617784 w 9805181"/>
              <a:gd name="connsiteY1" fmla="*/ 329997 h 2159040"/>
              <a:gd name="connsiteX2" fmla="*/ 2335237 w 9805181"/>
              <a:gd name="connsiteY2" fmla="*/ 1582023 h 2159040"/>
              <a:gd name="connsiteX3" fmla="*/ 3024554 w 9805181"/>
              <a:gd name="connsiteY3" fmla="*/ 1652361 h 2159040"/>
              <a:gd name="connsiteX4" fmla="*/ 3502855 w 9805181"/>
              <a:gd name="connsiteY4" fmla="*/ 175253 h 2159040"/>
              <a:gd name="connsiteX5" fmla="*/ 4178104 w 9805181"/>
              <a:gd name="connsiteY5" fmla="*/ 217456 h 2159040"/>
              <a:gd name="connsiteX6" fmla="*/ 4571999 w 9805181"/>
              <a:gd name="connsiteY6" fmla="*/ 1877444 h 2159040"/>
              <a:gd name="connsiteX7" fmla="*/ 5359790 w 9805181"/>
              <a:gd name="connsiteY7" fmla="*/ 1863377 h 2159040"/>
              <a:gd name="connsiteX8" fmla="*/ 5809957 w 9805181"/>
              <a:gd name="connsiteY8" fmla="*/ 386268 h 2159040"/>
              <a:gd name="connsiteX9" fmla="*/ 6485206 w 9805181"/>
              <a:gd name="connsiteY9" fmla="*/ 442539 h 2159040"/>
              <a:gd name="connsiteX10" fmla="*/ 7005710 w 9805181"/>
              <a:gd name="connsiteY10" fmla="*/ 1975917 h 2159040"/>
              <a:gd name="connsiteX11" fmla="*/ 7498080 w 9805181"/>
              <a:gd name="connsiteY11" fmla="*/ 1933715 h 2159040"/>
              <a:gd name="connsiteX12" fmla="*/ 8117058 w 9805181"/>
              <a:gd name="connsiteY12" fmla="*/ 203388 h 2159040"/>
              <a:gd name="connsiteX13" fmla="*/ 8721968 w 9805181"/>
              <a:gd name="connsiteY13" fmla="*/ 1300668 h 2159040"/>
              <a:gd name="connsiteX14" fmla="*/ 9805181 w 9805181"/>
              <a:gd name="connsiteY14" fmla="*/ 1342871 h 2159040"/>
              <a:gd name="connsiteX0" fmla="*/ 0 w 9805181"/>
              <a:gd name="connsiteY0" fmla="*/ 794231 h 2135335"/>
              <a:gd name="connsiteX1" fmla="*/ 1617784 w 9805181"/>
              <a:gd name="connsiteY1" fmla="*/ 329997 h 2135335"/>
              <a:gd name="connsiteX2" fmla="*/ 2335237 w 9805181"/>
              <a:gd name="connsiteY2" fmla="*/ 1582023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571999 w 9805181"/>
              <a:gd name="connsiteY6" fmla="*/ 1877444 h 2135335"/>
              <a:gd name="connsiteX7" fmla="*/ 5359790 w 9805181"/>
              <a:gd name="connsiteY7" fmla="*/ 1863377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582023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571999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582023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708632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117058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708632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8032652 w 9805181"/>
              <a:gd name="connsiteY12" fmla="*/ 203388 h 2135335"/>
              <a:gd name="connsiteX13" fmla="*/ 8721968 w 9805181"/>
              <a:gd name="connsiteY13" fmla="*/ 1300668 h 2135335"/>
              <a:gd name="connsiteX14" fmla="*/ 9805181 w 9805181"/>
              <a:gd name="connsiteY14" fmla="*/ 1342871 h 2135335"/>
              <a:gd name="connsiteX0" fmla="*/ 0 w 9805181"/>
              <a:gd name="connsiteY0" fmla="*/ 794231 h 2135335"/>
              <a:gd name="connsiteX1" fmla="*/ 1617784 w 9805181"/>
              <a:gd name="connsiteY1" fmla="*/ 329997 h 2135335"/>
              <a:gd name="connsiteX2" fmla="*/ 2335237 w 9805181"/>
              <a:gd name="connsiteY2" fmla="*/ 1708632 h 2135335"/>
              <a:gd name="connsiteX3" fmla="*/ 3024554 w 9805181"/>
              <a:gd name="connsiteY3" fmla="*/ 1652361 h 2135335"/>
              <a:gd name="connsiteX4" fmla="*/ 3502855 w 9805181"/>
              <a:gd name="connsiteY4" fmla="*/ 175253 h 2135335"/>
              <a:gd name="connsiteX5" fmla="*/ 4178104 w 9805181"/>
              <a:gd name="connsiteY5" fmla="*/ 217456 h 2135335"/>
              <a:gd name="connsiteX6" fmla="*/ 4684541 w 9805181"/>
              <a:gd name="connsiteY6" fmla="*/ 1877444 h 2135335"/>
              <a:gd name="connsiteX7" fmla="*/ 5275384 w 9805181"/>
              <a:gd name="connsiteY7" fmla="*/ 1849309 h 2135335"/>
              <a:gd name="connsiteX8" fmla="*/ 5809957 w 9805181"/>
              <a:gd name="connsiteY8" fmla="*/ 386268 h 2135335"/>
              <a:gd name="connsiteX9" fmla="*/ 6485206 w 9805181"/>
              <a:gd name="connsiteY9" fmla="*/ 442539 h 2135335"/>
              <a:gd name="connsiteX10" fmla="*/ 7005710 w 9805181"/>
              <a:gd name="connsiteY10" fmla="*/ 1933714 h 2135335"/>
              <a:gd name="connsiteX11" fmla="*/ 7498080 w 9805181"/>
              <a:gd name="connsiteY11" fmla="*/ 1933715 h 2135335"/>
              <a:gd name="connsiteX12" fmla="*/ 7976381 w 9805181"/>
              <a:gd name="connsiteY12" fmla="*/ 203388 h 2135335"/>
              <a:gd name="connsiteX13" fmla="*/ 8721968 w 9805181"/>
              <a:gd name="connsiteY13" fmla="*/ 1300668 h 2135335"/>
              <a:gd name="connsiteX14" fmla="*/ 9805181 w 9805181"/>
              <a:gd name="connsiteY14" fmla="*/ 1342871 h 2135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805181" h="2135335">
                <a:moveTo>
                  <a:pt x="0" y="794231"/>
                </a:moveTo>
                <a:cubicBezTo>
                  <a:pt x="608427" y="487086"/>
                  <a:pt x="1228578" y="177597"/>
                  <a:pt x="1617784" y="329997"/>
                </a:cubicBezTo>
                <a:cubicBezTo>
                  <a:pt x="2006990" y="482397"/>
                  <a:pt x="2100775" y="1488238"/>
                  <a:pt x="2335237" y="1708632"/>
                </a:cubicBezTo>
                <a:cubicBezTo>
                  <a:pt x="2569699" y="1929026"/>
                  <a:pt x="2829951" y="1907924"/>
                  <a:pt x="3024554" y="1652361"/>
                </a:cubicBezTo>
                <a:cubicBezTo>
                  <a:pt x="3219157" y="1396798"/>
                  <a:pt x="3310597" y="414404"/>
                  <a:pt x="3502855" y="175253"/>
                </a:cubicBezTo>
                <a:cubicBezTo>
                  <a:pt x="3695113" y="-63898"/>
                  <a:pt x="3981156" y="-66243"/>
                  <a:pt x="4178104" y="217456"/>
                </a:cubicBezTo>
                <a:cubicBezTo>
                  <a:pt x="4375052" y="501155"/>
                  <a:pt x="4501661" y="1605469"/>
                  <a:pt x="4684541" y="1877444"/>
                </a:cubicBezTo>
                <a:cubicBezTo>
                  <a:pt x="4867421" y="2149419"/>
                  <a:pt x="5087815" y="2097838"/>
                  <a:pt x="5275384" y="1849309"/>
                </a:cubicBezTo>
                <a:cubicBezTo>
                  <a:pt x="5462953" y="1600780"/>
                  <a:pt x="5608320" y="620730"/>
                  <a:pt x="5809957" y="386268"/>
                </a:cubicBezTo>
                <a:cubicBezTo>
                  <a:pt x="6011594" y="151806"/>
                  <a:pt x="6285914" y="184631"/>
                  <a:pt x="6485206" y="442539"/>
                </a:cubicBezTo>
                <a:cubicBezTo>
                  <a:pt x="6684498" y="700447"/>
                  <a:pt x="6836898" y="1685185"/>
                  <a:pt x="7005710" y="1933714"/>
                </a:cubicBezTo>
                <a:cubicBezTo>
                  <a:pt x="7174522" y="2182243"/>
                  <a:pt x="7336302" y="2222103"/>
                  <a:pt x="7498080" y="1933715"/>
                </a:cubicBezTo>
                <a:cubicBezTo>
                  <a:pt x="7659858" y="1645327"/>
                  <a:pt x="7772400" y="308896"/>
                  <a:pt x="7976381" y="203388"/>
                </a:cubicBezTo>
                <a:cubicBezTo>
                  <a:pt x="8180362" y="97880"/>
                  <a:pt x="8381999" y="1120133"/>
                  <a:pt x="8721968" y="1300668"/>
                </a:cubicBezTo>
                <a:cubicBezTo>
                  <a:pt x="9061937" y="1481203"/>
                  <a:pt x="9573064" y="1352250"/>
                  <a:pt x="9805181" y="134287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7" name="Oval 26">
            <a:extLst>
              <a:ext uri="{FF2B5EF4-FFF2-40B4-BE49-F238E27FC236}">
                <a16:creationId xmlns:a16="http://schemas.microsoft.com/office/drawing/2014/main" id="{6EE80D85-1D30-8224-7FC5-0F897C74741F}"/>
              </a:ext>
            </a:extLst>
          </p:cNvPr>
          <p:cNvSpPr/>
          <p:nvPr/>
        </p:nvSpPr>
        <p:spPr>
          <a:xfrm>
            <a:off x="3378958" y="421626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8" name="Oval 27">
            <a:extLst>
              <a:ext uri="{FF2B5EF4-FFF2-40B4-BE49-F238E27FC236}">
                <a16:creationId xmlns:a16="http://schemas.microsoft.com/office/drawing/2014/main" id="{C4CFB9EB-435F-EBBE-0BE1-29C68A68EAB6}"/>
              </a:ext>
            </a:extLst>
          </p:cNvPr>
          <p:cNvSpPr/>
          <p:nvPr/>
        </p:nvSpPr>
        <p:spPr>
          <a:xfrm>
            <a:off x="3725567" y="4328451"/>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9" name="Oval 28">
            <a:extLst>
              <a:ext uri="{FF2B5EF4-FFF2-40B4-BE49-F238E27FC236}">
                <a16:creationId xmlns:a16="http://schemas.microsoft.com/office/drawing/2014/main" id="{5A3CEE44-329B-1FC8-A5C8-EAA473F52101}"/>
              </a:ext>
            </a:extLst>
          </p:cNvPr>
          <p:cNvSpPr/>
          <p:nvPr/>
        </p:nvSpPr>
        <p:spPr>
          <a:xfrm>
            <a:off x="6124786" y="4465256"/>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0" name="Oval 29">
            <a:extLst>
              <a:ext uri="{FF2B5EF4-FFF2-40B4-BE49-F238E27FC236}">
                <a16:creationId xmlns:a16="http://schemas.microsoft.com/office/drawing/2014/main" id="{DEF66280-6E87-8D44-D529-F88DF4B707E3}"/>
              </a:ext>
            </a:extLst>
          </p:cNvPr>
          <p:cNvSpPr/>
          <p:nvPr/>
        </p:nvSpPr>
        <p:spPr>
          <a:xfrm>
            <a:off x="8396179" y="4552773"/>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1" name="Oval 30">
            <a:extLst>
              <a:ext uri="{FF2B5EF4-FFF2-40B4-BE49-F238E27FC236}">
                <a16:creationId xmlns:a16="http://schemas.microsoft.com/office/drawing/2014/main" id="{D5ED8008-FCDD-0262-528D-9B3913ACCB24}"/>
              </a:ext>
            </a:extLst>
          </p:cNvPr>
          <p:cNvSpPr/>
          <p:nvPr/>
        </p:nvSpPr>
        <p:spPr>
          <a:xfrm>
            <a:off x="5974696" y="4540929"/>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2" name="Oval 31">
            <a:extLst>
              <a:ext uri="{FF2B5EF4-FFF2-40B4-BE49-F238E27FC236}">
                <a16:creationId xmlns:a16="http://schemas.microsoft.com/office/drawing/2014/main" id="{A2CE2375-3E1B-D819-0787-851F0DC034C3}"/>
              </a:ext>
            </a:extLst>
          </p:cNvPr>
          <p:cNvSpPr/>
          <p:nvPr/>
        </p:nvSpPr>
        <p:spPr>
          <a:xfrm>
            <a:off x="5847345" y="4503010"/>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3" name="Oval 32">
            <a:extLst>
              <a:ext uri="{FF2B5EF4-FFF2-40B4-BE49-F238E27FC236}">
                <a16:creationId xmlns:a16="http://schemas.microsoft.com/office/drawing/2014/main" id="{283F97E8-EB38-6A6C-6CE4-03E7462A38A6}"/>
              </a:ext>
            </a:extLst>
          </p:cNvPr>
          <p:cNvSpPr/>
          <p:nvPr/>
        </p:nvSpPr>
        <p:spPr>
          <a:xfrm>
            <a:off x="3417892" y="428623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4" name="Oval 33">
            <a:extLst>
              <a:ext uri="{FF2B5EF4-FFF2-40B4-BE49-F238E27FC236}">
                <a16:creationId xmlns:a16="http://schemas.microsoft.com/office/drawing/2014/main" id="{E90013D6-B090-AE32-0EDA-FC2AF3890322}"/>
              </a:ext>
            </a:extLst>
          </p:cNvPr>
          <p:cNvSpPr/>
          <p:nvPr/>
        </p:nvSpPr>
        <p:spPr>
          <a:xfrm>
            <a:off x="3567910" y="435620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5" name="Oval 34">
            <a:extLst>
              <a:ext uri="{FF2B5EF4-FFF2-40B4-BE49-F238E27FC236}">
                <a16:creationId xmlns:a16="http://schemas.microsoft.com/office/drawing/2014/main" id="{9DF44B18-59B2-2A45-3779-888990EC9F2F}"/>
              </a:ext>
            </a:extLst>
          </p:cNvPr>
          <p:cNvSpPr/>
          <p:nvPr/>
        </p:nvSpPr>
        <p:spPr>
          <a:xfrm>
            <a:off x="8160819" y="4560552"/>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6" name="Oval 35">
            <a:extLst>
              <a:ext uri="{FF2B5EF4-FFF2-40B4-BE49-F238E27FC236}">
                <a16:creationId xmlns:a16="http://schemas.microsoft.com/office/drawing/2014/main" id="{A01955C5-A1CE-A9B1-A69D-5B086A184A9B}"/>
              </a:ext>
            </a:extLst>
          </p:cNvPr>
          <p:cNvSpPr/>
          <p:nvPr/>
        </p:nvSpPr>
        <p:spPr>
          <a:xfrm>
            <a:off x="8292172" y="4620514"/>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0" name="TextBox 19">
            <a:extLst>
              <a:ext uri="{FF2B5EF4-FFF2-40B4-BE49-F238E27FC236}">
                <a16:creationId xmlns:a16="http://schemas.microsoft.com/office/drawing/2014/main" id="{6DAB95A8-E18F-089D-96DD-B4353B908F21}"/>
              </a:ext>
            </a:extLst>
          </p:cNvPr>
          <p:cNvSpPr txBox="1"/>
          <p:nvPr/>
        </p:nvSpPr>
        <p:spPr>
          <a:xfrm>
            <a:off x="1072106" y="5090279"/>
            <a:ext cx="10021010" cy="923330"/>
          </a:xfrm>
          <a:prstGeom prst="rect">
            <a:avLst/>
          </a:prstGeom>
          <a:noFill/>
        </p:spPr>
        <p:txBody>
          <a:bodyPr wrap="square" rtlCol="0">
            <a:spAutoFit/>
          </a:bodyPr>
          <a:lstStyle/>
          <a:p>
            <a:pPr algn="just"/>
            <a:r>
              <a:rPr lang="es-ES" dirty="0">
                <a:latin typeface="Times New Roman" panose="02020603050405020304" pitchFamily="18" charset="0"/>
                <a:cs typeface="Times New Roman" panose="02020603050405020304" pitchFamily="18" charset="0"/>
              </a:rPr>
              <a:t>El funcionamiento que se busca es que todas las regiones promisorias sean exploradas por un grupo de soluciones. Es decir, que un grupo de soluciones con características similares no ¨domine¨ a toda la población</a:t>
            </a:r>
            <a:endParaRPr lang="es-MX" dirty="0">
              <a:latin typeface="Times New Roman" panose="02020603050405020304" pitchFamily="18" charset="0"/>
              <a:cs typeface="Times New Roman" panose="02020603050405020304" pitchFamily="18" charset="0"/>
            </a:endParaRPr>
          </a:p>
        </p:txBody>
      </p:sp>
      <p:sp>
        <p:nvSpPr>
          <p:cNvPr id="22" name="Oval 21">
            <a:extLst>
              <a:ext uri="{FF2B5EF4-FFF2-40B4-BE49-F238E27FC236}">
                <a16:creationId xmlns:a16="http://schemas.microsoft.com/office/drawing/2014/main" id="{A0BCC582-21C9-FDAA-825D-C9816B75EB76}"/>
              </a:ext>
            </a:extLst>
          </p:cNvPr>
          <p:cNvSpPr/>
          <p:nvPr/>
        </p:nvSpPr>
        <p:spPr>
          <a:xfrm>
            <a:off x="5746882" y="4405822"/>
            <a:ext cx="155448" cy="15474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030818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81192" y="800930"/>
            <a:ext cx="5351431" cy="225639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solidFill>
                  <a:schemeClr val="tx1"/>
                </a:solidFill>
                <a:latin typeface="Times New Roman" panose="02020603050405020304" pitchFamily="18" charset="0"/>
                <a:cs typeface="Times New Roman" panose="02020603050405020304" pitchFamily="18" charset="0"/>
              </a:rPr>
              <a:t>Algoritmos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genéticos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2066" name="Rectangle 2058">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67" name="Rectangle 2060">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 name="TextBox 19">
            <a:extLst>
              <a:ext uri="{FF2B5EF4-FFF2-40B4-BE49-F238E27FC236}">
                <a16:creationId xmlns:a16="http://schemas.microsoft.com/office/drawing/2014/main" id="{6DAB95A8-E18F-089D-96DD-B4353B908F21}"/>
              </a:ext>
            </a:extLst>
          </p:cNvPr>
          <p:cNvSpPr txBox="1"/>
          <p:nvPr/>
        </p:nvSpPr>
        <p:spPr>
          <a:xfrm>
            <a:off x="5486400" y="800930"/>
            <a:ext cx="6259067" cy="2256390"/>
          </a:xfrm>
          <a:prstGeom prst="rect">
            <a:avLst/>
          </a:prstGeom>
        </p:spPr>
        <p:txBody>
          <a:bodyPr vert="horz" lIns="91440" tIns="45720" rIns="91440" bIns="45720" rtlCol="0" anchor="ctr">
            <a:normAutofit/>
          </a:bodyPr>
          <a:lstStyle/>
          <a:p>
            <a:pPr algn="just">
              <a:spcBef>
                <a:spcPct val="20000"/>
              </a:spcBef>
              <a:spcAft>
                <a:spcPts val="600"/>
              </a:spcAft>
              <a:buClr>
                <a:schemeClr val="accent2"/>
              </a:buClr>
              <a:buSzPct val="92000"/>
              <a:buFont typeface="Wingdings 2" panose="05020102010507070707" pitchFamily="18" charset="2"/>
              <a:buChar char=""/>
            </a:pPr>
            <a:r>
              <a:rPr lang="en-US" dirty="0">
                <a:latin typeface="Times New Roman" panose="02020603050405020304" pitchFamily="18" charset="0"/>
                <a:cs typeface="Times New Roman" panose="02020603050405020304" pitchFamily="18" charset="0"/>
              </a:rPr>
              <a:t>El </a:t>
            </a:r>
            <a:r>
              <a:rPr lang="en-US" dirty="0" err="1">
                <a:latin typeface="Times New Roman" panose="02020603050405020304" pitchFamily="18" charset="0"/>
                <a:cs typeface="Times New Roman" panose="02020603050405020304" pitchFamily="18" charset="0"/>
              </a:rPr>
              <a:t>funcionamiento</a:t>
            </a:r>
            <a:r>
              <a:rPr lang="en-US" dirty="0">
                <a:latin typeface="Times New Roman" panose="02020603050405020304" pitchFamily="18" charset="0"/>
                <a:cs typeface="Times New Roman" panose="02020603050405020304" pitchFamily="18" charset="0"/>
              </a:rPr>
              <a:t> que se </a:t>
            </a:r>
            <a:r>
              <a:rPr lang="en-US" dirty="0" err="1">
                <a:latin typeface="Times New Roman" panose="02020603050405020304" pitchFamily="18" charset="0"/>
                <a:cs typeface="Times New Roman" panose="02020603050405020304" pitchFamily="18" charset="0"/>
              </a:rPr>
              <a:t>busca</a:t>
            </a:r>
            <a:r>
              <a:rPr lang="en-US" dirty="0">
                <a:latin typeface="Times New Roman" panose="02020603050405020304" pitchFamily="18" charset="0"/>
                <a:cs typeface="Times New Roman" panose="02020603050405020304" pitchFamily="18" charset="0"/>
              </a:rPr>
              <a:t> es que </a:t>
            </a:r>
            <a:r>
              <a:rPr lang="en-US" dirty="0" err="1">
                <a:latin typeface="Times New Roman" panose="02020603050405020304" pitchFamily="18" charset="0"/>
                <a:cs typeface="Times New Roman" panose="02020603050405020304" pitchFamily="18" charset="0"/>
              </a:rPr>
              <a:t>todas</a:t>
            </a:r>
            <a:r>
              <a:rPr lang="en-US" dirty="0">
                <a:latin typeface="Times New Roman" panose="02020603050405020304" pitchFamily="18" charset="0"/>
                <a:cs typeface="Times New Roman" panose="02020603050405020304" pitchFamily="18" charset="0"/>
              </a:rPr>
              <a:t> las </a:t>
            </a:r>
            <a:r>
              <a:rPr lang="en-US" dirty="0" err="1">
                <a:latin typeface="Times New Roman" panose="02020603050405020304" pitchFamily="18" charset="0"/>
                <a:cs typeface="Times New Roman" panose="02020603050405020304" pitchFamily="18" charset="0"/>
              </a:rPr>
              <a:t>regiones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promisorias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exploradas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por</a:t>
            </a:r>
            <a:r>
              <a:rPr lang="en-US" dirty="0">
                <a:latin typeface="Times New Roman" panose="02020603050405020304" pitchFamily="18" charset="0"/>
                <a:cs typeface="Times New Roman" panose="02020603050405020304" pitchFamily="18" charset="0"/>
              </a:rPr>
              <a:t> un </a:t>
            </a:r>
            <a:r>
              <a:rPr lang="en-US" dirty="0" err="1">
                <a:latin typeface="Times New Roman" panose="02020603050405020304" pitchFamily="18" charset="0"/>
                <a:cs typeface="Times New Roman" panose="02020603050405020304" pitchFamily="18" charset="0"/>
              </a:rPr>
              <a:t>grupo</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soluciones</a:t>
            </a:r>
            <a:r>
              <a:rPr lang="en-US" dirty="0">
                <a:latin typeface="Times New Roman" panose="02020603050405020304" pitchFamily="18" charset="0"/>
                <a:cs typeface="Times New Roman" panose="02020603050405020304" pitchFamily="18" charset="0"/>
              </a:rPr>
              <a:t>. Es </a:t>
            </a:r>
            <a:r>
              <a:rPr lang="en-US" dirty="0" err="1">
                <a:latin typeface="Times New Roman" panose="02020603050405020304" pitchFamily="18" charset="0"/>
                <a:cs typeface="Times New Roman" panose="02020603050405020304" pitchFamily="18" charset="0"/>
              </a:rPr>
              <a:t>decir</a:t>
            </a:r>
            <a:r>
              <a:rPr lang="en-US" dirty="0">
                <a:latin typeface="Times New Roman" panose="02020603050405020304" pitchFamily="18" charset="0"/>
                <a:cs typeface="Times New Roman" panose="02020603050405020304" pitchFamily="18" charset="0"/>
              </a:rPr>
              <a:t>, que un </a:t>
            </a:r>
            <a:r>
              <a:rPr lang="en-US" dirty="0" err="1">
                <a:latin typeface="Times New Roman" panose="02020603050405020304" pitchFamily="18" charset="0"/>
                <a:cs typeface="Times New Roman" panose="02020603050405020304" pitchFamily="18" charset="0"/>
              </a:rPr>
              <a:t>grupo</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soluciones</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características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similares</a:t>
            </a:r>
            <a:r>
              <a:rPr lang="en-US" dirty="0">
                <a:latin typeface="Times New Roman" panose="02020603050405020304" pitchFamily="18" charset="0"/>
                <a:cs typeface="Times New Roman" panose="02020603050405020304" pitchFamily="18" charset="0"/>
              </a:rPr>
              <a:t> no ¨domine¨ a </a:t>
            </a:r>
            <a:r>
              <a:rPr lang="en-US" dirty="0" err="1">
                <a:latin typeface="Times New Roman" panose="02020603050405020304" pitchFamily="18" charset="0"/>
                <a:cs typeface="Times New Roman" panose="02020603050405020304" pitchFamily="18" charset="0"/>
              </a:rPr>
              <a:t>toda</a:t>
            </a:r>
            <a:r>
              <a:rPr lang="en-US" dirty="0">
                <a:latin typeface="Times New Roman" panose="02020603050405020304" pitchFamily="18" charset="0"/>
                <a:cs typeface="Times New Roman" panose="02020603050405020304" pitchFamily="18" charset="0"/>
              </a:rPr>
              <a:t> la población</a:t>
            </a:r>
            <a:endParaRPr lang="es-MX" dirty="0">
              <a:latin typeface="Times New Roman" panose="02020603050405020304" pitchFamily="18" charset="0"/>
              <a:cs typeface="Times New Roman" panose="02020603050405020304" pitchFamily="18" charset="0"/>
            </a:endParaRPr>
          </a:p>
          <a:p>
            <a:pPr algn="just">
              <a:spcBef>
                <a:spcPct val="20000"/>
              </a:spcBef>
              <a:spcAft>
                <a:spcPts val="600"/>
              </a:spcAft>
              <a:buClr>
                <a:schemeClr val="accent2"/>
              </a:buClr>
              <a:buSzPct val="92000"/>
              <a:buFont typeface="Wingdings 2" panose="05020102010507070707" pitchFamily="18" charset="2"/>
              <a:buChar char=""/>
            </a:pPr>
            <a:r>
              <a:rPr lang="es-MX" dirty="0">
                <a:latin typeface="Times New Roman" panose="02020603050405020304" pitchFamily="18" charset="0"/>
                <a:cs typeface="Times New Roman" panose="02020603050405020304" pitchFamily="18" charset="0"/>
              </a:rPr>
              <a:t>Permitir el mantenimiento de una población de individuos diversos de modo que se puedan ubicar múltiples óptimos dentro de una sola población.</a:t>
            </a:r>
            <a:endParaRPr lang="en-US" dirty="0">
              <a:latin typeface="Times New Roman" panose="02020603050405020304" pitchFamily="18" charset="0"/>
              <a:cs typeface="Times New Roman" panose="02020603050405020304" pitchFamily="18" charset="0"/>
            </a:endParaRPr>
          </a:p>
        </p:txBody>
      </p:sp>
      <p:pic>
        <p:nvPicPr>
          <p:cNvPr id="2052" name="Picture 4" descr="A graph of a graph showing a graph&#10;&#10;Description automatically generated with medium confidence">
            <a:extLst>
              <a:ext uri="{FF2B5EF4-FFF2-40B4-BE49-F238E27FC236}">
                <a16:creationId xmlns:a16="http://schemas.microsoft.com/office/drawing/2014/main" id="{43BAC451-F84E-9BAF-8C5D-B9D7AB67509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47999" y="3331836"/>
            <a:ext cx="5484624" cy="29068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graph of a mountain&#10;&#10;Description automatically generated">
            <a:extLst>
              <a:ext uri="{FF2B5EF4-FFF2-40B4-BE49-F238E27FC236}">
                <a16:creationId xmlns:a16="http://schemas.microsoft.com/office/drawing/2014/main" id="{2F8AEDAC-763A-A986-3779-5EC1CFE048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54357" y="3320331"/>
            <a:ext cx="5489646" cy="289578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914400">
              <a:spcAft>
                <a:spcPts val="600"/>
              </a:spcAft>
            </a:pPr>
            <a:fld id="{27C49EEB-2137-4DDB-9BF5-5635C18E0A87}" type="slidenum">
              <a:rPr lang="en-US" smtClean="0"/>
              <a:pPr defTabSz="914400">
                <a:spcAft>
                  <a:spcPts val="600"/>
                </a:spcAft>
              </a:pPr>
              <a:t>7</a:t>
            </a:fld>
            <a:endParaRPr lang="en-US"/>
          </a:p>
        </p:txBody>
      </p:sp>
    </p:spTree>
    <p:extLst>
      <p:ext uri="{BB962C8B-B14F-4D97-AF65-F5344CB8AC3E}">
        <p14:creationId xmlns:p14="http://schemas.microsoft.com/office/powerpoint/2010/main" val="232724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81192" y="1001729"/>
            <a:ext cx="4145335" cy="125383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solidFill>
                  <a:schemeClr val="tx1"/>
                </a:solidFill>
                <a:latin typeface="Times New Roman" panose="02020603050405020304" pitchFamily="18" charset="0"/>
                <a:cs typeface="Times New Roman" panose="02020603050405020304" pitchFamily="18" charset="0"/>
              </a:rPr>
              <a:t>Técnicas</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nicho</a:t>
            </a:r>
            <a:r>
              <a:rPr lang="en-US" dirty="0">
                <a:solidFill>
                  <a:schemeClr val="tx1"/>
                </a:solidFill>
                <a:latin typeface="Times New Roman" panose="02020603050405020304" pitchFamily="18" charset="0"/>
                <a:cs typeface="Times New Roman" panose="02020603050405020304" pitchFamily="18" charset="0"/>
              </a:rPr>
              <a:t> (Niching methods)</a:t>
            </a:r>
          </a:p>
        </p:txBody>
      </p:sp>
      <p:sp>
        <p:nvSpPr>
          <p:cNvPr id="2066" name="Rectangle 2058">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67" name="Rectangle 2060">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2050" name="Picture 2" descr="A graph of a mountain&#10;&#10;Description automatically generated">
            <a:extLst>
              <a:ext uri="{FF2B5EF4-FFF2-40B4-BE49-F238E27FC236}">
                <a16:creationId xmlns:a16="http://schemas.microsoft.com/office/drawing/2014/main" id="{2F8AEDAC-763A-A986-3779-5EC1CFE048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22103" y="2712769"/>
            <a:ext cx="6991529" cy="368803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914400">
              <a:spcAft>
                <a:spcPts val="600"/>
              </a:spcAft>
            </a:pPr>
            <a:fld id="{27C49EEB-2137-4DDB-9BF5-5635C18E0A87}" type="slidenum">
              <a:rPr lang="en-US" smtClean="0"/>
              <a:pPr defTabSz="914400">
                <a:spcAft>
                  <a:spcPts val="600"/>
                </a:spcAft>
              </a:pPr>
              <a:t>8</a:t>
            </a:fld>
            <a:endParaRPr lang="en-US"/>
          </a:p>
        </p:txBody>
      </p:sp>
      <p:sp>
        <p:nvSpPr>
          <p:cNvPr id="11" name="TextBox 10">
            <a:extLst>
              <a:ext uri="{FF2B5EF4-FFF2-40B4-BE49-F238E27FC236}">
                <a16:creationId xmlns:a16="http://schemas.microsoft.com/office/drawing/2014/main" id="{ECE34EAE-B483-2252-33F9-B9D17DE2E7DD}"/>
              </a:ext>
            </a:extLst>
          </p:cNvPr>
          <p:cNvSpPr txBox="1"/>
          <p:nvPr/>
        </p:nvSpPr>
        <p:spPr>
          <a:xfrm>
            <a:off x="5412266" y="698178"/>
            <a:ext cx="6093994" cy="2031325"/>
          </a:xfrm>
          <a:prstGeom prst="rect">
            <a:avLst/>
          </a:prstGeom>
          <a:noFill/>
        </p:spPr>
        <p:txBody>
          <a:bodyPr wrap="square">
            <a:spAutoFit/>
          </a:bodyPr>
          <a:lstStyle/>
          <a:p>
            <a:pPr algn="just"/>
            <a:r>
              <a:rPr lang="es-MX" b="0" i="0" dirty="0">
                <a:solidFill>
                  <a:srgbClr val="0D0D0D"/>
                </a:solidFill>
                <a:effectLst/>
                <a:latin typeface="Times New Roman" panose="02020603050405020304" pitchFamily="18" charset="0"/>
                <a:cs typeface="Times New Roman" panose="02020603050405020304" pitchFamily="18" charset="0"/>
              </a:rPr>
              <a:t>Las técnicas de nicho son estrategias diseñadas para promover la diversidad genética dentro de la población y evitar la convergencia prematura hacia soluciones subóptimas. Estas técnicas se utilizan para mantener una variedad de soluciones en el conjunto de posibles soluciones, permitiendo así la exploración eficiente del espacio de búsqueda. Aquí hay algunas de las técnicas de nicho más comunes: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313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2056">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81192" y="1001729"/>
            <a:ext cx="4145335" cy="1253839"/>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Aft>
                <a:spcPts val="600"/>
              </a:spcAft>
            </a:pPr>
            <a:r>
              <a:rPr lang="en-US" dirty="0" err="1">
                <a:solidFill>
                  <a:schemeClr val="tx1"/>
                </a:solidFill>
                <a:latin typeface="Times New Roman" panose="02020603050405020304" pitchFamily="18" charset="0"/>
                <a:cs typeface="Times New Roman" panose="02020603050405020304" pitchFamily="18" charset="0"/>
              </a:rPr>
              <a:t>Técnicas</a:t>
            </a:r>
            <a:r>
              <a:rPr lang="en-US" dirty="0">
                <a:solidFill>
                  <a:schemeClr val="tx1"/>
                </a:solidFill>
                <a:latin typeface="Times New Roman" panose="02020603050405020304" pitchFamily="18" charset="0"/>
                <a:cs typeface="Times New Roman" panose="02020603050405020304" pitchFamily="18" charset="0"/>
              </a:rPr>
              <a:t> de </a:t>
            </a:r>
            <a:r>
              <a:rPr lang="en-US" dirty="0" err="1">
                <a:solidFill>
                  <a:schemeClr val="tx1"/>
                </a:solidFill>
                <a:latin typeface="Times New Roman" panose="02020603050405020304" pitchFamily="18" charset="0"/>
                <a:cs typeface="Times New Roman" panose="02020603050405020304" pitchFamily="18" charset="0"/>
              </a:rPr>
              <a:t>nicho</a:t>
            </a:r>
            <a:r>
              <a:rPr lang="en-US" dirty="0">
                <a:solidFill>
                  <a:schemeClr val="tx1"/>
                </a:solidFill>
                <a:latin typeface="Times New Roman" panose="02020603050405020304" pitchFamily="18" charset="0"/>
                <a:cs typeface="Times New Roman" panose="02020603050405020304" pitchFamily="18" charset="0"/>
              </a:rPr>
              <a:t> (Niching methods)</a:t>
            </a:r>
          </a:p>
        </p:txBody>
      </p:sp>
      <p:sp>
        <p:nvSpPr>
          <p:cNvPr id="2066" name="Rectangle 2058">
            <a:extLst>
              <a:ext uri="{FF2B5EF4-FFF2-40B4-BE49-F238E27FC236}">
                <a16:creationId xmlns:a16="http://schemas.microsoft.com/office/drawing/2014/main" id="{D4EE8A32-B29E-46B5-B8B8-0148869E9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596128"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sp>
        <p:nvSpPr>
          <p:cNvPr id="2067" name="Rectangle 2060">
            <a:extLst>
              <a:ext uri="{FF2B5EF4-FFF2-40B4-BE49-F238E27FC236}">
                <a16:creationId xmlns:a16="http://schemas.microsoft.com/office/drawing/2014/main" id="{BBB92E81-4F6A-4CF1-B486-AE63E15F31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9338" y="453643"/>
            <a:ext cx="5596128"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MX"/>
          </a:p>
        </p:txBody>
      </p:sp>
      <p:pic>
        <p:nvPicPr>
          <p:cNvPr id="2050" name="Picture 2" descr="A graph of a mountain&#10;&#10;Description automatically generated">
            <a:extLst>
              <a:ext uri="{FF2B5EF4-FFF2-40B4-BE49-F238E27FC236}">
                <a16:creationId xmlns:a16="http://schemas.microsoft.com/office/drawing/2014/main" id="{2F8AEDAC-763A-A986-3779-5EC1CFE048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55873" y="2990607"/>
            <a:ext cx="6991529" cy="368803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914400">
              <a:spcAft>
                <a:spcPts val="600"/>
              </a:spcAft>
            </a:pPr>
            <a:fld id="{27C49EEB-2137-4DDB-9BF5-5635C18E0A87}" type="slidenum">
              <a:rPr lang="en-US" smtClean="0"/>
              <a:pPr defTabSz="914400">
                <a:spcAft>
                  <a:spcPts val="600"/>
                </a:spcAft>
              </a:pPr>
              <a:t>9</a:t>
            </a:fld>
            <a:endParaRPr lang="en-US"/>
          </a:p>
        </p:txBody>
      </p:sp>
      <p:sp>
        <p:nvSpPr>
          <p:cNvPr id="13" name="TextBox 12">
            <a:extLst>
              <a:ext uri="{FF2B5EF4-FFF2-40B4-BE49-F238E27FC236}">
                <a16:creationId xmlns:a16="http://schemas.microsoft.com/office/drawing/2014/main" id="{70270A3C-7884-50F6-A459-BD35AE5A75D0}"/>
              </a:ext>
            </a:extLst>
          </p:cNvPr>
          <p:cNvSpPr txBox="1"/>
          <p:nvPr/>
        </p:nvSpPr>
        <p:spPr>
          <a:xfrm>
            <a:off x="4982340" y="502920"/>
            <a:ext cx="6763126" cy="2585323"/>
          </a:xfrm>
          <a:prstGeom prst="rect">
            <a:avLst/>
          </a:prstGeom>
          <a:noFill/>
        </p:spPr>
        <p:txBody>
          <a:bodyPr wrap="square">
            <a:spAutoFit/>
          </a:bodyPr>
          <a:lstStyle/>
          <a:p>
            <a:pPr algn="just"/>
            <a:br>
              <a:rPr lang="es-MX" dirty="0">
                <a:latin typeface="Times New Roman" panose="02020603050405020304" pitchFamily="18" charset="0"/>
                <a:cs typeface="Times New Roman" panose="02020603050405020304" pitchFamily="18" charset="0"/>
              </a:rPr>
            </a:br>
            <a:r>
              <a:rPr lang="es-MX" b="0" i="0" dirty="0">
                <a:solidFill>
                  <a:srgbClr val="0D0D0D"/>
                </a:solidFill>
                <a:effectLst/>
                <a:latin typeface="Times New Roman" panose="02020603050405020304" pitchFamily="18" charset="0"/>
                <a:cs typeface="Times New Roman" panose="02020603050405020304" pitchFamily="18" charset="0"/>
              </a:rPr>
              <a:t>En el contexto de la optimización, el término "nicho" se refiere a una región específica en el espacio de búsqueda que contiene soluciones que comparten ciertas características. Estas características pueden estar relacionadas con la calidad de la solución, la proximidad en términos de la representación genética o cualquier otra propiedad relevante para el problema de optimización. El grupo de individuos que conforman el nicho frecuentemente se considera una </a:t>
            </a:r>
            <a:r>
              <a:rPr lang="es-MX" b="1" i="0" dirty="0">
                <a:solidFill>
                  <a:srgbClr val="0D0D0D"/>
                </a:solidFill>
                <a:effectLst/>
                <a:latin typeface="Times New Roman" panose="02020603050405020304" pitchFamily="18" charset="0"/>
                <a:cs typeface="Times New Roman" panose="02020603050405020304" pitchFamily="18" charset="0"/>
              </a:rPr>
              <a:t>especie</a:t>
            </a:r>
            <a:r>
              <a:rPr lang="es-MX" b="0" i="0" dirty="0">
                <a:solidFill>
                  <a:srgbClr val="0D0D0D"/>
                </a:solidFill>
                <a:effectLst/>
                <a:latin typeface="Times New Roman" panose="02020603050405020304" pitchFamily="18" charset="0"/>
                <a:cs typeface="Times New Roman" panose="02020603050405020304" pitchFamily="18" charset="0"/>
              </a:rPr>
              <a:t> (pues está adaptada a un entorno particular).</a:t>
            </a:r>
            <a:endParaRPr lang="es-MX"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8296EE36-6695-8D69-63DE-23A1C6E5426A}"/>
              </a:ext>
            </a:extLst>
          </p:cNvPr>
          <p:cNvSpPr/>
          <p:nvPr/>
        </p:nvSpPr>
        <p:spPr>
          <a:xfrm>
            <a:off x="5956354" y="5460614"/>
            <a:ext cx="525299" cy="41295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2" name="Oval 11">
            <a:extLst>
              <a:ext uri="{FF2B5EF4-FFF2-40B4-BE49-F238E27FC236}">
                <a16:creationId xmlns:a16="http://schemas.microsoft.com/office/drawing/2014/main" id="{B6A8DFEC-23A8-758D-62E4-2EA107DE6FF2}"/>
              </a:ext>
            </a:extLst>
          </p:cNvPr>
          <p:cNvSpPr/>
          <p:nvPr/>
        </p:nvSpPr>
        <p:spPr>
          <a:xfrm>
            <a:off x="4876694" y="5324194"/>
            <a:ext cx="862050" cy="6858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4" name="Oval 13">
            <a:extLst>
              <a:ext uri="{FF2B5EF4-FFF2-40B4-BE49-F238E27FC236}">
                <a16:creationId xmlns:a16="http://schemas.microsoft.com/office/drawing/2014/main" id="{C974D229-528E-4F64-93BD-18B903A7663C}"/>
              </a:ext>
            </a:extLst>
          </p:cNvPr>
          <p:cNvSpPr/>
          <p:nvPr/>
        </p:nvSpPr>
        <p:spPr>
          <a:xfrm>
            <a:off x="4207042" y="4303295"/>
            <a:ext cx="1046747" cy="6858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5" name="Oval 14">
            <a:extLst>
              <a:ext uri="{FF2B5EF4-FFF2-40B4-BE49-F238E27FC236}">
                <a16:creationId xmlns:a16="http://schemas.microsoft.com/office/drawing/2014/main" id="{A2CE4315-4E1B-FB81-99A3-60B500DACAB1}"/>
              </a:ext>
            </a:extLst>
          </p:cNvPr>
          <p:cNvSpPr/>
          <p:nvPr/>
        </p:nvSpPr>
        <p:spPr>
          <a:xfrm>
            <a:off x="7578652" y="5502945"/>
            <a:ext cx="525299" cy="41295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sp>
        <p:nvSpPr>
          <p:cNvPr id="16" name="Oval 15">
            <a:extLst>
              <a:ext uri="{FF2B5EF4-FFF2-40B4-BE49-F238E27FC236}">
                <a16:creationId xmlns:a16="http://schemas.microsoft.com/office/drawing/2014/main" id="{078FE6B4-DA26-7B13-F90A-63044FD9C011}"/>
              </a:ext>
            </a:extLst>
          </p:cNvPr>
          <p:cNvSpPr/>
          <p:nvPr/>
        </p:nvSpPr>
        <p:spPr>
          <a:xfrm>
            <a:off x="6613438" y="3974771"/>
            <a:ext cx="525299" cy="41295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MX"/>
          </a:p>
        </p:txBody>
      </p:sp>
      <p:cxnSp>
        <p:nvCxnSpPr>
          <p:cNvPr id="5" name="Straight Arrow Connector 4">
            <a:extLst>
              <a:ext uri="{FF2B5EF4-FFF2-40B4-BE49-F238E27FC236}">
                <a16:creationId xmlns:a16="http://schemas.microsoft.com/office/drawing/2014/main" id="{C63D00FE-6721-CB74-E20B-0B823B29F81C}"/>
              </a:ext>
            </a:extLst>
          </p:cNvPr>
          <p:cNvCxnSpPr/>
          <p:nvPr/>
        </p:nvCxnSpPr>
        <p:spPr>
          <a:xfrm flipV="1">
            <a:off x="7209662" y="3314164"/>
            <a:ext cx="1645580" cy="644225"/>
          </a:xfrm>
          <a:prstGeom prst="straightConnector1">
            <a:avLst/>
          </a:prstGeom>
          <a:ln>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0D7E00A-BDB4-D976-11DB-056609D69F5C}"/>
              </a:ext>
            </a:extLst>
          </p:cNvPr>
          <p:cNvSpPr txBox="1"/>
          <p:nvPr/>
        </p:nvSpPr>
        <p:spPr>
          <a:xfrm>
            <a:off x="8906143" y="3070144"/>
            <a:ext cx="846707"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Nichos</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901795"/>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22419</TotalTime>
  <Words>2437</Words>
  <Application>Microsoft Office PowerPoint</Application>
  <PresentationFormat>Widescreen</PresentationFormat>
  <Paragraphs>423</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Cambria Math</vt:lpstr>
      <vt:lpstr>Gill Sans MT</vt:lpstr>
      <vt:lpstr>Gill Sans MT (Títulos)</vt:lpstr>
      <vt:lpstr>Inter-Regular</vt:lpstr>
      <vt:lpstr>Menlo</vt:lpstr>
      <vt:lpstr>Times New Roman</vt:lpstr>
      <vt:lpstr>Wingdings 2</vt:lpstr>
      <vt:lpstr>Dividendo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Influencia del factor de escala α EN EL MÉTODO</vt:lpstr>
      <vt:lpstr>AG Sin técnicas de nicho ni mutación</vt:lpstr>
      <vt:lpstr>AG con técnicas de nicho sin mutación</vt:lpstr>
      <vt:lpstr>AG con técnicas de nicho</vt:lpstr>
      <vt:lpstr>Función rastrigin modificada:</vt:lpstr>
      <vt:lpstr>AG con técnicas de nicho sin mutación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molina</dc:creator>
  <cp:lastModifiedBy>Daniel Molina Perez</cp:lastModifiedBy>
  <cp:revision>633</cp:revision>
  <dcterms:created xsi:type="dcterms:W3CDTF">2020-07-08T18:12:44Z</dcterms:created>
  <dcterms:modified xsi:type="dcterms:W3CDTF">2024-10-20T05:59:10Z</dcterms:modified>
</cp:coreProperties>
</file>