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30"/>
  </p:notesMasterIdLst>
  <p:handoutMasterIdLst>
    <p:handoutMasterId r:id="rId31"/>
  </p:handoutMasterIdLst>
  <p:sldIdLst>
    <p:sldId id="378" r:id="rId2"/>
    <p:sldId id="487" r:id="rId3"/>
    <p:sldId id="523" r:id="rId4"/>
    <p:sldId id="462" r:id="rId5"/>
    <p:sldId id="522" r:id="rId6"/>
    <p:sldId id="524" r:id="rId7"/>
    <p:sldId id="527" r:id="rId8"/>
    <p:sldId id="529" r:id="rId9"/>
    <p:sldId id="525" r:id="rId10"/>
    <p:sldId id="526" r:id="rId11"/>
    <p:sldId id="528" r:id="rId12"/>
    <p:sldId id="530" r:id="rId13"/>
    <p:sldId id="531" r:id="rId14"/>
    <p:sldId id="532" r:id="rId15"/>
    <p:sldId id="533" r:id="rId16"/>
    <p:sldId id="534" r:id="rId17"/>
    <p:sldId id="500" r:id="rId18"/>
    <p:sldId id="535" r:id="rId19"/>
    <p:sldId id="536" r:id="rId20"/>
    <p:sldId id="538" r:id="rId21"/>
    <p:sldId id="540" r:id="rId22"/>
    <p:sldId id="541" r:id="rId23"/>
    <p:sldId id="546" r:id="rId24"/>
    <p:sldId id="543" r:id="rId25"/>
    <p:sldId id="544" r:id="rId26"/>
    <p:sldId id="552" r:id="rId27"/>
    <p:sldId id="550" r:id="rId28"/>
    <p:sldId id="54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CB3414-A234-4121-B43C-EAF61208AAE7}">
          <p14:sldIdLst>
            <p14:sldId id="378"/>
            <p14:sldId id="487"/>
            <p14:sldId id="523"/>
            <p14:sldId id="462"/>
            <p14:sldId id="522"/>
            <p14:sldId id="524"/>
            <p14:sldId id="527"/>
            <p14:sldId id="529"/>
            <p14:sldId id="525"/>
            <p14:sldId id="526"/>
            <p14:sldId id="528"/>
            <p14:sldId id="530"/>
            <p14:sldId id="531"/>
            <p14:sldId id="532"/>
            <p14:sldId id="533"/>
            <p14:sldId id="534"/>
            <p14:sldId id="500"/>
            <p14:sldId id="535"/>
            <p14:sldId id="536"/>
            <p14:sldId id="538"/>
            <p14:sldId id="540"/>
            <p14:sldId id="541"/>
            <p14:sldId id="546"/>
            <p14:sldId id="543"/>
            <p14:sldId id="544"/>
            <p14:sldId id="552"/>
            <p14:sldId id="550"/>
            <p14:sldId id="54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262626"/>
    <a:srgbClr val="A6A6A6"/>
    <a:srgbClr val="FF0000"/>
    <a:srgbClr val="6C1741"/>
    <a:srgbClr val="99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712" autoAdjust="0"/>
  </p:normalViewPr>
  <p:slideViewPr>
    <p:cSldViewPr snapToGrid="0">
      <p:cViewPr varScale="1">
        <p:scale>
          <a:sx n="106" d="100"/>
          <a:sy n="106" d="100"/>
        </p:scale>
        <p:origin x="1146" y="7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08B148F-56A3-4324-AF2E-C85A5F1D39EC}" type="datetimeFigureOut">
              <a:rPr lang="es-MX" smtClean="0"/>
              <a:t>22/10/2024</a:t>
            </a:fld>
            <a:endParaRPr lang="es-MX"/>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B45AF3-E298-481C-80CF-2628ECE50529}" type="slidenum">
              <a:rPr lang="es-MX" smtClean="0"/>
              <a:t>‹#›</a:t>
            </a:fld>
            <a:endParaRPr lang="es-MX"/>
          </a:p>
        </p:txBody>
      </p:sp>
    </p:spTree>
    <p:extLst>
      <p:ext uri="{BB962C8B-B14F-4D97-AF65-F5344CB8AC3E}">
        <p14:creationId xmlns:p14="http://schemas.microsoft.com/office/powerpoint/2010/main" val="362663143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979000-9853-45C8-9071-7E659CBEA29F}" type="datetimeFigureOut">
              <a:rPr lang="es-MX" smtClean="0"/>
              <a:t>22/10/2024</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F5F42B-E19E-4E91-BE0C-BC9E4D307EE5}" type="slidenum">
              <a:rPr lang="es-MX" smtClean="0"/>
              <a:t>‹#›</a:t>
            </a:fld>
            <a:endParaRPr lang="es-MX"/>
          </a:p>
        </p:txBody>
      </p:sp>
    </p:spTree>
    <p:extLst>
      <p:ext uri="{BB962C8B-B14F-4D97-AF65-F5344CB8AC3E}">
        <p14:creationId xmlns:p14="http://schemas.microsoft.com/office/powerpoint/2010/main" val="344415007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98BF9B64-47BC-4070-B3B0-F2315CFFD48B}" type="datetime1">
              <a:rPr lang="es-MX" smtClean="0"/>
              <a:t>22/10/2024</a:t>
            </a:fld>
            <a:endParaRPr lang="es-MX"/>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600539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0AE038A-D22A-45B9-9E60-AB7D613C7C04}" type="datetime1">
              <a:rPr lang="es-MX" smtClean="0"/>
              <a:t>22/10/2024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15886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F742A2F-335C-4229-8E7B-8D94838C8A26}" type="datetime1">
              <a:rPr lang="es-MX" smtClean="0"/>
              <a:t>22/10/2024</a:t>
            </a:fld>
            <a:endParaRPr lang="es-MX"/>
          </a:p>
        </p:txBody>
      </p:sp>
      <p:sp>
        <p:nvSpPr>
          <p:cNvPr id="5" name="Footer Placeholder 4"/>
          <p:cNvSpPr>
            <a:spLocks noGrp="1"/>
          </p:cNvSpPr>
          <p:nvPr>
            <p:ph type="ftr" sz="quarter" idx="11"/>
          </p:nvPr>
        </p:nvSpPr>
        <p:spPr>
          <a:xfrm>
            <a:off x="774923" y="5951811"/>
            <a:ext cx="7896279" cy="365125"/>
          </a:xfrm>
        </p:spPr>
        <p:txBody>
          <a:bodyPr/>
          <a:lstStyle/>
          <a:p>
            <a:endParaRPr lang="es-MX"/>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588822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5F57A7-E3A0-47B0-9AEC-7B9C0009FD50}" type="datetime1">
              <a:rPr lang="es-MX" smtClean="0"/>
              <a:t>22/10/2024</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a:xfrm>
            <a:off x="10558300" y="5956137"/>
            <a:ext cx="1052508" cy="365125"/>
          </a:xfrm>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36493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096E81A8-B4C9-4EAB-A310-7B78035B4493}" type="datetime1">
              <a:rPr lang="es-MX" smtClean="0"/>
              <a:t>22/10/2024</a:t>
            </a:fld>
            <a:endParaRPr lang="es-MX"/>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3803581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AF265310-010C-4770-A79D-E35BE8949E6E}" type="datetime1">
              <a:rPr lang="es-MX" smtClean="0"/>
              <a:t>22/10/2024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1937964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7464460A-82DC-4CCF-B74C-0E55E892CDFA}" type="datetime1">
              <a:rPr lang="es-MX" smtClean="0"/>
              <a:t>22/10/2024</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3699600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45587BD-C828-48E0-BBB1-6D48F17DF6AA}" type="datetime1">
              <a:rPr lang="es-MX" smtClean="0"/>
              <a:t>22/10/2024</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21712183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E947-60E8-418F-BB71-C52BF46546FB}" type="datetime1">
              <a:rPr lang="es-MX" smtClean="0"/>
              <a:t>22/10/2024</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87614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D46685B-0DC7-42FF-8325-E1DB80136160}" type="datetime1">
              <a:rPr lang="es-MX" smtClean="0"/>
              <a:t>22/10/2024</a:t>
            </a:fld>
            <a:endParaRPr lang="es-MX"/>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MX"/>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27C49EEB-2137-4DDB-9BF5-5635C18E0A87}" type="slidenum">
              <a:rPr lang="es-MX" smtClean="0"/>
              <a:t>‹#›</a:t>
            </a:fld>
            <a:endParaRPr lang="es-MX"/>
          </a:p>
        </p:txBody>
      </p:sp>
    </p:spTree>
    <p:extLst>
      <p:ext uri="{BB962C8B-B14F-4D97-AF65-F5344CB8AC3E}">
        <p14:creationId xmlns:p14="http://schemas.microsoft.com/office/powerpoint/2010/main" val="95412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002B4FBF-2840-4BED-B839-820B3DA5A404}" type="datetime1">
              <a:rPr lang="es-MX" smtClean="0"/>
              <a:t>22/10/2024</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27C49EEB-2137-4DDB-9BF5-5635C18E0A87}" type="slidenum">
              <a:rPr lang="es-MX" smtClean="0"/>
              <a:t>‹#›</a:t>
            </a:fld>
            <a:endParaRPr lang="es-MX"/>
          </a:p>
        </p:txBody>
      </p:sp>
    </p:spTree>
    <p:extLst>
      <p:ext uri="{BB962C8B-B14F-4D97-AF65-F5344CB8AC3E}">
        <p14:creationId xmlns:p14="http://schemas.microsoft.com/office/powerpoint/2010/main" val="4198734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18E2CF37-0776-42B1-AA39-8413BC8FDF0B}" type="datetime1">
              <a:rPr lang="es-MX" smtClean="0"/>
              <a:t>22/10/2024</a:t>
            </a:fld>
            <a:endParaRPr lang="es-MX"/>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MX"/>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27C49EEB-2137-4DDB-9BF5-5635C18E0A87}" type="slidenum">
              <a:rPr lang="es-MX" smtClean="0"/>
              <a:t>‹#›</a:t>
            </a:fld>
            <a:endParaRPr lang="es-MX"/>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83549561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330.png"/><Relationship Id="rId7" Type="http://schemas.openxmlformats.org/officeDocument/2006/relationships/image" Target="../media/image37.png"/><Relationship Id="rId12" Type="http://schemas.openxmlformats.org/officeDocument/2006/relationships/image" Target="../media/image42.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41.png"/><Relationship Id="rId5" Type="http://schemas.openxmlformats.org/officeDocument/2006/relationships/image" Target="../media/image350.png"/><Relationship Id="rId10" Type="http://schemas.openxmlformats.org/officeDocument/2006/relationships/image" Target="../media/image40.png"/><Relationship Id="rId4" Type="http://schemas.openxmlformats.org/officeDocument/2006/relationships/image" Target="../media/image340.png"/><Relationship Id="rId9" Type="http://schemas.openxmlformats.org/officeDocument/2006/relationships/image" Target="../media/image3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s://es.wiktionary.org/wiki/%CE%BB" TargetMode="Externa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ángulo 17">
            <a:extLst>
              <a:ext uri="{FF2B5EF4-FFF2-40B4-BE49-F238E27FC236}">
                <a16:creationId xmlns:a16="http://schemas.microsoft.com/office/drawing/2014/main" id="{9B87E0C7-94B1-4CDE-1326-96DC5260A8DD}"/>
              </a:ext>
            </a:extLst>
          </p:cNvPr>
          <p:cNvSpPr/>
          <p:nvPr/>
        </p:nvSpPr>
        <p:spPr>
          <a:xfrm>
            <a:off x="0" y="0"/>
            <a:ext cx="12192000" cy="6858000"/>
          </a:xfrm>
          <a:prstGeom prst="rect">
            <a:avLst/>
          </a:prstGeom>
          <a:ln w="38100">
            <a:solidFill>
              <a:srgbClr val="6C1741"/>
            </a:solidFill>
          </a:ln>
        </p:spPr>
        <p:style>
          <a:lnRef idx="2">
            <a:schemeClr val="dk1"/>
          </a:lnRef>
          <a:fillRef idx="1">
            <a:schemeClr val="lt1"/>
          </a:fillRef>
          <a:effectRef idx="0">
            <a:schemeClr val="dk1"/>
          </a:effectRef>
          <a:fontRef idx="minor">
            <a:schemeClr val="dk1"/>
          </a:fontRef>
        </p:style>
        <p:txBody>
          <a:bodyPr rtlCol="0" anchor="ctr"/>
          <a:lstStyle/>
          <a:p>
            <a:pPr algn="ctr">
              <a:lnSpc>
                <a:spcPct val="107000"/>
              </a:lnSpc>
              <a:spcAft>
                <a:spcPts val="800"/>
              </a:spcAft>
            </a:pPr>
            <a:endParaRPr lang="es-MX" sz="1800" b="1" dirty="0">
              <a:solidFill>
                <a:schemeClr val="tx1"/>
              </a:solidFill>
              <a:effectLst/>
              <a:latin typeface="Gill Sans MT (Títulos)"/>
              <a:ea typeface="Calibri" panose="020F0502020204030204" pitchFamily="34" charset="0"/>
              <a:cs typeface="Times New Roman" panose="02020603050405020304" pitchFamily="18" charset="0"/>
            </a:endParaRPr>
          </a:p>
        </p:txBody>
      </p:sp>
      <p:sp>
        <p:nvSpPr>
          <p:cNvPr id="12" name="Rectángulo 3">
            <a:extLst>
              <a:ext uri="{FF2B5EF4-FFF2-40B4-BE49-F238E27FC236}">
                <a16:creationId xmlns:a16="http://schemas.microsoft.com/office/drawing/2014/main" id="{8F22DA0C-6A46-4B48-92F0-15D0E7FD4B80}"/>
              </a:ext>
            </a:extLst>
          </p:cNvPr>
          <p:cNvSpPr/>
          <p:nvPr/>
        </p:nvSpPr>
        <p:spPr>
          <a:xfrm flipV="1">
            <a:off x="1260627" y="2280068"/>
            <a:ext cx="10269083" cy="1310847"/>
          </a:xfrm>
          <a:prstGeom prst="rect">
            <a:avLst/>
          </a:prstGeom>
          <a:solidFill>
            <a:srgbClr val="6C1741"/>
          </a:solidFill>
          <a:ln>
            <a:solidFill>
              <a:srgbClr val="6C1741"/>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lang="x-none" sz="900" dirty="0">
              <a:solidFill>
                <a:schemeClr val="tx1"/>
              </a:solidFill>
            </a:endParaRPr>
          </a:p>
        </p:txBody>
      </p:sp>
      <p:sp>
        <p:nvSpPr>
          <p:cNvPr id="6" name="Rectángulo 7">
            <a:extLst>
              <a:ext uri="{FF2B5EF4-FFF2-40B4-BE49-F238E27FC236}">
                <a16:creationId xmlns:a16="http://schemas.microsoft.com/office/drawing/2014/main" id="{64898314-EAD3-4A5B-8BB9-EE37F4C2E121}"/>
              </a:ext>
            </a:extLst>
          </p:cNvPr>
          <p:cNvSpPr/>
          <p:nvPr/>
        </p:nvSpPr>
        <p:spPr>
          <a:xfrm>
            <a:off x="1963903" y="2758962"/>
            <a:ext cx="9292294" cy="400494"/>
          </a:xfrm>
          <a:prstGeom prst="rect">
            <a:avLst/>
          </a:prstGeom>
        </p:spPr>
        <p:txBody>
          <a:bodyPr wrap="square">
            <a:spAutoFit/>
          </a:bodyPr>
          <a:lstStyle/>
          <a:p>
            <a:pPr algn="ctr">
              <a:lnSpc>
                <a:spcPct val="107000"/>
              </a:lnSpc>
              <a:spcAft>
                <a:spcPts val="800"/>
              </a:spcAft>
            </a:pPr>
            <a:r>
              <a:rPr lang="es-ES" sz="2000" b="1" dirty="0">
                <a:solidFill>
                  <a:schemeClr val="bg1"/>
                </a:solidFill>
                <a:latin typeface="Gill Sans MT (Títulos)"/>
                <a:ea typeface="Calibri" panose="020F0502020204030204" pitchFamily="34" charset="0"/>
                <a:cs typeface="Times New Roman" panose="02020603050405020304" pitchFamily="18" charset="0"/>
              </a:rPr>
              <a:t>OPTIMIZACIÓN CON RESTRICCIONES</a:t>
            </a:r>
            <a:endParaRPr lang="es-MX" sz="2000" b="1" dirty="0">
              <a:solidFill>
                <a:schemeClr val="bg1"/>
              </a:solidFill>
              <a:effectLst/>
              <a:latin typeface="Gill Sans MT (Títulos)"/>
              <a:ea typeface="Calibri" panose="020F0502020204030204" pitchFamily="34" charset="0"/>
              <a:cs typeface="Times New Roman" panose="02020603050405020304" pitchFamily="18" charset="0"/>
            </a:endParaRPr>
          </a:p>
        </p:txBody>
      </p:sp>
      <p:sp>
        <p:nvSpPr>
          <p:cNvPr id="7" name="Rectángulo 8">
            <a:extLst>
              <a:ext uri="{FF2B5EF4-FFF2-40B4-BE49-F238E27FC236}">
                <a16:creationId xmlns:a16="http://schemas.microsoft.com/office/drawing/2014/main" id="{BED5A327-1854-432A-B233-81BA202EAE89}"/>
              </a:ext>
            </a:extLst>
          </p:cNvPr>
          <p:cNvSpPr/>
          <p:nvPr/>
        </p:nvSpPr>
        <p:spPr>
          <a:xfrm>
            <a:off x="1963903" y="722665"/>
            <a:ext cx="9007391" cy="338554"/>
          </a:xfrm>
          <a:prstGeom prst="rect">
            <a:avLst/>
          </a:prstGeom>
        </p:spPr>
        <p:txBody>
          <a:bodyPr wrap="square">
            <a:spAutoFit/>
          </a:bodyPr>
          <a:lstStyle/>
          <a:p>
            <a:pPr algn="ctr"/>
            <a:r>
              <a:rPr lang="es-MX" sz="1600" b="1" i="0" dirty="0">
                <a:effectLst/>
                <a:latin typeface="Gill Sans MT (Títulos)"/>
                <a:cs typeface="Times New Roman" panose="02020603050405020304" pitchFamily="18" charset="0"/>
              </a:rPr>
              <a:t>ESCUELA SUPERIOR DE CÓMPUTO - IPN</a:t>
            </a:r>
          </a:p>
        </p:txBody>
      </p:sp>
      <p:sp>
        <p:nvSpPr>
          <p:cNvPr id="8" name="Rectangle 7">
            <a:extLst>
              <a:ext uri="{FF2B5EF4-FFF2-40B4-BE49-F238E27FC236}">
                <a16:creationId xmlns:a16="http://schemas.microsoft.com/office/drawing/2014/main" id="{C6C5F370-281D-47CC-A23A-DCBBF7589C88}"/>
              </a:ext>
            </a:extLst>
          </p:cNvPr>
          <p:cNvSpPr/>
          <p:nvPr/>
        </p:nvSpPr>
        <p:spPr>
          <a:xfrm>
            <a:off x="1689481" y="4174824"/>
            <a:ext cx="9411377" cy="1184940"/>
          </a:xfrm>
          <a:prstGeom prst="rect">
            <a:avLst/>
          </a:prstGeom>
          <a:noFill/>
        </p:spPr>
        <p:txBody>
          <a:bodyPr wrap="square">
            <a:spAutoFit/>
          </a:bodyPr>
          <a:lstStyle/>
          <a:p>
            <a:pPr algn="ctr">
              <a:spcBef>
                <a:spcPts val="600"/>
              </a:spcBef>
            </a:pPr>
            <a:r>
              <a:rPr lang="es-419" sz="1400" i="1" dirty="0">
                <a:latin typeface="Gill Sans MT (Títulos)"/>
                <a:cs typeface="Times New Roman" panose="02020603050405020304" pitchFamily="18" charset="0"/>
              </a:rPr>
              <a:t>Presenta</a:t>
            </a:r>
          </a:p>
          <a:p>
            <a:pPr algn="ctr">
              <a:spcBef>
                <a:spcPts val="600"/>
              </a:spcBef>
            </a:pPr>
            <a:r>
              <a:rPr lang="es-ES" sz="1400" b="1" i="0" dirty="0">
                <a:effectLst/>
                <a:latin typeface="Gill Sans MT (Títulos)"/>
                <a:cs typeface="Times New Roman" panose="02020603050405020304" pitchFamily="18" charset="0"/>
              </a:rPr>
              <a:t>Dr. DANIEL MOLINA P</a:t>
            </a:r>
            <a:r>
              <a:rPr lang="es-MX" sz="1400" b="1" dirty="0">
                <a:latin typeface="Gill Sans MT (Títulos)"/>
                <a:cs typeface="Times New Roman" panose="02020603050405020304" pitchFamily="18" charset="0"/>
              </a:rPr>
              <a:t>ÉREZ</a:t>
            </a:r>
          </a:p>
          <a:p>
            <a:pPr algn="ctr">
              <a:spcBef>
                <a:spcPts val="600"/>
              </a:spcBef>
            </a:pPr>
            <a:r>
              <a:rPr lang="es-MX" sz="1400" b="1" dirty="0">
                <a:latin typeface="Gill Sans MT (Títulos)"/>
                <a:cs typeface="Times New Roman" panose="02020603050405020304" pitchFamily="18" charset="0"/>
              </a:rPr>
              <a:t>danielmolinaperez90@gmail.com</a:t>
            </a:r>
            <a:endParaRPr lang="en-US" sz="1400" b="1" dirty="0">
              <a:latin typeface="Gill Sans MT (Títulos)"/>
              <a:cs typeface="Times New Roman" panose="02020603050405020304" pitchFamily="18" charset="0"/>
            </a:endParaRPr>
          </a:p>
          <a:p>
            <a:pPr algn="ctr">
              <a:spcBef>
                <a:spcPts val="600"/>
              </a:spcBef>
            </a:pPr>
            <a:endParaRPr lang="es-419" sz="1400" i="1" dirty="0">
              <a:latin typeface="Gill Sans MT (Títulos)"/>
              <a:cs typeface="Times New Roman" panose="02020603050405020304" pitchFamily="18" charset="0"/>
            </a:endParaRPr>
          </a:p>
        </p:txBody>
      </p:sp>
      <p:sp>
        <p:nvSpPr>
          <p:cNvPr id="9" name="TextBox 8">
            <a:extLst>
              <a:ext uri="{FF2B5EF4-FFF2-40B4-BE49-F238E27FC236}">
                <a16:creationId xmlns:a16="http://schemas.microsoft.com/office/drawing/2014/main" id="{8203B291-3A21-4379-AC92-2CF074B6D462}"/>
              </a:ext>
            </a:extLst>
          </p:cNvPr>
          <p:cNvSpPr txBox="1"/>
          <p:nvPr/>
        </p:nvSpPr>
        <p:spPr>
          <a:xfrm>
            <a:off x="5036887" y="6167922"/>
            <a:ext cx="2716566" cy="276999"/>
          </a:xfrm>
          <a:prstGeom prst="rect">
            <a:avLst/>
          </a:prstGeom>
          <a:noFill/>
        </p:spPr>
        <p:txBody>
          <a:bodyPr wrap="square" rtlCol="0">
            <a:spAutoFit/>
          </a:bodyPr>
          <a:lstStyle/>
          <a:p>
            <a:pPr algn="ctr"/>
            <a:r>
              <a:rPr lang="es-MX" sz="1200" dirty="0">
                <a:latin typeface="Gill Sans MT (Títulos)"/>
              </a:rPr>
              <a:t>CIUDAD DE MÉXICO</a:t>
            </a:r>
          </a:p>
        </p:txBody>
      </p:sp>
      <p:pic>
        <p:nvPicPr>
          <p:cNvPr id="10" name="Picture 6" descr="Resultado de imagen para logo de politecnico nacional de mexico fondo transparente">
            <a:extLst>
              <a:ext uri="{FF2B5EF4-FFF2-40B4-BE49-F238E27FC236}">
                <a16:creationId xmlns:a16="http://schemas.microsoft.com/office/drawing/2014/main" id="{DD0DCD44-78A9-84E1-8027-3A4CA1A74654}"/>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23008" r="20146"/>
          <a:stretch/>
        </p:blipFill>
        <p:spPr bwMode="auto">
          <a:xfrm>
            <a:off x="234888" y="123235"/>
            <a:ext cx="1141148" cy="1425179"/>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1894E0A3-27B1-2D96-9224-9057A81687CA}"/>
              </a:ext>
            </a:extLst>
          </p:cNvPr>
          <p:cNvCxnSpPr>
            <a:cxnSpLocks/>
          </p:cNvCxnSpPr>
          <p:nvPr/>
        </p:nvCxnSpPr>
        <p:spPr>
          <a:xfrm>
            <a:off x="831980" y="1587574"/>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5" name="Conector recto 4">
            <a:extLst>
              <a:ext uri="{FF2B5EF4-FFF2-40B4-BE49-F238E27FC236}">
                <a16:creationId xmlns:a16="http://schemas.microsoft.com/office/drawing/2014/main" id="{E0F2A367-662F-3B66-0626-72C624FF0FB0}"/>
              </a:ext>
            </a:extLst>
          </p:cNvPr>
          <p:cNvCxnSpPr>
            <a:cxnSpLocks/>
          </p:cNvCxnSpPr>
          <p:nvPr/>
        </p:nvCxnSpPr>
        <p:spPr>
          <a:xfrm>
            <a:off x="759944" y="1587574"/>
            <a:ext cx="0" cy="4159731"/>
          </a:xfrm>
          <a:prstGeom prst="line">
            <a:avLst/>
          </a:prstGeom>
          <a:ln w="38100"/>
        </p:spPr>
        <p:style>
          <a:lnRef idx="1">
            <a:schemeClr val="dk1"/>
          </a:lnRef>
          <a:fillRef idx="0">
            <a:schemeClr val="dk1"/>
          </a:fillRef>
          <a:effectRef idx="0">
            <a:schemeClr val="dk1"/>
          </a:effectRef>
          <a:fontRef idx="minor">
            <a:schemeClr val="tx1"/>
          </a:fontRef>
        </p:style>
      </p:cxnSp>
      <p:sp>
        <p:nvSpPr>
          <p:cNvPr id="19" name="CuadroTexto 18">
            <a:extLst>
              <a:ext uri="{FF2B5EF4-FFF2-40B4-BE49-F238E27FC236}">
                <a16:creationId xmlns:a16="http://schemas.microsoft.com/office/drawing/2014/main" id="{342334AA-0A4D-29EB-2701-C6A1EFF3E83A}"/>
              </a:ext>
            </a:extLst>
          </p:cNvPr>
          <p:cNvSpPr txBox="1"/>
          <p:nvPr/>
        </p:nvSpPr>
        <p:spPr>
          <a:xfrm>
            <a:off x="2960726" y="159978"/>
            <a:ext cx="7013748" cy="461665"/>
          </a:xfrm>
          <a:prstGeom prst="rect">
            <a:avLst/>
          </a:prstGeom>
          <a:noFill/>
        </p:spPr>
        <p:txBody>
          <a:bodyPr wrap="square">
            <a:spAutoFit/>
          </a:bodyPr>
          <a:lstStyle/>
          <a:p>
            <a:pPr algn="ctr"/>
            <a:r>
              <a:rPr lang="es-MX" sz="2400" b="1" i="0" dirty="0">
                <a:effectLst/>
                <a:latin typeface="Gill Sans MT (Títulos)"/>
                <a:cs typeface="Times New Roman" panose="02020603050405020304" pitchFamily="18" charset="0"/>
              </a:rPr>
              <a:t>INSTITUTO POLITÉCNICO NACIONAL</a:t>
            </a:r>
          </a:p>
        </p:txBody>
      </p:sp>
      <p:grpSp>
        <p:nvGrpSpPr>
          <p:cNvPr id="29" name="Grupo 28">
            <a:extLst>
              <a:ext uri="{FF2B5EF4-FFF2-40B4-BE49-F238E27FC236}">
                <a16:creationId xmlns:a16="http://schemas.microsoft.com/office/drawing/2014/main" id="{56DF2076-D58D-18A4-CF37-F1F0BE06DE8E}"/>
              </a:ext>
            </a:extLst>
          </p:cNvPr>
          <p:cNvGrpSpPr/>
          <p:nvPr/>
        </p:nvGrpSpPr>
        <p:grpSpPr>
          <a:xfrm rot="16200000">
            <a:off x="6431582" y="-2956878"/>
            <a:ext cx="72036" cy="7200000"/>
            <a:chOff x="2303116" y="1706010"/>
            <a:chExt cx="72036" cy="4159731"/>
          </a:xfrm>
        </p:grpSpPr>
        <p:cxnSp>
          <p:nvCxnSpPr>
            <p:cNvPr id="27" name="Conector recto 26">
              <a:extLst>
                <a:ext uri="{FF2B5EF4-FFF2-40B4-BE49-F238E27FC236}">
                  <a16:creationId xmlns:a16="http://schemas.microsoft.com/office/drawing/2014/main" id="{8F49F0D1-5937-4C77-F770-8EA8139A6870}"/>
                </a:ext>
              </a:extLst>
            </p:cNvPr>
            <p:cNvCxnSpPr>
              <a:cxnSpLocks/>
            </p:cNvCxnSpPr>
            <p:nvPr/>
          </p:nvCxnSpPr>
          <p:spPr>
            <a:xfrm>
              <a:off x="2375152" y="1706010"/>
              <a:ext cx="0" cy="4159731"/>
            </a:xfrm>
            <a:prstGeom prst="line">
              <a:avLst/>
            </a:prstGeom>
          </p:spPr>
          <p:style>
            <a:lnRef idx="1">
              <a:schemeClr val="dk1"/>
            </a:lnRef>
            <a:fillRef idx="0">
              <a:schemeClr val="dk1"/>
            </a:fillRef>
            <a:effectRef idx="0">
              <a:schemeClr val="dk1"/>
            </a:effectRef>
            <a:fontRef idx="minor">
              <a:schemeClr val="tx1"/>
            </a:fontRef>
          </p:style>
        </p:cxnSp>
        <p:cxnSp>
          <p:nvCxnSpPr>
            <p:cNvPr id="28" name="Conector recto 27">
              <a:extLst>
                <a:ext uri="{FF2B5EF4-FFF2-40B4-BE49-F238E27FC236}">
                  <a16:creationId xmlns:a16="http://schemas.microsoft.com/office/drawing/2014/main" id="{AB9A9F63-2060-492A-F9CA-E5044FAEF60A}"/>
                </a:ext>
              </a:extLst>
            </p:cNvPr>
            <p:cNvCxnSpPr>
              <a:cxnSpLocks/>
            </p:cNvCxnSpPr>
            <p:nvPr/>
          </p:nvCxnSpPr>
          <p:spPr>
            <a:xfrm>
              <a:off x="2303116" y="1706010"/>
              <a:ext cx="0" cy="4159731"/>
            </a:xfrm>
            <a:prstGeom prst="line">
              <a:avLst/>
            </a:prstGeom>
            <a:ln w="38100"/>
          </p:spPr>
          <p:style>
            <a:lnRef idx="1">
              <a:schemeClr val="dk1"/>
            </a:lnRef>
            <a:fillRef idx="0">
              <a:schemeClr val="dk1"/>
            </a:fillRef>
            <a:effectRef idx="0">
              <a:schemeClr val="dk1"/>
            </a:effectRef>
            <a:fontRef idx="minor">
              <a:schemeClr val="tx1"/>
            </a:fontRef>
          </p:style>
        </p:cxnSp>
      </p:grpSp>
      <p:pic>
        <p:nvPicPr>
          <p:cNvPr id="2" name="Picture 1">
            <a:extLst>
              <a:ext uri="{FF2B5EF4-FFF2-40B4-BE49-F238E27FC236}">
                <a16:creationId xmlns:a16="http://schemas.microsoft.com/office/drawing/2014/main" id="{194EBB24-4884-1BCB-0D5C-D1732F5C1494}"/>
              </a:ext>
            </a:extLst>
          </p:cNvPr>
          <p:cNvPicPr>
            <a:picLocks noChangeAspect="1"/>
          </p:cNvPicPr>
          <p:nvPr/>
        </p:nvPicPr>
        <p:blipFill>
          <a:blip r:embed="rId3"/>
          <a:stretch>
            <a:fillRect/>
          </a:stretch>
        </p:blipFill>
        <p:spPr>
          <a:xfrm>
            <a:off x="100127" y="5832176"/>
            <a:ext cx="1463705" cy="940953"/>
          </a:xfrm>
          <a:prstGeom prst="rect">
            <a:avLst/>
          </a:prstGeom>
        </p:spPr>
      </p:pic>
      <p:sp>
        <p:nvSpPr>
          <p:cNvPr id="3" name="Rectángulo 7">
            <a:extLst>
              <a:ext uri="{FF2B5EF4-FFF2-40B4-BE49-F238E27FC236}">
                <a16:creationId xmlns:a16="http://schemas.microsoft.com/office/drawing/2014/main" id="{A1377ADC-9A94-E4D6-A635-69FC8B984E07}"/>
              </a:ext>
            </a:extLst>
          </p:cNvPr>
          <p:cNvSpPr/>
          <p:nvPr/>
        </p:nvSpPr>
        <p:spPr>
          <a:xfrm>
            <a:off x="1865843" y="1401806"/>
            <a:ext cx="9292294" cy="400494"/>
          </a:xfrm>
          <a:prstGeom prst="rect">
            <a:avLst/>
          </a:prstGeom>
        </p:spPr>
        <p:txBody>
          <a:bodyPr wrap="square">
            <a:spAutoFit/>
          </a:bodyPr>
          <a:lstStyle/>
          <a:p>
            <a:pPr algn="ctr">
              <a:lnSpc>
                <a:spcPct val="107000"/>
              </a:lnSpc>
              <a:spcAft>
                <a:spcPts val="800"/>
              </a:spcAft>
            </a:pPr>
            <a:r>
              <a:rPr lang="en-US" sz="2000" b="1" dirty="0">
                <a:latin typeface="Gill Sans MT (Títulos)"/>
                <a:ea typeface="Calibri" panose="020F0502020204030204" pitchFamily="34" charset="0"/>
                <a:cs typeface="Times New Roman" panose="02020603050405020304" pitchFamily="18" charset="0"/>
              </a:rPr>
              <a:t>T</a:t>
            </a:r>
            <a:r>
              <a:rPr lang="es-ES" sz="2000" b="1" dirty="0">
                <a:latin typeface="Gill Sans MT (Títulos)"/>
                <a:ea typeface="Calibri" panose="020F0502020204030204" pitchFamily="34" charset="0"/>
                <a:cs typeface="Times New Roman" panose="02020603050405020304" pitchFamily="18" charset="0"/>
              </a:rPr>
              <a:t>ÓPICOS SELECTOS DE </a:t>
            </a:r>
            <a:r>
              <a:rPr lang="es-MX" sz="2000" b="1" dirty="0">
                <a:solidFill>
                  <a:schemeClr val="tx1"/>
                </a:solidFill>
                <a:effectLst/>
                <a:latin typeface="Gill Sans MT (Títulos)"/>
                <a:ea typeface="Calibri" panose="020F0502020204030204" pitchFamily="34" charset="0"/>
                <a:cs typeface="Times New Roman" panose="02020603050405020304" pitchFamily="18" charset="0"/>
              </a:rPr>
              <a:t>ALGORITMOS BIOINSPIRADOS</a:t>
            </a:r>
          </a:p>
        </p:txBody>
      </p:sp>
    </p:spTree>
    <p:extLst>
      <p:ext uri="{BB962C8B-B14F-4D97-AF65-F5344CB8AC3E}">
        <p14:creationId xmlns:p14="http://schemas.microsoft.com/office/powerpoint/2010/main" val="26348287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354771">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3093"/>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176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354771">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3093"/>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16" name="TextBox 15">
            <a:extLst>
              <a:ext uri="{FF2B5EF4-FFF2-40B4-BE49-F238E27FC236}">
                <a16:creationId xmlns:a16="http://schemas.microsoft.com/office/drawing/2014/main" id="{F5404FAA-8688-263E-FDA2-650A7CF61CFE}"/>
              </a:ext>
            </a:extLst>
          </p:cNvPr>
          <p:cNvSpPr txBox="1"/>
          <p:nvPr/>
        </p:nvSpPr>
        <p:spPr>
          <a:xfrm>
            <a:off x="6096000" y="276327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1EB365-040A-D123-C69D-BAE41B320F67}"/>
              </a:ext>
            </a:extLst>
          </p:cNvPr>
          <p:cNvSpPr txBox="1"/>
          <p:nvPr/>
        </p:nvSpPr>
        <p:spPr>
          <a:xfrm>
            <a:off x="8327586" y="5055704"/>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280CDA19-E69D-2378-B467-7FDF08E6A5E7}"/>
              </a:ext>
            </a:extLst>
          </p:cNvPr>
          <p:cNvCxnSpPr/>
          <p:nvPr/>
        </p:nvCxnSpPr>
        <p:spPr>
          <a:xfrm>
            <a:off x="6573078" y="2947941"/>
            <a:ext cx="1904549" cy="19686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cxnSp>
        <p:nvCxnSpPr>
          <p:cNvPr id="14" name="Straight Connector 13">
            <a:extLst>
              <a:ext uri="{FF2B5EF4-FFF2-40B4-BE49-F238E27FC236}">
                <a16:creationId xmlns:a16="http://schemas.microsoft.com/office/drawing/2014/main" id="{9A8D2408-6527-83CE-652B-B42982F3106E}"/>
              </a:ext>
            </a:extLst>
          </p:cNvPr>
          <p:cNvCxnSpPr>
            <a:cxnSpLocks/>
          </p:cNvCxnSpPr>
          <p:nvPr/>
        </p:nvCxnSpPr>
        <p:spPr>
          <a:xfrm>
            <a:off x="6573078" y="3578087"/>
            <a:ext cx="3140765" cy="1338470"/>
          </a:xfrm>
          <a:prstGeom prst="line">
            <a:avLst/>
          </a:prstGeom>
        </p:spPr>
        <p:style>
          <a:lnRef idx="1">
            <a:schemeClr val="dk1"/>
          </a:lnRef>
          <a:fillRef idx="0">
            <a:schemeClr val="dk1"/>
          </a:fillRef>
          <a:effectRef idx="0">
            <a:schemeClr val="dk1"/>
          </a:effectRef>
          <a:fontRef idx="minor">
            <a:schemeClr val="tx1"/>
          </a:fontRef>
        </p:style>
      </p:cxnSp>
      <p:sp>
        <p:nvSpPr>
          <p:cNvPr id="18" name="TextBox 17">
            <a:extLst>
              <a:ext uri="{FF2B5EF4-FFF2-40B4-BE49-F238E27FC236}">
                <a16:creationId xmlns:a16="http://schemas.microsoft.com/office/drawing/2014/main" id="{B644595E-5D98-1260-42CF-2B222FCDDDCF}"/>
              </a:ext>
            </a:extLst>
          </p:cNvPr>
          <p:cNvSpPr txBox="1"/>
          <p:nvPr/>
        </p:nvSpPr>
        <p:spPr>
          <a:xfrm>
            <a:off x="6091282" y="3392950"/>
            <a:ext cx="47961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3/2</a:t>
            </a:r>
            <a:endParaRPr lang="es-MX"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FE3F601-9E8D-55D2-19DB-AA48C459C6FC}"/>
              </a:ext>
            </a:extLst>
          </p:cNvPr>
          <p:cNvSpPr txBox="1"/>
          <p:nvPr/>
        </p:nvSpPr>
        <p:spPr>
          <a:xfrm>
            <a:off x="9615857" y="5044182"/>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22" name="Isosceles Triangle 21">
            <a:extLst>
              <a:ext uri="{FF2B5EF4-FFF2-40B4-BE49-F238E27FC236}">
                <a16:creationId xmlns:a16="http://schemas.microsoft.com/office/drawing/2014/main" id="{634C9410-7221-A3A6-B4BE-DAEDDEF67D50}"/>
              </a:ext>
            </a:extLst>
          </p:cNvPr>
          <p:cNvSpPr/>
          <p:nvPr/>
        </p:nvSpPr>
        <p:spPr>
          <a:xfrm>
            <a:off x="6561205" y="3575327"/>
            <a:ext cx="1904543" cy="1338470"/>
          </a:xfrm>
          <a:custGeom>
            <a:avLst/>
            <a:gdLst>
              <a:gd name="connsiteX0" fmla="*/ 0 w 1904543"/>
              <a:gd name="connsiteY0" fmla="*/ 1338470 h 1338470"/>
              <a:gd name="connsiteX1" fmla="*/ 13256 w 1904543"/>
              <a:gd name="connsiteY1" fmla="*/ 0 h 1338470"/>
              <a:gd name="connsiteX2" fmla="*/ 1904543 w 1904543"/>
              <a:gd name="connsiteY2" fmla="*/ 1338470 h 1338470"/>
              <a:gd name="connsiteX3" fmla="*/ 0 w 1904543"/>
              <a:gd name="connsiteY3" fmla="*/ 1338470 h 1338470"/>
              <a:gd name="connsiteX0" fmla="*/ 0 w 1904543"/>
              <a:gd name="connsiteY0" fmla="*/ 1338470 h 1338470"/>
              <a:gd name="connsiteX1" fmla="*/ 13256 w 1904543"/>
              <a:gd name="connsiteY1" fmla="*/ 0 h 1338470"/>
              <a:gd name="connsiteX2" fmla="*/ 1125056 w 1904543"/>
              <a:gd name="connsiteY2" fmla="*/ 493090 h 1338470"/>
              <a:gd name="connsiteX3" fmla="*/ 1904543 w 1904543"/>
              <a:gd name="connsiteY3" fmla="*/ 1338470 h 1338470"/>
              <a:gd name="connsiteX4" fmla="*/ 0 w 1904543"/>
              <a:gd name="connsiteY4" fmla="*/ 1338470 h 1338470"/>
              <a:gd name="connsiteX0" fmla="*/ 0 w 1904543"/>
              <a:gd name="connsiteY0" fmla="*/ 1338470 h 1338470"/>
              <a:gd name="connsiteX1" fmla="*/ 13256 w 1904543"/>
              <a:gd name="connsiteY1" fmla="*/ 0 h 1338470"/>
              <a:gd name="connsiteX2" fmla="*/ 1085300 w 1904543"/>
              <a:gd name="connsiteY2" fmla="*/ 466585 h 1338470"/>
              <a:gd name="connsiteX3" fmla="*/ 1904543 w 1904543"/>
              <a:gd name="connsiteY3" fmla="*/ 1338470 h 1338470"/>
              <a:gd name="connsiteX4" fmla="*/ 0 w 1904543"/>
              <a:gd name="connsiteY4" fmla="*/ 1338470 h 13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543" h="1338470">
                <a:moveTo>
                  <a:pt x="0" y="1338470"/>
                </a:moveTo>
                <a:lnTo>
                  <a:pt x="13256" y="0"/>
                </a:lnTo>
                <a:cubicBezTo>
                  <a:pt x="322012" y="221790"/>
                  <a:pt x="776544" y="244795"/>
                  <a:pt x="1085300" y="466585"/>
                </a:cubicBezTo>
                <a:lnTo>
                  <a:pt x="1904543" y="1338470"/>
                </a:lnTo>
                <a:lnTo>
                  <a:pt x="0" y="1338470"/>
                </a:lnTo>
                <a:close/>
              </a:path>
            </a:pathLst>
          </a:cu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605D6143-6AFC-AC7D-A70F-8A4AEE49724F}"/>
              </a:ext>
            </a:extLst>
          </p:cNvPr>
          <p:cNvCxnSpPr>
            <a:cxnSpLocks/>
          </p:cNvCxnSpPr>
          <p:nvPr/>
        </p:nvCxnSpPr>
        <p:spPr>
          <a:xfrm flipV="1">
            <a:off x="7114477" y="3762282"/>
            <a:ext cx="1351271" cy="85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C27EF3FA-6F87-4ABE-CA43-FF21FF8CC778}"/>
              </a:ext>
            </a:extLst>
          </p:cNvPr>
          <p:cNvSpPr txBox="1"/>
          <p:nvPr/>
        </p:nvSpPr>
        <p:spPr>
          <a:xfrm>
            <a:off x="8521743" y="3575327"/>
            <a:ext cx="1601721"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Región factible</a:t>
            </a:r>
            <a:endParaRPr lang="es-MX" dirty="0">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63DD69C3-C646-03A0-1624-DA7C29DCB551}"/>
              </a:ext>
            </a:extLst>
          </p:cNvPr>
          <p:cNvCxnSpPr>
            <a:stCxn id="22" idx="1"/>
            <a:endCxn id="22" idx="2"/>
          </p:cNvCxnSpPr>
          <p:nvPr/>
        </p:nvCxnSpPr>
        <p:spPr>
          <a:xfrm>
            <a:off x="6574461" y="3575327"/>
            <a:ext cx="1072044" cy="466585"/>
          </a:xfrm>
          <a:prstGeom prst="line">
            <a:avLst/>
          </a:prstGeom>
          <a:ln w="508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35FF4DA4-1EDF-6F27-D8DA-AD5B4646D3E6}"/>
              </a:ext>
            </a:extLst>
          </p:cNvPr>
          <p:cNvCxnSpPr>
            <a:cxnSpLocks/>
            <a:stCxn id="22" idx="2"/>
            <a:endCxn id="22" idx="3"/>
          </p:cNvCxnSpPr>
          <p:nvPr/>
        </p:nvCxnSpPr>
        <p:spPr>
          <a:xfrm>
            <a:off x="7646505" y="4041912"/>
            <a:ext cx="819243" cy="871885"/>
          </a:xfrm>
          <a:prstGeom prst="line">
            <a:avLst/>
          </a:prstGeom>
          <a:ln w="508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12EF32DE-8FD0-3E34-54AD-40542BC0C502}"/>
              </a:ext>
            </a:extLst>
          </p:cNvPr>
          <p:cNvCxnSpPr>
            <a:cxnSpLocks/>
            <a:stCxn id="22" idx="0"/>
            <a:endCxn id="22" idx="3"/>
          </p:cNvCxnSpPr>
          <p:nvPr/>
        </p:nvCxnSpPr>
        <p:spPr>
          <a:xfrm>
            <a:off x="6561205" y="4913797"/>
            <a:ext cx="1904543"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5AA311C7-B777-AD18-5F4A-38EEC45DA996}"/>
              </a:ext>
            </a:extLst>
          </p:cNvPr>
          <p:cNvCxnSpPr>
            <a:cxnSpLocks/>
            <a:stCxn id="22" idx="1"/>
            <a:endCxn id="22" idx="0"/>
          </p:cNvCxnSpPr>
          <p:nvPr/>
        </p:nvCxnSpPr>
        <p:spPr>
          <a:xfrm flipH="1">
            <a:off x="6561205" y="3575327"/>
            <a:ext cx="13256" cy="1338470"/>
          </a:xfrm>
          <a:prstGeom prst="line">
            <a:avLst/>
          </a:prstGeom>
          <a:ln w="508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225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354771">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3093"/>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pic>
        <p:nvPicPr>
          <p:cNvPr id="6" name="Picture 39">
            <a:extLst>
              <a:ext uri="{FF2B5EF4-FFF2-40B4-BE49-F238E27FC236}">
                <a16:creationId xmlns:a16="http://schemas.microsoft.com/office/drawing/2014/main" id="{CA3D1928-F3E5-D1E9-D478-4C4CDA5F5392}"/>
              </a:ext>
            </a:extLst>
          </p:cNvPr>
          <p:cNvPicPr>
            <a:picLocks noChangeAspect="1" noChangeArrowheads="1"/>
          </p:cNvPicPr>
          <p:nvPr/>
        </p:nvPicPr>
        <p:blipFill>
          <a:blip r:embed="rId3"/>
          <a:srcRect l="8846" t="7353" r="7755"/>
          <a:stretch>
            <a:fillRect/>
          </a:stretch>
        </p:blipFill>
        <p:spPr bwMode="auto">
          <a:xfrm>
            <a:off x="5462704" y="2087944"/>
            <a:ext cx="5543618" cy="4233318"/>
          </a:xfrm>
          <a:prstGeom prst="rect">
            <a:avLst/>
          </a:prstGeom>
          <a:noFill/>
          <a:ln w="9525">
            <a:noFill/>
            <a:miter lim="800000"/>
            <a:headEnd/>
            <a:tailEnd/>
          </a:ln>
          <a:effectLst/>
        </p:spPr>
      </p:pic>
    </p:spTree>
    <p:extLst>
      <p:ext uri="{BB962C8B-B14F-4D97-AF65-F5344CB8AC3E}">
        <p14:creationId xmlns:p14="http://schemas.microsoft.com/office/powerpoint/2010/main" val="6662984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8773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C3CC477-3527-C5A2-35DE-3D8F60224404}"/>
              </a:ext>
            </a:extLst>
          </p:cNvPr>
          <p:cNvSpPr/>
          <p:nvPr/>
        </p:nvSpPr>
        <p:spPr>
          <a:xfrm>
            <a:off x="5462704" y="3705008"/>
            <a:ext cx="2286000" cy="22860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27EF3FA-6F87-4ABE-CA43-FF21FF8CC778}"/>
              </a:ext>
            </a:extLst>
          </p:cNvPr>
          <p:cNvSpPr txBox="1"/>
          <p:nvPr/>
        </p:nvSpPr>
        <p:spPr>
          <a:xfrm>
            <a:off x="8516314" y="3550008"/>
            <a:ext cx="1601721"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Región factible</a:t>
            </a:r>
            <a:endParaRPr lang="es-MX"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89B62E-A33B-215E-2AD1-A5FB9AC085F3}"/>
              </a:ext>
            </a:extLst>
          </p:cNvPr>
          <p:cNvSpPr txBox="1"/>
          <p:nvPr/>
        </p:nvSpPr>
        <p:spPr>
          <a:xfrm>
            <a:off x="6248018" y="3155746"/>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FFF6FB7-E54D-95F0-AD1C-2C4B3C378842}"/>
              </a:ext>
            </a:extLst>
          </p:cNvPr>
          <p:cNvSpPr txBox="1"/>
          <p:nvPr/>
        </p:nvSpPr>
        <p:spPr>
          <a:xfrm>
            <a:off x="7869362" y="4907693"/>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sp>
        <p:nvSpPr>
          <p:cNvPr id="6" name="Partial Circle 5">
            <a:extLst>
              <a:ext uri="{FF2B5EF4-FFF2-40B4-BE49-F238E27FC236}">
                <a16:creationId xmlns:a16="http://schemas.microsoft.com/office/drawing/2014/main" id="{F0E5CC1B-AC0D-595B-E524-1277C8123CEB}"/>
              </a:ext>
            </a:extLst>
          </p:cNvPr>
          <p:cNvSpPr/>
          <p:nvPr/>
        </p:nvSpPr>
        <p:spPr>
          <a:xfrm flipH="1">
            <a:off x="5419039" y="3684519"/>
            <a:ext cx="2329665" cy="2443823"/>
          </a:xfrm>
          <a:prstGeom prst="pie">
            <a:avLst>
              <a:gd name="adj1" fmla="val 10792428"/>
              <a:gd name="adj2" fmla="val 16211641"/>
            </a:avLst>
          </a:prstGeom>
          <a:pattFill prst="pct5">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solidFill>
                <a:schemeClr val="tx1"/>
              </a:solidFill>
            </a:endParaRPr>
          </a:p>
        </p:txBody>
      </p:sp>
      <p:cxnSp>
        <p:nvCxnSpPr>
          <p:cNvPr id="23" name="Straight Arrow Connector 22">
            <a:extLst>
              <a:ext uri="{FF2B5EF4-FFF2-40B4-BE49-F238E27FC236}">
                <a16:creationId xmlns:a16="http://schemas.microsoft.com/office/drawing/2014/main" id="{605D6143-6AFC-AC7D-A70F-8A4AEE49724F}"/>
              </a:ext>
            </a:extLst>
          </p:cNvPr>
          <p:cNvCxnSpPr>
            <a:cxnSpLocks/>
          </p:cNvCxnSpPr>
          <p:nvPr/>
        </p:nvCxnSpPr>
        <p:spPr>
          <a:xfrm flipV="1">
            <a:off x="7114477" y="3762282"/>
            <a:ext cx="1351271" cy="85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78454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5" y="2005251"/>
              <a:ext cx="7578198" cy="1581087"/>
            </p:xfrm>
            <a:graphic>
              <a:graphicData uri="http://schemas.openxmlformats.org/drawingml/2006/table">
                <a:tbl>
                  <a:tblPr firstRow="1" firstCol="1" bandRow="1"/>
                  <a:tblGrid>
                    <a:gridCol w="40662">
                      <a:extLst>
                        <a:ext uri="{9D8B030D-6E8A-4147-A177-3AD203B41FA5}">
                          <a16:colId xmlns:a16="http://schemas.microsoft.com/office/drawing/2014/main" val="3779847109"/>
                        </a:ext>
                      </a:extLst>
                    </a:gridCol>
                    <a:gridCol w="7263315">
                      <a:extLst>
                        <a:ext uri="{9D8B030D-6E8A-4147-A177-3AD203B41FA5}">
                          <a16:colId xmlns:a16="http://schemas.microsoft.com/office/drawing/2014/main" val="1442542865"/>
                        </a:ext>
                      </a:extLst>
                    </a:gridCol>
                    <a:gridCol w="274221">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≥0.25</m:t>
                                </m:r>
                              </m:oMath>
                            </m:oMathPara>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5" y="2005251"/>
              <a:ext cx="7578198" cy="1581087"/>
            </p:xfrm>
            <a:graphic>
              <a:graphicData uri="http://schemas.openxmlformats.org/drawingml/2006/table">
                <a:tbl>
                  <a:tblPr firstRow="1" firstCol="1" bandRow="1"/>
                  <a:tblGrid>
                    <a:gridCol w="40662">
                      <a:extLst>
                        <a:ext uri="{9D8B030D-6E8A-4147-A177-3AD203B41FA5}">
                          <a16:colId xmlns:a16="http://schemas.microsoft.com/office/drawing/2014/main" val="3779847109"/>
                        </a:ext>
                      </a:extLst>
                    </a:gridCol>
                    <a:gridCol w="7263315">
                      <a:extLst>
                        <a:ext uri="{9D8B030D-6E8A-4147-A177-3AD203B41FA5}">
                          <a16:colId xmlns:a16="http://schemas.microsoft.com/office/drawing/2014/main" val="1442542865"/>
                        </a:ext>
                      </a:extLst>
                    </a:gridCol>
                    <a:gridCol w="274221">
                      <a:extLst>
                        <a:ext uri="{9D8B030D-6E8A-4147-A177-3AD203B41FA5}">
                          <a16:colId xmlns:a16="http://schemas.microsoft.com/office/drawing/2014/main" val="1707897319"/>
                        </a:ext>
                      </a:extLst>
                    </a:gridCol>
                  </a:tblGrid>
                  <a:tr h="1581087">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87" r="-3775"/>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89B62E-A33B-215E-2AD1-A5FB9AC085F3}"/>
              </a:ext>
            </a:extLst>
          </p:cNvPr>
          <p:cNvSpPr txBox="1"/>
          <p:nvPr/>
        </p:nvSpPr>
        <p:spPr>
          <a:xfrm>
            <a:off x="6230567" y="346773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FFF6FB7-E54D-95F0-AD1C-2C4B3C378842}"/>
              </a:ext>
            </a:extLst>
          </p:cNvPr>
          <p:cNvSpPr txBox="1"/>
          <p:nvPr/>
        </p:nvSpPr>
        <p:spPr>
          <a:xfrm>
            <a:off x="7591016" y="490326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26365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AC3CC477-3527-C5A2-35DE-3D8F60224404}"/>
              </a:ext>
            </a:extLst>
          </p:cNvPr>
          <p:cNvSpPr/>
          <p:nvPr/>
        </p:nvSpPr>
        <p:spPr>
          <a:xfrm>
            <a:off x="6598057" y="2617261"/>
            <a:ext cx="2286000" cy="22860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5" y="2005251"/>
              <a:ext cx="7479217" cy="1581087"/>
            </p:xfrm>
            <a:graphic>
              <a:graphicData uri="http://schemas.openxmlformats.org/drawingml/2006/table">
                <a:tbl>
                  <a:tblPr firstRow="1" firstCol="1" bandRow="1"/>
                  <a:tblGrid>
                    <a:gridCol w="40131">
                      <a:extLst>
                        <a:ext uri="{9D8B030D-6E8A-4147-A177-3AD203B41FA5}">
                          <a16:colId xmlns:a16="http://schemas.microsoft.com/office/drawing/2014/main" val="3779847109"/>
                        </a:ext>
                      </a:extLst>
                    </a:gridCol>
                    <a:gridCol w="7168446">
                      <a:extLst>
                        <a:ext uri="{9D8B030D-6E8A-4147-A177-3AD203B41FA5}">
                          <a16:colId xmlns:a16="http://schemas.microsoft.com/office/drawing/2014/main" val="1442542865"/>
                        </a:ext>
                      </a:extLst>
                    </a:gridCol>
                    <a:gridCol w="270640">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e>
                                  <m: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≥0.25</m:t>
                                </m:r>
                              </m:oMath>
                            </m:oMathPara>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5" y="2005251"/>
              <a:ext cx="7479217" cy="1581087"/>
            </p:xfrm>
            <a:graphic>
              <a:graphicData uri="http://schemas.openxmlformats.org/drawingml/2006/table">
                <a:tbl>
                  <a:tblPr firstRow="1" firstCol="1" bandRow="1"/>
                  <a:tblGrid>
                    <a:gridCol w="40131">
                      <a:extLst>
                        <a:ext uri="{9D8B030D-6E8A-4147-A177-3AD203B41FA5}">
                          <a16:colId xmlns:a16="http://schemas.microsoft.com/office/drawing/2014/main" val="3779847109"/>
                        </a:ext>
                      </a:extLst>
                    </a:gridCol>
                    <a:gridCol w="7168446">
                      <a:extLst>
                        <a:ext uri="{9D8B030D-6E8A-4147-A177-3AD203B41FA5}">
                          <a16:colId xmlns:a16="http://schemas.microsoft.com/office/drawing/2014/main" val="1442542865"/>
                        </a:ext>
                      </a:extLst>
                    </a:gridCol>
                    <a:gridCol w="270640">
                      <a:extLst>
                        <a:ext uri="{9D8B030D-6E8A-4147-A177-3AD203B41FA5}">
                          <a16:colId xmlns:a16="http://schemas.microsoft.com/office/drawing/2014/main" val="1707897319"/>
                        </a:ext>
                      </a:extLst>
                    </a:gridCol>
                  </a:tblGrid>
                  <a:tr h="1581087">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95" r="-3738"/>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C27EF3FA-6F87-4ABE-CA43-FF21FF8CC778}"/>
              </a:ext>
            </a:extLst>
          </p:cNvPr>
          <p:cNvSpPr txBox="1"/>
          <p:nvPr/>
        </p:nvSpPr>
        <p:spPr>
          <a:xfrm>
            <a:off x="9045099" y="2382633"/>
            <a:ext cx="1601721"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Región factible</a:t>
            </a:r>
            <a:endParaRPr lang="es-MX"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389B62E-A33B-215E-2AD1-A5FB9AC085F3}"/>
              </a:ext>
            </a:extLst>
          </p:cNvPr>
          <p:cNvSpPr txBox="1"/>
          <p:nvPr/>
        </p:nvSpPr>
        <p:spPr>
          <a:xfrm>
            <a:off x="6230567" y="346773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EFFF6FB7-E54D-95F0-AD1C-2C4B3C378842}"/>
              </a:ext>
            </a:extLst>
          </p:cNvPr>
          <p:cNvSpPr txBox="1"/>
          <p:nvPr/>
        </p:nvSpPr>
        <p:spPr>
          <a:xfrm>
            <a:off x="7591016" y="490326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23" name="Straight Arrow Connector 22">
            <a:extLst>
              <a:ext uri="{FF2B5EF4-FFF2-40B4-BE49-F238E27FC236}">
                <a16:creationId xmlns:a16="http://schemas.microsoft.com/office/drawing/2014/main" id="{605D6143-6AFC-AC7D-A70F-8A4AEE49724F}"/>
              </a:ext>
            </a:extLst>
          </p:cNvPr>
          <p:cNvCxnSpPr>
            <a:cxnSpLocks/>
          </p:cNvCxnSpPr>
          <p:nvPr/>
        </p:nvCxnSpPr>
        <p:spPr>
          <a:xfrm flipV="1">
            <a:off x="8233399" y="2617261"/>
            <a:ext cx="778079" cy="481154"/>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6" name="Oval 15">
            <a:extLst>
              <a:ext uri="{FF2B5EF4-FFF2-40B4-BE49-F238E27FC236}">
                <a16:creationId xmlns:a16="http://schemas.microsoft.com/office/drawing/2014/main" id="{DB74EAAB-A44E-524D-CA08-57BD205BBBF0}"/>
              </a:ext>
            </a:extLst>
          </p:cNvPr>
          <p:cNvSpPr/>
          <p:nvPr/>
        </p:nvSpPr>
        <p:spPr>
          <a:xfrm>
            <a:off x="7027825" y="3054628"/>
            <a:ext cx="1426464" cy="1429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MX"/>
          </a:p>
        </p:txBody>
      </p:sp>
    </p:spTree>
    <p:extLst>
      <p:ext uri="{BB962C8B-B14F-4D97-AF65-F5344CB8AC3E}">
        <p14:creationId xmlns:p14="http://schemas.microsoft.com/office/powerpoint/2010/main" val="2813014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17</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Manejo de restricciones</a:t>
            </a:r>
          </a:p>
        </p:txBody>
      </p:sp>
      <p:sp>
        <p:nvSpPr>
          <p:cNvPr id="14" name="TextBox 13">
            <a:extLst>
              <a:ext uri="{FF2B5EF4-FFF2-40B4-BE49-F238E27FC236}">
                <a16:creationId xmlns:a16="http://schemas.microsoft.com/office/drawing/2014/main" id="{280C6A52-2460-8AD7-2701-BE3F7025E567}"/>
              </a:ext>
            </a:extLst>
          </p:cNvPr>
          <p:cNvSpPr txBox="1"/>
          <p:nvPr/>
        </p:nvSpPr>
        <p:spPr>
          <a:xfrm>
            <a:off x="517124" y="2092620"/>
            <a:ext cx="11211050" cy="1569660"/>
          </a:xfrm>
          <a:prstGeom prst="rect">
            <a:avLst/>
          </a:prstGeom>
          <a:noFill/>
        </p:spPr>
        <p:txBody>
          <a:bodyPr wrap="square">
            <a:spAutoFit/>
          </a:bodyPr>
          <a:lstStyle/>
          <a:p>
            <a:pPr algn="just"/>
            <a:r>
              <a:rPr lang="es-MX" sz="2400" dirty="0">
                <a:latin typeface="Times New Roman" panose="02020603050405020304" pitchFamily="18" charset="0"/>
                <a:cs typeface="Times New Roman" panose="02020603050405020304" pitchFamily="18" charset="0"/>
              </a:rPr>
              <a:t>Por lo general los algoritmos </a:t>
            </a:r>
            <a:r>
              <a:rPr lang="es-MX" sz="2400" dirty="0" err="1">
                <a:latin typeface="Times New Roman" panose="02020603050405020304" pitchFamily="18" charset="0"/>
                <a:cs typeface="Times New Roman" panose="02020603050405020304" pitchFamily="18" charset="0"/>
              </a:rPr>
              <a:t>bioinspirados</a:t>
            </a:r>
            <a:r>
              <a:rPr lang="es-MX" sz="2400" dirty="0">
                <a:latin typeface="Times New Roman" panose="02020603050405020304" pitchFamily="18" charset="0"/>
                <a:cs typeface="Times New Roman" panose="02020603050405020304" pitchFamily="18" charset="0"/>
              </a:rPr>
              <a:t> son diseñados para resolver problemas sin restricciones</a:t>
            </a:r>
            <a:r>
              <a:rPr lang="es-MX" sz="2400" b="0" i="0" u="none" strike="noStrike" baseline="0" dirty="0">
                <a:latin typeface="Times New Roman" panose="02020603050405020304" pitchFamily="18" charset="0"/>
                <a:cs typeface="Times New Roman" panose="02020603050405020304" pitchFamily="18" charset="0"/>
              </a:rPr>
              <a:t>,</a:t>
            </a:r>
            <a:r>
              <a:rPr lang="es-MX" sz="2400" dirty="0">
                <a:latin typeface="Times New Roman" panose="02020603050405020304" pitchFamily="18" charset="0"/>
                <a:cs typeface="Times New Roman" panose="02020603050405020304" pitchFamily="18" charset="0"/>
              </a:rPr>
              <a:t> </a:t>
            </a:r>
            <a:r>
              <a:rPr lang="es-MX" sz="2400" b="0" i="0" u="none" strike="noStrike" baseline="0" dirty="0">
                <a:latin typeface="Times New Roman" panose="02020603050405020304" pitchFamily="18" charset="0"/>
                <a:cs typeface="Times New Roman" panose="02020603050405020304" pitchFamily="18" charset="0"/>
              </a:rPr>
              <a:t>por lo que tenemos que dise</a:t>
            </a:r>
            <a:r>
              <a:rPr lang="es-MX" sz="2400" dirty="0">
                <a:latin typeface="Times New Roman" panose="02020603050405020304" pitchFamily="18" charset="0"/>
                <a:cs typeface="Times New Roman" panose="02020603050405020304" pitchFamily="18" charset="0"/>
              </a:rPr>
              <a:t>ñ</a:t>
            </a:r>
            <a:r>
              <a:rPr lang="es-MX" sz="2400" b="0" i="0" u="none" strike="noStrike" baseline="0" dirty="0">
                <a:latin typeface="Times New Roman" panose="02020603050405020304" pitchFamily="18" charset="0"/>
                <a:cs typeface="Times New Roman" panose="02020603050405020304" pitchFamily="18" charset="0"/>
              </a:rPr>
              <a:t>ar alg</a:t>
            </a:r>
            <a:r>
              <a:rPr lang="es-MX" sz="2400" dirty="0">
                <a:latin typeface="Times New Roman" panose="02020603050405020304" pitchFamily="18" charset="0"/>
                <a:cs typeface="Times New Roman" panose="02020603050405020304" pitchFamily="18" charset="0"/>
              </a:rPr>
              <a:t>ú</a:t>
            </a:r>
            <a:r>
              <a:rPr lang="es-MX" sz="2400" b="0" i="0" u="none" strike="noStrike" baseline="0" dirty="0">
                <a:latin typeface="Times New Roman" panose="02020603050405020304" pitchFamily="18" charset="0"/>
                <a:cs typeface="Times New Roman" panose="02020603050405020304" pitchFamily="18" charset="0"/>
              </a:rPr>
              <a:t>n mecanismo que permita incorporar la informaci</a:t>
            </a:r>
            <a:r>
              <a:rPr lang="es-MX" sz="2400" dirty="0">
                <a:latin typeface="Times New Roman" panose="02020603050405020304" pitchFamily="18" charset="0"/>
                <a:cs typeface="Times New Roman" panose="02020603050405020304" pitchFamily="18" charset="0"/>
              </a:rPr>
              <a:t>ó</a:t>
            </a:r>
            <a:r>
              <a:rPr lang="es-MX" sz="2400" b="0" i="0" u="none" strike="noStrike" baseline="0" dirty="0">
                <a:latin typeface="Times New Roman" panose="02020603050405020304" pitchFamily="18" charset="0"/>
                <a:cs typeface="Times New Roman" panose="02020603050405020304" pitchFamily="18" charset="0"/>
              </a:rPr>
              <a:t>n pertinente sobre la violaci</a:t>
            </a:r>
            <a:r>
              <a:rPr lang="es-MX" sz="2400" dirty="0">
                <a:latin typeface="Times New Roman" panose="02020603050405020304" pitchFamily="18" charset="0"/>
                <a:cs typeface="Times New Roman" panose="02020603050405020304" pitchFamily="18" charset="0"/>
              </a:rPr>
              <a:t>ó</a:t>
            </a:r>
            <a:r>
              <a:rPr lang="es-MX" sz="2400" b="0" i="0" u="none" strike="noStrike" baseline="0" dirty="0">
                <a:latin typeface="Times New Roman" panose="02020603050405020304" pitchFamily="18" charset="0"/>
                <a:cs typeface="Times New Roman" panose="02020603050405020304" pitchFamily="18" charset="0"/>
              </a:rPr>
              <a:t>n de restricciones en la funci</a:t>
            </a:r>
            <a:r>
              <a:rPr lang="es-MX" sz="2400" dirty="0">
                <a:latin typeface="Times New Roman" panose="02020603050405020304" pitchFamily="18" charset="0"/>
                <a:cs typeface="Times New Roman" panose="02020603050405020304" pitchFamily="18" charset="0"/>
              </a:rPr>
              <a:t>ó</a:t>
            </a:r>
            <a:r>
              <a:rPr lang="es-MX" sz="2400" b="0" i="0" u="none" strike="noStrike" baseline="0" dirty="0">
                <a:latin typeface="Times New Roman" panose="02020603050405020304" pitchFamily="18" charset="0"/>
                <a:cs typeface="Times New Roman" panose="02020603050405020304" pitchFamily="18" charset="0"/>
              </a:rPr>
              <a:t>n de aptitud. Estos mecanismos son conocidos como </a:t>
            </a:r>
            <a:r>
              <a:rPr lang="es-MX" sz="2400" b="1" i="0" u="none" strike="noStrike" baseline="0" dirty="0">
                <a:latin typeface="Times New Roman" panose="02020603050405020304" pitchFamily="18" charset="0"/>
                <a:cs typeface="Times New Roman" panose="02020603050405020304" pitchFamily="18" charset="0"/>
              </a:rPr>
              <a:t>manejadores de restricciones</a:t>
            </a:r>
            <a:r>
              <a:rPr lang="es-MX" sz="2400" b="0" i="0" u="none" strike="noStrike" baseline="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992940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18</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 de muerte</a:t>
            </a:r>
          </a:p>
        </p:txBody>
      </p:sp>
      <p:sp>
        <p:nvSpPr>
          <p:cNvPr id="14" name="TextBox 13">
            <a:extLst>
              <a:ext uri="{FF2B5EF4-FFF2-40B4-BE49-F238E27FC236}">
                <a16:creationId xmlns:a16="http://schemas.microsoft.com/office/drawing/2014/main" id="{280C6A52-2460-8AD7-2701-BE3F7025E567}"/>
              </a:ext>
            </a:extLst>
          </p:cNvPr>
          <p:cNvSpPr txBox="1"/>
          <p:nvPr/>
        </p:nvSpPr>
        <p:spPr>
          <a:xfrm>
            <a:off x="517124" y="2092620"/>
            <a:ext cx="11211050" cy="3139321"/>
          </a:xfrm>
          <a:prstGeom prst="rect">
            <a:avLst/>
          </a:prstGeom>
          <a:noFill/>
        </p:spPr>
        <p:txBody>
          <a:bodyPr wrap="square">
            <a:spAutoFit/>
          </a:bodyPr>
          <a:lstStyle/>
          <a:p>
            <a:pPr algn="just"/>
            <a:r>
              <a:rPr lang="es-MX" sz="1800" b="0" i="0" u="none" strike="noStrike" baseline="0" dirty="0">
                <a:latin typeface="Times New Roman" panose="02020603050405020304" pitchFamily="18" charset="0"/>
                <a:cs typeface="Times New Roman" panose="02020603050405020304" pitchFamily="18" charset="0"/>
              </a:rPr>
              <a:t>En las estrategias evolutivas ha sido popular una t</a:t>
            </a:r>
            <a:r>
              <a:rPr lang="es-MX" dirty="0">
                <a:latin typeface="Times New Roman" panose="02020603050405020304" pitchFamily="18" charset="0"/>
                <a:cs typeface="Times New Roman" panose="02020603050405020304" pitchFamily="18" charset="0"/>
              </a:rPr>
              <a:t>é</a:t>
            </a:r>
            <a:r>
              <a:rPr lang="es-MX" sz="1800" b="0" i="0" u="none" strike="noStrike" baseline="0" dirty="0">
                <a:latin typeface="Times New Roman" panose="02020603050405020304" pitchFamily="18" charset="0"/>
                <a:cs typeface="Times New Roman" panose="02020603050405020304" pitchFamily="18" charset="0"/>
              </a:rPr>
              <a:t>cnica a la que se le conoce como “pena de muerte”, y que consiste en asignar una aptitud </a:t>
            </a:r>
            <a:r>
              <a:rPr lang="es-MX" dirty="0">
                <a:latin typeface="Times New Roman" panose="02020603050405020304" pitchFamily="18" charset="0"/>
                <a:cs typeface="Times New Roman" panose="02020603050405020304" pitchFamily="18" charset="0"/>
              </a:rPr>
              <a:t>arbitrariamente mala (denotado como </a:t>
            </a:r>
            <a:r>
              <a:rPr lang="el-GR" dirty="0">
                <a:latin typeface="Times New Roman" panose="02020603050405020304" pitchFamily="18" charset="0"/>
                <a:cs typeface="IrisUPC" panose="020B0502040204020203" pitchFamily="34" charset="-34"/>
              </a:rPr>
              <a:t>η</a:t>
            </a:r>
            <a:r>
              <a:rPr lang="es-MX" dirty="0">
                <a:latin typeface="Times New Roman" panose="02020603050405020304" pitchFamily="18" charset="0"/>
                <a:cs typeface="Times New Roman" panose="02020603050405020304" pitchFamily="18" charset="0"/>
              </a:rPr>
              <a:t>) </a:t>
            </a:r>
            <a:r>
              <a:rPr lang="es-MX" sz="1800" b="0" i="0" u="none" strike="noStrike" baseline="0" dirty="0">
                <a:latin typeface="Times New Roman" panose="02020603050405020304" pitchFamily="18" charset="0"/>
                <a:cs typeface="Times New Roman" panose="02020603050405020304" pitchFamily="18" charset="0"/>
              </a:rPr>
              <a:t>a un individuo que no sea factible, solo considerar el verdadero valor de la función para los individuos factibles.</a:t>
            </a:r>
          </a:p>
          <a:p>
            <a:pPr algn="just"/>
            <a:endParaRPr lang="es-MX" sz="1800" b="0" i="0" u="none" strike="noStrike" baseline="0" dirty="0">
              <a:latin typeface="Times New Roman" panose="02020603050405020304" pitchFamily="18" charset="0"/>
              <a:cs typeface="Times New Roman" panose="02020603050405020304" pitchFamily="18" charset="0"/>
            </a:endParaRPr>
          </a:p>
          <a:p>
            <a:pPr algn="just"/>
            <a:r>
              <a:rPr lang="es-MX" sz="1800" b="1" i="0" u="none" strike="noStrike" baseline="0" dirty="0">
                <a:latin typeface="Times New Roman" panose="02020603050405020304" pitchFamily="18" charset="0"/>
                <a:cs typeface="Times New Roman" panose="02020603050405020304" pitchFamily="18" charset="0"/>
              </a:rPr>
              <a:t>Análisis</a:t>
            </a:r>
          </a:p>
          <a:p>
            <a:pPr algn="just"/>
            <a:r>
              <a:rPr lang="es-MX" sz="1800" b="0" i="0" u="none" strike="noStrike" baseline="0" dirty="0">
                <a:latin typeface="Times New Roman" panose="02020603050405020304" pitchFamily="18" charset="0"/>
                <a:cs typeface="Times New Roman" panose="02020603050405020304" pitchFamily="18" charset="0"/>
              </a:rPr>
              <a:t>Esta t</a:t>
            </a:r>
            <a:r>
              <a:rPr lang="es-MX" dirty="0">
                <a:latin typeface="Times New Roman" panose="02020603050405020304" pitchFamily="18" charset="0"/>
                <a:cs typeface="Times New Roman" panose="02020603050405020304" pitchFamily="18" charset="0"/>
              </a:rPr>
              <a:t>é</a:t>
            </a:r>
            <a:r>
              <a:rPr lang="es-MX" sz="1800" b="0" i="0" u="none" strike="noStrike" baseline="0" dirty="0">
                <a:latin typeface="Times New Roman" panose="02020603050405020304" pitchFamily="18" charset="0"/>
                <a:cs typeface="Times New Roman" panose="02020603050405020304" pitchFamily="18" charset="0"/>
              </a:rPr>
              <a:t>cnica es muy eficiente porque no tenemos que </a:t>
            </a:r>
            <a:r>
              <a:rPr lang="es-MX" sz="1800" b="0" i="0" u="none" strike="noStrike" baseline="0" dirty="0" err="1">
                <a:latin typeface="Times New Roman" panose="02020603050405020304" pitchFamily="18" charset="0"/>
                <a:cs typeface="Times New Roman" panose="02020603050405020304" pitchFamily="18" charset="0"/>
              </a:rPr>
              <a:t>re-calcular</a:t>
            </a:r>
            <a:r>
              <a:rPr lang="es-MX" sz="1800" b="0" i="0" u="none" strike="noStrike" baseline="0" dirty="0">
                <a:latin typeface="Times New Roman" panose="02020603050405020304" pitchFamily="18" charset="0"/>
                <a:cs typeface="Times New Roman" panose="02020603050405020304" pitchFamily="18" charset="0"/>
              </a:rPr>
              <a:t> las restricciones o la función objetivo ni tenemos que reparar a los individuos no factibles. Sin embargo, tiene varios inconvenientes. Por ejemplo, si la población inicial no tiene ning</a:t>
            </a:r>
            <a:r>
              <a:rPr lang="es-MX" dirty="0">
                <a:latin typeface="Times New Roman" panose="02020603050405020304" pitchFamily="18" charset="0"/>
                <a:cs typeface="Times New Roman" panose="02020603050405020304" pitchFamily="18" charset="0"/>
              </a:rPr>
              <a:t>ú</a:t>
            </a:r>
            <a:r>
              <a:rPr lang="es-MX" sz="1800" b="0" i="0" u="none" strike="noStrike" baseline="0" dirty="0">
                <a:latin typeface="Times New Roman" panose="02020603050405020304" pitchFamily="18" charset="0"/>
                <a:cs typeface="Times New Roman" panose="02020603050405020304" pitchFamily="18" charset="0"/>
              </a:rPr>
              <a:t>n individuo factible, la b</a:t>
            </a:r>
            <a:r>
              <a:rPr lang="es-MX" dirty="0">
                <a:latin typeface="Times New Roman" panose="02020603050405020304" pitchFamily="18" charset="0"/>
                <a:cs typeface="Times New Roman" panose="02020603050405020304" pitchFamily="18" charset="0"/>
              </a:rPr>
              <a:t>ú</a:t>
            </a:r>
            <a:r>
              <a:rPr lang="es-MX" sz="1800" b="0" i="0" u="none" strike="noStrike" baseline="0" dirty="0">
                <a:latin typeface="Times New Roman" panose="02020603050405020304" pitchFamily="18" charset="0"/>
                <a:cs typeface="Times New Roman" panose="02020603050405020304" pitchFamily="18" charset="0"/>
              </a:rPr>
              <a:t>squeda no progresará (habrá estancamiento) porque todos los individuos tendrán la misma aptitud. Algunos autores han explorado esta t</a:t>
            </a:r>
            <a:r>
              <a:rPr lang="es-MX" dirty="0">
                <a:latin typeface="Times New Roman" panose="02020603050405020304" pitchFamily="18" charset="0"/>
                <a:cs typeface="Times New Roman" panose="02020603050405020304" pitchFamily="18" charset="0"/>
              </a:rPr>
              <a:t>é</a:t>
            </a:r>
            <a:r>
              <a:rPr lang="es-MX" sz="1800" b="0" i="0" u="none" strike="noStrike" baseline="0" dirty="0">
                <a:latin typeface="Times New Roman" panose="02020603050405020304" pitchFamily="18" charset="0"/>
                <a:cs typeface="Times New Roman" panose="02020603050405020304" pitchFamily="18" charset="0"/>
              </a:rPr>
              <a:t>cnica, concluyendo que s</a:t>
            </a:r>
            <a:r>
              <a:rPr lang="es-MX" dirty="0">
                <a:latin typeface="Times New Roman" panose="02020603050405020304" pitchFamily="18" charset="0"/>
                <a:cs typeface="Times New Roman" panose="02020603050405020304" pitchFamily="18" charset="0"/>
              </a:rPr>
              <a:t>o</a:t>
            </a:r>
            <a:r>
              <a:rPr lang="es-MX" sz="1800" b="0" i="0" u="none" strike="noStrike" baseline="0" dirty="0">
                <a:latin typeface="Times New Roman" panose="02020603050405020304" pitchFamily="18" charset="0"/>
                <a:cs typeface="Times New Roman" panose="02020603050405020304" pitchFamily="18" charset="0"/>
              </a:rPr>
              <a:t>lo puede usarse en espacios de b</a:t>
            </a:r>
            <a:r>
              <a:rPr lang="es-MX" dirty="0">
                <a:latin typeface="Times New Roman" panose="02020603050405020304" pitchFamily="18" charset="0"/>
                <a:cs typeface="Times New Roman" panose="02020603050405020304" pitchFamily="18" charset="0"/>
              </a:rPr>
              <a:t>ú</a:t>
            </a:r>
            <a:r>
              <a:rPr lang="es-MX" sz="1800" b="0" i="0" u="none" strike="noStrike" baseline="0" dirty="0">
                <a:latin typeface="Times New Roman" panose="02020603050405020304" pitchFamily="18" charset="0"/>
                <a:cs typeface="Times New Roman" panose="02020603050405020304" pitchFamily="18" charset="0"/>
              </a:rPr>
              <a:t>squeda convexos y en aquellos casos en los que la zona factible constituya una parte razonablemente grande del espacio total de b</a:t>
            </a:r>
            <a:r>
              <a:rPr lang="es-MX" dirty="0">
                <a:latin typeface="Times New Roman" panose="02020603050405020304" pitchFamily="18" charset="0"/>
                <a:cs typeface="Times New Roman" panose="02020603050405020304" pitchFamily="18" charset="0"/>
              </a:rPr>
              <a:t>ú</a:t>
            </a:r>
            <a:r>
              <a:rPr lang="es-MX" sz="1800" b="0" i="0" u="none" strike="noStrike" baseline="0" dirty="0">
                <a:latin typeface="Times New Roman" panose="02020603050405020304" pitchFamily="18" charset="0"/>
                <a:cs typeface="Times New Roman" panose="02020603050405020304" pitchFamily="18" charset="0"/>
              </a:rPr>
              <a:t>squeda. Asimismo, esta t</a:t>
            </a:r>
            <a:r>
              <a:rPr lang="es-MX" dirty="0">
                <a:latin typeface="Times New Roman" panose="02020603050405020304" pitchFamily="18" charset="0"/>
                <a:cs typeface="Times New Roman" panose="02020603050405020304" pitchFamily="18" charset="0"/>
              </a:rPr>
              <a:t>é</a:t>
            </a:r>
            <a:r>
              <a:rPr lang="es-MX" sz="1800" b="0" i="0" u="none" strike="noStrike" baseline="0" dirty="0">
                <a:latin typeface="Times New Roman" panose="02020603050405020304" pitchFamily="18" charset="0"/>
                <a:cs typeface="Times New Roman" panose="02020603050405020304" pitchFamily="18" charset="0"/>
              </a:rPr>
              <a:t>cnica s</a:t>
            </a:r>
            <a:r>
              <a:rPr lang="es-MX" dirty="0">
                <a:latin typeface="Times New Roman" panose="02020603050405020304" pitchFamily="18" charset="0"/>
                <a:cs typeface="Times New Roman" panose="02020603050405020304" pitchFamily="18" charset="0"/>
              </a:rPr>
              <a:t>ó</a:t>
            </a:r>
            <a:r>
              <a:rPr lang="es-MX" sz="1800" b="0" i="0" u="none" strike="noStrike" baseline="0" dirty="0">
                <a:latin typeface="Times New Roman" panose="02020603050405020304" pitchFamily="18" charset="0"/>
                <a:cs typeface="Times New Roman" panose="02020603050405020304" pitchFamily="18" charset="0"/>
              </a:rPr>
              <a:t>lo puede lidiar con restricciones de desigualdad.</a:t>
            </a:r>
          </a:p>
        </p:txBody>
      </p:sp>
    </p:spTree>
    <p:extLst>
      <p:ext uri="{BB962C8B-B14F-4D97-AF65-F5344CB8AC3E}">
        <p14:creationId xmlns:p14="http://schemas.microsoft.com/office/powerpoint/2010/main" val="23704079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19</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 de muerte</a:t>
            </a:r>
          </a:p>
        </p:txBody>
      </p:sp>
      <p:sp>
        <p:nvSpPr>
          <p:cNvPr id="14" name="TextBox 13">
            <a:extLst>
              <a:ext uri="{FF2B5EF4-FFF2-40B4-BE49-F238E27FC236}">
                <a16:creationId xmlns:a16="http://schemas.microsoft.com/office/drawing/2014/main" id="{280C6A52-2460-8AD7-2701-BE3F7025E567}"/>
              </a:ext>
            </a:extLst>
          </p:cNvPr>
          <p:cNvSpPr txBox="1"/>
          <p:nvPr/>
        </p:nvSpPr>
        <p:spPr>
          <a:xfrm>
            <a:off x="517124" y="2092620"/>
            <a:ext cx="11211050" cy="923330"/>
          </a:xfrm>
          <a:prstGeom prst="rect">
            <a:avLst/>
          </a:prstGeom>
          <a:noFill/>
        </p:spPr>
        <p:txBody>
          <a:bodyPr wrap="square">
            <a:spAutoFit/>
          </a:bodyPr>
          <a:lstStyle/>
          <a:p>
            <a:pPr algn="just"/>
            <a:r>
              <a:rPr lang="es-MX" sz="1800" b="1" i="0" u="none" strike="noStrike" baseline="0" dirty="0">
                <a:latin typeface="Times New Roman" panose="02020603050405020304" pitchFamily="18" charset="0"/>
                <a:cs typeface="Times New Roman" panose="02020603050405020304" pitchFamily="18" charset="0"/>
              </a:rPr>
              <a:t>Método</a:t>
            </a:r>
          </a:p>
          <a:p>
            <a:pPr algn="just"/>
            <a:r>
              <a:rPr lang="es-MX" sz="1800" b="0" i="0" u="none" strike="noStrike" baseline="0" dirty="0">
                <a:latin typeface="Times New Roman" panose="02020603050405020304" pitchFamily="18" charset="0"/>
                <a:cs typeface="Times New Roman" panose="02020603050405020304" pitchFamily="18" charset="0"/>
              </a:rPr>
              <a:t>1. Evaluamos cada solución en el conjunto de restricciones. Si la solución viola al menos una restricción su aptitud es cero</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CCF3C8F1-6E6A-D580-149C-5718D91E5919}"/>
                  </a:ext>
                </a:extLst>
              </p:cNvPr>
              <p:cNvGraphicFramePr>
                <a:graphicFrameLocks noGrp="1"/>
              </p:cNvGraphicFramePr>
              <p:nvPr>
                <p:extLst>
                  <p:ext uri="{D42A27DB-BD31-4B8C-83A1-F6EECF244321}">
                    <p14:modId xmlns:p14="http://schemas.microsoft.com/office/powerpoint/2010/main" val="3547188769"/>
                  </p:ext>
                </p:extLst>
              </p:nvPr>
            </p:nvGraphicFramePr>
            <p:xfrm>
              <a:off x="-1127455" y="4214869"/>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5" name="Table 4">
                <a:extLst>
                  <a:ext uri="{FF2B5EF4-FFF2-40B4-BE49-F238E27FC236}">
                    <a16:creationId xmlns:a16="http://schemas.microsoft.com/office/drawing/2014/main" id="{CCF3C8F1-6E6A-D580-149C-5718D91E5919}"/>
                  </a:ext>
                </a:extLst>
              </p:cNvPr>
              <p:cNvGraphicFramePr>
                <a:graphicFrameLocks noGrp="1"/>
              </p:cNvGraphicFramePr>
              <p:nvPr>
                <p:extLst>
                  <p:ext uri="{D42A27DB-BD31-4B8C-83A1-F6EECF244321}">
                    <p14:modId xmlns:p14="http://schemas.microsoft.com/office/powerpoint/2010/main" val="3547188769"/>
                  </p:ext>
                </p:extLst>
              </p:nvPr>
            </p:nvGraphicFramePr>
            <p:xfrm>
              <a:off x="-1127455" y="4214869"/>
              <a:ext cx="7079468" cy="2354771"/>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354771">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9" r="-3770" b="-310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6" name="Straight Arrow Connector 5">
            <a:extLst>
              <a:ext uri="{FF2B5EF4-FFF2-40B4-BE49-F238E27FC236}">
                <a16:creationId xmlns:a16="http://schemas.microsoft.com/office/drawing/2014/main" id="{58BDC433-6A76-839C-CD8D-B8713A7D7B91}"/>
              </a:ext>
            </a:extLst>
          </p:cNvPr>
          <p:cNvCxnSpPr/>
          <p:nvPr/>
        </p:nvCxnSpPr>
        <p:spPr>
          <a:xfrm flipV="1">
            <a:off x="7037312" y="3200616"/>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F408220E-40AD-2052-639B-308DC486F99E}"/>
              </a:ext>
            </a:extLst>
          </p:cNvPr>
          <p:cNvCxnSpPr>
            <a:cxnSpLocks/>
          </p:cNvCxnSpPr>
          <p:nvPr/>
        </p:nvCxnSpPr>
        <p:spPr>
          <a:xfrm>
            <a:off x="7037312" y="5983573"/>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BEE469DE-0F04-BDB7-2798-2876C8CC69F8}"/>
              </a:ext>
            </a:extLst>
          </p:cNvPr>
          <p:cNvSpPr txBox="1"/>
          <p:nvPr/>
        </p:nvSpPr>
        <p:spPr>
          <a:xfrm>
            <a:off x="6539171" y="3015950"/>
            <a:ext cx="285656" cy="369332"/>
          </a:xfrm>
          <a:prstGeom prst="rect">
            <a:avLst/>
          </a:prstGeom>
          <a:noFill/>
        </p:spPr>
        <p:txBody>
          <a:bodyPr wrap="none" rtlCol="0">
            <a:spAutoFit/>
          </a:bodyPr>
          <a:lstStyle/>
          <a:p>
            <a:r>
              <a:rPr lang="en-US" dirty="0"/>
              <a:t>y</a:t>
            </a:r>
            <a:endParaRPr lang="es-MX" dirty="0"/>
          </a:p>
        </p:txBody>
      </p:sp>
      <p:sp>
        <p:nvSpPr>
          <p:cNvPr id="10" name="TextBox 9">
            <a:extLst>
              <a:ext uri="{FF2B5EF4-FFF2-40B4-BE49-F238E27FC236}">
                <a16:creationId xmlns:a16="http://schemas.microsoft.com/office/drawing/2014/main" id="{970BE7D2-9D2B-FA23-C342-223359575946}"/>
              </a:ext>
            </a:extLst>
          </p:cNvPr>
          <p:cNvSpPr txBox="1"/>
          <p:nvPr/>
        </p:nvSpPr>
        <p:spPr>
          <a:xfrm>
            <a:off x="10582269" y="6122720"/>
            <a:ext cx="300082" cy="369332"/>
          </a:xfrm>
          <a:prstGeom prst="rect">
            <a:avLst/>
          </a:prstGeom>
          <a:noFill/>
        </p:spPr>
        <p:txBody>
          <a:bodyPr wrap="none" rtlCol="0">
            <a:spAutoFit/>
          </a:bodyPr>
          <a:lstStyle/>
          <a:p>
            <a:r>
              <a:rPr lang="en-US" dirty="0"/>
              <a:t>x</a:t>
            </a:r>
            <a:endParaRPr lang="es-MX" dirty="0"/>
          </a:p>
        </p:txBody>
      </p:sp>
      <p:sp>
        <p:nvSpPr>
          <p:cNvPr id="11" name="TextBox 10">
            <a:extLst>
              <a:ext uri="{FF2B5EF4-FFF2-40B4-BE49-F238E27FC236}">
                <a16:creationId xmlns:a16="http://schemas.microsoft.com/office/drawing/2014/main" id="{4DCD4149-BA65-EC25-B293-9317BEBBF533}"/>
              </a:ext>
            </a:extLst>
          </p:cNvPr>
          <p:cNvSpPr txBox="1"/>
          <p:nvPr/>
        </p:nvSpPr>
        <p:spPr>
          <a:xfrm>
            <a:off x="6560234" y="3830291"/>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E98D81EE-46F8-9B12-D6E9-2B3E4FD3F225}"/>
              </a:ext>
            </a:extLst>
          </p:cNvPr>
          <p:cNvSpPr txBox="1"/>
          <p:nvPr/>
        </p:nvSpPr>
        <p:spPr>
          <a:xfrm>
            <a:off x="8791820" y="612272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13" name="Straight Connector 12">
            <a:extLst>
              <a:ext uri="{FF2B5EF4-FFF2-40B4-BE49-F238E27FC236}">
                <a16:creationId xmlns:a16="http://schemas.microsoft.com/office/drawing/2014/main" id="{1AF5E160-B97A-64F8-F6B1-56C90E34C322}"/>
              </a:ext>
            </a:extLst>
          </p:cNvPr>
          <p:cNvCxnSpPr/>
          <p:nvPr/>
        </p:nvCxnSpPr>
        <p:spPr>
          <a:xfrm>
            <a:off x="7037312" y="4014957"/>
            <a:ext cx="1904549" cy="1968616"/>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6CEEFE75-E1C9-5781-7778-6B16A5B0E031}"/>
              </a:ext>
            </a:extLst>
          </p:cNvPr>
          <p:cNvSpPr txBox="1"/>
          <p:nvPr/>
        </p:nvSpPr>
        <p:spPr>
          <a:xfrm>
            <a:off x="6737230" y="6117156"/>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cxnSp>
        <p:nvCxnSpPr>
          <p:cNvPr id="16" name="Straight Connector 15">
            <a:extLst>
              <a:ext uri="{FF2B5EF4-FFF2-40B4-BE49-F238E27FC236}">
                <a16:creationId xmlns:a16="http://schemas.microsoft.com/office/drawing/2014/main" id="{032B40C9-47A6-D206-97E1-4DE0D19E6232}"/>
              </a:ext>
            </a:extLst>
          </p:cNvPr>
          <p:cNvCxnSpPr>
            <a:cxnSpLocks/>
          </p:cNvCxnSpPr>
          <p:nvPr/>
        </p:nvCxnSpPr>
        <p:spPr>
          <a:xfrm>
            <a:off x="7037312" y="4645103"/>
            <a:ext cx="3140765" cy="133847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5146BC3-6E09-CB7D-9159-F0276FB65286}"/>
              </a:ext>
            </a:extLst>
          </p:cNvPr>
          <p:cNvSpPr txBox="1"/>
          <p:nvPr/>
        </p:nvSpPr>
        <p:spPr>
          <a:xfrm>
            <a:off x="6555516" y="4459966"/>
            <a:ext cx="47961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3/2</a:t>
            </a:r>
            <a:endParaRPr lang="es-MX"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B78B4202-39E1-CFA1-4F72-BF3FE85F4E9C}"/>
              </a:ext>
            </a:extLst>
          </p:cNvPr>
          <p:cNvSpPr txBox="1"/>
          <p:nvPr/>
        </p:nvSpPr>
        <p:spPr>
          <a:xfrm>
            <a:off x="10080091" y="6111198"/>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9" name="Isosceles Triangle 21">
            <a:extLst>
              <a:ext uri="{FF2B5EF4-FFF2-40B4-BE49-F238E27FC236}">
                <a16:creationId xmlns:a16="http://schemas.microsoft.com/office/drawing/2014/main" id="{31678148-4714-BE2D-1BCF-9B0B6FE791AA}"/>
              </a:ext>
            </a:extLst>
          </p:cNvPr>
          <p:cNvSpPr/>
          <p:nvPr/>
        </p:nvSpPr>
        <p:spPr>
          <a:xfrm>
            <a:off x="7025439" y="4642343"/>
            <a:ext cx="1904543" cy="1338470"/>
          </a:xfrm>
          <a:custGeom>
            <a:avLst/>
            <a:gdLst>
              <a:gd name="connsiteX0" fmla="*/ 0 w 1904543"/>
              <a:gd name="connsiteY0" fmla="*/ 1338470 h 1338470"/>
              <a:gd name="connsiteX1" fmla="*/ 13256 w 1904543"/>
              <a:gd name="connsiteY1" fmla="*/ 0 h 1338470"/>
              <a:gd name="connsiteX2" fmla="*/ 1904543 w 1904543"/>
              <a:gd name="connsiteY2" fmla="*/ 1338470 h 1338470"/>
              <a:gd name="connsiteX3" fmla="*/ 0 w 1904543"/>
              <a:gd name="connsiteY3" fmla="*/ 1338470 h 1338470"/>
              <a:gd name="connsiteX0" fmla="*/ 0 w 1904543"/>
              <a:gd name="connsiteY0" fmla="*/ 1338470 h 1338470"/>
              <a:gd name="connsiteX1" fmla="*/ 13256 w 1904543"/>
              <a:gd name="connsiteY1" fmla="*/ 0 h 1338470"/>
              <a:gd name="connsiteX2" fmla="*/ 1125056 w 1904543"/>
              <a:gd name="connsiteY2" fmla="*/ 493090 h 1338470"/>
              <a:gd name="connsiteX3" fmla="*/ 1904543 w 1904543"/>
              <a:gd name="connsiteY3" fmla="*/ 1338470 h 1338470"/>
              <a:gd name="connsiteX4" fmla="*/ 0 w 1904543"/>
              <a:gd name="connsiteY4" fmla="*/ 1338470 h 1338470"/>
              <a:gd name="connsiteX0" fmla="*/ 0 w 1904543"/>
              <a:gd name="connsiteY0" fmla="*/ 1338470 h 1338470"/>
              <a:gd name="connsiteX1" fmla="*/ 13256 w 1904543"/>
              <a:gd name="connsiteY1" fmla="*/ 0 h 1338470"/>
              <a:gd name="connsiteX2" fmla="*/ 1085300 w 1904543"/>
              <a:gd name="connsiteY2" fmla="*/ 466585 h 1338470"/>
              <a:gd name="connsiteX3" fmla="*/ 1904543 w 1904543"/>
              <a:gd name="connsiteY3" fmla="*/ 1338470 h 1338470"/>
              <a:gd name="connsiteX4" fmla="*/ 0 w 1904543"/>
              <a:gd name="connsiteY4" fmla="*/ 1338470 h 13384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04543" h="1338470">
                <a:moveTo>
                  <a:pt x="0" y="1338470"/>
                </a:moveTo>
                <a:lnTo>
                  <a:pt x="13256" y="0"/>
                </a:lnTo>
                <a:cubicBezTo>
                  <a:pt x="322012" y="221790"/>
                  <a:pt x="776544" y="244795"/>
                  <a:pt x="1085300" y="466585"/>
                </a:cubicBezTo>
                <a:lnTo>
                  <a:pt x="1904543" y="1338470"/>
                </a:lnTo>
                <a:lnTo>
                  <a:pt x="0" y="1338470"/>
                </a:lnTo>
                <a:close/>
              </a:path>
            </a:pathLst>
          </a:cu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2AF8740D-B1E0-9876-0CE3-0B629229DEBD}"/>
              </a:ext>
            </a:extLst>
          </p:cNvPr>
          <p:cNvCxnSpPr>
            <a:cxnSpLocks/>
          </p:cNvCxnSpPr>
          <p:nvPr/>
        </p:nvCxnSpPr>
        <p:spPr>
          <a:xfrm flipV="1">
            <a:off x="7578711" y="4829298"/>
            <a:ext cx="1351271" cy="8533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D788D85-E9C7-CDBD-73D9-E1A0DA643D7A}"/>
              </a:ext>
            </a:extLst>
          </p:cNvPr>
          <p:cNvSpPr txBox="1"/>
          <p:nvPr/>
        </p:nvSpPr>
        <p:spPr>
          <a:xfrm>
            <a:off x="8985977" y="4642343"/>
            <a:ext cx="1601721"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Región factible</a:t>
            </a:r>
            <a:endParaRPr lang="es-MX" dirty="0">
              <a:latin typeface="Times New Roman" panose="02020603050405020304" pitchFamily="18" charset="0"/>
              <a:cs typeface="Times New Roman" panose="02020603050405020304" pitchFamily="18" charset="0"/>
            </a:endParaRPr>
          </a:p>
        </p:txBody>
      </p:sp>
      <p:cxnSp>
        <p:nvCxnSpPr>
          <p:cNvPr id="22" name="Straight Connector 21">
            <a:extLst>
              <a:ext uri="{FF2B5EF4-FFF2-40B4-BE49-F238E27FC236}">
                <a16:creationId xmlns:a16="http://schemas.microsoft.com/office/drawing/2014/main" id="{627E0DD5-4BEB-BB13-20E7-49173C7C0D2B}"/>
              </a:ext>
            </a:extLst>
          </p:cNvPr>
          <p:cNvCxnSpPr>
            <a:stCxn id="19" idx="1"/>
            <a:endCxn id="19" idx="2"/>
          </p:cNvCxnSpPr>
          <p:nvPr/>
        </p:nvCxnSpPr>
        <p:spPr>
          <a:xfrm>
            <a:off x="7038695" y="4642343"/>
            <a:ext cx="1072044" cy="466585"/>
          </a:xfrm>
          <a:prstGeom prst="line">
            <a:avLst/>
          </a:prstGeom>
          <a:ln w="508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CB4517B2-A130-C8ED-7520-2E5A69D53C25}"/>
              </a:ext>
            </a:extLst>
          </p:cNvPr>
          <p:cNvCxnSpPr>
            <a:cxnSpLocks/>
            <a:stCxn id="19" idx="2"/>
            <a:endCxn id="19" idx="3"/>
          </p:cNvCxnSpPr>
          <p:nvPr/>
        </p:nvCxnSpPr>
        <p:spPr>
          <a:xfrm>
            <a:off x="8110739" y="5108928"/>
            <a:ext cx="819243" cy="871885"/>
          </a:xfrm>
          <a:prstGeom prst="line">
            <a:avLst/>
          </a:prstGeom>
          <a:ln w="508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5C1241C7-5664-E1B4-5D21-12C705045DF3}"/>
              </a:ext>
            </a:extLst>
          </p:cNvPr>
          <p:cNvCxnSpPr>
            <a:cxnSpLocks/>
            <a:stCxn id="19" idx="0"/>
            <a:endCxn id="19" idx="3"/>
          </p:cNvCxnSpPr>
          <p:nvPr/>
        </p:nvCxnSpPr>
        <p:spPr>
          <a:xfrm>
            <a:off x="7025439" y="5980813"/>
            <a:ext cx="1904543" cy="0"/>
          </a:xfrm>
          <a:prstGeom prst="line">
            <a:avLst/>
          </a:prstGeom>
          <a:ln w="508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EC5DFF47-6283-2AF5-0401-D35AB410B3B0}"/>
              </a:ext>
            </a:extLst>
          </p:cNvPr>
          <p:cNvCxnSpPr>
            <a:cxnSpLocks/>
            <a:stCxn id="19" idx="1"/>
            <a:endCxn id="19" idx="0"/>
          </p:cNvCxnSpPr>
          <p:nvPr/>
        </p:nvCxnSpPr>
        <p:spPr>
          <a:xfrm flipH="1">
            <a:off x="7025439" y="4642343"/>
            <a:ext cx="13256" cy="1338470"/>
          </a:xfrm>
          <a:prstGeom prst="line">
            <a:avLst/>
          </a:prstGeom>
          <a:ln w="50800"/>
        </p:spPr>
        <p:style>
          <a:lnRef idx="1">
            <a:schemeClr val="dk1"/>
          </a:lnRef>
          <a:fillRef idx="0">
            <a:schemeClr val="dk1"/>
          </a:fillRef>
          <a:effectRef idx="0">
            <a:schemeClr val="dk1"/>
          </a:effectRef>
          <a:fontRef idx="minor">
            <a:schemeClr val="tx1"/>
          </a:fontRef>
        </p:style>
      </p:cxnSp>
      <p:sp>
        <p:nvSpPr>
          <p:cNvPr id="2" name="TextBox 1">
            <a:extLst>
              <a:ext uri="{FF2B5EF4-FFF2-40B4-BE49-F238E27FC236}">
                <a16:creationId xmlns:a16="http://schemas.microsoft.com/office/drawing/2014/main" id="{0B354A4E-1AA5-CDBE-7A81-EC55C76F6799}"/>
              </a:ext>
            </a:extLst>
          </p:cNvPr>
          <p:cNvSpPr txBox="1"/>
          <p:nvPr/>
        </p:nvSpPr>
        <p:spPr>
          <a:xfrm>
            <a:off x="1108701" y="3411968"/>
            <a:ext cx="3590641" cy="369332"/>
          </a:xfrm>
          <a:prstGeom prst="rect">
            <a:avLst/>
          </a:prstGeom>
          <a:noFill/>
        </p:spPr>
        <p:txBody>
          <a:bodyPr wrap="square" rtlCol="0">
            <a:spAutoFit/>
          </a:bodyPr>
          <a:lstStyle/>
          <a:p>
            <a:r>
              <a:rPr lang="es-ES" b="1" dirty="0">
                <a:latin typeface="Times New Roman" panose="02020603050405020304" pitchFamily="18" charset="0"/>
                <a:cs typeface="Times New Roman" panose="02020603050405020304" pitchFamily="18" charset="0"/>
              </a:rPr>
              <a:t>Ejemplo: </a:t>
            </a:r>
            <a:r>
              <a:rPr lang="es-ES" dirty="0">
                <a:latin typeface="Times New Roman" panose="02020603050405020304" pitchFamily="18" charset="0"/>
                <a:cs typeface="Times New Roman" panose="02020603050405020304" pitchFamily="18" charset="0"/>
              </a:rPr>
              <a:t>individuo </a:t>
            </a:r>
            <a:r>
              <a:rPr lang="en-US" dirty="0">
                <a:latin typeface="Times New Roman" panose="02020603050405020304" pitchFamily="18" charset="0"/>
                <a:cs typeface="Times New Roman" panose="02020603050405020304" pitchFamily="18" charset="0"/>
              </a:rPr>
              <a:t>[0 2]</a:t>
            </a:r>
            <a:r>
              <a:rPr lang="es-ES" dirty="0">
                <a:latin typeface="Times New Roman" panose="02020603050405020304" pitchFamily="18" charset="0"/>
                <a:cs typeface="Times New Roman" panose="02020603050405020304" pitchFamily="18" charset="0"/>
              </a:rPr>
              <a:t> </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8666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2</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Optimización con restricciones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30C9CE-98C6-1A12-CDA5-D4CE826AB068}"/>
                  </a:ext>
                </a:extLst>
              </p:cNvPr>
              <p:cNvSpPr txBox="1"/>
              <p:nvPr/>
            </p:nvSpPr>
            <p:spPr>
              <a:xfrm>
                <a:off x="464228" y="2201741"/>
                <a:ext cx="11263544" cy="3170099"/>
              </a:xfrm>
              <a:prstGeom prst="rect">
                <a:avLst/>
              </a:prstGeom>
              <a:noFill/>
            </p:spPr>
            <p:txBody>
              <a:bodyPr wrap="square">
                <a:spAutoFit/>
              </a:bodyPr>
              <a:lstStyle/>
              <a:p>
                <a:pPr algn="just"/>
                <a:r>
                  <a:rPr lang="es-MX" sz="2000" b="1" i="0" dirty="0">
                    <a:solidFill>
                      <a:srgbClr val="0D0D0D"/>
                    </a:solidFill>
                    <a:effectLst/>
                    <a:latin typeface="Times New Roman" panose="02020603050405020304" pitchFamily="18" charset="0"/>
                    <a:cs typeface="Times New Roman" panose="02020603050405020304" pitchFamily="18" charset="0"/>
                  </a:rPr>
                  <a:t>Maximización de Ganancias con Restricciones de Volumen</a:t>
                </a:r>
                <a:endParaRPr lang="es-MX" sz="2000" dirty="0">
                  <a:latin typeface="Times New Roman" panose="02020603050405020304" pitchFamily="18" charset="0"/>
                  <a:cs typeface="Times New Roman" panose="02020603050405020304" pitchFamily="18" charset="0"/>
                </a:endParaRPr>
              </a:p>
              <a:p>
                <a:pPr algn="just"/>
                <a:endParaRPr lang="es-MX" sz="2000" b="0" i="0" dirty="0">
                  <a:solidFill>
                    <a:srgbClr val="0D0D0D"/>
                  </a:solidFill>
                  <a:effectLst/>
                  <a:latin typeface="Times New Roman" panose="02020603050405020304" pitchFamily="18" charset="0"/>
                  <a:cs typeface="Times New Roman" panose="02020603050405020304" pitchFamily="18" charset="0"/>
                </a:endParaRPr>
              </a:p>
              <a:p>
                <a:pPr algn="just"/>
                <a:r>
                  <a:rPr lang="es-MX" sz="2000" b="0" i="0" dirty="0">
                    <a:solidFill>
                      <a:srgbClr val="0D0D0D"/>
                    </a:solidFill>
                    <a:effectLst/>
                    <a:latin typeface="Times New Roman" panose="02020603050405020304" pitchFamily="18" charset="0"/>
                    <a:cs typeface="Times New Roman" panose="02020603050405020304" pitchFamily="18" charset="0"/>
                  </a:rPr>
                  <a:t>Una empresa se dedica a la producción de tres tipos de piezas, A, B y C. Cada pieza genera ciertas ganancias por unidad producida, representadas por </a:t>
                </a:r>
                <a14:m>
                  <m:oMath xmlns:m="http://schemas.openxmlformats.org/officeDocument/2006/math">
                    <m:sSub>
                      <m:sSubPr>
                        <m:ctrlPr>
                          <a:rPr lang="es-ES" sz="2000" b="0" i="1" smtClean="0">
                            <a:solidFill>
                              <a:srgbClr val="0D0D0D"/>
                            </a:solidFill>
                            <a:effectLst/>
                            <a:latin typeface="Cambria Math" panose="02040503050406030204" pitchFamily="18" charset="0"/>
                            <a:cs typeface="Times New Roman" panose="02020603050405020304" pitchFamily="18" charset="0"/>
                          </a:rPr>
                        </m:ctrlPr>
                      </m:sSubPr>
                      <m:e>
                        <m:r>
                          <a:rPr lang="es-ES" sz="2000" b="0" i="1" smtClean="0">
                            <a:solidFill>
                              <a:srgbClr val="0D0D0D"/>
                            </a:solidFill>
                            <a:effectLst/>
                            <a:latin typeface="Cambria Math" panose="02040503050406030204" pitchFamily="18" charset="0"/>
                            <a:cs typeface="Times New Roman" panose="02020603050405020304" pitchFamily="18" charset="0"/>
                          </a:rPr>
                          <m:t>𝐺</m:t>
                        </m:r>
                      </m:e>
                      <m:sub>
                        <m:r>
                          <a:rPr lang="es-ES" sz="2000" b="0" i="1" smtClean="0">
                            <a:solidFill>
                              <a:srgbClr val="0D0D0D"/>
                            </a:solidFill>
                            <a:effectLst/>
                            <a:latin typeface="Cambria Math" panose="02040503050406030204" pitchFamily="18" charset="0"/>
                            <a:cs typeface="Times New Roman" panose="02020603050405020304" pitchFamily="18" charset="0"/>
                          </a:rPr>
                          <m:t>𝐴</m:t>
                        </m:r>
                      </m:sub>
                    </m:sSub>
                  </m:oMath>
                </a14:m>
                <a:r>
                  <a:rPr lang="es-MX" sz="2000" b="0" i="0" dirty="0">
                    <a:solidFill>
                      <a:srgbClr val="0D0D0D"/>
                    </a:solidFill>
                    <a:effectLst/>
                    <a:latin typeface="Times New Roman" panose="02020603050405020304" pitchFamily="18" charset="0"/>
                    <a:cs typeface="Times New Roman" panose="02020603050405020304" pitchFamily="18" charset="0"/>
                  </a:rPr>
                  <a:t>​, ​</a:t>
                </a:r>
                <a:r>
                  <a:rPr lang="es-ES" sz="2000" dirty="0">
                    <a:solidFill>
                      <a:srgbClr val="0D0D0D"/>
                    </a:solidFill>
                    <a:cs typeface="Times New Roman" panose="02020603050405020304" pitchFamily="18" charset="0"/>
                  </a:rPr>
                  <a:t>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𝐺</m:t>
                        </m:r>
                      </m:e>
                      <m:sub>
                        <m:r>
                          <a:rPr lang="es-ES" sz="2000" b="0" i="1" smtClean="0">
                            <a:solidFill>
                              <a:srgbClr val="0D0D0D"/>
                            </a:solidFill>
                            <a:latin typeface="Cambria Math" panose="02040503050406030204" pitchFamily="18" charset="0"/>
                            <a:cs typeface="Times New Roman" panose="02020603050405020304" pitchFamily="18" charset="0"/>
                          </a:rPr>
                          <m:t>𝐵</m:t>
                        </m:r>
                      </m:sub>
                    </m:sSub>
                  </m:oMath>
                </a14:m>
                <a:r>
                  <a:rPr lang="es-MX" sz="2000" b="0" i="0" dirty="0">
                    <a:solidFill>
                      <a:srgbClr val="0D0D0D"/>
                    </a:solidFill>
                    <a:effectLst/>
                    <a:latin typeface="Times New Roman" panose="02020603050405020304" pitchFamily="18" charset="0"/>
                    <a:cs typeface="Times New Roman" panose="02020603050405020304" pitchFamily="18" charset="0"/>
                  </a:rPr>
                  <a:t> y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𝐺</m:t>
                        </m:r>
                      </m:e>
                      <m:sub>
                        <m:r>
                          <a:rPr lang="es-ES" sz="2000" b="0" i="1" smtClean="0">
                            <a:solidFill>
                              <a:srgbClr val="0D0D0D"/>
                            </a:solidFill>
                            <a:latin typeface="Cambria Math" panose="02040503050406030204" pitchFamily="18" charset="0"/>
                            <a:cs typeface="Times New Roman" panose="02020603050405020304" pitchFamily="18" charset="0"/>
                          </a:rPr>
                          <m:t>𝐶</m:t>
                        </m:r>
                      </m:sub>
                    </m:sSub>
                  </m:oMath>
                </a14:m>
                <a:r>
                  <a:rPr lang="es-MX" sz="2000" dirty="0">
                    <a:solidFill>
                      <a:srgbClr val="0D0D0D"/>
                    </a:solidFill>
                    <a:latin typeface="Times New Roman" panose="02020603050405020304" pitchFamily="18" charset="0"/>
                    <a:cs typeface="Times New Roman" panose="02020603050405020304" pitchFamily="18" charset="0"/>
                  </a:rPr>
                  <a:t> </a:t>
                </a:r>
                <a:r>
                  <a:rPr lang="es-MX" sz="2000" b="0" i="0" dirty="0">
                    <a:solidFill>
                      <a:srgbClr val="0D0D0D"/>
                    </a:solidFill>
                    <a:effectLst/>
                    <a:latin typeface="Times New Roman" panose="02020603050405020304" pitchFamily="18" charset="0"/>
                    <a:cs typeface="Times New Roman" panose="02020603050405020304" pitchFamily="18" charset="0"/>
                  </a:rPr>
                  <a:t>​ respectivamente. Sin embargo, la pieza A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b="0" i="1" smtClean="0">
                            <a:solidFill>
                              <a:srgbClr val="0D0D0D"/>
                            </a:solidFill>
                            <a:latin typeface="Cambria Math" panose="02040503050406030204" pitchFamily="18" charset="0"/>
                            <a:cs typeface="Times New Roman" panose="02020603050405020304" pitchFamily="18" charset="0"/>
                          </a:rPr>
                          <m:t>𝑉</m:t>
                        </m:r>
                      </m:e>
                      <m:sub>
                        <m:r>
                          <a:rPr lang="es-ES" sz="2000" i="1">
                            <a:solidFill>
                              <a:srgbClr val="0D0D0D"/>
                            </a:solidFill>
                            <a:latin typeface="Cambria Math" panose="02040503050406030204" pitchFamily="18" charset="0"/>
                            <a:cs typeface="Times New Roman" panose="02020603050405020304" pitchFamily="18" charset="0"/>
                          </a:rPr>
                          <m:t>𝐴</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 unidades de material por unidad producida, la pieza B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𝐵</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​unidades, y la pieza C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𝐶</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 unidades. </a:t>
                </a:r>
                <a:r>
                  <a:rPr lang="es-MX" sz="2000" dirty="0">
                    <a:solidFill>
                      <a:srgbClr val="0D0D0D"/>
                    </a:solidFill>
                    <a:latin typeface="Times New Roman" panose="02020603050405020304" pitchFamily="18" charset="0"/>
                    <a:cs typeface="Times New Roman" panose="02020603050405020304" pitchFamily="18" charset="0"/>
                  </a:rPr>
                  <a:t>La empresa cuenta con una disponibilidad total de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𝑡𝑜𝑡𝑎𝑙</m:t>
                        </m:r>
                      </m:sub>
                    </m:sSub>
                  </m:oMath>
                </a14:m>
                <a:r>
                  <a:rPr lang="es-MX" sz="2000" dirty="0">
                    <a:latin typeface="Times New Roman" panose="02020603050405020304" pitchFamily="18" charset="0"/>
                    <a:cs typeface="Times New Roman" panose="02020603050405020304" pitchFamily="18" charset="0"/>
                  </a:rPr>
                  <a:t> unidades de material.</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El objetivo es determinar las cantidades óptimas de las piezas A, B y C a producir para maximizar las ganancias totales, teniendo en cuenta las restricciones de volumen de materiales disponibles. Formule el problema como un modelo de optimización.</a:t>
                </a:r>
              </a:p>
            </p:txBody>
          </p:sp>
        </mc:Choice>
        <mc:Fallback xmlns="">
          <p:sp>
            <p:nvSpPr>
              <p:cNvPr id="3" name="TextBox 2">
                <a:extLst>
                  <a:ext uri="{FF2B5EF4-FFF2-40B4-BE49-F238E27FC236}">
                    <a16:creationId xmlns:a16="http://schemas.microsoft.com/office/drawing/2014/main" id="{2630C9CE-98C6-1A12-CDA5-D4CE826AB068}"/>
                  </a:ext>
                </a:extLst>
              </p:cNvPr>
              <p:cNvSpPr txBox="1">
                <a:spLocks noRot="1" noChangeAspect="1" noMove="1" noResize="1" noEditPoints="1" noAdjustHandles="1" noChangeArrowheads="1" noChangeShapeType="1" noTextEdit="1"/>
              </p:cNvSpPr>
              <p:nvPr/>
            </p:nvSpPr>
            <p:spPr>
              <a:xfrm>
                <a:off x="464228" y="2201741"/>
                <a:ext cx="11263544" cy="3170099"/>
              </a:xfrm>
              <a:prstGeom prst="rect">
                <a:avLst/>
              </a:prstGeom>
              <a:blipFill>
                <a:blip r:embed="rId2"/>
                <a:stretch>
                  <a:fillRect l="-541" t="-962" r="-541" b="-2500"/>
                </a:stretch>
              </a:blipFill>
            </p:spPr>
            <p:txBody>
              <a:bodyPr/>
              <a:lstStyle/>
              <a:p>
                <a:r>
                  <a:rPr lang="es-MX">
                    <a:noFill/>
                  </a:rPr>
                  <a:t> </a:t>
                </a:r>
              </a:p>
            </p:txBody>
          </p:sp>
        </mc:Fallback>
      </mc:AlternateContent>
    </p:spTree>
    <p:extLst>
      <p:ext uri="{BB962C8B-B14F-4D97-AF65-F5344CB8AC3E}">
        <p14:creationId xmlns:p14="http://schemas.microsoft.com/office/powerpoint/2010/main" val="20776196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DDBCA-D8A9-78D3-BAE0-1733EF61BF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C007030-D7A2-C684-E601-77CD0464B7C2}"/>
              </a:ext>
            </a:extLst>
          </p:cNvPr>
          <p:cNvSpPr>
            <a:spLocks noGrp="1"/>
          </p:cNvSpPr>
          <p:nvPr>
            <p:ph type="sldNum" sz="quarter" idx="12"/>
          </p:nvPr>
        </p:nvSpPr>
        <p:spPr/>
        <p:txBody>
          <a:bodyPr/>
          <a:lstStyle/>
          <a:p>
            <a:fld id="{27C49EEB-2137-4DDB-9BF5-5635C18E0A87}" type="slidenum">
              <a:rPr lang="es-MX" smtClean="0"/>
              <a:t>20</a:t>
            </a:fld>
            <a:endParaRPr lang="es-MX"/>
          </a:p>
        </p:txBody>
      </p:sp>
      <p:sp>
        <p:nvSpPr>
          <p:cNvPr id="9" name="Title 2">
            <a:extLst>
              <a:ext uri="{FF2B5EF4-FFF2-40B4-BE49-F238E27FC236}">
                <a16:creationId xmlns:a16="http://schemas.microsoft.com/office/drawing/2014/main" id="{C1B5C059-DF6B-B703-0131-A4194A354CC9}"/>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 de muerte</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666A1A2-A07C-767B-E0CD-BB7079AB3724}"/>
                  </a:ext>
                </a:extLst>
              </p:cNvPr>
              <p:cNvSpPr txBox="1"/>
              <p:nvPr/>
            </p:nvSpPr>
            <p:spPr>
              <a:xfrm>
                <a:off x="517124" y="2092620"/>
                <a:ext cx="11211050" cy="646331"/>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Ejercicio: </a:t>
                </a:r>
                <a:r>
                  <a:rPr lang="es-MX" dirty="0">
                    <a:latin typeface="Times New Roman" panose="02020603050405020304" pitchFamily="18" charset="0"/>
                    <a:cs typeface="Times New Roman" panose="02020603050405020304" pitchFamily="18" charset="0"/>
                  </a:rPr>
                  <a:t>Calcula la aptitud de cada individuo del siguiente problema usando pena de muerte como manejador de restricciones con </a:t>
                </a:r>
                <a14:m>
                  <m:oMath xmlns:m="http://schemas.openxmlformats.org/officeDocument/2006/math">
                    <m:r>
                      <a:rPr lang="el-GR" b="0" i="1" dirty="0" smtClean="0">
                        <a:latin typeface="Cambria Math" panose="02040503050406030204" pitchFamily="18" charset="0"/>
                        <a:cs typeface="IrisUPC" panose="020B0502040204020203" pitchFamily="34" charset="-34"/>
                      </a:rPr>
                      <m:t>𝜂</m:t>
                    </m:r>
                    <m:r>
                      <a:rPr lang="en-US" b="0" i="1" dirty="0" smtClean="0">
                        <a:latin typeface="Cambria Math" panose="02040503050406030204" pitchFamily="18" charset="0"/>
                        <a:cs typeface="IrisUPC" panose="020B0502040204020203" pitchFamily="34" charset="-34"/>
                      </a:rPr>
                      <m:t>=1</m:t>
                    </m:r>
                    <m:r>
                      <a:rPr lang="en-US" b="0" i="1" dirty="0" smtClean="0">
                        <a:latin typeface="Cambria Math" panose="02040503050406030204" pitchFamily="18" charset="0"/>
                        <a:ea typeface="Cambria Math" panose="02040503050406030204" pitchFamily="18" charset="0"/>
                        <a:cs typeface="IrisUPC" panose="020B0502040204020203" pitchFamily="34" charset="-34"/>
                      </a:rPr>
                      <m:t>×10</m:t>
                    </m:r>
                    <m:r>
                      <m:rPr>
                        <m:sty m:val="p"/>
                      </m:rPr>
                      <a:rPr lang="en-US" b="0" i="0" dirty="0" smtClean="0">
                        <a:latin typeface="Cambria Math" panose="02040503050406030204" pitchFamily="18" charset="0"/>
                        <a:ea typeface="Cambria Math" panose="02040503050406030204" pitchFamily="18" charset="0"/>
                        <a:cs typeface="IrisUPC" panose="020B0502040204020203" pitchFamily="34" charset="-34"/>
                      </a:rPr>
                      <m:t>E</m:t>
                    </m:r>
                    <m:r>
                      <a:rPr lang="en-US" b="0" i="0" dirty="0" smtClean="0">
                        <a:latin typeface="Cambria Math" panose="02040503050406030204" pitchFamily="18" charset="0"/>
                        <a:ea typeface="Cambria Math" panose="02040503050406030204" pitchFamily="18" charset="0"/>
                        <a:cs typeface="IrisUPC" panose="020B0502040204020203" pitchFamily="34" charset="-34"/>
                      </a:rPr>
                      <m:t>6</m:t>
                    </m:r>
                  </m:oMath>
                </a14:m>
                <a:r>
                  <a:rPr lang="es-MX" sz="1800" i="0" u="none" strike="noStrike" baseline="0" dirty="0">
                    <a:latin typeface="Times New Roman" panose="02020603050405020304" pitchFamily="18" charset="0"/>
                    <a:cs typeface="Times New Roman" panose="02020603050405020304" pitchFamily="18" charset="0"/>
                  </a:rPr>
                  <a:t>. Cada individuo </a:t>
                </a:r>
                <a:r>
                  <a:rPr lang="es-MX" sz="1800" i="0" u="none" strike="noStrike" baseline="0" dirty="0" err="1">
                    <a:latin typeface="Times New Roman" panose="02020603050405020304" pitchFamily="18" charset="0"/>
                    <a:cs typeface="Times New Roman" panose="02020603050405020304" pitchFamily="18" charset="0"/>
                  </a:rPr>
                  <a:t>est</a:t>
                </a:r>
                <a:r>
                  <a:rPr lang="es-ES" dirty="0">
                    <a:latin typeface="Times New Roman" panose="02020603050405020304" pitchFamily="18" charset="0"/>
                    <a:cs typeface="Times New Roman" panose="02020603050405020304" pitchFamily="18" charset="0"/>
                  </a:rPr>
                  <a:t>á codificado con 5 bits con una precisión de 1 lugares decimales.</a:t>
                </a:r>
                <a:endParaRPr lang="es-MX" sz="1800" i="0" u="none" strike="noStrike" baseline="0"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5666A1A2-A07C-767B-E0CD-BB7079AB3724}"/>
                  </a:ext>
                </a:extLst>
              </p:cNvPr>
              <p:cNvSpPr txBox="1">
                <a:spLocks noRot="1" noChangeAspect="1" noMove="1" noResize="1" noEditPoints="1" noAdjustHandles="1" noChangeArrowheads="1" noChangeShapeType="1" noTextEdit="1"/>
              </p:cNvSpPr>
              <p:nvPr/>
            </p:nvSpPr>
            <p:spPr>
              <a:xfrm>
                <a:off x="517124" y="2092620"/>
                <a:ext cx="11211050" cy="646331"/>
              </a:xfrm>
              <a:prstGeom prst="rect">
                <a:avLst/>
              </a:prstGeom>
              <a:blipFill>
                <a:blip r:embed="rId2"/>
                <a:stretch>
                  <a:fillRect l="-489" t="-4717" r="-435" b="-1415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ACE48195-725F-CFF2-8ECB-58E250AC2D61}"/>
                  </a:ext>
                </a:extLst>
              </p:cNvPr>
              <p:cNvGraphicFramePr>
                <a:graphicFrameLocks noGrp="1"/>
              </p:cNvGraphicFramePr>
              <p:nvPr>
                <p:extLst>
                  <p:ext uri="{D42A27DB-BD31-4B8C-83A1-F6EECF244321}">
                    <p14:modId xmlns:p14="http://schemas.microsoft.com/office/powerpoint/2010/main" val="3279381147"/>
                  </p:ext>
                </p:extLst>
              </p:nvPr>
            </p:nvGraphicFramePr>
            <p:xfrm>
              <a:off x="-1860557" y="3010748"/>
              <a:ext cx="6454161" cy="2058353"/>
            </p:xfrm>
            <a:graphic>
              <a:graphicData uri="http://schemas.openxmlformats.org/drawingml/2006/table">
                <a:tbl>
                  <a:tblPr firstRow="1" firstCol="1" bandRow="1"/>
                  <a:tblGrid>
                    <a:gridCol w="34631">
                      <a:extLst>
                        <a:ext uri="{9D8B030D-6E8A-4147-A177-3AD203B41FA5}">
                          <a16:colId xmlns:a16="http://schemas.microsoft.com/office/drawing/2014/main" val="3779847109"/>
                        </a:ext>
                      </a:extLst>
                    </a:gridCol>
                    <a:gridCol w="6185981">
                      <a:extLst>
                        <a:ext uri="{9D8B030D-6E8A-4147-A177-3AD203B41FA5}">
                          <a16:colId xmlns:a16="http://schemas.microsoft.com/office/drawing/2014/main" val="1442542865"/>
                        </a:ext>
                      </a:extLst>
                    </a:gridCol>
                    <a:gridCol w="233549">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4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24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s-ES" sz="24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sSub>
                                  <m:sSubPr>
                                    <m:ctrlPr>
                                      <a:rPr lang="es-MX" sz="2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4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m:oMathPara>
                          </a14:m>
                          <a:endPar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600" b="0" i="1" smtClean="0">
                                  <a:latin typeface="Cambria Math" panose="02040503050406030204" pitchFamily="18" charset="0"/>
                                </a:rPr>
                                <m:t>𝑥</m:t>
                              </m:r>
                              <m:r>
                                <m:rPr>
                                  <m:nor/>
                                </m:rPr>
                                <a:rPr lang="en-US" sz="1600" dirty="0"/>
                                <m:t> </m:t>
                              </m:r>
                              <m:r>
                                <m:rPr>
                                  <m:nor/>
                                </m:rPr>
                                <a:rPr lang="el-GR" sz="1600" dirty="0"/>
                                <m:t>ϵ</m:t>
                              </m:r>
                              <m:r>
                                <m:rPr>
                                  <m:nor/>
                                </m:rPr>
                                <a:rPr lang="es-ES" sz="1600" dirty="0"/>
                                <m:t> </m:t>
                              </m:r>
                              <m:r>
                                <m:rPr>
                                  <m:nor/>
                                </m:rPr>
                                <a:rPr lang="en-US" sz="1600" dirty="0"/>
                                <m:t>[</m:t>
                              </m:r>
                              <m:r>
                                <m:rPr>
                                  <m:nor/>
                                </m:rPr>
                                <a:rPr lang="es-ES" sz="1600" b="0" i="0" dirty="0" smtClean="0"/>
                                <m:t>0</m:t>
                              </m:r>
                              <m:r>
                                <m:rPr>
                                  <m:nor/>
                                </m:rPr>
                                <a:rPr lang="en-US" sz="1600" dirty="0"/>
                                <m:t>, 2]</m:t>
                              </m:r>
                            </m:oMath>
                          </a14:m>
                          <a:endParaRPr lang="es-419" sz="16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lang="es-ES" sz="1600" b="0" dirty="0"/>
                            <a:t>                                                   </a:t>
                          </a:r>
                          <a14:m>
                            <m:oMath xmlns:m="http://schemas.openxmlformats.org/officeDocument/2006/math">
                              <m:r>
                                <a:rPr lang="es-ES" sz="1600" b="0" i="1" smtClean="0">
                                  <a:latin typeface="Cambria Math" panose="02040503050406030204" pitchFamily="18" charset="0"/>
                                </a:rPr>
                                <m:t>𝑦</m:t>
                              </m:r>
                              <m:r>
                                <m:rPr>
                                  <m:nor/>
                                </m:rPr>
                                <a:rPr lang="en-US" sz="1600" dirty="0"/>
                                <m:t> </m:t>
                              </m:r>
                              <m:r>
                                <m:rPr>
                                  <m:nor/>
                                </m:rPr>
                                <a:rPr lang="el-GR" sz="1600" dirty="0"/>
                                <m:t>ϵ</m:t>
                              </m:r>
                              <m:r>
                                <m:rPr>
                                  <m:nor/>
                                </m:rPr>
                                <a:rPr lang="es-ES" sz="1600" dirty="0"/>
                                <m:t> </m:t>
                              </m:r>
                              <m:r>
                                <m:rPr>
                                  <m:nor/>
                                </m:rPr>
                                <a:rPr lang="en-US" sz="1600" dirty="0"/>
                                <m:t>[</m:t>
                              </m:r>
                              <m:r>
                                <m:rPr>
                                  <m:nor/>
                                </m:rPr>
                                <a:rPr lang="es-ES" sz="1600" b="0" i="0" dirty="0" smtClean="0"/>
                                <m:t>0</m:t>
                              </m:r>
                              <m:r>
                                <m:rPr>
                                  <m:nor/>
                                </m:rPr>
                                <a:rPr lang="en-US" sz="1600" dirty="0"/>
                                <m:t>, </m:t>
                              </m:r>
                              <m:r>
                                <m:rPr>
                                  <m:nor/>
                                </m:rPr>
                                <a:rPr lang="en-US" sz="1600" b="0" i="0" dirty="0" smtClean="0"/>
                                <m:t>3</m:t>
                              </m:r>
                              <m:r>
                                <m:rPr>
                                  <m:nor/>
                                </m:rPr>
                                <a:rPr lang="en-US" sz="1600" dirty="0"/>
                                <m:t>]</m:t>
                              </m:r>
                            </m:oMath>
                          </a14:m>
                          <a:endParaRPr lang="es-419" sz="16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4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5" name="Table 4">
                <a:extLst>
                  <a:ext uri="{FF2B5EF4-FFF2-40B4-BE49-F238E27FC236}">
                    <a16:creationId xmlns:a16="http://schemas.microsoft.com/office/drawing/2014/main" id="{ACE48195-725F-CFF2-8ECB-58E250AC2D61}"/>
                  </a:ext>
                </a:extLst>
              </p:cNvPr>
              <p:cNvGraphicFramePr>
                <a:graphicFrameLocks noGrp="1"/>
              </p:cNvGraphicFramePr>
              <p:nvPr>
                <p:extLst>
                  <p:ext uri="{D42A27DB-BD31-4B8C-83A1-F6EECF244321}">
                    <p14:modId xmlns:p14="http://schemas.microsoft.com/office/powerpoint/2010/main" val="3279381147"/>
                  </p:ext>
                </p:extLst>
              </p:nvPr>
            </p:nvGraphicFramePr>
            <p:xfrm>
              <a:off x="-1860557" y="3010748"/>
              <a:ext cx="6454161" cy="2058353"/>
            </p:xfrm>
            <a:graphic>
              <a:graphicData uri="http://schemas.openxmlformats.org/drawingml/2006/table">
                <a:tbl>
                  <a:tblPr firstRow="1" firstCol="1" bandRow="1"/>
                  <a:tblGrid>
                    <a:gridCol w="34631">
                      <a:extLst>
                        <a:ext uri="{9D8B030D-6E8A-4147-A177-3AD203B41FA5}">
                          <a16:colId xmlns:a16="http://schemas.microsoft.com/office/drawing/2014/main" val="3779847109"/>
                        </a:ext>
                      </a:extLst>
                    </a:gridCol>
                    <a:gridCol w="6185981">
                      <a:extLst>
                        <a:ext uri="{9D8B030D-6E8A-4147-A177-3AD203B41FA5}">
                          <a16:colId xmlns:a16="http://schemas.microsoft.com/office/drawing/2014/main" val="1442542865"/>
                        </a:ext>
                      </a:extLst>
                    </a:gridCol>
                    <a:gridCol w="233549">
                      <a:extLst>
                        <a:ext uri="{9D8B030D-6E8A-4147-A177-3AD203B41FA5}">
                          <a16:colId xmlns:a16="http://schemas.microsoft.com/office/drawing/2014/main" val="1707897319"/>
                        </a:ext>
                      </a:extLst>
                    </a:gridCol>
                  </a:tblGrid>
                  <a:tr h="2058353">
                    <a:tc>
                      <a:txBody>
                        <a:bodyPr/>
                        <a:lstStyle/>
                        <a:p>
                          <a:pPr marL="0" marR="0" algn="just">
                            <a:lnSpc>
                              <a:spcPct val="150000"/>
                            </a:lnSpc>
                            <a:spcBef>
                              <a:spcPts val="0"/>
                            </a:spcBef>
                            <a:spcAft>
                              <a:spcPts val="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3"/>
                          <a:stretch>
                            <a:fillRect l="-591" r="-3740" b="-4720"/>
                          </a:stretch>
                        </a:blipFill>
                      </a:tcPr>
                    </a:tc>
                    <a:tc>
                      <a:txBody>
                        <a:bodyPr/>
                        <a:lstStyle/>
                        <a:p>
                          <a:pPr marL="0" marR="0" algn="r">
                            <a:lnSpc>
                              <a:spcPct val="150000"/>
                            </a:lnSpc>
                            <a:spcBef>
                              <a:spcPts val="0"/>
                            </a:spcBef>
                            <a:spcAft>
                              <a:spcPts val="0"/>
                            </a:spcAft>
                          </a:pPr>
                          <a:endParaRPr lang="es-MX" sz="24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graphicFrame>
        <p:nvGraphicFramePr>
          <p:cNvPr id="26" name="Table 25">
            <a:extLst>
              <a:ext uri="{FF2B5EF4-FFF2-40B4-BE49-F238E27FC236}">
                <a16:creationId xmlns:a16="http://schemas.microsoft.com/office/drawing/2014/main" id="{C92443B0-0989-7D5E-F620-1AB57EA641B6}"/>
              </a:ext>
            </a:extLst>
          </p:cNvPr>
          <p:cNvGraphicFramePr>
            <a:graphicFrameLocks noGrp="1"/>
          </p:cNvGraphicFramePr>
          <p:nvPr>
            <p:extLst>
              <p:ext uri="{D42A27DB-BD31-4B8C-83A1-F6EECF244321}">
                <p14:modId xmlns:p14="http://schemas.microsoft.com/office/powerpoint/2010/main" val="3887899073"/>
              </p:ext>
            </p:extLst>
          </p:nvPr>
        </p:nvGraphicFramePr>
        <p:xfrm>
          <a:off x="3993467" y="3235013"/>
          <a:ext cx="2920318" cy="1972250"/>
        </p:xfrm>
        <a:graphic>
          <a:graphicData uri="http://schemas.openxmlformats.org/drawingml/2006/table">
            <a:tbl>
              <a:tblPr firstRow="1" firstCol="1" bandRow="1"/>
              <a:tblGrid>
                <a:gridCol w="551498">
                  <a:extLst>
                    <a:ext uri="{9D8B030D-6E8A-4147-A177-3AD203B41FA5}">
                      <a16:colId xmlns:a16="http://schemas.microsoft.com/office/drawing/2014/main" val="456292485"/>
                    </a:ext>
                  </a:extLst>
                </a:gridCol>
                <a:gridCol w="236882">
                  <a:extLst>
                    <a:ext uri="{9D8B030D-6E8A-4147-A177-3AD203B41FA5}">
                      <a16:colId xmlns:a16="http://schemas.microsoft.com/office/drawing/2014/main" val="1569835867"/>
                    </a:ext>
                  </a:extLst>
                </a:gridCol>
                <a:gridCol w="236882">
                  <a:extLst>
                    <a:ext uri="{9D8B030D-6E8A-4147-A177-3AD203B41FA5}">
                      <a16:colId xmlns:a16="http://schemas.microsoft.com/office/drawing/2014/main" val="2223545437"/>
                    </a:ext>
                  </a:extLst>
                </a:gridCol>
                <a:gridCol w="236882">
                  <a:extLst>
                    <a:ext uri="{9D8B030D-6E8A-4147-A177-3AD203B41FA5}">
                      <a16:colId xmlns:a16="http://schemas.microsoft.com/office/drawing/2014/main" val="2364669621"/>
                    </a:ext>
                  </a:extLst>
                </a:gridCol>
                <a:gridCol w="236882">
                  <a:extLst>
                    <a:ext uri="{9D8B030D-6E8A-4147-A177-3AD203B41FA5}">
                      <a16:colId xmlns:a16="http://schemas.microsoft.com/office/drawing/2014/main" val="4213279465"/>
                    </a:ext>
                  </a:extLst>
                </a:gridCol>
                <a:gridCol w="236882">
                  <a:extLst>
                    <a:ext uri="{9D8B030D-6E8A-4147-A177-3AD203B41FA5}">
                      <a16:colId xmlns:a16="http://schemas.microsoft.com/office/drawing/2014/main" val="2095844316"/>
                    </a:ext>
                  </a:extLst>
                </a:gridCol>
                <a:gridCol w="236882">
                  <a:extLst>
                    <a:ext uri="{9D8B030D-6E8A-4147-A177-3AD203B41FA5}">
                      <a16:colId xmlns:a16="http://schemas.microsoft.com/office/drawing/2014/main" val="314970045"/>
                    </a:ext>
                  </a:extLst>
                </a:gridCol>
                <a:gridCol w="236882">
                  <a:extLst>
                    <a:ext uri="{9D8B030D-6E8A-4147-A177-3AD203B41FA5}">
                      <a16:colId xmlns:a16="http://schemas.microsoft.com/office/drawing/2014/main" val="1399401941"/>
                    </a:ext>
                  </a:extLst>
                </a:gridCol>
                <a:gridCol w="236882">
                  <a:extLst>
                    <a:ext uri="{9D8B030D-6E8A-4147-A177-3AD203B41FA5}">
                      <a16:colId xmlns:a16="http://schemas.microsoft.com/office/drawing/2014/main" val="2365795932"/>
                    </a:ext>
                  </a:extLst>
                </a:gridCol>
                <a:gridCol w="236882">
                  <a:extLst>
                    <a:ext uri="{9D8B030D-6E8A-4147-A177-3AD203B41FA5}">
                      <a16:colId xmlns:a16="http://schemas.microsoft.com/office/drawing/2014/main" val="1430995699"/>
                    </a:ext>
                  </a:extLst>
                </a:gridCol>
                <a:gridCol w="236882">
                  <a:extLst>
                    <a:ext uri="{9D8B030D-6E8A-4147-A177-3AD203B41FA5}">
                      <a16:colId xmlns:a16="http://schemas.microsoft.com/office/drawing/2014/main" val="3395341318"/>
                    </a:ext>
                  </a:extLst>
                </a:gridCol>
              </a:tblGrid>
              <a:tr h="152299">
                <a:tc>
                  <a:txBody>
                    <a:bodyPr/>
                    <a:lstStyle/>
                    <a:p>
                      <a:pPr algn="ctr">
                        <a:lnSpc>
                          <a:spcPct val="150000"/>
                        </a:lnSpc>
                        <a:spcAft>
                          <a:spcPts val="1200"/>
                        </a:spcAft>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522038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3043198"/>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 </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152299">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7">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L w="12700" cmpd="sng">
                      <a:noFill/>
                      <a:prstDash val="solid"/>
                    </a:lnL>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hMerge="1">
                  <a:txBody>
                    <a:bodyPr/>
                    <a:lstStyle/>
                    <a:p>
                      <a:endParaRPr lang="es-MX"/>
                    </a:p>
                  </a:txBody>
                  <a:tcPr>
                    <a:lnT w="12700" cap="flat" cmpd="sng" algn="ctr">
                      <a:solidFill>
                        <a:srgbClr val="000000"/>
                      </a:solidFill>
                      <a:prstDash val="solid"/>
                      <a:round/>
                      <a:headEnd type="none" w="med" len="med"/>
                      <a:tailEnd type="none" w="med" len="med"/>
                    </a:lnT>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tcPr>
                </a:tc>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152299">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graphicFrame>
        <p:nvGraphicFramePr>
          <p:cNvPr id="27" name="Table 26">
            <a:extLst>
              <a:ext uri="{FF2B5EF4-FFF2-40B4-BE49-F238E27FC236}">
                <a16:creationId xmlns:a16="http://schemas.microsoft.com/office/drawing/2014/main" id="{6D330DDA-F64C-18C1-204F-5A3B1BA0D5E0}"/>
              </a:ext>
            </a:extLst>
          </p:cNvPr>
          <p:cNvGraphicFramePr>
            <a:graphicFrameLocks noGrp="1"/>
          </p:cNvGraphicFramePr>
          <p:nvPr>
            <p:extLst>
              <p:ext uri="{D42A27DB-BD31-4B8C-83A1-F6EECF244321}">
                <p14:modId xmlns:p14="http://schemas.microsoft.com/office/powerpoint/2010/main" val="426356848"/>
              </p:ext>
            </p:extLst>
          </p:nvPr>
        </p:nvGraphicFramePr>
        <p:xfrm>
          <a:off x="9092527" y="3289384"/>
          <a:ext cx="600112" cy="2016779"/>
        </p:xfrm>
        <a:graphic>
          <a:graphicData uri="http://schemas.openxmlformats.org/drawingml/2006/table">
            <a:tbl>
              <a:tblPr firstRow="1" firstCol="1" bandRow="1"/>
              <a:tblGrid>
                <a:gridCol w="600112">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28" name="TextBox 27">
            <a:extLst>
              <a:ext uri="{FF2B5EF4-FFF2-40B4-BE49-F238E27FC236}">
                <a16:creationId xmlns:a16="http://schemas.microsoft.com/office/drawing/2014/main" id="{89CE7356-C3EB-B76E-3974-97DDCDF89039}"/>
              </a:ext>
            </a:extLst>
          </p:cNvPr>
          <p:cNvSpPr txBox="1"/>
          <p:nvPr/>
        </p:nvSpPr>
        <p:spPr>
          <a:xfrm>
            <a:off x="4592168" y="2826070"/>
            <a:ext cx="1908558"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 en bits</a:t>
            </a:r>
            <a:endParaRPr lang="es-MX" sz="1600"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364F47B-1B16-488A-306D-A94641DC1085}"/>
                  </a:ext>
                </a:extLst>
              </p:cNvPr>
              <p:cNvSpPr txBox="1"/>
              <p:nvPr/>
            </p:nvSpPr>
            <p:spPr>
              <a:xfrm>
                <a:off x="8909423" y="2841471"/>
                <a:ext cx="94871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419"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MX" sz="1600" dirty="0"/>
              </a:p>
            </p:txBody>
          </p:sp>
        </mc:Choice>
        <mc:Fallback xmlns="">
          <p:sp>
            <p:nvSpPr>
              <p:cNvPr id="29" name="TextBox 28">
                <a:extLst>
                  <a:ext uri="{FF2B5EF4-FFF2-40B4-BE49-F238E27FC236}">
                    <a16:creationId xmlns:a16="http://schemas.microsoft.com/office/drawing/2014/main" id="{5364F47B-1B16-488A-306D-A94641DC1085}"/>
                  </a:ext>
                </a:extLst>
              </p:cNvPr>
              <p:cNvSpPr txBox="1">
                <a:spLocks noRot="1" noChangeAspect="1" noMove="1" noResize="1" noEditPoints="1" noAdjustHandles="1" noChangeArrowheads="1" noChangeShapeType="1" noTextEdit="1"/>
              </p:cNvSpPr>
              <p:nvPr/>
            </p:nvSpPr>
            <p:spPr>
              <a:xfrm>
                <a:off x="8909423" y="2841471"/>
                <a:ext cx="948714" cy="338554"/>
              </a:xfrm>
              <a:prstGeom prst="rect">
                <a:avLst/>
              </a:prstGeom>
              <a:blipFill>
                <a:blip r:embed="rId4"/>
                <a:stretch>
                  <a:fillRect b="-10714"/>
                </a:stretch>
              </a:blipFill>
            </p:spPr>
            <p:txBody>
              <a:bodyPr/>
              <a:lstStyle/>
              <a:p>
                <a:r>
                  <a:rPr lang="es-MX">
                    <a:noFill/>
                  </a:rPr>
                  <a:t> </a:t>
                </a:r>
              </a:p>
            </p:txBody>
          </p:sp>
        </mc:Fallback>
      </mc:AlternateContent>
      <p:graphicFrame>
        <p:nvGraphicFramePr>
          <p:cNvPr id="30" name="Table 29">
            <a:extLst>
              <a:ext uri="{FF2B5EF4-FFF2-40B4-BE49-F238E27FC236}">
                <a16:creationId xmlns:a16="http://schemas.microsoft.com/office/drawing/2014/main" id="{60A54AA2-523D-DD9C-B981-0386C3D9E98D}"/>
              </a:ext>
            </a:extLst>
          </p:cNvPr>
          <p:cNvGraphicFramePr>
            <a:graphicFrameLocks noGrp="1"/>
          </p:cNvGraphicFramePr>
          <p:nvPr>
            <p:extLst>
              <p:ext uri="{D42A27DB-BD31-4B8C-83A1-F6EECF244321}">
                <p14:modId xmlns:p14="http://schemas.microsoft.com/office/powerpoint/2010/main" val="3556203792"/>
              </p:ext>
            </p:extLst>
          </p:nvPr>
        </p:nvGraphicFramePr>
        <p:xfrm>
          <a:off x="7053681" y="3253774"/>
          <a:ext cx="1679960" cy="2016777"/>
        </p:xfrm>
        <a:graphic>
          <a:graphicData uri="http://schemas.openxmlformats.org/drawingml/2006/table">
            <a:tbl>
              <a:tblPr firstRow="1" firstCol="1" bandRow="1"/>
              <a:tblGrid>
                <a:gridCol w="551498">
                  <a:extLst>
                    <a:ext uri="{9D8B030D-6E8A-4147-A177-3AD203B41FA5}">
                      <a16:colId xmlns:a16="http://schemas.microsoft.com/office/drawing/2014/main" val="456292485"/>
                    </a:ext>
                  </a:extLst>
                </a:gridCol>
                <a:gridCol w="579422">
                  <a:extLst>
                    <a:ext uri="{9D8B030D-6E8A-4147-A177-3AD203B41FA5}">
                      <a16:colId xmlns:a16="http://schemas.microsoft.com/office/drawing/2014/main" val="1569835867"/>
                    </a:ext>
                  </a:extLst>
                </a:gridCol>
                <a:gridCol w="549040">
                  <a:extLst>
                    <a:ext uri="{9D8B030D-6E8A-4147-A177-3AD203B41FA5}">
                      <a16:colId xmlns:a16="http://schemas.microsoft.com/office/drawing/2014/main" val="3653019480"/>
                    </a:ext>
                  </a:extLst>
                </a:gridCol>
              </a:tblGrid>
              <a:tr h="288111">
                <a:tc>
                  <a:txBody>
                    <a:bodyPr/>
                    <a:lstStyle/>
                    <a:p>
                      <a:pPr algn="ctr">
                        <a:lnSpc>
                          <a:spcPct val="150000"/>
                        </a:lnSpc>
                        <a:spcAft>
                          <a:spcPts val="1200"/>
                        </a:spcAft>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88111">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352203898"/>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88111">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603043198"/>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88111">
                <a:tc>
                  <a:txBody>
                    <a:bodyPr/>
                    <a:lstStyle/>
                    <a:p>
                      <a:pPr algn="ctr">
                        <a:lnSpc>
                          <a:spcPct val="150000"/>
                        </a:lnSpc>
                        <a:spcAft>
                          <a:spcPts val="1200"/>
                        </a:spcAft>
                      </a:pP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4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564049880"/>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4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MX" sz="1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endParaRPr lang="es-MX" sz="14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31" name="TextBox 30">
            <a:extLst>
              <a:ext uri="{FF2B5EF4-FFF2-40B4-BE49-F238E27FC236}">
                <a16:creationId xmlns:a16="http://schemas.microsoft.com/office/drawing/2014/main" id="{B1583286-253B-3CC0-622B-5574C0A03971}"/>
              </a:ext>
            </a:extLst>
          </p:cNvPr>
          <p:cNvSpPr txBox="1"/>
          <p:nvPr/>
        </p:nvSpPr>
        <p:spPr>
          <a:xfrm>
            <a:off x="7053681" y="2826070"/>
            <a:ext cx="2586150" cy="338554"/>
          </a:xfrm>
          <a:prstGeom prst="rect">
            <a:avLst/>
          </a:prstGeom>
          <a:noFill/>
        </p:spPr>
        <p:txBody>
          <a:bodyPr wrap="square">
            <a:spAutoFit/>
          </a:bodyPr>
          <a:lstStyle/>
          <a:p>
            <a:r>
              <a:rPr lang="es-ES" sz="1600" b="1" dirty="0">
                <a:latin typeface="Gill Sans MT (Títulos)"/>
                <a:ea typeface="Calibri" panose="020F0502020204030204" pitchFamily="34" charset="0"/>
                <a:cs typeface="Times New Roman" panose="02020603050405020304" pitchFamily="18" charset="0"/>
              </a:rPr>
              <a:t>Población en reales</a:t>
            </a:r>
            <a:endParaRPr lang="es-MX" sz="1600" dirty="0"/>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2467D83B-2B99-6D8D-BB92-A27064DB0218}"/>
                  </a:ext>
                </a:extLst>
              </p:cNvPr>
              <p:cNvSpPr txBox="1"/>
              <p:nvPr/>
            </p:nvSpPr>
            <p:spPr>
              <a:xfrm>
                <a:off x="158908" y="5703325"/>
                <a:ext cx="4599849" cy="9287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ES" sz="3200" i="1" dirty="0" smtClean="0">
                              <a:latin typeface="Cambria Math" panose="02040503050406030204" pitchFamily="18" charset="0"/>
                            </a:rPr>
                          </m:ctrlPr>
                        </m:sSubPr>
                        <m:e>
                          <m:r>
                            <a:rPr lang="es-ES" sz="3200" b="0" i="1" dirty="0" smtClean="0">
                              <a:latin typeface="Cambria Math" panose="02040503050406030204" pitchFamily="18" charset="0"/>
                            </a:rPr>
                            <m:t>𝑥</m:t>
                          </m:r>
                        </m:e>
                        <m:sub>
                          <m:r>
                            <a:rPr lang="es-ES" sz="3200" b="0" i="1" dirty="0" smtClean="0">
                              <a:latin typeface="Cambria Math" panose="02040503050406030204" pitchFamily="18" charset="0"/>
                            </a:rPr>
                            <m:t>𝑟𝑒𝑎𝑙</m:t>
                          </m:r>
                        </m:sub>
                      </m:sSub>
                      <m:r>
                        <m:rPr>
                          <m:nor/>
                        </m:rPr>
                        <a:rPr lang="en-US" sz="3200" dirty="0" smtClean="0"/>
                        <m:t>=</m:t>
                      </m:r>
                      <m:r>
                        <m:rPr>
                          <m:nor/>
                        </m:rPr>
                        <a:rPr lang="en-US" sz="3200" dirty="0">
                          <a:solidFill>
                            <a:srgbClr val="FF0000"/>
                          </a:solidFill>
                        </a:rPr>
                        <m:t>li</m:t>
                      </m:r>
                      <m:r>
                        <m:rPr>
                          <m:nor/>
                        </m:rPr>
                        <a:rPr lang="es-ES" sz="3200" dirty="0" smtClean="0">
                          <a:solidFill>
                            <a:schemeClr val="tx1"/>
                          </a:solidFill>
                        </a:rPr>
                        <m:t>+</m:t>
                      </m:r>
                      <m:f>
                        <m:fPr>
                          <m:ctrlPr>
                            <a:rPr lang="en-US" sz="3200" b="0" i="1" dirty="0" smtClean="0">
                              <a:latin typeface="Cambria Math" panose="02040503050406030204" pitchFamily="18" charset="0"/>
                            </a:rPr>
                          </m:ctrlPr>
                        </m:fPr>
                        <m:num>
                          <m:r>
                            <a:rPr lang="en-US" sz="3200" i="1" dirty="0" smtClean="0">
                              <a:solidFill>
                                <a:srgbClr val="FF0000"/>
                              </a:solidFill>
                              <a:latin typeface="Cambria Math" panose="02040503050406030204" pitchFamily="18" charset="0"/>
                            </a:rPr>
                            <m:t> </m:t>
                          </m:r>
                          <m:r>
                            <m:rPr>
                              <m:nor/>
                            </m:rPr>
                            <a:rPr lang="en-US" sz="3200" dirty="0" smtClean="0">
                              <a:solidFill>
                                <a:schemeClr val="tx1"/>
                              </a:solidFill>
                            </a:rPr>
                            <m:t>[</m:t>
                          </m:r>
                          <m:sSub>
                            <m:sSubPr>
                              <m:ctrlPr>
                                <a:rPr lang="en-US" sz="3200" i="1" dirty="0" smtClean="0">
                                  <a:solidFill>
                                    <a:schemeClr val="tx1"/>
                                  </a:solidFill>
                                  <a:latin typeface="Cambria Math" panose="02040503050406030204" pitchFamily="18" charset="0"/>
                                </a:rPr>
                              </m:ctrlPr>
                            </m:sSubPr>
                            <m:e>
                              <m:r>
                                <a:rPr lang="en-US" sz="3200" i="1" dirty="0">
                                  <a:solidFill>
                                    <a:schemeClr val="tx1"/>
                                  </a:solidFill>
                                  <a:latin typeface="Cambria Math" panose="02040503050406030204" pitchFamily="18" charset="0"/>
                                </a:rPr>
                                <m:t>𝑥</m:t>
                              </m:r>
                            </m:e>
                            <m:sub>
                              <m:r>
                                <a:rPr lang="en-US" sz="3200" i="1" dirty="0">
                                  <a:solidFill>
                                    <a:schemeClr val="tx1"/>
                                  </a:solidFill>
                                  <a:latin typeface="Cambria Math" panose="02040503050406030204" pitchFamily="18" charset="0"/>
                                </a:rPr>
                                <m:t>𝑒𝑛𝑡𝑒𝑟𝑜</m:t>
                              </m:r>
                            </m:sub>
                          </m:sSub>
                          <m:r>
                            <m:rPr>
                              <m:nor/>
                            </m:rPr>
                            <a:rPr lang="en-US" sz="3200" dirty="0">
                              <a:solidFill>
                                <a:schemeClr val="tx1"/>
                              </a:solidFill>
                              <a:ea typeface="Cambria Math" panose="02040503050406030204" pitchFamily="18" charset="0"/>
                            </a:rPr>
                            <m:t>×</m:t>
                          </m:r>
                          <m:r>
                            <a:rPr lang="en-US" sz="3200" dirty="0">
                              <a:solidFill>
                                <a:schemeClr val="tx1"/>
                              </a:solidFill>
                              <a:latin typeface="Cambria Math" panose="02040503050406030204" pitchFamily="18" charset="0"/>
                            </a:rPr>
                            <m:t> </m:t>
                          </m:r>
                          <m:r>
                            <m:rPr>
                              <m:nor/>
                            </m:rPr>
                            <a:rPr lang="en-US" sz="3200" dirty="0"/>
                            <m:t>(</m:t>
                          </m:r>
                          <m:r>
                            <m:rPr>
                              <m:nor/>
                            </m:rPr>
                            <a:rPr lang="en-US" sz="3200" dirty="0">
                              <a:solidFill>
                                <a:srgbClr val="FF0000"/>
                              </a:solidFill>
                            </a:rPr>
                            <m:t>ls</m:t>
                          </m:r>
                          <m:r>
                            <m:rPr>
                              <m:nor/>
                            </m:rPr>
                            <a:rPr lang="en-US" sz="3200" dirty="0"/>
                            <m:t>−</m:t>
                          </m:r>
                          <m:r>
                            <m:rPr>
                              <m:nor/>
                            </m:rPr>
                            <a:rPr lang="en-US" sz="3200" dirty="0">
                              <a:solidFill>
                                <a:srgbClr val="FF0000"/>
                              </a:solidFill>
                            </a:rPr>
                            <m:t>li</m:t>
                          </m:r>
                          <m:r>
                            <m:rPr>
                              <m:nor/>
                            </m:rPr>
                            <a:rPr lang="en-US" sz="3200" dirty="0"/>
                            <m:t>)]</m:t>
                          </m:r>
                        </m:num>
                        <m:den>
                          <m:sSup>
                            <m:sSupPr>
                              <m:ctrlPr>
                                <a:rPr lang="en-US" sz="3200" b="0" i="1" dirty="0" smtClean="0">
                                  <a:latin typeface="Cambria Math" panose="02040503050406030204" pitchFamily="18" charset="0"/>
                                </a:rPr>
                              </m:ctrlPr>
                            </m:sSupPr>
                            <m:e>
                              <m:r>
                                <a:rPr lang="en-US" sz="3200" b="0" i="1" dirty="0" smtClean="0">
                                  <a:latin typeface="Cambria Math" panose="02040503050406030204" pitchFamily="18" charset="0"/>
                                </a:rPr>
                                <m:t>2</m:t>
                              </m:r>
                            </m:e>
                            <m:sup>
                              <m:r>
                                <a:rPr lang="en-US" sz="3200" b="0" i="1" dirty="0" smtClean="0">
                                  <a:latin typeface="Cambria Math" panose="02040503050406030204" pitchFamily="18" charset="0"/>
                                </a:rPr>
                                <m:t>𝐿</m:t>
                              </m:r>
                            </m:sup>
                          </m:sSup>
                          <m:r>
                            <a:rPr lang="en-US" sz="3200" b="0" i="1" dirty="0" smtClean="0">
                              <a:latin typeface="Cambria Math" panose="02040503050406030204" pitchFamily="18" charset="0"/>
                            </a:rPr>
                            <m:t>−1</m:t>
                          </m:r>
                        </m:den>
                      </m:f>
                    </m:oMath>
                  </m:oMathPara>
                </a14:m>
                <a:endParaRPr lang="es-MX" sz="3200" dirty="0"/>
              </a:p>
            </p:txBody>
          </p:sp>
        </mc:Choice>
        <mc:Fallback xmlns="">
          <p:sp>
            <p:nvSpPr>
              <p:cNvPr id="32" name="TextBox 31">
                <a:extLst>
                  <a:ext uri="{FF2B5EF4-FFF2-40B4-BE49-F238E27FC236}">
                    <a16:creationId xmlns:a16="http://schemas.microsoft.com/office/drawing/2014/main" id="{2467D83B-2B99-6D8D-BB92-A27064DB0218}"/>
                  </a:ext>
                </a:extLst>
              </p:cNvPr>
              <p:cNvSpPr txBox="1">
                <a:spLocks noRot="1" noChangeAspect="1" noMove="1" noResize="1" noEditPoints="1" noAdjustHandles="1" noChangeArrowheads="1" noChangeShapeType="1" noTextEdit="1"/>
              </p:cNvSpPr>
              <p:nvPr/>
            </p:nvSpPr>
            <p:spPr>
              <a:xfrm>
                <a:off x="158908" y="5703325"/>
                <a:ext cx="4599849" cy="928780"/>
              </a:xfrm>
              <a:prstGeom prst="rect">
                <a:avLst/>
              </a:prstGeom>
              <a:blipFill>
                <a:blip r:embed="rId5"/>
                <a:stretch>
                  <a:fillRect/>
                </a:stretch>
              </a:blipFill>
            </p:spPr>
            <p:txBody>
              <a:bodyPr/>
              <a:lstStyle/>
              <a:p>
                <a:r>
                  <a:rPr lang="es-MX">
                    <a:noFill/>
                  </a:rPr>
                  <a:t> </a:t>
                </a:r>
              </a:p>
            </p:txBody>
          </p:sp>
        </mc:Fallback>
      </mc:AlternateContent>
      <p:graphicFrame>
        <p:nvGraphicFramePr>
          <p:cNvPr id="34" name="Table 33">
            <a:extLst>
              <a:ext uri="{FF2B5EF4-FFF2-40B4-BE49-F238E27FC236}">
                <a16:creationId xmlns:a16="http://schemas.microsoft.com/office/drawing/2014/main" id="{EF9C8FD4-DA63-015F-6D8C-97A5B3F780AA}"/>
              </a:ext>
            </a:extLst>
          </p:cNvPr>
          <p:cNvGraphicFramePr>
            <a:graphicFrameLocks noGrp="1"/>
          </p:cNvGraphicFramePr>
          <p:nvPr>
            <p:extLst>
              <p:ext uri="{D42A27DB-BD31-4B8C-83A1-F6EECF244321}">
                <p14:modId xmlns:p14="http://schemas.microsoft.com/office/powerpoint/2010/main" val="1646995779"/>
              </p:ext>
            </p:extLst>
          </p:nvPr>
        </p:nvGraphicFramePr>
        <p:xfrm>
          <a:off x="11610807" y="3316597"/>
          <a:ext cx="520553" cy="2016779"/>
        </p:xfrm>
        <a:graphic>
          <a:graphicData uri="http://schemas.openxmlformats.org/drawingml/2006/table">
            <a:tbl>
              <a:tblPr firstRow="1" firstCol="1" bandRow="1"/>
              <a:tblGrid>
                <a:gridCol w="520553">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4305AC74-5A93-5EF6-905F-BB461B343F42}"/>
                  </a:ext>
                </a:extLst>
              </p:cNvPr>
              <p:cNvSpPr txBox="1"/>
              <p:nvPr/>
            </p:nvSpPr>
            <p:spPr>
              <a:xfrm>
                <a:off x="11394713" y="2872248"/>
                <a:ext cx="77100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419" sz="14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e>
                        <m: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𝑃𝑀</m:t>
                          </m:r>
                        </m:sub>
                      </m:sSub>
                      <m:d>
                        <m:dPr>
                          <m:ctrlPr>
                            <a:rPr lang="es-419"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4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4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MX" sz="1400" dirty="0"/>
              </a:p>
            </p:txBody>
          </p:sp>
        </mc:Choice>
        <mc:Fallback xmlns="">
          <p:sp>
            <p:nvSpPr>
              <p:cNvPr id="35" name="TextBox 34">
                <a:extLst>
                  <a:ext uri="{FF2B5EF4-FFF2-40B4-BE49-F238E27FC236}">
                    <a16:creationId xmlns:a16="http://schemas.microsoft.com/office/drawing/2014/main" id="{4305AC74-5A93-5EF6-905F-BB461B343F42}"/>
                  </a:ext>
                </a:extLst>
              </p:cNvPr>
              <p:cNvSpPr txBox="1">
                <a:spLocks noRot="1" noChangeAspect="1" noMove="1" noResize="1" noEditPoints="1" noAdjustHandles="1" noChangeArrowheads="1" noChangeShapeType="1" noTextEdit="1"/>
              </p:cNvSpPr>
              <p:nvPr/>
            </p:nvSpPr>
            <p:spPr>
              <a:xfrm>
                <a:off x="11394713" y="2872248"/>
                <a:ext cx="771007" cy="307777"/>
              </a:xfrm>
              <a:prstGeom prst="rect">
                <a:avLst/>
              </a:prstGeom>
              <a:blipFill>
                <a:blip r:embed="rId6"/>
                <a:stretch>
                  <a:fillRect b="-7843"/>
                </a:stretch>
              </a:blipFill>
            </p:spPr>
            <p:txBody>
              <a:bodyPr/>
              <a:lstStyle/>
              <a:p>
                <a:r>
                  <a:rPr lang="es-MX">
                    <a:noFill/>
                  </a:rPr>
                  <a:t> </a:t>
                </a:r>
              </a:p>
            </p:txBody>
          </p:sp>
        </mc:Fallback>
      </mc:AlternateContent>
      <p:graphicFrame>
        <p:nvGraphicFramePr>
          <p:cNvPr id="17" name="Table 16">
            <a:extLst>
              <a:ext uri="{FF2B5EF4-FFF2-40B4-BE49-F238E27FC236}">
                <a16:creationId xmlns:a16="http://schemas.microsoft.com/office/drawing/2014/main" id="{55EE85E7-D3A2-A774-A6EF-4893E23E5C79}"/>
              </a:ext>
            </a:extLst>
          </p:cNvPr>
          <p:cNvGraphicFramePr>
            <a:graphicFrameLocks noGrp="1"/>
          </p:cNvGraphicFramePr>
          <p:nvPr>
            <p:extLst>
              <p:ext uri="{D42A27DB-BD31-4B8C-83A1-F6EECF244321}">
                <p14:modId xmlns:p14="http://schemas.microsoft.com/office/powerpoint/2010/main" val="2070739913"/>
              </p:ext>
            </p:extLst>
          </p:nvPr>
        </p:nvGraphicFramePr>
        <p:xfrm>
          <a:off x="9949594" y="3305298"/>
          <a:ext cx="600112" cy="2016779"/>
        </p:xfrm>
        <a:graphic>
          <a:graphicData uri="http://schemas.openxmlformats.org/drawingml/2006/table">
            <a:tbl>
              <a:tblPr firstRow="1" firstCol="1" bandRow="1"/>
              <a:tblGrid>
                <a:gridCol w="600112">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6E27FDC-47E7-CF08-C05C-E09A55622C54}"/>
                  </a:ext>
                </a:extLst>
              </p:cNvPr>
              <p:cNvSpPr txBox="1"/>
              <p:nvPr/>
            </p:nvSpPr>
            <p:spPr>
              <a:xfrm>
                <a:off x="9783020" y="2807897"/>
                <a:ext cx="958040"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0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MX" sz="1400" dirty="0"/>
              </a:p>
            </p:txBody>
          </p:sp>
        </mc:Choice>
        <mc:Fallback xmlns="">
          <p:sp>
            <p:nvSpPr>
              <p:cNvPr id="18" name="TextBox 17">
                <a:extLst>
                  <a:ext uri="{FF2B5EF4-FFF2-40B4-BE49-F238E27FC236}">
                    <a16:creationId xmlns:a16="http://schemas.microsoft.com/office/drawing/2014/main" id="{66E27FDC-47E7-CF08-C05C-E09A55622C54}"/>
                  </a:ext>
                </a:extLst>
              </p:cNvPr>
              <p:cNvSpPr txBox="1">
                <a:spLocks noRot="1" noChangeAspect="1" noMove="1" noResize="1" noEditPoints="1" noAdjustHandles="1" noChangeArrowheads="1" noChangeShapeType="1" noTextEdit="1"/>
              </p:cNvSpPr>
              <p:nvPr/>
            </p:nvSpPr>
            <p:spPr>
              <a:xfrm>
                <a:off x="9783020" y="2807897"/>
                <a:ext cx="958040" cy="392993"/>
              </a:xfrm>
              <a:prstGeom prst="rect">
                <a:avLst/>
              </a:prstGeom>
              <a:blipFill>
                <a:blip r:embed="rId7"/>
                <a:stretch>
                  <a:fillRect b="-4688"/>
                </a:stretch>
              </a:blipFill>
            </p:spPr>
            <p:txBody>
              <a:bodyPr/>
              <a:lstStyle/>
              <a:p>
                <a:r>
                  <a:rPr lang="es-MX">
                    <a:noFill/>
                  </a:rPr>
                  <a:t> </a:t>
                </a:r>
              </a:p>
            </p:txBody>
          </p:sp>
        </mc:Fallback>
      </mc:AlternateContent>
      <p:graphicFrame>
        <p:nvGraphicFramePr>
          <p:cNvPr id="19" name="Table 18">
            <a:extLst>
              <a:ext uri="{FF2B5EF4-FFF2-40B4-BE49-F238E27FC236}">
                <a16:creationId xmlns:a16="http://schemas.microsoft.com/office/drawing/2014/main" id="{8BF29247-46EB-1ACC-EB5D-57F334304139}"/>
              </a:ext>
            </a:extLst>
          </p:cNvPr>
          <p:cNvGraphicFramePr>
            <a:graphicFrameLocks noGrp="1"/>
          </p:cNvGraphicFramePr>
          <p:nvPr>
            <p:extLst>
              <p:ext uri="{D42A27DB-BD31-4B8C-83A1-F6EECF244321}">
                <p14:modId xmlns:p14="http://schemas.microsoft.com/office/powerpoint/2010/main" val="1126050129"/>
              </p:ext>
            </p:extLst>
          </p:nvPr>
        </p:nvGraphicFramePr>
        <p:xfrm>
          <a:off x="10773764" y="3316597"/>
          <a:ext cx="600112" cy="2013861"/>
        </p:xfrm>
        <a:graphic>
          <a:graphicData uri="http://schemas.openxmlformats.org/drawingml/2006/table">
            <a:tbl>
              <a:tblPr firstRow="1" firstCol="1" bandRow="1"/>
              <a:tblGrid>
                <a:gridCol w="600112">
                  <a:extLst>
                    <a:ext uri="{9D8B030D-6E8A-4147-A177-3AD203B41FA5}">
                      <a16:colId xmlns:a16="http://schemas.microsoft.com/office/drawing/2014/main" val="1399401941"/>
                    </a:ext>
                  </a:extLst>
                </a:gridCol>
              </a:tblGrid>
              <a:tr h="256944">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C06C8FE-31D6-C2B5-5267-4EDE3CC9EDF6}"/>
                  </a:ext>
                </a:extLst>
              </p:cNvPr>
              <p:cNvSpPr txBox="1"/>
              <p:nvPr/>
            </p:nvSpPr>
            <p:spPr>
              <a:xfrm>
                <a:off x="10579053" y="2816278"/>
                <a:ext cx="958040"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0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MX" sz="1400" dirty="0"/>
              </a:p>
            </p:txBody>
          </p:sp>
        </mc:Choice>
        <mc:Fallback xmlns="">
          <p:sp>
            <p:nvSpPr>
              <p:cNvPr id="20" name="TextBox 19">
                <a:extLst>
                  <a:ext uri="{FF2B5EF4-FFF2-40B4-BE49-F238E27FC236}">
                    <a16:creationId xmlns:a16="http://schemas.microsoft.com/office/drawing/2014/main" id="{CC06C8FE-31D6-C2B5-5267-4EDE3CC9EDF6}"/>
                  </a:ext>
                </a:extLst>
              </p:cNvPr>
              <p:cNvSpPr txBox="1">
                <a:spLocks noRot="1" noChangeAspect="1" noMove="1" noResize="1" noEditPoints="1" noAdjustHandles="1" noChangeArrowheads="1" noChangeShapeType="1" noTextEdit="1"/>
              </p:cNvSpPr>
              <p:nvPr/>
            </p:nvSpPr>
            <p:spPr>
              <a:xfrm>
                <a:off x="10579053" y="2816278"/>
                <a:ext cx="958040" cy="392993"/>
              </a:xfrm>
              <a:prstGeom prst="rect">
                <a:avLst/>
              </a:prstGeom>
              <a:blipFill>
                <a:blip r:embed="rId8"/>
                <a:stretch>
                  <a:fillRect b="-4688"/>
                </a:stretch>
              </a:blipFill>
            </p:spPr>
            <p:txBody>
              <a:bodyPr/>
              <a:lstStyle/>
              <a:p>
                <a:r>
                  <a:rPr lang="es-MX">
                    <a:noFill/>
                  </a:rPr>
                  <a:t> </a:t>
                </a:r>
              </a:p>
            </p:txBody>
          </p:sp>
        </mc:Fallback>
      </mc:AlternateContent>
    </p:spTree>
    <p:extLst>
      <p:ext uri="{BB962C8B-B14F-4D97-AF65-F5344CB8AC3E}">
        <p14:creationId xmlns:p14="http://schemas.microsoft.com/office/powerpoint/2010/main" val="4161873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082B7-6C22-FB56-3115-92D89196243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F72D47E-C7E4-6A42-F057-5332ABF383E5}"/>
              </a:ext>
            </a:extLst>
          </p:cNvPr>
          <p:cNvSpPr>
            <a:spLocks noGrp="1"/>
          </p:cNvSpPr>
          <p:nvPr>
            <p:ph type="sldNum" sz="quarter" idx="12"/>
          </p:nvPr>
        </p:nvSpPr>
        <p:spPr/>
        <p:txBody>
          <a:bodyPr/>
          <a:lstStyle/>
          <a:p>
            <a:fld id="{27C49EEB-2137-4DDB-9BF5-5635C18E0A87}" type="slidenum">
              <a:rPr lang="es-MX" smtClean="0"/>
              <a:t>21</a:t>
            </a:fld>
            <a:endParaRPr lang="es-MX"/>
          </a:p>
        </p:txBody>
      </p:sp>
      <p:sp>
        <p:nvSpPr>
          <p:cNvPr id="9" name="Title 2">
            <a:extLst>
              <a:ext uri="{FF2B5EF4-FFF2-40B4-BE49-F238E27FC236}">
                <a16:creationId xmlns:a16="http://schemas.microsoft.com/office/drawing/2014/main" id="{BD1C65DC-092E-149A-1769-0CD441ED1A86}"/>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Métodos de PENALIZACI</a:t>
            </a:r>
            <a:r>
              <a:rPr lang="es-ES" sz="2400" dirty="0"/>
              <a:t>ÓN</a:t>
            </a:r>
            <a:endParaRPr lang="es-MX" sz="2400" dirty="0"/>
          </a:p>
        </p:txBody>
      </p:sp>
      <p:sp>
        <p:nvSpPr>
          <p:cNvPr id="14" name="TextBox 13">
            <a:extLst>
              <a:ext uri="{FF2B5EF4-FFF2-40B4-BE49-F238E27FC236}">
                <a16:creationId xmlns:a16="http://schemas.microsoft.com/office/drawing/2014/main" id="{826D8E7B-70E5-575C-D0EE-84F163B7895A}"/>
              </a:ext>
            </a:extLst>
          </p:cNvPr>
          <p:cNvSpPr txBox="1"/>
          <p:nvPr/>
        </p:nvSpPr>
        <p:spPr>
          <a:xfrm>
            <a:off x="517124" y="2092620"/>
            <a:ext cx="11211050" cy="2585323"/>
          </a:xfrm>
          <a:prstGeom prst="rect">
            <a:avLst/>
          </a:prstGeom>
          <a:noFill/>
        </p:spPr>
        <p:txBody>
          <a:bodyPr wrap="square">
            <a:spAutoFit/>
          </a:bodyPr>
          <a:lstStyle/>
          <a:p>
            <a:pPr algn="just"/>
            <a:r>
              <a:rPr lang="es-MX" sz="1800" b="0" i="0" u="none" strike="noStrike" baseline="0" dirty="0">
                <a:latin typeface="Times New Roman" panose="02020603050405020304" pitchFamily="18" charset="0"/>
                <a:cs typeface="Times New Roman" panose="02020603050405020304" pitchFamily="18" charset="0"/>
              </a:rPr>
              <a:t>Estos métodos funcionan agregando términos de </a:t>
            </a:r>
            <a:r>
              <a:rPr lang="es-MX" sz="1800" b="1" i="0" u="none" strike="noStrike" baseline="0" dirty="0">
                <a:latin typeface="Times New Roman" panose="02020603050405020304" pitchFamily="18" charset="0"/>
                <a:cs typeface="Times New Roman" panose="02020603050405020304" pitchFamily="18" charset="0"/>
              </a:rPr>
              <a:t>penalización</a:t>
            </a:r>
            <a:r>
              <a:rPr lang="es-MX" sz="1800" b="0" i="0" u="none" strike="noStrike" baseline="0" dirty="0">
                <a:latin typeface="Times New Roman" panose="02020603050405020304" pitchFamily="18" charset="0"/>
                <a:cs typeface="Times New Roman" panose="02020603050405020304" pitchFamily="18" charset="0"/>
              </a:rPr>
              <a:t> a la función objetivo del problema, de modo que las </a:t>
            </a:r>
            <a:r>
              <a:rPr lang="es-MX" sz="1800" b="1" i="0" u="none" strike="noStrike" baseline="0" dirty="0">
                <a:latin typeface="Times New Roman" panose="02020603050405020304" pitchFamily="18" charset="0"/>
                <a:cs typeface="Times New Roman" panose="02020603050405020304" pitchFamily="18" charset="0"/>
              </a:rPr>
              <a:t>violaciones de las restricciones</a:t>
            </a:r>
            <a:r>
              <a:rPr lang="es-MX" sz="1800" b="0" i="0" u="none" strike="noStrike" baseline="0" dirty="0">
                <a:latin typeface="Times New Roman" panose="02020603050405020304" pitchFamily="18" charset="0"/>
                <a:cs typeface="Times New Roman" panose="02020603050405020304" pitchFamily="18" charset="0"/>
              </a:rPr>
              <a:t> se reflejen en un aumento en el valor de la función objetivo. Cuando una solución propuesta viola una restricción, se le asigna una penalización </a:t>
            </a:r>
            <a:r>
              <a:rPr lang="es-MX" sz="1800" b="1" i="0" u="none" strike="noStrike" baseline="0" dirty="0">
                <a:latin typeface="Times New Roman" panose="02020603050405020304" pitchFamily="18" charset="0"/>
                <a:cs typeface="Times New Roman" panose="02020603050405020304" pitchFamily="18" charset="0"/>
              </a:rPr>
              <a:t>proporcional</a:t>
            </a:r>
            <a:r>
              <a:rPr lang="es-MX" sz="1800" b="0" i="0" u="none" strike="noStrike" baseline="0" dirty="0">
                <a:latin typeface="Times New Roman" panose="02020603050405020304" pitchFamily="18" charset="0"/>
                <a:cs typeface="Times New Roman" panose="02020603050405020304" pitchFamily="18" charset="0"/>
              </a:rPr>
              <a:t> a la magnitud de la violación. </a:t>
            </a:r>
          </a:p>
          <a:p>
            <a:pPr algn="just"/>
            <a:endParaRPr lang="es-MX" sz="1800" b="0" i="0" u="none" strike="noStrike" baseline="0" dirty="0">
              <a:latin typeface="Times New Roman" panose="02020603050405020304" pitchFamily="18" charset="0"/>
              <a:cs typeface="Times New Roman" panose="02020603050405020304" pitchFamily="18" charset="0"/>
            </a:endParaRPr>
          </a:p>
          <a:p>
            <a:pPr algn="just"/>
            <a:r>
              <a:rPr lang="es-MX" sz="1800" b="0" i="0" u="none" strike="noStrike" baseline="0" dirty="0">
                <a:latin typeface="Times New Roman" panose="02020603050405020304" pitchFamily="18" charset="0"/>
                <a:cs typeface="Times New Roman" panose="02020603050405020304" pitchFamily="18" charset="0"/>
              </a:rPr>
              <a:t>La idea es transformar el problema original con restricciones en un problema sin restricciones, pero con una función objetivo modificada que penaliza las violaciones de las restricciones. Luego, se aplica un algoritmo de optimización estándar para encontrar el óptimo de esta nueva función objetivo modificada.</a:t>
            </a:r>
          </a:p>
          <a:p>
            <a:pPr algn="just"/>
            <a:endParaRPr lang="es-MX" dirty="0">
              <a:latin typeface="Times New Roman" panose="02020603050405020304" pitchFamily="18" charset="0"/>
              <a:cs typeface="Times New Roman" panose="02020603050405020304" pitchFamily="18" charset="0"/>
            </a:endParaRPr>
          </a:p>
          <a:p>
            <a:pPr algn="just"/>
            <a:r>
              <a:rPr lang="es-MX" sz="1800" b="0" i="0" u="none" strike="noStrike" baseline="0" dirty="0">
                <a:latin typeface="Times New Roman" panose="02020603050405020304" pitchFamily="18" charset="0"/>
                <a:cs typeface="Times New Roman" panose="02020603050405020304" pitchFamily="18" charset="0"/>
              </a:rPr>
              <a:t>La función objetivo empleada por estos métodos tiene la siguiente forma: </a:t>
            </a:r>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B9C41D1-EC1E-A316-A90B-D551ABABAA7E}"/>
                  </a:ext>
                </a:extLst>
              </p:cNvPr>
              <p:cNvGraphicFramePr>
                <a:graphicFrameLocks noGrp="1"/>
              </p:cNvGraphicFramePr>
              <p:nvPr>
                <p:extLst>
                  <p:ext uri="{D42A27DB-BD31-4B8C-83A1-F6EECF244321}">
                    <p14:modId xmlns:p14="http://schemas.microsoft.com/office/powerpoint/2010/main" val="3022032809"/>
                  </p:ext>
                </p:extLst>
              </p:nvPr>
            </p:nvGraphicFramePr>
            <p:xfrm>
              <a:off x="-248574" y="5134186"/>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xmlns="">
          <p:graphicFrame>
            <p:nvGraphicFramePr>
              <p:cNvPr id="2" name="Table 1">
                <a:extLst>
                  <a:ext uri="{FF2B5EF4-FFF2-40B4-BE49-F238E27FC236}">
                    <a16:creationId xmlns:a16="http://schemas.microsoft.com/office/drawing/2014/main" id="{FB9C41D1-EC1E-A316-A90B-D551ABABAA7E}"/>
                  </a:ext>
                </a:extLst>
              </p:cNvPr>
              <p:cNvGraphicFramePr>
                <a:graphicFrameLocks noGrp="1"/>
              </p:cNvGraphicFramePr>
              <p:nvPr>
                <p:extLst>
                  <p:ext uri="{D42A27DB-BD31-4B8C-83A1-F6EECF244321}">
                    <p14:modId xmlns:p14="http://schemas.microsoft.com/office/powerpoint/2010/main" val="3022032809"/>
                  </p:ext>
                </p:extLst>
              </p:nvPr>
            </p:nvGraphicFramePr>
            <p:xfrm>
              <a:off x="-248574" y="5134186"/>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60960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2"/>
                          <a:stretch>
                            <a:fillRect l="-4314" r="-4314"/>
                          </a:stretch>
                        </a:blip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38A547D-D018-31E0-E8A4-3F9399AD2FFB}"/>
                  </a:ext>
                </a:extLst>
              </p:cNvPr>
              <p:cNvSpPr txBox="1"/>
              <p:nvPr/>
            </p:nvSpPr>
            <p:spPr>
              <a:xfrm>
                <a:off x="383959" y="5743786"/>
                <a:ext cx="7259716" cy="923330"/>
              </a:xfrm>
              <a:prstGeom prst="rect">
                <a:avLst/>
              </a:prstGeom>
              <a:noFill/>
            </p:spPr>
            <p:txBody>
              <a:bodyPr wrap="square">
                <a:spAutoFit/>
              </a:bodyPr>
              <a:lstStyle/>
              <a:p>
                <a:pPr algn="just"/>
                <a:r>
                  <a:rPr lang="es-MX" sz="1800" b="0" i="0" u="none" strike="noStrike" baseline="0" dirty="0">
                    <a:latin typeface="Times New Roman" panose="02020603050405020304" pitchFamily="18" charset="0"/>
                    <a:cs typeface="Times New Roman" panose="02020603050405020304" pitchFamily="18" charset="0"/>
                  </a:rPr>
                  <a:t>Donde </a:t>
                </a:r>
                <a14:m>
                  <m:oMath xmlns:m="http://schemas.openxmlformats.org/officeDocument/2006/math">
                    <m: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e>
                    </m:d>
                  </m:oMath>
                </a14:m>
                <a:r>
                  <a:rPr lang="es-MX" sz="1800" b="0" i="0" u="none" strike="noStrike" baseline="0" dirty="0">
                    <a:latin typeface="Times New Roman" panose="02020603050405020304" pitchFamily="18" charset="0"/>
                    <a:cs typeface="Times New Roman" panose="02020603050405020304" pitchFamily="18" charset="0"/>
                  </a:rPr>
                  <a:t> es la función objetivo original;</a:t>
                </a:r>
                <a:r>
                  <a:rPr lang="es-ES" dirty="0">
                    <a:solidFill>
                      <a:srgbClr val="000000"/>
                    </a:solidFill>
                    <a:ea typeface="Calibri" panose="020F0502020204030204" pitchFamily="34" charset="0"/>
                    <a:cs typeface="Times New Roman" panose="02020603050405020304" pitchFamily="18" charset="0"/>
                  </a:rPr>
                  <a:t> </a:t>
                </a:r>
                <a14:m>
                  <m:oMath xmlns:m="http://schemas.openxmlformats.org/officeDocument/2006/math">
                    <m: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t>)</m:t>
                    </m:r>
                  </m:oMath>
                </a14:m>
                <a:r>
                  <a:rPr lang="es-MX" sz="1800" b="0" i="0" u="none" strike="noStrike" baseline="0" dirty="0">
                    <a:latin typeface="Times New Roman" panose="02020603050405020304" pitchFamily="18" charset="0"/>
                    <a:cs typeface="Times New Roman" panose="02020603050405020304" pitchFamily="18" charset="0"/>
                  </a:rPr>
                  <a:t> es la función de penalización; </a:t>
                </a:r>
                <a14:m>
                  <m:oMath xmlns:m="http://schemas.openxmlformats.org/officeDocument/2006/math">
                    <m:sSub>
                      <m:sSubPr>
                        <m:ctrlP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i="1">
                            <a:solidFill>
                              <a:srgbClr val="000000"/>
                            </a:solidFill>
                            <a:latin typeface="Cambria Math" panose="02040503050406030204" pitchFamily="18" charset="0"/>
                            <a:ea typeface="Calibri" panose="020F0502020204030204" pitchFamily="34" charset="0"/>
                            <a:cs typeface="Times New Roman" panose="02020603050405020304" pitchFamily="18" charset="0"/>
                          </a:rPr>
                          <m:t>λ</m:t>
                        </m:r>
                      </m:e>
                      <m:sub>
                        <m: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sub>
                    </m:sSub>
                  </m:oMath>
                </a14:m>
                <a:r>
                  <a:rPr lang="es-MX" sz="1800" b="0" i="0" u="none" strike="noStrike" dirty="0">
                    <a:latin typeface="Times New Roman" panose="02020603050405020304" pitchFamily="18" charset="0"/>
                    <a:cs typeface="Times New Roman" panose="02020603050405020304" pitchFamily="18" charset="0"/>
                  </a:rPr>
                  <a:t> es el parámetro de penalización; </a:t>
                </a:r>
                <a14:m>
                  <m:oMath xmlns:m="http://schemas.openxmlformats.org/officeDocument/2006/math">
                    <m:sSub>
                      <m:sSubPr>
                        <m:ctrlPr>
                          <a:rPr lang="es-E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E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𝐹</m:t>
                        </m:r>
                      </m:e>
                      <m:sub>
                        <m:r>
                          <a:rPr lang="es-E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e>
                    </m:d>
                  </m:oMath>
                </a14:m>
                <a:r>
                  <a:rPr lang="es-MX" sz="1800" b="0" i="0" u="none" strike="noStrike" baseline="0" dirty="0">
                    <a:latin typeface="Times New Roman" panose="02020603050405020304" pitchFamily="18" charset="0"/>
                    <a:cs typeface="Times New Roman" panose="02020603050405020304" pitchFamily="18" charset="0"/>
                  </a:rPr>
                  <a:t> es la nueva función penalizada  </a:t>
                </a:r>
              </a:p>
            </p:txBody>
          </p:sp>
        </mc:Choice>
        <mc:Fallback xmlns="">
          <p:sp>
            <p:nvSpPr>
              <p:cNvPr id="5" name="TextBox 4">
                <a:extLst>
                  <a:ext uri="{FF2B5EF4-FFF2-40B4-BE49-F238E27FC236}">
                    <a16:creationId xmlns:a16="http://schemas.microsoft.com/office/drawing/2014/main" id="{438A547D-D018-31E0-E8A4-3F9399AD2FFB}"/>
                  </a:ext>
                </a:extLst>
              </p:cNvPr>
              <p:cNvSpPr txBox="1">
                <a:spLocks noRot="1" noChangeAspect="1" noMove="1" noResize="1" noEditPoints="1" noAdjustHandles="1" noChangeArrowheads="1" noChangeShapeType="1" noTextEdit="1"/>
              </p:cNvSpPr>
              <p:nvPr/>
            </p:nvSpPr>
            <p:spPr>
              <a:xfrm>
                <a:off x="383959" y="5743786"/>
                <a:ext cx="7259716" cy="923330"/>
              </a:xfrm>
              <a:prstGeom prst="rect">
                <a:avLst/>
              </a:prstGeom>
              <a:blipFill>
                <a:blip r:embed="rId3"/>
                <a:stretch>
                  <a:fillRect l="-756" t="-3289" r="-672" b="-9211"/>
                </a:stretch>
              </a:blipFill>
            </p:spPr>
            <p:txBody>
              <a:bodyPr/>
              <a:lstStyle/>
              <a:p>
                <a:r>
                  <a:rPr lang="es-MX">
                    <a:noFill/>
                  </a:rPr>
                  <a:t> </a:t>
                </a:r>
              </a:p>
            </p:txBody>
          </p:sp>
        </mc:Fallback>
      </mc:AlternateContent>
    </p:spTree>
    <p:extLst>
      <p:ext uri="{BB962C8B-B14F-4D97-AF65-F5344CB8AC3E}">
        <p14:creationId xmlns:p14="http://schemas.microsoft.com/office/powerpoint/2010/main" val="2795081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2E696-AFAC-16E1-4DED-4B393FE1669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BE1CE5-5737-BF67-5254-565A59D0BE7F}"/>
              </a:ext>
            </a:extLst>
          </p:cNvPr>
          <p:cNvSpPr>
            <a:spLocks noGrp="1"/>
          </p:cNvSpPr>
          <p:nvPr>
            <p:ph type="sldNum" sz="quarter" idx="12"/>
          </p:nvPr>
        </p:nvSpPr>
        <p:spPr/>
        <p:txBody>
          <a:bodyPr/>
          <a:lstStyle/>
          <a:p>
            <a:fld id="{27C49EEB-2137-4DDB-9BF5-5635C18E0A87}" type="slidenum">
              <a:rPr lang="es-MX" smtClean="0"/>
              <a:t>22</a:t>
            </a:fld>
            <a:endParaRPr lang="es-MX"/>
          </a:p>
        </p:txBody>
      </p:sp>
      <p:sp>
        <p:nvSpPr>
          <p:cNvPr id="9" name="Title 2">
            <a:extLst>
              <a:ext uri="{FF2B5EF4-FFF2-40B4-BE49-F238E27FC236}">
                <a16:creationId xmlns:a16="http://schemas.microsoft.com/office/drawing/2014/main" id="{4A0FBA53-9138-70E2-F0BA-2B401BEE05D7}"/>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PENALIZACI</a:t>
            </a:r>
            <a:r>
              <a:rPr lang="es-ES" sz="2400" dirty="0"/>
              <a:t>ÓN exterior</a:t>
            </a:r>
            <a:endParaRPr lang="es-MX" sz="2400" dirty="0"/>
          </a:p>
        </p:txBody>
      </p:sp>
      <p:sp>
        <p:nvSpPr>
          <p:cNvPr id="14" name="TextBox 13">
            <a:extLst>
              <a:ext uri="{FF2B5EF4-FFF2-40B4-BE49-F238E27FC236}">
                <a16:creationId xmlns:a16="http://schemas.microsoft.com/office/drawing/2014/main" id="{250CF597-C190-89E1-8D95-B6C1C63944E4}"/>
              </a:ext>
            </a:extLst>
          </p:cNvPr>
          <p:cNvSpPr txBox="1"/>
          <p:nvPr/>
        </p:nvSpPr>
        <p:spPr>
          <a:xfrm>
            <a:off x="4952775" y="2000977"/>
            <a:ext cx="11211050" cy="1200329"/>
          </a:xfrm>
          <a:prstGeom prst="rect">
            <a:avLst/>
          </a:prstGeom>
          <a:noFill/>
        </p:spPr>
        <p:txBody>
          <a:bodyPr wrap="square">
            <a:spAutoFit/>
          </a:bodyPr>
          <a:lstStyle/>
          <a:p>
            <a:pPr algn="just"/>
            <a:r>
              <a:rPr lang="es-MX" sz="1800" b="0" i="0" u="none" strike="noStrike" baseline="0" dirty="0">
                <a:latin typeface="Times New Roman" panose="02020603050405020304" pitchFamily="18" charset="0"/>
                <a:cs typeface="Times New Roman" panose="02020603050405020304" pitchFamily="18" charset="0"/>
              </a:rPr>
              <a:t>En este método la penalización viene dada de la siguiente forma:</a:t>
            </a:r>
          </a:p>
          <a:p>
            <a:pPr algn="just"/>
            <a:endParaRPr lang="es-MX" dirty="0">
              <a:latin typeface="Times New Roman" panose="02020603050405020304" pitchFamily="18" charset="0"/>
              <a:cs typeface="Times New Roman" panose="02020603050405020304" pitchFamily="18" charset="0"/>
            </a:endParaRPr>
          </a:p>
          <a:p>
            <a:pPr algn="just"/>
            <a:endParaRPr lang="es-MX" sz="1800" b="0" i="0" u="none" strike="noStrike" baseline="0" dirty="0">
              <a:latin typeface="Times New Roman" panose="02020603050405020304" pitchFamily="18" charset="0"/>
              <a:cs typeface="Times New Roman" panose="02020603050405020304" pitchFamily="18" charset="0"/>
            </a:endParaRPr>
          </a:p>
          <a:p>
            <a:pPr algn="just"/>
            <a:endParaRPr lang="es-MX" sz="1800" b="0" i="0" u="none" strike="noStrike" baseline="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A2C823A3-76F7-6168-879C-1314B5BF2626}"/>
                  </a:ext>
                </a:extLst>
              </p:cNvPr>
              <p:cNvGraphicFramePr>
                <a:graphicFrameLocks noGrp="1"/>
              </p:cNvGraphicFramePr>
              <p:nvPr>
                <p:extLst>
                  <p:ext uri="{D42A27DB-BD31-4B8C-83A1-F6EECF244321}">
                    <p14:modId xmlns:p14="http://schemas.microsoft.com/office/powerpoint/2010/main" val="3531642610"/>
                  </p:ext>
                </p:extLst>
              </p:nvPr>
            </p:nvGraphicFramePr>
            <p:xfrm>
              <a:off x="5125165" y="2234139"/>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800" b="0" i="1" smtClean="0">
                                            <a:solidFill>
                                              <a:srgbClr val="000000"/>
                                            </a:solidFill>
                                            <a:effectLst/>
                                            <a:latin typeface="Cambria Math" panose="02040503050406030204" pitchFamily="18" charset="0"/>
                                            <a:cs typeface="Times New Roman" panose="02020603050405020304" pitchFamily="18" charset="0"/>
                                          </a:rPr>
                                        </m:ctrlPr>
                                      </m:sSupPr>
                                      <m:e>
                                        <m:d>
                                          <m:dPr>
                                            <m:begChr m:val="{"/>
                                            <m:endChr m:val="}"/>
                                            <m:ctrlPr>
                                              <a:rPr lang="es-ES_tradnl" sz="1800" i="1" smtClean="0">
                                                <a:solidFill>
                                                  <a:srgbClr val="000000"/>
                                                </a:solidFill>
                                                <a:effectLst/>
                                                <a:latin typeface="Cambria Math" panose="02040503050406030204" pitchFamily="18" charset="0"/>
                                                <a:cs typeface="Times New Roman" panose="02020603050405020304" pitchFamily="18" charset="0"/>
                                              </a:rPr>
                                            </m:ctrlPr>
                                          </m:dPr>
                                          <m:e>
                                            <m:func>
                                              <m:func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s-MX"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800" i="1">
                                                            <a:effectLst/>
                                                            <a:latin typeface="Cambria Math" panose="02040503050406030204" pitchFamily="18" charset="0"/>
                                                            <a:ea typeface="CMMI12"/>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𝑔</m:t>
                                                        </m:r>
                                                      </m:e>
                                                      <m:sub>
                                                        <m:r>
                                                          <a:rPr lang="es-ES_tradnl" sz="1800" i="1">
                                                            <a:effectLst/>
                                                            <a:latin typeface="Cambria Math" panose="02040503050406030204" pitchFamily="18" charset="0"/>
                                                            <a:ea typeface="CMMI12"/>
                                                            <a:cs typeface="Times New Roman" panose="02020603050405020304" pitchFamily="18" charset="0"/>
                                                          </a:rPr>
                                                          <m:t>𝑖</m:t>
                                                        </m:r>
                                                      </m:sub>
                                                    </m:sSub>
                                                    <m:d>
                                                      <m:dPr>
                                                        <m:ctrlPr>
                                                          <a:rPr lang="es-MX" sz="1800" i="1">
                                                            <a:effectLst/>
                                                            <a:latin typeface="Cambria Math" panose="02040503050406030204" pitchFamily="18" charset="0"/>
                                                            <a:ea typeface="CMSY10"/>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1800" i="1">
                                                        <a:effectLst/>
                                                        <a:latin typeface="Cambria Math" panose="02040503050406030204" pitchFamily="18" charset="0"/>
                                                        <a:ea typeface="CMMI12"/>
                                                        <a:cs typeface="Times New Roman" panose="02020603050405020304" pitchFamily="18" charset="0"/>
                                                      </a:rPr>
                                                      <m:t>,0</m:t>
                                                    </m:r>
                                                  </m:e>
                                                </m:d>
                                              </m:e>
                                            </m:func>
                                          </m:e>
                                        </m:d>
                                      </m:e>
                                      <m:sup>
                                        <m:r>
                                          <a:rPr lang="en-US" sz="1800" b="0" i="1" smtClean="0">
                                            <a:solidFill>
                                              <a:srgbClr val="000000"/>
                                            </a:solidFill>
                                            <a:effectLst/>
                                            <a:latin typeface="Cambria Math" panose="02040503050406030204" pitchFamily="18" charset="0"/>
                                            <a:cs typeface="Times New Roman" panose="02020603050405020304" pitchFamily="18" charset="0"/>
                                          </a:rPr>
                                          <m:t>2</m:t>
                                        </m:r>
                                      </m:sup>
                                    </m:sSup>
                                  </m:e>
                                </m:nary>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e>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s-ES_tradnl"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h</m:t>
                                                </m:r>
                                              </m:e>
                                              <m:sub>
                                                <m:r>
                                                  <a:rPr lang="es-ES_tradnl" sz="1800" i="1">
                                                    <a:effectLst/>
                                                    <a:latin typeface="Cambria Math" panose="02040503050406030204" pitchFamily="18" charset="0"/>
                                                    <a:ea typeface="CMMI12"/>
                                                    <a:cs typeface="Times New Roman" panose="02020603050405020304" pitchFamily="18" charset="0"/>
                                                  </a:rPr>
                                                  <m:t>𝑗</m:t>
                                                </m:r>
                                              </m:sub>
                                            </m:sSub>
                                            <m:d>
                                              <m:dPr>
                                                <m:ctrlPr>
                                                  <a:rPr lang="es-MX" sz="1800" i="1">
                                                    <a:effectLst/>
                                                    <a:latin typeface="Cambria Math" panose="02040503050406030204" pitchFamily="18" charset="0"/>
                                                    <a:ea typeface="CMMI12"/>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e>
                                        </m:d>
                                      </m:e>
                                      <m:sup>
                                        <m:r>
                                          <a:rPr lang="en-US" sz="1800" b="0" i="1" smtClean="0">
                                            <a:solidFill>
                                              <a:srgbClr val="000000"/>
                                            </a:solidFill>
                                            <a:effectLst/>
                                            <a:latin typeface="Cambria Math" panose="02040503050406030204" pitchFamily="18" charset="0"/>
                                            <a:ea typeface="CMMI12"/>
                                            <a:cs typeface="Times New Roman" panose="02020603050405020304" pitchFamily="18" charset="0"/>
                                          </a:rPr>
                                          <m:t>2</m:t>
                                        </m:r>
                                      </m:sup>
                                    </m:sSup>
                                  </m:e>
                                </m:nary>
                              </m:oMath>
                            </m:oMathPara>
                          </a14:m>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xmlns="">
          <p:graphicFrame>
            <p:nvGraphicFramePr>
              <p:cNvPr id="7" name="Table 6">
                <a:extLst>
                  <a:ext uri="{FF2B5EF4-FFF2-40B4-BE49-F238E27FC236}">
                    <a16:creationId xmlns:a16="http://schemas.microsoft.com/office/drawing/2014/main" id="{A2C823A3-76F7-6168-879C-1314B5BF2626}"/>
                  </a:ext>
                </a:extLst>
              </p:cNvPr>
              <p:cNvGraphicFramePr>
                <a:graphicFrameLocks noGrp="1"/>
              </p:cNvGraphicFramePr>
              <p:nvPr>
                <p:extLst>
                  <p:ext uri="{D42A27DB-BD31-4B8C-83A1-F6EECF244321}">
                    <p14:modId xmlns:p14="http://schemas.microsoft.com/office/powerpoint/2010/main" val="3531642610"/>
                  </p:ext>
                </p:extLst>
              </p:nvPr>
            </p:nvGraphicFramePr>
            <p:xfrm>
              <a:off x="5125165" y="2234139"/>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1322261">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2"/>
                          <a:stretch>
                            <a:fillRect l="-4385" r="-4385"/>
                          </a:stretch>
                        </a:blip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BA1660FF-8057-288E-19CC-8E34F7614871}"/>
                  </a:ext>
                </a:extLst>
              </p:cNvPr>
              <p:cNvGraphicFramePr>
                <a:graphicFrameLocks noGrp="1"/>
              </p:cNvGraphicFramePr>
              <p:nvPr>
                <p:extLst>
                  <p:ext uri="{D42A27DB-BD31-4B8C-83A1-F6EECF244321}">
                    <p14:modId xmlns:p14="http://schemas.microsoft.com/office/powerpoint/2010/main" val="589791514"/>
                  </p:ext>
                </p:extLst>
              </p:nvPr>
            </p:nvGraphicFramePr>
            <p:xfrm>
              <a:off x="647753" y="1916701"/>
              <a:ext cx="3440061" cy="1832135"/>
            </p:xfrm>
            <a:graphic>
              <a:graphicData uri="http://schemas.openxmlformats.org/drawingml/2006/table">
                <a:tbl>
                  <a:tblPr firstRow="1" firstCol="1" bandRow="1"/>
                  <a:tblGrid>
                    <a:gridCol w="25400">
                      <a:extLst>
                        <a:ext uri="{9D8B030D-6E8A-4147-A177-3AD203B41FA5}">
                          <a16:colId xmlns:a16="http://schemas.microsoft.com/office/drawing/2014/main" val="3779847109"/>
                        </a:ext>
                      </a:extLst>
                    </a:gridCol>
                    <a:gridCol w="3290433">
                      <a:extLst>
                        <a:ext uri="{9D8B030D-6E8A-4147-A177-3AD203B41FA5}">
                          <a16:colId xmlns:a16="http://schemas.microsoft.com/office/drawing/2014/main" val="1442542865"/>
                        </a:ext>
                      </a:extLst>
                    </a:gridCol>
                    <a:gridCol w="124228">
                      <a:extLst>
                        <a:ext uri="{9D8B030D-6E8A-4147-A177-3AD203B41FA5}">
                          <a16:colId xmlns:a16="http://schemas.microsoft.com/office/drawing/2014/main" val="1707897319"/>
                        </a:ext>
                      </a:extLst>
                    </a:gridCol>
                  </a:tblGrid>
                  <a:tr h="1832135">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s-MX" sz="2000" dirty="0">
                              <a:effectLst/>
                              <a:latin typeface="Times New Roman" panose="02020603050405020304" pitchFamily="18" charset="0"/>
                              <a:ea typeface="Calibri" panose="020F0502020204030204" pitchFamily="34" charset="0"/>
                              <a:cs typeface="Times New Roman" panose="02020603050405020304" pitchFamily="18" charset="0"/>
                            </a:rPr>
                            <a:t>Forma de las restricciones:</a:t>
                          </a:r>
                        </a:p>
                        <a:p>
                          <a:pPr marL="0" marR="0" algn="just">
                            <a:lnSpc>
                              <a:spcPct val="150000"/>
                            </a:lnSpc>
                            <a:spcBef>
                              <a:spcPts val="0"/>
                            </a:spcBef>
                            <a:spcAft>
                              <a:spcPts val="0"/>
                            </a:spcAft>
                          </a:pPr>
                          <a14:m>
                            <m:oMathPara xmlns:m="http://schemas.openxmlformats.org/officeDocument/2006/math">
                              <m:oMathParaPr>
                                <m:jc m:val="left"/>
                              </m:oMathParaPr>
                              <m:oMath xmlns:m="http://schemas.openxmlformats.org/officeDocument/2006/math">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14:m>
                            <m:oMath xmlns:m="http://schemas.openxmlformats.org/officeDocument/2006/math">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336289"/>
                      </a:ext>
                    </a:extLst>
                  </a:tr>
                </a:tbl>
              </a:graphicData>
            </a:graphic>
          </p:graphicFrame>
        </mc:Choice>
        <mc:Fallback xmlns="">
          <p:graphicFrame>
            <p:nvGraphicFramePr>
              <p:cNvPr id="8" name="Table 7">
                <a:extLst>
                  <a:ext uri="{FF2B5EF4-FFF2-40B4-BE49-F238E27FC236}">
                    <a16:creationId xmlns:a16="http://schemas.microsoft.com/office/drawing/2014/main" id="{BA1660FF-8057-288E-19CC-8E34F7614871}"/>
                  </a:ext>
                </a:extLst>
              </p:cNvPr>
              <p:cNvGraphicFramePr>
                <a:graphicFrameLocks noGrp="1"/>
              </p:cNvGraphicFramePr>
              <p:nvPr>
                <p:extLst>
                  <p:ext uri="{D42A27DB-BD31-4B8C-83A1-F6EECF244321}">
                    <p14:modId xmlns:p14="http://schemas.microsoft.com/office/powerpoint/2010/main" val="589791514"/>
                  </p:ext>
                </p:extLst>
              </p:nvPr>
            </p:nvGraphicFramePr>
            <p:xfrm>
              <a:off x="647753" y="1916701"/>
              <a:ext cx="3440061" cy="1832135"/>
            </p:xfrm>
            <a:graphic>
              <a:graphicData uri="http://schemas.openxmlformats.org/drawingml/2006/table">
                <a:tbl>
                  <a:tblPr firstRow="1" firstCol="1" bandRow="1"/>
                  <a:tblGrid>
                    <a:gridCol w="25400">
                      <a:extLst>
                        <a:ext uri="{9D8B030D-6E8A-4147-A177-3AD203B41FA5}">
                          <a16:colId xmlns:a16="http://schemas.microsoft.com/office/drawing/2014/main" val="3779847109"/>
                        </a:ext>
                      </a:extLst>
                    </a:gridCol>
                    <a:gridCol w="3290433">
                      <a:extLst>
                        <a:ext uri="{9D8B030D-6E8A-4147-A177-3AD203B41FA5}">
                          <a16:colId xmlns:a16="http://schemas.microsoft.com/office/drawing/2014/main" val="1442542865"/>
                        </a:ext>
                      </a:extLst>
                    </a:gridCol>
                    <a:gridCol w="124228">
                      <a:extLst>
                        <a:ext uri="{9D8B030D-6E8A-4147-A177-3AD203B41FA5}">
                          <a16:colId xmlns:a16="http://schemas.microsoft.com/office/drawing/2014/main" val="1707897319"/>
                        </a:ext>
                      </a:extLst>
                    </a:gridCol>
                  </a:tblGrid>
                  <a:tr h="1832135">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s-MX"/>
                        </a:p>
                      </a:txBody>
                      <a:tcPr marL="0" marR="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924" t="-332" r="-4067" b="-997"/>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33336289"/>
                      </a:ext>
                    </a:extLst>
                  </a:tr>
                </a:tbl>
              </a:graphicData>
            </a:graphic>
          </p:graphicFrame>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017D4FE-7A96-381E-1F20-512033BDE37B}"/>
                  </a:ext>
                </a:extLst>
              </p:cNvPr>
              <p:cNvSpPr txBox="1"/>
              <p:nvPr/>
            </p:nvSpPr>
            <p:spPr>
              <a:xfrm>
                <a:off x="4642057" y="3748836"/>
                <a:ext cx="7259716" cy="668645"/>
              </a:xfrm>
              <a:prstGeom prst="rect">
                <a:avLst/>
              </a:prstGeom>
              <a:noFill/>
            </p:spPr>
            <p:txBody>
              <a:bodyPr wrap="square">
                <a:spAutoFit/>
              </a:bodyPr>
              <a:lstStyle/>
              <a:p>
                <a:pPr algn="just"/>
                <a:r>
                  <a:rPr lang="es-MX" sz="1800" b="0" i="0" u="none" strike="noStrike" baseline="0" dirty="0">
                    <a:latin typeface="Times New Roman" panose="02020603050405020304" pitchFamily="18" charset="0"/>
                    <a:cs typeface="Times New Roman" panose="02020603050405020304" pitchFamily="18" charset="0"/>
                  </a:rPr>
                  <a:t>Donde</a:t>
                </a:r>
                <a14:m>
                  <m:oMath xmlns:m="http://schemas.openxmlformats.org/officeDocument/2006/math">
                    <m:r>
                      <a:rPr lang="en-US" b="0" i="0" smtClean="0">
                        <a:latin typeface="Cambria Math" panose="02040503050406030204" pitchFamily="18" charset="0"/>
                        <a:ea typeface="CMMI12"/>
                        <a:cs typeface="Times New Roman" panose="02020603050405020304" pitchFamily="18" charset="0"/>
                      </a:rPr>
                      <m:t> </m:t>
                    </m:r>
                    <m:sSub>
                      <m:sSubPr>
                        <m:ctrlPr>
                          <a:rPr lang="es-MX" i="1">
                            <a:latin typeface="Cambria Math" panose="02040503050406030204" pitchFamily="18" charset="0"/>
                            <a:ea typeface="CMMI12"/>
                            <a:cs typeface="Times New Roman" panose="02020603050405020304" pitchFamily="18" charset="0"/>
                          </a:rPr>
                        </m:ctrlPr>
                      </m:sSubPr>
                      <m:e>
                        <m:r>
                          <a:rPr lang="es-ES_tradnl" i="1">
                            <a:latin typeface="Cambria Math" panose="02040503050406030204" pitchFamily="18" charset="0"/>
                            <a:ea typeface="CMMI12"/>
                            <a:cs typeface="Times New Roman" panose="02020603050405020304" pitchFamily="18" charset="0"/>
                          </a:rPr>
                          <m:t>𝑔</m:t>
                        </m:r>
                      </m:e>
                      <m:sub>
                        <m:r>
                          <a:rPr lang="es-ES_tradnl" i="1">
                            <a:latin typeface="Cambria Math" panose="02040503050406030204" pitchFamily="18" charset="0"/>
                            <a:ea typeface="CMMI12"/>
                            <a:cs typeface="Times New Roman" panose="02020603050405020304" pitchFamily="18" charset="0"/>
                          </a:rPr>
                          <m:t>𝑖</m:t>
                        </m:r>
                      </m:sub>
                    </m:sSub>
                    <m:d>
                      <m:dPr>
                        <m:ctrlPr>
                          <a:rPr lang="es-MX" i="1">
                            <a:latin typeface="Cambria Math" panose="02040503050406030204" pitchFamily="18" charset="0"/>
                            <a:ea typeface="CMSY10"/>
                            <a:cs typeface="Times New Roman" panose="02020603050405020304" pitchFamily="18" charset="0"/>
                          </a:rPr>
                        </m:ctrlPr>
                      </m:dPr>
                      <m:e>
                        <m:r>
                          <a:rPr lang="es-ES_tradnl" i="1">
                            <a:latin typeface="Cambria Math" panose="02040503050406030204" pitchFamily="18" charset="0"/>
                            <a:ea typeface="CMSY10"/>
                            <a:cs typeface="Times New Roman" panose="02020603050405020304" pitchFamily="18" charset="0"/>
                          </a:rPr>
                          <m:t>𝑥</m:t>
                        </m:r>
                      </m:e>
                    </m:d>
                  </m:oMath>
                </a14:m>
                <a:r>
                  <a:rPr lang="es-MX" sz="1800" b="0" i="0" u="none" strike="noStrike" baseline="0" dirty="0">
                    <a:latin typeface="Times New Roman" panose="02020603050405020304" pitchFamily="18" charset="0"/>
                    <a:cs typeface="Times New Roman" panose="02020603050405020304" pitchFamily="18" charset="0"/>
                  </a:rPr>
                  <a:t>es la restricción de desigualdad i-</a:t>
                </a:r>
                <a:r>
                  <a:rPr lang="es-MX" sz="1800" b="0" i="0" u="none" strike="noStrike" baseline="0" dirty="0" err="1">
                    <a:latin typeface="Times New Roman" panose="02020603050405020304" pitchFamily="18" charset="0"/>
                    <a:cs typeface="Times New Roman" panose="02020603050405020304" pitchFamily="18" charset="0"/>
                  </a:rPr>
                  <a:t>ésima</a:t>
                </a:r>
                <a:r>
                  <a:rPr lang="es-MX" dirty="0">
                    <a:latin typeface="Times New Roman" panose="02020603050405020304" pitchFamily="18" charset="0"/>
                    <a:cs typeface="Times New Roman" panose="02020603050405020304" pitchFamily="18" charset="0"/>
                  </a:rPr>
                  <a:t>; </a:t>
                </a:r>
                <a14:m>
                  <m:oMath xmlns:m="http://schemas.openxmlformats.org/officeDocument/2006/math">
                    <m:sSub>
                      <m:sSubPr>
                        <m:ctrlPr>
                          <a:rPr lang="es-MX" i="1">
                            <a:latin typeface="Cambria Math" panose="02040503050406030204" pitchFamily="18" charset="0"/>
                            <a:ea typeface="CMMI12"/>
                            <a:cs typeface="Times New Roman" panose="02020603050405020304" pitchFamily="18" charset="0"/>
                          </a:rPr>
                        </m:ctrlPr>
                      </m:sSubPr>
                      <m:e>
                        <m:r>
                          <a:rPr lang="es-ES_tradnl" i="1">
                            <a:latin typeface="Cambria Math" panose="02040503050406030204" pitchFamily="18" charset="0"/>
                            <a:ea typeface="CMMI12"/>
                            <a:cs typeface="Times New Roman" panose="02020603050405020304" pitchFamily="18" charset="0"/>
                          </a:rPr>
                          <m:t>h</m:t>
                        </m:r>
                      </m:e>
                      <m:sub>
                        <m:r>
                          <a:rPr lang="es-ES_tradnl" i="1">
                            <a:latin typeface="Cambria Math" panose="02040503050406030204" pitchFamily="18" charset="0"/>
                            <a:ea typeface="CMMI12"/>
                            <a:cs typeface="Times New Roman" panose="02020603050405020304" pitchFamily="18" charset="0"/>
                          </a:rPr>
                          <m:t>𝑗</m:t>
                        </m:r>
                      </m:sub>
                    </m:sSub>
                    <m:d>
                      <m:dPr>
                        <m:ctrlPr>
                          <a:rPr lang="es-MX" i="1">
                            <a:latin typeface="Cambria Math" panose="02040503050406030204" pitchFamily="18" charset="0"/>
                            <a:ea typeface="CMMI12"/>
                            <a:cs typeface="Times New Roman" panose="02020603050405020304" pitchFamily="18" charset="0"/>
                          </a:rPr>
                        </m:ctrlPr>
                      </m:dPr>
                      <m:e>
                        <m:r>
                          <a:rPr lang="es-ES_tradnl" i="1">
                            <a:latin typeface="Cambria Math" panose="02040503050406030204" pitchFamily="18" charset="0"/>
                            <a:ea typeface="CMMI12"/>
                            <a:cs typeface="Times New Roman" panose="02020603050405020304" pitchFamily="18" charset="0"/>
                          </a:rPr>
                          <m:t>𝑥</m:t>
                        </m:r>
                      </m:e>
                    </m:d>
                  </m:oMath>
                </a14:m>
                <a:r>
                  <a:rPr lang="es-MX" sz="1800" b="0" i="0" u="none" strike="noStrike" baseline="0" dirty="0">
                    <a:latin typeface="Times New Roman" panose="02020603050405020304" pitchFamily="18" charset="0"/>
                    <a:cs typeface="Times New Roman" panose="02020603050405020304" pitchFamily="18" charset="0"/>
                  </a:rPr>
                  <a:t>es la restricción de igualdad j-</a:t>
                </a:r>
                <a:r>
                  <a:rPr lang="es-MX" sz="1800" b="0" i="0" u="none" strike="noStrike" baseline="0" dirty="0" err="1">
                    <a:latin typeface="Times New Roman" panose="02020603050405020304" pitchFamily="18" charset="0"/>
                    <a:cs typeface="Times New Roman" panose="02020603050405020304" pitchFamily="18" charset="0"/>
                  </a:rPr>
                  <a:t>ésima</a:t>
                </a:r>
                <a:r>
                  <a:rPr lang="es-MX" sz="1800" b="0" i="0" u="none" strike="noStrike" baseline="0" dirty="0">
                    <a:latin typeface="Times New Roman" panose="02020603050405020304" pitchFamily="18" charset="0"/>
                    <a:cs typeface="Times New Roman" panose="02020603050405020304" pitchFamily="18" charset="0"/>
                  </a:rPr>
                  <a:t>.</a:t>
                </a:r>
              </a:p>
            </p:txBody>
          </p:sp>
        </mc:Choice>
        <mc:Fallback xmlns="">
          <p:sp>
            <p:nvSpPr>
              <p:cNvPr id="10" name="TextBox 9">
                <a:extLst>
                  <a:ext uri="{FF2B5EF4-FFF2-40B4-BE49-F238E27FC236}">
                    <a16:creationId xmlns:a16="http://schemas.microsoft.com/office/drawing/2014/main" id="{B017D4FE-7A96-381E-1F20-512033BDE37B}"/>
                  </a:ext>
                </a:extLst>
              </p:cNvPr>
              <p:cNvSpPr txBox="1">
                <a:spLocks noRot="1" noChangeAspect="1" noMove="1" noResize="1" noEditPoints="1" noAdjustHandles="1" noChangeArrowheads="1" noChangeShapeType="1" noTextEdit="1"/>
              </p:cNvSpPr>
              <p:nvPr/>
            </p:nvSpPr>
            <p:spPr>
              <a:xfrm>
                <a:off x="4642057" y="3748836"/>
                <a:ext cx="7259716" cy="668645"/>
              </a:xfrm>
              <a:prstGeom prst="rect">
                <a:avLst/>
              </a:prstGeom>
              <a:blipFill>
                <a:blip r:embed="rId4"/>
                <a:stretch>
                  <a:fillRect l="-672" t="-5455" r="-756" b="-13636"/>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1B6FEFF-951D-6D84-50E4-F213EEEE405F}"/>
                  </a:ext>
                </a:extLst>
              </p:cNvPr>
              <p:cNvSpPr txBox="1"/>
              <p:nvPr/>
            </p:nvSpPr>
            <p:spPr>
              <a:xfrm>
                <a:off x="5003099" y="4418070"/>
                <a:ext cx="6898674" cy="2223557"/>
              </a:xfrm>
              <a:prstGeom prst="rect">
                <a:avLst/>
              </a:prstGeom>
              <a:noFill/>
            </p:spPr>
            <p:txBody>
              <a:bodyPr wrap="square">
                <a:spAutoFit/>
              </a:bodyPr>
              <a:lstStyle/>
              <a:p>
                <a:r>
                  <a:rPr lang="es-MX"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Caso 1. </a:t>
                </a:r>
                <a:r>
                  <a:rPr lang="es-MX"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s-MX"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e>
                      <m:sub>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n-US"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or</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a:rPr lang="en-US" i="1">
                            <a:solidFill>
                              <a:srgbClr val="000000"/>
                            </a:solidFill>
                            <a:latin typeface="Cambria Math" panose="02040503050406030204" pitchFamily="18" charset="0"/>
                            <a:ea typeface="Calibri" panose="020F0502020204030204" pitchFamily="34" charset="0"/>
                            <a:cs typeface="Times New Roman" panose="02020603050405020304" pitchFamily="18" charset="0"/>
                          </a:rPr>
                          <m:t>h</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𝑗</m:t>
                        </m:r>
                      </m:sub>
                    </m:sSub>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d>
                      <m:dPr>
                        <m:ctrlPr>
                          <a:rPr lang="es-MX"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r>
                          <a:rPr lang="es-419">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𝑦</m:t>
                        </m:r>
                      </m:e>
                    </m:d>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&gt;</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s-ES_tradnl"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i="1">
                                    <a:latin typeface="Cambria Math" panose="02040503050406030204" pitchFamily="18" charset="0"/>
                                    <a:ea typeface="CMMI12"/>
                                    <a:cs typeface="Times New Roman" panose="02020603050405020304" pitchFamily="18" charset="0"/>
                                  </a:rPr>
                                  <m:t>h</m:t>
                                </m:r>
                              </m:e>
                              <m:sub>
                                <m:r>
                                  <a:rPr lang="es-ES_tradnl" i="1">
                                    <a:latin typeface="Cambria Math" panose="02040503050406030204" pitchFamily="18" charset="0"/>
                                    <a:ea typeface="CMMI12"/>
                                    <a:cs typeface="Times New Roman" panose="02020603050405020304" pitchFamily="18" charset="0"/>
                                  </a:rPr>
                                  <m:t>𝑗</m:t>
                                </m:r>
                              </m:sub>
                            </m:sSub>
                            <m:d>
                              <m:dPr>
                                <m:ctrlPr>
                                  <a:rPr lang="es-MX" i="1">
                                    <a:latin typeface="Cambria Math" panose="02040503050406030204" pitchFamily="18" charset="0"/>
                                    <a:ea typeface="CMMI12"/>
                                    <a:cs typeface="Times New Roman" panose="02020603050405020304" pitchFamily="18" charset="0"/>
                                  </a:rPr>
                                </m:ctrlPr>
                              </m:dPr>
                              <m:e>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e>
                            </m:d>
                          </m:e>
                        </m:d>
                      </m:e>
                      <m:sup>
                        <m:r>
                          <a:rPr lang="en-US" i="1">
                            <a:solidFill>
                              <a:srgbClr val="000000"/>
                            </a:solidFill>
                            <a:latin typeface="Cambria Math" panose="02040503050406030204" pitchFamily="18" charset="0"/>
                            <a:ea typeface="CMMI12"/>
                            <a:cs typeface="Times New Roman" panose="02020603050405020304" pitchFamily="18" charset="0"/>
                          </a:rPr>
                          <m:t>2</m:t>
                        </m:r>
                      </m:sup>
                    </m:sSup>
                    <m:r>
                      <a:rPr lang="en-US" b="0" i="1" smtClean="0">
                        <a:solidFill>
                          <a:srgbClr val="000000"/>
                        </a:solidFill>
                        <a:latin typeface="Cambria Math" panose="02040503050406030204" pitchFamily="18" charset="0"/>
                        <a:ea typeface="CMMI12"/>
                        <a:cs typeface="Times New Roman" panose="02020603050405020304" pitchFamily="18" charset="0"/>
                      </a:rPr>
                      <m:t>&gt;</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endParaRPr>
              </a:p>
              <a:p>
                <a:r>
                  <a:rPr lang="es-MX"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Caso 2. </a:t>
                </a:r>
                <a:r>
                  <a:rPr lang="es-MX"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s-MX"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e>
                      <m:sub>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sub>
                    </m:sSub>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sSup>
                      <m:sSup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s-ES_tradnl"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i="1">
                                    <a:latin typeface="Cambria Math" panose="02040503050406030204" pitchFamily="18" charset="0"/>
                                    <a:ea typeface="CMMI12"/>
                                    <a:cs typeface="Times New Roman" panose="02020603050405020304" pitchFamily="18" charset="0"/>
                                  </a:rPr>
                                  <m:t>h</m:t>
                                </m:r>
                              </m:e>
                              <m:sub>
                                <m:r>
                                  <a:rPr lang="es-ES_tradnl" i="1">
                                    <a:latin typeface="Cambria Math" panose="02040503050406030204" pitchFamily="18" charset="0"/>
                                    <a:ea typeface="CMMI12"/>
                                    <a:cs typeface="Times New Roman" panose="02020603050405020304" pitchFamily="18" charset="0"/>
                                  </a:rPr>
                                  <m:t>𝑗</m:t>
                                </m:r>
                              </m:sub>
                            </m:sSub>
                            <m:d>
                              <m:dPr>
                                <m:ctrlPr>
                                  <a:rPr lang="es-MX" i="1">
                                    <a:latin typeface="Cambria Math" panose="02040503050406030204" pitchFamily="18" charset="0"/>
                                    <a:ea typeface="CMMI12"/>
                                    <a:cs typeface="Times New Roman" panose="02020603050405020304" pitchFamily="18" charset="0"/>
                                  </a:rPr>
                                </m:ctrlPr>
                              </m:dPr>
                              <m:e>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e>
                            </m:d>
                          </m:e>
                        </m:d>
                      </m:e>
                      <m:sup>
                        <m:r>
                          <a:rPr lang="en-US" i="1">
                            <a:solidFill>
                              <a:srgbClr val="000000"/>
                            </a:solidFill>
                            <a:latin typeface="Cambria Math" panose="02040503050406030204" pitchFamily="18" charset="0"/>
                            <a:ea typeface="CMMI12"/>
                            <a:cs typeface="Times New Roman" panose="02020603050405020304" pitchFamily="18" charset="0"/>
                          </a:rPr>
                          <m:t>2</m:t>
                        </m:r>
                      </m:sup>
                    </m:sSup>
                    <m:r>
                      <a:rPr lang="en-US" b="0" i="1" smtClean="0">
                        <a:solidFill>
                          <a:srgbClr val="000000"/>
                        </a:solidFill>
                        <a:latin typeface="Cambria Math" panose="02040503050406030204" pitchFamily="18" charset="0"/>
                        <a:ea typeface="CMMI12"/>
                        <a:cs typeface="Times New Roman" panose="02020603050405020304" pitchFamily="18" charset="0"/>
                      </a:rPr>
                      <m:t>=</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s-MX"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a:p>
                <a:r>
                  <a:rPr lang="es-MX"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Caso 3. </a:t>
                </a:r>
                <a:r>
                  <a:rPr lang="es-MX"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s-MX"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func>
                      <m:funcPr>
                        <m:ctrlP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a:rPr lang="es-E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𝑚𝑎</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𝑥</m:t>
                        </m:r>
                      </m:fName>
                      <m:e>
                        <m:d>
                          <m:dPr>
                            <m:ctrlP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𝑔</m:t>
                                </m:r>
                              </m:e>
                              <m:sub>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d>
                              <m:dPr>
                                <m:ctrlPr>
                                  <a:rPr lang="es-419"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dPr>
                              <m:e>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e>
                            </m:d>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e>
                        </m:d>
                      </m:e>
                    </m:func>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a14:m>
                <a:endParaRPr lang="en-US"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b="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s-MX"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Caso 4. </a:t>
                </a:r>
                <a:r>
                  <a:rPr lang="es-MX"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s-MX"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&gt;</m:t>
                    </m:r>
                    <m:r>
                      <a:rPr lang="es-419"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r>
                      <a:rPr lang="en-US"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𝑚𝑎𝑥</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𝑔</m:t>
                        </m:r>
                      </m:e>
                      <m:sub>
                        <m:r>
                          <a:rPr lang="en-US" b="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),0)=</m:t>
                    </m:r>
                    <m:sSub>
                      <m:sSubPr>
                        <m:ctrlP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sSubPr>
                      <m:e>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𝑔</m:t>
                        </m:r>
                      </m:e>
                      <m:sub>
                        <m:r>
                          <a:rPr lang="en-US"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𝑖</m:t>
                        </m:r>
                      </m:sub>
                    </m:sSub>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 (</m:t>
                    </m:r>
                    <m:r>
                      <a:rPr lang="es-ES" b="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𝐱</m:t>
                    </m:r>
                    <m:r>
                      <a:rPr lang="es-419"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m:t>
                    </m:r>
                  </m:oMath>
                </a14:m>
                <a:endParaRPr lang="es-MX"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C1B6FEFF-951D-6D84-50E4-F213EEEE405F}"/>
                  </a:ext>
                </a:extLst>
              </p:cNvPr>
              <p:cNvSpPr txBox="1">
                <a:spLocks noRot="1" noChangeAspect="1" noMove="1" noResize="1" noEditPoints="1" noAdjustHandles="1" noChangeArrowheads="1" noChangeShapeType="1" noTextEdit="1"/>
              </p:cNvSpPr>
              <p:nvPr/>
            </p:nvSpPr>
            <p:spPr>
              <a:xfrm>
                <a:off x="5003099" y="4418070"/>
                <a:ext cx="6898674" cy="2223557"/>
              </a:xfrm>
              <a:prstGeom prst="rect">
                <a:avLst/>
              </a:prstGeom>
              <a:blipFill>
                <a:blip r:embed="rId5"/>
                <a:stretch>
                  <a:fillRect l="-796" b="-3288"/>
                </a:stretch>
              </a:blipFill>
            </p:spPr>
            <p:txBody>
              <a:bodyPr/>
              <a:lstStyle/>
              <a:p>
                <a:r>
                  <a:rPr lang="es-MX">
                    <a:noFill/>
                  </a:rPr>
                  <a:t> </a:t>
                </a:r>
              </a:p>
            </p:txBody>
          </p:sp>
        </mc:Fallback>
      </mc:AlternateContent>
    </p:spTree>
    <p:extLst>
      <p:ext uri="{BB962C8B-B14F-4D97-AF65-F5344CB8AC3E}">
        <p14:creationId xmlns:p14="http://schemas.microsoft.com/office/powerpoint/2010/main" val="3554360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5082B7-6C22-FB56-3115-92D891962434}"/>
            </a:ext>
          </a:extLst>
        </p:cNvPr>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23EAE78B-1527-557C-7159-F45BBEE4901D}"/>
              </a:ext>
            </a:extLst>
          </p:cNvPr>
          <p:cNvCxnSpPr/>
          <p:nvPr/>
        </p:nvCxnSpPr>
        <p:spPr>
          <a:xfrm flipV="1">
            <a:off x="7810182" y="3752427"/>
            <a:ext cx="0" cy="221777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074EA6C-A1A4-457B-0436-ECD0891CDD74}"/>
              </a:ext>
            </a:extLst>
          </p:cNvPr>
          <p:cNvCxnSpPr/>
          <p:nvPr/>
        </p:nvCxnSpPr>
        <p:spPr>
          <a:xfrm flipV="1">
            <a:off x="6031932" y="3738359"/>
            <a:ext cx="0" cy="221777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4" name="Slide Number Placeholder 3">
            <a:extLst>
              <a:ext uri="{FF2B5EF4-FFF2-40B4-BE49-F238E27FC236}">
                <a16:creationId xmlns:a16="http://schemas.microsoft.com/office/drawing/2014/main" id="{FF72D47E-C7E4-6A42-F057-5332ABF383E5}"/>
              </a:ext>
            </a:extLst>
          </p:cNvPr>
          <p:cNvSpPr>
            <a:spLocks noGrp="1"/>
          </p:cNvSpPr>
          <p:nvPr>
            <p:ph type="sldNum" sz="quarter" idx="12"/>
          </p:nvPr>
        </p:nvSpPr>
        <p:spPr/>
        <p:txBody>
          <a:bodyPr/>
          <a:lstStyle/>
          <a:p>
            <a:fld id="{27C49EEB-2137-4DDB-9BF5-5635C18E0A87}" type="slidenum">
              <a:rPr lang="es-MX" smtClean="0"/>
              <a:t>23</a:t>
            </a:fld>
            <a:endParaRPr lang="es-MX"/>
          </a:p>
        </p:txBody>
      </p:sp>
      <p:sp>
        <p:nvSpPr>
          <p:cNvPr id="9" name="Title 2">
            <a:extLst>
              <a:ext uri="{FF2B5EF4-FFF2-40B4-BE49-F238E27FC236}">
                <a16:creationId xmlns:a16="http://schemas.microsoft.com/office/drawing/2014/main" id="{BD1C65DC-092E-149A-1769-0CD441ED1A86}"/>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ES" sz="2400" dirty="0"/>
              <a:t>Efecto del parámetro de penalización</a:t>
            </a:r>
            <a:endParaRPr lang="es-MX" sz="2400" dirty="0"/>
          </a:p>
        </p:txBody>
      </p:sp>
      <mc:AlternateContent xmlns:mc="http://schemas.openxmlformats.org/markup-compatibility/2006" xmlns:a14="http://schemas.microsoft.com/office/drawing/2010/main">
        <mc:Choice Requires="a14">
          <p:graphicFrame>
            <p:nvGraphicFramePr>
              <p:cNvPr id="2" name="Table 1">
                <a:extLst>
                  <a:ext uri="{FF2B5EF4-FFF2-40B4-BE49-F238E27FC236}">
                    <a16:creationId xmlns:a16="http://schemas.microsoft.com/office/drawing/2014/main" id="{FB9C41D1-EC1E-A316-A90B-D551ABABAA7E}"/>
                  </a:ext>
                </a:extLst>
              </p:cNvPr>
              <p:cNvGraphicFramePr>
                <a:graphicFrameLocks noGrp="1"/>
              </p:cNvGraphicFramePr>
              <p:nvPr/>
            </p:nvGraphicFramePr>
            <p:xfrm>
              <a:off x="0" y="3738359"/>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xmlns="">
          <p:graphicFrame>
            <p:nvGraphicFramePr>
              <p:cNvPr id="2" name="Table 1">
                <a:extLst>
                  <a:ext uri="{FF2B5EF4-FFF2-40B4-BE49-F238E27FC236}">
                    <a16:creationId xmlns:a16="http://schemas.microsoft.com/office/drawing/2014/main" id="{FB9C41D1-EC1E-A316-A90B-D551ABABAA7E}"/>
                  </a:ext>
                </a:extLst>
              </p:cNvPr>
              <p:cNvGraphicFramePr>
                <a:graphicFrameLocks noGrp="1"/>
              </p:cNvGraphicFramePr>
              <p:nvPr>
                <p:extLst>
                  <p:ext uri="{D42A27DB-BD31-4B8C-83A1-F6EECF244321}">
                    <p14:modId xmlns:p14="http://schemas.microsoft.com/office/powerpoint/2010/main" val="620210652"/>
                  </p:ext>
                </p:extLst>
              </p:nvPr>
            </p:nvGraphicFramePr>
            <p:xfrm>
              <a:off x="0" y="3738359"/>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60960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2"/>
                          <a:stretch>
                            <a:fillRect l="-4314" r="-4314"/>
                          </a:stretch>
                        </a:blip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8DCD5B09-F386-788E-97BE-237123E76E5E}"/>
                  </a:ext>
                </a:extLst>
              </p:cNvPr>
              <p:cNvGraphicFramePr>
                <a:graphicFrameLocks noGrp="1"/>
              </p:cNvGraphicFramePr>
              <p:nvPr>
                <p:extLst>
                  <p:ext uri="{D42A27DB-BD31-4B8C-83A1-F6EECF244321}">
                    <p14:modId xmlns:p14="http://schemas.microsoft.com/office/powerpoint/2010/main" val="897846342"/>
                  </p:ext>
                </p:extLst>
              </p:nvPr>
            </p:nvGraphicFramePr>
            <p:xfrm>
              <a:off x="-227218" y="2423160"/>
              <a:ext cx="4746344" cy="1005840"/>
            </p:xfrm>
            <a:graphic>
              <a:graphicData uri="http://schemas.openxmlformats.org/drawingml/2006/table">
                <a:tbl>
                  <a:tblPr firstRow="1" firstCol="1" bandRow="1"/>
                  <a:tblGrid>
                    <a:gridCol w="25467">
                      <a:extLst>
                        <a:ext uri="{9D8B030D-6E8A-4147-A177-3AD203B41FA5}">
                          <a16:colId xmlns:a16="http://schemas.microsoft.com/office/drawing/2014/main" val="3779847109"/>
                        </a:ext>
                      </a:extLst>
                    </a:gridCol>
                    <a:gridCol w="4549127">
                      <a:extLst>
                        <a:ext uri="{9D8B030D-6E8A-4147-A177-3AD203B41FA5}">
                          <a16:colId xmlns:a16="http://schemas.microsoft.com/office/drawing/2014/main" val="1442542865"/>
                        </a:ext>
                      </a:extLst>
                    </a:gridCol>
                    <a:gridCol w="171750">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MX" sz="22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s-419"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2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22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𝑎</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oMath>
                            </m:oMathPara>
                          </a14:m>
                          <a:endParaRPr lang="es-ES" sz="2200" i="1" dirty="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sSub>
                                  <m:sSubPr>
                                    <m:ctrlPr>
                                      <a:rPr lang="es-MX" sz="22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ES" sz="22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e>
                                  <m:sub>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d>
                                  <m:dPr>
                                    <m:ctrlPr>
                                      <a:rPr lang="es-MX" sz="22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22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U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2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𝑏</m:t>
                                </m:r>
                                <m:r>
                                  <a:rPr lang="es-419" sz="22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22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m:t>
                                </m:r>
                              </m:oMath>
                            </m:oMathPara>
                          </a14:m>
                          <a:endParaRPr lang="es-MX" sz="2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2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7" name="Table 6">
                <a:extLst>
                  <a:ext uri="{FF2B5EF4-FFF2-40B4-BE49-F238E27FC236}">
                    <a16:creationId xmlns:a16="http://schemas.microsoft.com/office/drawing/2014/main" id="{8DCD5B09-F386-788E-97BE-237123E76E5E}"/>
                  </a:ext>
                </a:extLst>
              </p:cNvPr>
              <p:cNvGraphicFramePr>
                <a:graphicFrameLocks noGrp="1"/>
              </p:cNvGraphicFramePr>
              <p:nvPr>
                <p:extLst>
                  <p:ext uri="{D42A27DB-BD31-4B8C-83A1-F6EECF244321}">
                    <p14:modId xmlns:p14="http://schemas.microsoft.com/office/powerpoint/2010/main" val="897846342"/>
                  </p:ext>
                </p:extLst>
              </p:nvPr>
            </p:nvGraphicFramePr>
            <p:xfrm>
              <a:off x="-227218" y="2423160"/>
              <a:ext cx="4746344" cy="1005840"/>
            </p:xfrm>
            <a:graphic>
              <a:graphicData uri="http://schemas.openxmlformats.org/drawingml/2006/table">
                <a:tbl>
                  <a:tblPr firstRow="1" firstCol="1" bandRow="1"/>
                  <a:tblGrid>
                    <a:gridCol w="25467">
                      <a:extLst>
                        <a:ext uri="{9D8B030D-6E8A-4147-A177-3AD203B41FA5}">
                          <a16:colId xmlns:a16="http://schemas.microsoft.com/office/drawing/2014/main" val="3779847109"/>
                        </a:ext>
                      </a:extLst>
                    </a:gridCol>
                    <a:gridCol w="4549127">
                      <a:extLst>
                        <a:ext uri="{9D8B030D-6E8A-4147-A177-3AD203B41FA5}">
                          <a16:colId xmlns:a16="http://schemas.microsoft.com/office/drawing/2014/main" val="1442542865"/>
                        </a:ext>
                      </a:extLst>
                    </a:gridCol>
                    <a:gridCol w="171750">
                      <a:extLst>
                        <a:ext uri="{9D8B030D-6E8A-4147-A177-3AD203B41FA5}">
                          <a16:colId xmlns:a16="http://schemas.microsoft.com/office/drawing/2014/main" val="1707897319"/>
                        </a:ext>
                      </a:extLst>
                    </a:gridCol>
                  </a:tblGrid>
                  <a:tr h="1005840">
                    <a:tc>
                      <a:txBody>
                        <a:bodyPr/>
                        <a:lstStyle/>
                        <a:p>
                          <a:pPr marL="0" marR="0" algn="just">
                            <a:lnSpc>
                              <a:spcPct val="150000"/>
                            </a:lnSpc>
                            <a:spcBef>
                              <a:spcPts val="0"/>
                            </a:spcBef>
                            <a:spcAft>
                              <a:spcPts val="0"/>
                            </a:spcAft>
                          </a:pPr>
                          <a:r>
                            <a:rPr lang="es-419" sz="22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2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3"/>
                          <a:stretch>
                            <a:fillRect l="-535" r="-3743"/>
                          </a:stretch>
                        </a:blipFill>
                      </a:tcPr>
                    </a:tc>
                    <a:tc>
                      <a:txBody>
                        <a:bodyPr/>
                        <a:lstStyle/>
                        <a:p>
                          <a:pPr marL="0" marR="0" algn="r">
                            <a:lnSpc>
                              <a:spcPct val="150000"/>
                            </a:lnSpc>
                            <a:spcBef>
                              <a:spcPts val="0"/>
                            </a:spcBef>
                            <a:spcAft>
                              <a:spcPts val="0"/>
                            </a:spcAft>
                          </a:pPr>
                          <a:endParaRPr lang="es-MX" sz="22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5" name="Straight Arrow Connector 4">
            <a:extLst>
              <a:ext uri="{FF2B5EF4-FFF2-40B4-BE49-F238E27FC236}">
                <a16:creationId xmlns:a16="http://schemas.microsoft.com/office/drawing/2014/main" id="{6D282A9F-6B8A-59A1-0F74-0B32FCC55836}"/>
              </a:ext>
            </a:extLst>
          </p:cNvPr>
          <p:cNvCxnSpPr>
            <a:cxnSpLocks/>
          </p:cNvCxnSpPr>
          <p:nvPr/>
        </p:nvCxnSpPr>
        <p:spPr>
          <a:xfrm>
            <a:off x="5146433" y="5365032"/>
            <a:ext cx="353333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48966193-1D91-839D-B19D-349947B8AD25}"/>
              </a:ext>
            </a:extLst>
          </p:cNvPr>
          <p:cNvCxnSpPr>
            <a:cxnSpLocks/>
          </p:cNvCxnSpPr>
          <p:nvPr/>
        </p:nvCxnSpPr>
        <p:spPr>
          <a:xfrm flipV="1">
            <a:off x="5146433" y="2349305"/>
            <a:ext cx="0" cy="301572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754B0E2A-E267-DE31-EEB4-9AF95AF45180}"/>
              </a:ext>
            </a:extLst>
          </p:cNvPr>
          <p:cNvSpPr txBox="1"/>
          <p:nvPr/>
        </p:nvSpPr>
        <p:spPr>
          <a:xfrm>
            <a:off x="5890707" y="5365032"/>
            <a:ext cx="28725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a</a:t>
            </a:r>
            <a:endParaRPr lang="es-MX"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E1222453-B474-294C-772F-F14065A8CCB0}"/>
              </a:ext>
            </a:extLst>
          </p:cNvPr>
          <p:cNvSpPr txBox="1"/>
          <p:nvPr/>
        </p:nvSpPr>
        <p:spPr>
          <a:xfrm>
            <a:off x="7660892" y="5421304"/>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b</a:t>
            </a:r>
            <a:endParaRPr lang="es-MX" dirty="0">
              <a:latin typeface="Times New Roman" panose="02020603050405020304" pitchFamily="18" charset="0"/>
              <a:cs typeface="Times New Roman" panose="02020603050405020304" pitchFamily="18" charset="0"/>
            </a:endParaRPr>
          </a:p>
        </p:txBody>
      </p:sp>
      <p:sp>
        <p:nvSpPr>
          <p:cNvPr id="20" name="Freeform: Shape 19">
            <a:extLst>
              <a:ext uri="{FF2B5EF4-FFF2-40B4-BE49-F238E27FC236}">
                <a16:creationId xmlns:a16="http://schemas.microsoft.com/office/drawing/2014/main" id="{3593BBF0-49B5-C453-202D-AAB29B5E59D2}"/>
              </a:ext>
            </a:extLst>
          </p:cNvPr>
          <p:cNvSpPr/>
          <p:nvPr/>
        </p:nvSpPr>
        <p:spPr>
          <a:xfrm>
            <a:off x="5219114" y="3896825"/>
            <a:ext cx="3305908" cy="1456178"/>
          </a:xfrm>
          <a:custGeom>
            <a:avLst/>
            <a:gdLst>
              <a:gd name="connsiteX0" fmla="*/ 1237957 w 1237957"/>
              <a:gd name="connsiteY0" fmla="*/ 1969477 h 1969477"/>
              <a:gd name="connsiteX1" fmla="*/ 0 w 1237957"/>
              <a:gd name="connsiteY1" fmla="*/ 0 h 1969477"/>
              <a:gd name="connsiteX0" fmla="*/ 1294228 w 1294228"/>
              <a:gd name="connsiteY0" fmla="*/ 1969477 h 1969477"/>
              <a:gd name="connsiteX1" fmla="*/ 0 w 1294228"/>
              <a:gd name="connsiteY1" fmla="*/ 1209822 h 1969477"/>
              <a:gd name="connsiteX2" fmla="*/ 56271 w 1294228"/>
              <a:gd name="connsiteY2" fmla="*/ 0 h 1969477"/>
              <a:gd name="connsiteX0" fmla="*/ 1589650 w 1589650"/>
              <a:gd name="connsiteY0" fmla="*/ 942535 h 1270719"/>
              <a:gd name="connsiteX1" fmla="*/ 0 w 1589650"/>
              <a:gd name="connsiteY1" fmla="*/ 1209822 h 1270719"/>
              <a:gd name="connsiteX2" fmla="*/ 56271 w 1589650"/>
              <a:gd name="connsiteY2" fmla="*/ 0 h 1270719"/>
              <a:gd name="connsiteX0" fmla="*/ 1589650 w 1589650"/>
              <a:gd name="connsiteY0" fmla="*/ 942535 h 1557877"/>
              <a:gd name="connsiteX1" fmla="*/ 0 w 1589650"/>
              <a:gd name="connsiteY1" fmla="*/ 1209822 h 1557877"/>
              <a:gd name="connsiteX2" fmla="*/ 56271 w 1589650"/>
              <a:gd name="connsiteY2" fmla="*/ 0 h 1557877"/>
              <a:gd name="connsiteX0" fmla="*/ 2630659 w 2630659"/>
              <a:gd name="connsiteY0" fmla="*/ 773723 h 1389065"/>
              <a:gd name="connsiteX1" fmla="*/ 1041009 w 2630659"/>
              <a:gd name="connsiteY1" fmla="*/ 1041010 h 1389065"/>
              <a:gd name="connsiteX2" fmla="*/ 0 w 2630659"/>
              <a:gd name="connsiteY2" fmla="*/ 0 h 1389065"/>
              <a:gd name="connsiteX0" fmla="*/ 2674557 w 2674557"/>
              <a:gd name="connsiteY0" fmla="*/ 773723 h 1389065"/>
              <a:gd name="connsiteX1" fmla="*/ 1084907 w 2674557"/>
              <a:gd name="connsiteY1" fmla="*/ 1041010 h 1389065"/>
              <a:gd name="connsiteX2" fmla="*/ 43898 w 2674557"/>
              <a:gd name="connsiteY2" fmla="*/ 0 h 1389065"/>
              <a:gd name="connsiteX0" fmla="*/ 2671916 w 2671916"/>
              <a:gd name="connsiteY0" fmla="*/ 773723 h 1516574"/>
              <a:gd name="connsiteX1" fmla="*/ 1194808 w 2671916"/>
              <a:gd name="connsiteY1" fmla="*/ 1294228 h 1516574"/>
              <a:gd name="connsiteX2" fmla="*/ 41257 w 2671916"/>
              <a:gd name="connsiteY2" fmla="*/ 0 h 1516574"/>
              <a:gd name="connsiteX0" fmla="*/ 2718725 w 2718725"/>
              <a:gd name="connsiteY0" fmla="*/ 773723 h 1516574"/>
              <a:gd name="connsiteX1" fmla="*/ 1241617 w 2718725"/>
              <a:gd name="connsiteY1" fmla="*/ 1294228 h 1516574"/>
              <a:gd name="connsiteX2" fmla="*/ 88066 w 2718725"/>
              <a:gd name="connsiteY2" fmla="*/ 0 h 1516574"/>
              <a:gd name="connsiteX0" fmla="*/ 2718725 w 2718725"/>
              <a:gd name="connsiteY0" fmla="*/ 773723 h 1443343"/>
              <a:gd name="connsiteX1" fmla="*/ 1241617 w 2718725"/>
              <a:gd name="connsiteY1" fmla="*/ 1294228 h 1443343"/>
              <a:gd name="connsiteX2" fmla="*/ 88066 w 2718725"/>
              <a:gd name="connsiteY2" fmla="*/ 0 h 1443343"/>
              <a:gd name="connsiteX0" fmla="*/ 2873470 w 2873470"/>
              <a:gd name="connsiteY0" fmla="*/ 196948 h 1307402"/>
              <a:gd name="connsiteX1" fmla="*/ 1241617 w 2873470"/>
              <a:gd name="connsiteY1" fmla="*/ 1294228 h 1307402"/>
              <a:gd name="connsiteX2" fmla="*/ 88066 w 2873470"/>
              <a:gd name="connsiteY2" fmla="*/ 0 h 1307402"/>
              <a:gd name="connsiteX0" fmla="*/ 2851591 w 2851591"/>
              <a:gd name="connsiteY0" fmla="*/ 196948 h 1361421"/>
              <a:gd name="connsiteX1" fmla="*/ 1529227 w 2851591"/>
              <a:gd name="connsiteY1" fmla="*/ 1350499 h 1361421"/>
              <a:gd name="connsiteX2" fmla="*/ 66187 w 2851591"/>
              <a:gd name="connsiteY2" fmla="*/ 0 h 1361421"/>
              <a:gd name="connsiteX0" fmla="*/ 3283790 w 3283790"/>
              <a:gd name="connsiteY0" fmla="*/ 98474 h 1262947"/>
              <a:gd name="connsiteX1" fmla="*/ 1961426 w 3283790"/>
              <a:gd name="connsiteY1" fmla="*/ 1252025 h 1262947"/>
              <a:gd name="connsiteX2" fmla="*/ 48219 w 3283790"/>
              <a:gd name="connsiteY2" fmla="*/ 0 h 1262947"/>
              <a:gd name="connsiteX0" fmla="*/ 3235571 w 3235571"/>
              <a:gd name="connsiteY0" fmla="*/ 98474 h 1367444"/>
              <a:gd name="connsiteX1" fmla="*/ 1913207 w 3235571"/>
              <a:gd name="connsiteY1" fmla="*/ 1252025 h 1367444"/>
              <a:gd name="connsiteX2" fmla="*/ 914401 w 3235571"/>
              <a:gd name="connsiteY2" fmla="*/ 1209822 h 1367444"/>
              <a:gd name="connsiteX3" fmla="*/ 0 w 3235571"/>
              <a:gd name="connsiteY3" fmla="*/ 0 h 1367444"/>
              <a:gd name="connsiteX0" fmla="*/ 3235571 w 3235571"/>
              <a:gd name="connsiteY0" fmla="*/ 98474 h 1450121"/>
              <a:gd name="connsiteX1" fmla="*/ 2264899 w 3235571"/>
              <a:gd name="connsiteY1" fmla="*/ 1378635 h 1450121"/>
              <a:gd name="connsiteX2" fmla="*/ 914401 w 3235571"/>
              <a:gd name="connsiteY2" fmla="*/ 1209822 h 1450121"/>
              <a:gd name="connsiteX3" fmla="*/ 0 w 3235571"/>
              <a:gd name="connsiteY3" fmla="*/ 0 h 1450121"/>
              <a:gd name="connsiteX0" fmla="*/ 3235571 w 3235571"/>
              <a:gd name="connsiteY0" fmla="*/ 98474 h 1450121"/>
              <a:gd name="connsiteX1" fmla="*/ 2264899 w 3235571"/>
              <a:gd name="connsiteY1" fmla="*/ 1378635 h 1450121"/>
              <a:gd name="connsiteX2" fmla="*/ 914401 w 3235571"/>
              <a:gd name="connsiteY2" fmla="*/ 1209822 h 1450121"/>
              <a:gd name="connsiteX3" fmla="*/ 0 w 3235571"/>
              <a:gd name="connsiteY3" fmla="*/ 0 h 1450121"/>
              <a:gd name="connsiteX0" fmla="*/ 3235571 w 3235571"/>
              <a:gd name="connsiteY0" fmla="*/ 98474 h 1378635"/>
              <a:gd name="connsiteX1" fmla="*/ 2264899 w 3235571"/>
              <a:gd name="connsiteY1" fmla="*/ 1378635 h 1378635"/>
              <a:gd name="connsiteX2" fmla="*/ 914401 w 3235571"/>
              <a:gd name="connsiteY2" fmla="*/ 1209822 h 1378635"/>
              <a:gd name="connsiteX3" fmla="*/ 0 w 3235571"/>
              <a:gd name="connsiteY3" fmla="*/ 0 h 1378635"/>
              <a:gd name="connsiteX0" fmla="*/ 2616593 w 2616593"/>
              <a:gd name="connsiteY0" fmla="*/ 0 h 1280161"/>
              <a:gd name="connsiteX1" fmla="*/ 1645921 w 2616593"/>
              <a:gd name="connsiteY1" fmla="*/ 1280161 h 1280161"/>
              <a:gd name="connsiteX2" fmla="*/ 295423 w 2616593"/>
              <a:gd name="connsiteY2" fmla="*/ 1111348 h 1280161"/>
              <a:gd name="connsiteX3" fmla="*/ 0 w 2616593"/>
              <a:gd name="connsiteY3" fmla="*/ 112541 h 1280161"/>
              <a:gd name="connsiteX0" fmla="*/ 2912015 w 2912015"/>
              <a:gd name="connsiteY0" fmla="*/ 42204 h 1322365"/>
              <a:gd name="connsiteX1" fmla="*/ 1941343 w 2912015"/>
              <a:gd name="connsiteY1" fmla="*/ 1322365 h 1322365"/>
              <a:gd name="connsiteX2" fmla="*/ 590845 w 2912015"/>
              <a:gd name="connsiteY2" fmla="*/ 1153552 h 1322365"/>
              <a:gd name="connsiteX3" fmla="*/ 0 w 2912015"/>
              <a:gd name="connsiteY3" fmla="*/ 0 h 1322365"/>
              <a:gd name="connsiteX0" fmla="*/ 2912015 w 2912015"/>
              <a:gd name="connsiteY0" fmla="*/ 42204 h 1358828"/>
              <a:gd name="connsiteX1" fmla="*/ 1941343 w 2912015"/>
              <a:gd name="connsiteY1" fmla="*/ 1322365 h 1358828"/>
              <a:gd name="connsiteX2" fmla="*/ 801860 w 2912015"/>
              <a:gd name="connsiteY2" fmla="*/ 1252026 h 1358828"/>
              <a:gd name="connsiteX3" fmla="*/ 0 w 2912015"/>
              <a:gd name="connsiteY3" fmla="*/ 0 h 1358828"/>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3031871 w 3031871"/>
              <a:gd name="connsiteY0" fmla="*/ 42204 h 1336024"/>
              <a:gd name="connsiteX1" fmla="*/ 2061199 w 3031871"/>
              <a:gd name="connsiteY1" fmla="*/ 1322365 h 1336024"/>
              <a:gd name="connsiteX2" fmla="*/ 415279 w 3031871"/>
              <a:gd name="connsiteY2" fmla="*/ 1308297 h 1336024"/>
              <a:gd name="connsiteX3" fmla="*/ 119856 w 3031871"/>
              <a:gd name="connsiteY3" fmla="*/ 0 h 1336024"/>
              <a:gd name="connsiteX0" fmla="*/ 3334046 w 3334046"/>
              <a:gd name="connsiteY0" fmla="*/ 309490 h 1603310"/>
              <a:gd name="connsiteX1" fmla="*/ 2363374 w 3334046"/>
              <a:gd name="connsiteY1" fmla="*/ 1589651 h 1603310"/>
              <a:gd name="connsiteX2" fmla="*/ 717454 w 3334046"/>
              <a:gd name="connsiteY2" fmla="*/ 1575583 h 1603310"/>
              <a:gd name="connsiteX3" fmla="*/ 0 w 3334046"/>
              <a:gd name="connsiteY3" fmla="*/ 0 h 1603310"/>
              <a:gd name="connsiteX0" fmla="*/ 3344582 w 3344582"/>
              <a:gd name="connsiteY0" fmla="*/ 309490 h 1603310"/>
              <a:gd name="connsiteX1" fmla="*/ 2373910 w 3344582"/>
              <a:gd name="connsiteY1" fmla="*/ 1589651 h 1603310"/>
              <a:gd name="connsiteX2" fmla="*/ 727990 w 3344582"/>
              <a:gd name="connsiteY2" fmla="*/ 1575583 h 1603310"/>
              <a:gd name="connsiteX3" fmla="*/ 10536 w 3344582"/>
              <a:gd name="connsiteY3" fmla="*/ 0 h 1603310"/>
              <a:gd name="connsiteX0" fmla="*/ 3344582 w 3344582"/>
              <a:gd name="connsiteY0" fmla="*/ 309490 h 1600442"/>
              <a:gd name="connsiteX1" fmla="*/ 2486452 w 3344582"/>
              <a:gd name="connsiteY1" fmla="*/ 1575584 h 1600442"/>
              <a:gd name="connsiteX2" fmla="*/ 727990 w 3344582"/>
              <a:gd name="connsiteY2" fmla="*/ 1575583 h 1600442"/>
              <a:gd name="connsiteX3" fmla="*/ 10536 w 3344582"/>
              <a:gd name="connsiteY3" fmla="*/ 0 h 1600442"/>
              <a:gd name="connsiteX0" fmla="*/ 3344582 w 3344582"/>
              <a:gd name="connsiteY0" fmla="*/ 309490 h 1600442"/>
              <a:gd name="connsiteX1" fmla="*/ 2486452 w 3344582"/>
              <a:gd name="connsiteY1" fmla="*/ 1575584 h 1600442"/>
              <a:gd name="connsiteX2" fmla="*/ 727990 w 3344582"/>
              <a:gd name="connsiteY2" fmla="*/ 1575583 h 1600442"/>
              <a:gd name="connsiteX3" fmla="*/ 10536 w 3344582"/>
              <a:gd name="connsiteY3" fmla="*/ 0 h 1600442"/>
              <a:gd name="connsiteX0" fmla="*/ 3574582 w 3574582"/>
              <a:gd name="connsiteY0" fmla="*/ 182880 h 1473832"/>
              <a:gd name="connsiteX1" fmla="*/ 2716452 w 3574582"/>
              <a:gd name="connsiteY1" fmla="*/ 1448974 h 1473832"/>
              <a:gd name="connsiteX2" fmla="*/ 957990 w 3574582"/>
              <a:gd name="connsiteY2" fmla="*/ 1448973 h 1473832"/>
              <a:gd name="connsiteX3" fmla="*/ 1385 w 3574582"/>
              <a:gd name="connsiteY3" fmla="*/ 0 h 1473832"/>
              <a:gd name="connsiteX0" fmla="*/ 3574582 w 3574582"/>
              <a:gd name="connsiteY0" fmla="*/ 182880 h 1456178"/>
              <a:gd name="connsiteX1" fmla="*/ 2716452 w 3574582"/>
              <a:gd name="connsiteY1" fmla="*/ 1448974 h 1456178"/>
              <a:gd name="connsiteX2" fmla="*/ 957990 w 3574582"/>
              <a:gd name="connsiteY2" fmla="*/ 1448973 h 1456178"/>
              <a:gd name="connsiteX3" fmla="*/ 1385 w 3574582"/>
              <a:gd name="connsiteY3" fmla="*/ 0 h 1456178"/>
            </a:gdLst>
            <a:ahLst/>
            <a:cxnLst>
              <a:cxn ang="0">
                <a:pos x="connsiteX0" y="connsiteY0"/>
              </a:cxn>
              <a:cxn ang="0">
                <a:pos x="connsiteX1" y="connsiteY1"/>
              </a:cxn>
              <a:cxn ang="0">
                <a:pos x="connsiteX2" y="connsiteY2"/>
              </a:cxn>
              <a:cxn ang="0">
                <a:pos x="connsiteX3" y="connsiteY3"/>
              </a:cxn>
            </a:cxnLst>
            <a:rect l="l" t="t" r="r" b="b"/>
            <a:pathLst>
              <a:path w="3574582" h="1456178">
                <a:moveTo>
                  <a:pt x="3574582" y="182880"/>
                </a:moveTo>
                <a:cubicBezTo>
                  <a:pt x="3333086" y="1209821"/>
                  <a:pt x="3232853" y="1301264"/>
                  <a:pt x="2716452" y="1448974"/>
                </a:cubicBezTo>
                <a:cubicBezTo>
                  <a:pt x="2228772" y="1420839"/>
                  <a:pt x="1698889" y="1474765"/>
                  <a:pt x="957990" y="1448973"/>
                </a:cubicBezTo>
                <a:cubicBezTo>
                  <a:pt x="146753" y="1366911"/>
                  <a:pt x="-17372" y="522850"/>
                  <a:pt x="13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1" name="Freeform: Shape 20">
            <a:extLst>
              <a:ext uri="{FF2B5EF4-FFF2-40B4-BE49-F238E27FC236}">
                <a16:creationId xmlns:a16="http://schemas.microsoft.com/office/drawing/2014/main" id="{04A703DC-0309-E6FC-E48A-AD0E21E03E1F}"/>
              </a:ext>
            </a:extLst>
          </p:cNvPr>
          <p:cNvSpPr/>
          <p:nvPr/>
        </p:nvSpPr>
        <p:spPr>
          <a:xfrm>
            <a:off x="4540258" y="4049225"/>
            <a:ext cx="4927298" cy="1315791"/>
          </a:xfrm>
          <a:custGeom>
            <a:avLst/>
            <a:gdLst>
              <a:gd name="connsiteX0" fmla="*/ 1237957 w 1237957"/>
              <a:gd name="connsiteY0" fmla="*/ 1969477 h 1969477"/>
              <a:gd name="connsiteX1" fmla="*/ 0 w 1237957"/>
              <a:gd name="connsiteY1" fmla="*/ 0 h 1969477"/>
              <a:gd name="connsiteX0" fmla="*/ 1294228 w 1294228"/>
              <a:gd name="connsiteY0" fmla="*/ 1969477 h 1969477"/>
              <a:gd name="connsiteX1" fmla="*/ 0 w 1294228"/>
              <a:gd name="connsiteY1" fmla="*/ 1209822 h 1969477"/>
              <a:gd name="connsiteX2" fmla="*/ 56271 w 1294228"/>
              <a:gd name="connsiteY2" fmla="*/ 0 h 1969477"/>
              <a:gd name="connsiteX0" fmla="*/ 1589650 w 1589650"/>
              <a:gd name="connsiteY0" fmla="*/ 942535 h 1270719"/>
              <a:gd name="connsiteX1" fmla="*/ 0 w 1589650"/>
              <a:gd name="connsiteY1" fmla="*/ 1209822 h 1270719"/>
              <a:gd name="connsiteX2" fmla="*/ 56271 w 1589650"/>
              <a:gd name="connsiteY2" fmla="*/ 0 h 1270719"/>
              <a:gd name="connsiteX0" fmla="*/ 1589650 w 1589650"/>
              <a:gd name="connsiteY0" fmla="*/ 942535 h 1557877"/>
              <a:gd name="connsiteX1" fmla="*/ 0 w 1589650"/>
              <a:gd name="connsiteY1" fmla="*/ 1209822 h 1557877"/>
              <a:gd name="connsiteX2" fmla="*/ 56271 w 1589650"/>
              <a:gd name="connsiteY2" fmla="*/ 0 h 1557877"/>
              <a:gd name="connsiteX0" fmla="*/ 2630659 w 2630659"/>
              <a:gd name="connsiteY0" fmla="*/ 773723 h 1389065"/>
              <a:gd name="connsiteX1" fmla="*/ 1041009 w 2630659"/>
              <a:gd name="connsiteY1" fmla="*/ 1041010 h 1389065"/>
              <a:gd name="connsiteX2" fmla="*/ 0 w 2630659"/>
              <a:gd name="connsiteY2" fmla="*/ 0 h 1389065"/>
              <a:gd name="connsiteX0" fmla="*/ 2674557 w 2674557"/>
              <a:gd name="connsiteY0" fmla="*/ 773723 h 1389065"/>
              <a:gd name="connsiteX1" fmla="*/ 1084907 w 2674557"/>
              <a:gd name="connsiteY1" fmla="*/ 1041010 h 1389065"/>
              <a:gd name="connsiteX2" fmla="*/ 43898 w 2674557"/>
              <a:gd name="connsiteY2" fmla="*/ 0 h 1389065"/>
              <a:gd name="connsiteX0" fmla="*/ 2671916 w 2671916"/>
              <a:gd name="connsiteY0" fmla="*/ 773723 h 1516574"/>
              <a:gd name="connsiteX1" fmla="*/ 1194808 w 2671916"/>
              <a:gd name="connsiteY1" fmla="*/ 1294228 h 1516574"/>
              <a:gd name="connsiteX2" fmla="*/ 41257 w 2671916"/>
              <a:gd name="connsiteY2" fmla="*/ 0 h 1516574"/>
              <a:gd name="connsiteX0" fmla="*/ 2718725 w 2718725"/>
              <a:gd name="connsiteY0" fmla="*/ 773723 h 1516574"/>
              <a:gd name="connsiteX1" fmla="*/ 1241617 w 2718725"/>
              <a:gd name="connsiteY1" fmla="*/ 1294228 h 1516574"/>
              <a:gd name="connsiteX2" fmla="*/ 88066 w 2718725"/>
              <a:gd name="connsiteY2" fmla="*/ 0 h 1516574"/>
              <a:gd name="connsiteX0" fmla="*/ 2718725 w 2718725"/>
              <a:gd name="connsiteY0" fmla="*/ 773723 h 1443343"/>
              <a:gd name="connsiteX1" fmla="*/ 1241617 w 2718725"/>
              <a:gd name="connsiteY1" fmla="*/ 1294228 h 1443343"/>
              <a:gd name="connsiteX2" fmla="*/ 88066 w 2718725"/>
              <a:gd name="connsiteY2" fmla="*/ 0 h 1443343"/>
              <a:gd name="connsiteX0" fmla="*/ 2873470 w 2873470"/>
              <a:gd name="connsiteY0" fmla="*/ 196948 h 1307402"/>
              <a:gd name="connsiteX1" fmla="*/ 1241617 w 2873470"/>
              <a:gd name="connsiteY1" fmla="*/ 1294228 h 1307402"/>
              <a:gd name="connsiteX2" fmla="*/ 88066 w 2873470"/>
              <a:gd name="connsiteY2" fmla="*/ 0 h 1307402"/>
              <a:gd name="connsiteX0" fmla="*/ 2851591 w 2851591"/>
              <a:gd name="connsiteY0" fmla="*/ 196948 h 1361421"/>
              <a:gd name="connsiteX1" fmla="*/ 1529227 w 2851591"/>
              <a:gd name="connsiteY1" fmla="*/ 1350499 h 1361421"/>
              <a:gd name="connsiteX2" fmla="*/ 66187 w 2851591"/>
              <a:gd name="connsiteY2" fmla="*/ 0 h 1361421"/>
              <a:gd name="connsiteX0" fmla="*/ 3283790 w 3283790"/>
              <a:gd name="connsiteY0" fmla="*/ 98474 h 1262947"/>
              <a:gd name="connsiteX1" fmla="*/ 1961426 w 3283790"/>
              <a:gd name="connsiteY1" fmla="*/ 1252025 h 1262947"/>
              <a:gd name="connsiteX2" fmla="*/ 48219 w 3283790"/>
              <a:gd name="connsiteY2" fmla="*/ 0 h 1262947"/>
              <a:gd name="connsiteX0" fmla="*/ 3235571 w 3235571"/>
              <a:gd name="connsiteY0" fmla="*/ 98474 h 1367444"/>
              <a:gd name="connsiteX1" fmla="*/ 1913207 w 3235571"/>
              <a:gd name="connsiteY1" fmla="*/ 1252025 h 1367444"/>
              <a:gd name="connsiteX2" fmla="*/ 914401 w 3235571"/>
              <a:gd name="connsiteY2" fmla="*/ 1209822 h 1367444"/>
              <a:gd name="connsiteX3" fmla="*/ 0 w 3235571"/>
              <a:gd name="connsiteY3" fmla="*/ 0 h 1367444"/>
              <a:gd name="connsiteX0" fmla="*/ 3235571 w 3235571"/>
              <a:gd name="connsiteY0" fmla="*/ 98474 h 1450121"/>
              <a:gd name="connsiteX1" fmla="*/ 2264899 w 3235571"/>
              <a:gd name="connsiteY1" fmla="*/ 1378635 h 1450121"/>
              <a:gd name="connsiteX2" fmla="*/ 914401 w 3235571"/>
              <a:gd name="connsiteY2" fmla="*/ 1209822 h 1450121"/>
              <a:gd name="connsiteX3" fmla="*/ 0 w 3235571"/>
              <a:gd name="connsiteY3" fmla="*/ 0 h 1450121"/>
              <a:gd name="connsiteX0" fmla="*/ 3235571 w 3235571"/>
              <a:gd name="connsiteY0" fmla="*/ 98474 h 1450121"/>
              <a:gd name="connsiteX1" fmla="*/ 2264899 w 3235571"/>
              <a:gd name="connsiteY1" fmla="*/ 1378635 h 1450121"/>
              <a:gd name="connsiteX2" fmla="*/ 914401 w 3235571"/>
              <a:gd name="connsiteY2" fmla="*/ 1209822 h 1450121"/>
              <a:gd name="connsiteX3" fmla="*/ 0 w 3235571"/>
              <a:gd name="connsiteY3" fmla="*/ 0 h 1450121"/>
              <a:gd name="connsiteX0" fmla="*/ 3235571 w 3235571"/>
              <a:gd name="connsiteY0" fmla="*/ 98474 h 1378635"/>
              <a:gd name="connsiteX1" fmla="*/ 2264899 w 3235571"/>
              <a:gd name="connsiteY1" fmla="*/ 1378635 h 1378635"/>
              <a:gd name="connsiteX2" fmla="*/ 914401 w 3235571"/>
              <a:gd name="connsiteY2" fmla="*/ 1209822 h 1378635"/>
              <a:gd name="connsiteX3" fmla="*/ 0 w 3235571"/>
              <a:gd name="connsiteY3" fmla="*/ 0 h 1378635"/>
              <a:gd name="connsiteX0" fmla="*/ 2616593 w 2616593"/>
              <a:gd name="connsiteY0" fmla="*/ 0 h 1280161"/>
              <a:gd name="connsiteX1" fmla="*/ 1645921 w 2616593"/>
              <a:gd name="connsiteY1" fmla="*/ 1280161 h 1280161"/>
              <a:gd name="connsiteX2" fmla="*/ 295423 w 2616593"/>
              <a:gd name="connsiteY2" fmla="*/ 1111348 h 1280161"/>
              <a:gd name="connsiteX3" fmla="*/ 0 w 2616593"/>
              <a:gd name="connsiteY3" fmla="*/ 112541 h 1280161"/>
              <a:gd name="connsiteX0" fmla="*/ 2912015 w 2912015"/>
              <a:gd name="connsiteY0" fmla="*/ 42204 h 1322365"/>
              <a:gd name="connsiteX1" fmla="*/ 1941343 w 2912015"/>
              <a:gd name="connsiteY1" fmla="*/ 1322365 h 1322365"/>
              <a:gd name="connsiteX2" fmla="*/ 590845 w 2912015"/>
              <a:gd name="connsiteY2" fmla="*/ 1153552 h 1322365"/>
              <a:gd name="connsiteX3" fmla="*/ 0 w 2912015"/>
              <a:gd name="connsiteY3" fmla="*/ 0 h 1322365"/>
              <a:gd name="connsiteX0" fmla="*/ 2912015 w 2912015"/>
              <a:gd name="connsiteY0" fmla="*/ 42204 h 1358828"/>
              <a:gd name="connsiteX1" fmla="*/ 1941343 w 2912015"/>
              <a:gd name="connsiteY1" fmla="*/ 1322365 h 1358828"/>
              <a:gd name="connsiteX2" fmla="*/ 801860 w 2912015"/>
              <a:gd name="connsiteY2" fmla="*/ 1252026 h 1358828"/>
              <a:gd name="connsiteX3" fmla="*/ 0 w 2912015"/>
              <a:gd name="connsiteY3" fmla="*/ 0 h 1358828"/>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2912015 w 2912015"/>
              <a:gd name="connsiteY0" fmla="*/ 42204 h 1322365"/>
              <a:gd name="connsiteX1" fmla="*/ 1941343 w 2912015"/>
              <a:gd name="connsiteY1" fmla="*/ 1322365 h 1322365"/>
              <a:gd name="connsiteX2" fmla="*/ 801860 w 2912015"/>
              <a:gd name="connsiteY2" fmla="*/ 1252026 h 1322365"/>
              <a:gd name="connsiteX3" fmla="*/ 0 w 2912015"/>
              <a:gd name="connsiteY3" fmla="*/ 0 h 1322365"/>
              <a:gd name="connsiteX0" fmla="*/ 3031871 w 3031871"/>
              <a:gd name="connsiteY0" fmla="*/ 42204 h 1336024"/>
              <a:gd name="connsiteX1" fmla="*/ 2061199 w 3031871"/>
              <a:gd name="connsiteY1" fmla="*/ 1322365 h 1336024"/>
              <a:gd name="connsiteX2" fmla="*/ 415279 w 3031871"/>
              <a:gd name="connsiteY2" fmla="*/ 1308297 h 1336024"/>
              <a:gd name="connsiteX3" fmla="*/ 119856 w 3031871"/>
              <a:gd name="connsiteY3" fmla="*/ 0 h 1336024"/>
              <a:gd name="connsiteX0" fmla="*/ 3334046 w 3334046"/>
              <a:gd name="connsiteY0" fmla="*/ 309490 h 1603310"/>
              <a:gd name="connsiteX1" fmla="*/ 2363374 w 3334046"/>
              <a:gd name="connsiteY1" fmla="*/ 1589651 h 1603310"/>
              <a:gd name="connsiteX2" fmla="*/ 717454 w 3334046"/>
              <a:gd name="connsiteY2" fmla="*/ 1575583 h 1603310"/>
              <a:gd name="connsiteX3" fmla="*/ 0 w 3334046"/>
              <a:gd name="connsiteY3" fmla="*/ 0 h 1603310"/>
              <a:gd name="connsiteX0" fmla="*/ 3344582 w 3344582"/>
              <a:gd name="connsiteY0" fmla="*/ 309490 h 1603310"/>
              <a:gd name="connsiteX1" fmla="*/ 2373910 w 3344582"/>
              <a:gd name="connsiteY1" fmla="*/ 1589651 h 1603310"/>
              <a:gd name="connsiteX2" fmla="*/ 727990 w 3344582"/>
              <a:gd name="connsiteY2" fmla="*/ 1575583 h 1603310"/>
              <a:gd name="connsiteX3" fmla="*/ 10536 w 3344582"/>
              <a:gd name="connsiteY3" fmla="*/ 0 h 1603310"/>
              <a:gd name="connsiteX0" fmla="*/ 3344582 w 3344582"/>
              <a:gd name="connsiteY0" fmla="*/ 309490 h 1600442"/>
              <a:gd name="connsiteX1" fmla="*/ 2486452 w 3344582"/>
              <a:gd name="connsiteY1" fmla="*/ 1575584 h 1600442"/>
              <a:gd name="connsiteX2" fmla="*/ 727990 w 3344582"/>
              <a:gd name="connsiteY2" fmla="*/ 1575583 h 1600442"/>
              <a:gd name="connsiteX3" fmla="*/ 10536 w 3344582"/>
              <a:gd name="connsiteY3" fmla="*/ 0 h 1600442"/>
              <a:gd name="connsiteX0" fmla="*/ 3344582 w 3344582"/>
              <a:gd name="connsiteY0" fmla="*/ 309490 h 1600442"/>
              <a:gd name="connsiteX1" fmla="*/ 2486452 w 3344582"/>
              <a:gd name="connsiteY1" fmla="*/ 1575584 h 1600442"/>
              <a:gd name="connsiteX2" fmla="*/ 727990 w 3344582"/>
              <a:gd name="connsiteY2" fmla="*/ 1575583 h 1600442"/>
              <a:gd name="connsiteX3" fmla="*/ 10536 w 3344582"/>
              <a:gd name="connsiteY3" fmla="*/ 0 h 1600442"/>
              <a:gd name="connsiteX0" fmla="*/ 3574582 w 3574582"/>
              <a:gd name="connsiteY0" fmla="*/ 182880 h 1473832"/>
              <a:gd name="connsiteX1" fmla="*/ 2716452 w 3574582"/>
              <a:gd name="connsiteY1" fmla="*/ 1448974 h 1473832"/>
              <a:gd name="connsiteX2" fmla="*/ 957990 w 3574582"/>
              <a:gd name="connsiteY2" fmla="*/ 1448973 h 1473832"/>
              <a:gd name="connsiteX3" fmla="*/ 1385 w 3574582"/>
              <a:gd name="connsiteY3" fmla="*/ 0 h 1473832"/>
              <a:gd name="connsiteX0" fmla="*/ 3574582 w 3574582"/>
              <a:gd name="connsiteY0" fmla="*/ 182880 h 1456178"/>
              <a:gd name="connsiteX1" fmla="*/ 2716452 w 3574582"/>
              <a:gd name="connsiteY1" fmla="*/ 1448974 h 1456178"/>
              <a:gd name="connsiteX2" fmla="*/ 957990 w 3574582"/>
              <a:gd name="connsiteY2" fmla="*/ 1448973 h 1456178"/>
              <a:gd name="connsiteX3" fmla="*/ 1385 w 3574582"/>
              <a:gd name="connsiteY3" fmla="*/ 0 h 1456178"/>
            </a:gdLst>
            <a:ahLst/>
            <a:cxnLst>
              <a:cxn ang="0">
                <a:pos x="connsiteX0" y="connsiteY0"/>
              </a:cxn>
              <a:cxn ang="0">
                <a:pos x="connsiteX1" y="connsiteY1"/>
              </a:cxn>
              <a:cxn ang="0">
                <a:pos x="connsiteX2" y="connsiteY2"/>
              </a:cxn>
              <a:cxn ang="0">
                <a:pos x="connsiteX3" y="connsiteY3"/>
              </a:cxn>
            </a:cxnLst>
            <a:rect l="l" t="t" r="r" b="b"/>
            <a:pathLst>
              <a:path w="3574582" h="1456178">
                <a:moveTo>
                  <a:pt x="3574582" y="182880"/>
                </a:moveTo>
                <a:cubicBezTo>
                  <a:pt x="3333086" y="1209821"/>
                  <a:pt x="3232853" y="1301264"/>
                  <a:pt x="2716452" y="1448974"/>
                </a:cubicBezTo>
                <a:cubicBezTo>
                  <a:pt x="2228772" y="1420839"/>
                  <a:pt x="1698889" y="1474765"/>
                  <a:pt x="957990" y="1448973"/>
                </a:cubicBezTo>
                <a:cubicBezTo>
                  <a:pt x="146753" y="1366911"/>
                  <a:pt x="-17372" y="522850"/>
                  <a:pt x="1385"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0CDA85FB-7A03-354E-A067-F22C8B4DAF79}"/>
                  </a:ext>
                </a:extLst>
              </p:cNvPr>
              <p:cNvSpPr txBox="1"/>
              <p:nvPr/>
            </p:nvSpPr>
            <p:spPr>
              <a:xfrm>
                <a:off x="8945337" y="3742671"/>
                <a:ext cx="12379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n-US" sz="1800" b="0" i="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=0.1</m:t>
                      </m:r>
                    </m:oMath>
                  </m:oMathPara>
                </a14:m>
                <a:endParaRPr lang="es-MX" dirty="0"/>
              </a:p>
            </p:txBody>
          </p:sp>
        </mc:Choice>
        <mc:Fallback xmlns="">
          <p:sp>
            <p:nvSpPr>
              <p:cNvPr id="24" name="TextBox 23">
                <a:extLst>
                  <a:ext uri="{FF2B5EF4-FFF2-40B4-BE49-F238E27FC236}">
                    <a16:creationId xmlns:a16="http://schemas.microsoft.com/office/drawing/2014/main" id="{0CDA85FB-7A03-354E-A067-F22C8B4DAF79}"/>
                  </a:ext>
                </a:extLst>
              </p:cNvPr>
              <p:cNvSpPr txBox="1">
                <a:spLocks noRot="1" noChangeAspect="1" noMove="1" noResize="1" noEditPoints="1" noAdjustHandles="1" noChangeArrowheads="1" noChangeShapeType="1" noTextEdit="1"/>
              </p:cNvSpPr>
              <p:nvPr/>
            </p:nvSpPr>
            <p:spPr>
              <a:xfrm>
                <a:off x="8945337" y="3742671"/>
                <a:ext cx="1237956" cy="369332"/>
              </a:xfrm>
              <a:prstGeom prst="rect">
                <a:avLst/>
              </a:prstGeom>
              <a:blipFill>
                <a:blip r:embed="rId4"/>
                <a:stretch>
                  <a:fillRect/>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5B912B7-BAB2-FB15-133B-E7B3C8C8BC68}"/>
                  </a:ext>
                </a:extLst>
              </p:cNvPr>
              <p:cNvSpPr txBox="1"/>
              <p:nvPr/>
            </p:nvSpPr>
            <p:spPr>
              <a:xfrm>
                <a:off x="7906044" y="3712192"/>
                <a:ext cx="12379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18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n-US" sz="1800" b="0" i="0"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=1</m:t>
                      </m:r>
                    </m:oMath>
                  </m:oMathPara>
                </a14:m>
                <a:endParaRPr lang="es-MX" dirty="0"/>
              </a:p>
            </p:txBody>
          </p:sp>
        </mc:Choice>
        <mc:Fallback xmlns="">
          <p:sp>
            <p:nvSpPr>
              <p:cNvPr id="25" name="TextBox 24">
                <a:extLst>
                  <a:ext uri="{FF2B5EF4-FFF2-40B4-BE49-F238E27FC236}">
                    <a16:creationId xmlns:a16="http://schemas.microsoft.com/office/drawing/2014/main" id="{35B912B7-BAB2-FB15-133B-E7B3C8C8BC68}"/>
                  </a:ext>
                </a:extLst>
              </p:cNvPr>
              <p:cNvSpPr txBox="1">
                <a:spLocks noRot="1" noChangeAspect="1" noMove="1" noResize="1" noEditPoints="1" noAdjustHandles="1" noChangeArrowheads="1" noChangeShapeType="1" noTextEdit="1"/>
              </p:cNvSpPr>
              <p:nvPr/>
            </p:nvSpPr>
            <p:spPr>
              <a:xfrm>
                <a:off x="7906044" y="3712192"/>
                <a:ext cx="1237956" cy="369332"/>
              </a:xfrm>
              <a:prstGeom prst="rect">
                <a:avLst/>
              </a:prstGeom>
              <a:blipFill>
                <a:blip r:embed="rId5"/>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15216443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5F00D-D360-5DE0-BF48-8E085A1A6E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362BB-140E-19E2-9D2D-A08F5E8023D3}"/>
              </a:ext>
            </a:extLst>
          </p:cNvPr>
          <p:cNvSpPr>
            <a:spLocks noGrp="1"/>
          </p:cNvSpPr>
          <p:nvPr>
            <p:ph type="sldNum" sz="quarter" idx="12"/>
          </p:nvPr>
        </p:nvSpPr>
        <p:spPr/>
        <p:txBody>
          <a:bodyPr/>
          <a:lstStyle/>
          <a:p>
            <a:fld id="{27C49EEB-2137-4DDB-9BF5-5635C18E0A87}" type="slidenum">
              <a:rPr lang="es-MX" smtClean="0"/>
              <a:t>24</a:t>
            </a:fld>
            <a:endParaRPr lang="es-MX"/>
          </a:p>
        </p:txBody>
      </p:sp>
      <p:sp>
        <p:nvSpPr>
          <p:cNvPr id="9" name="Title 2">
            <a:extLst>
              <a:ext uri="{FF2B5EF4-FFF2-40B4-BE49-F238E27FC236}">
                <a16:creationId xmlns:a16="http://schemas.microsoft.com/office/drawing/2014/main" id="{8CB2D866-4208-CCBA-F970-4FBF68D0608E}"/>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Penalización exterior</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7B9C377-0DF6-BBB2-B6E1-6BC793559EDE}"/>
                  </a:ext>
                </a:extLst>
              </p:cNvPr>
              <p:cNvSpPr txBox="1"/>
              <p:nvPr/>
            </p:nvSpPr>
            <p:spPr>
              <a:xfrm>
                <a:off x="517124" y="2092620"/>
                <a:ext cx="11211050" cy="669992"/>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Ejercicio: </a:t>
                </a:r>
                <a:r>
                  <a:rPr lang="es-MX" dirty="0">
                    <a:latin typeface="Times New Roman" panose="02020603050405020304" pitchFamily="18" charset="0"/>
                    <a:cs typeface="Times New Roman" panose="02020603050405020304" pitchFamily="18" charset="0"/>
                  </a:rPr>
                  <a:t>Calcula la aptitud de cada individuo del siguiente problema usando </a:t>
                </a:r>
                <a:r>
                  <a:rPr lang="es-MX" dirty="0" err="1">
                    <a:latin typeface="Times New Roman" panose="02020603050405020304" pitchFamily="18" charset="0"/>
                    <a:cs typeface="Times New Roman" panose="02020603050405020304" pitchFamily="18" charset="0"/>
                  </a:rPr>
                  <a:t>penalizaci</a:t>
                </a:r>
                <a:r>
                  <a:rPr lang="es-ES" dirty="0" err="1">
                    <a:latin typeface="Times New Roman" panose="02020603050405020304" pitchFamily="18" charset="0"/>
                    <a:cs typeface="Times New Roman" panose="02020603050405020304" pitchFamily="18" charset="0"/>
                  </a:rPr>
                  <a:t>ón</a:t>
                </a:r>
                <a:r>
                  <a:rPr lang="es-ES" dirty="0">
                    <a:latin typeface="Times New Roman" panose="02020603050405020304" pitchFamily="18" charset="0"/>
                    <a:cs typeface="Times New Roman" panose="02020603050405020304" pitchFamily="18" charset="0"/>
                  </a:rPr>
                  <a:t> externa </a:t>
                </a:r>
                <a:r>
                  <a:rPr lang="es-MX" dirty="0">
                    <a:latin typeface="Times New Roman" panose="02020603050405020304" pitchFamily="18" charset="0"/>
                    <a:cs typeface="Times New Roman" panose="02020603050405020304" pitchFamily="18" charset="0"/>
                  </a:rPr>
                  <a:t>como manejador de restricciones con</a:t>
                </a:r>
                <a14:m>
                  <m:oMath xmlns:m="http://schemas.openxmlformats.org/officeDocument/2006/math">
                    <m:r>
                      <a:rPr lang="es-ES" b="0" i="0" smtClean="0">
                        <a:solidFill>
                          <a:srgbClr val="000000"/>
                        </a:solidFill>
                        <a:latin typeface="Cambria Math" panose="02040503050406030204" pitchFamily="18" charset="0"/>
                        <a:ea typeface="Calibri" panose="020F0502020204030204" pitchFamily="34" charset="0"/>
                        <a:cs typeface="Times New Roman" panose="02020603050405020304" pitchFamily="18" charset="0"/>
                      </a:rPr>
                      <m:t> </m:t>
                    </m:r>
                    <m:sSub>
                      <m:sSubPr>
                        <m:ctrlP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i="1">
                            <a:solidFill>
                              <a:srgbClr val="000000"/>
                            </a:solidFill>
                            <a:latin typeface="Cambria Math" panose="02040503050406030204" pitchFamily="18" charset="0"/>
                            <a:ea typeface="Calibri" panose="020F0502020204030204" pitchFamily="34" charset="0"/>
                            <a:cs typeface="Times New Roman" panose="02020603050405020304" pitchFamily="18" charset="0"/>
                          </a:rPr>
                          <m:t>λ</m:t>
                        </m:r>
                      </m:e>
                      <m:sub>
                        <m:r>
                          <a:rPr lang="es-ES" i="1">
                            <a:solidFill>
                              <a:srgbClr val="000000"/>
                            </a:solidFill>
                            <a:latin typeface="Cambria Math" panose="02040503050406030204" pitchFamily="18" charset="0"/>
                            <a:ea typeface="Calibri" panose="020F0502020204030204" pitchFamily="34" charset="0"/>
                            <a:cs typeface="Times New Roman" panose="02020603050405020304" pitchFamily="18" charset="0"/>
                          </a:rPr>
                          <m:t>𝑃</m:t>
                        </m:r>
                      </m:sub>
                    </m:sSub>
                    <m:r>
                      <a:rPr lang="en-US" b="0" i="1" dirty="0" smtClean="0">
                        <a:latin typeface="Cambria Math" panose="02040503050406030204" pitchFamily="18" charset="0"/>
                        <a:cs typeface="IrisUPC" panose="020B0502040204020203" pitchFamily="34" charset="-34"/>
                      </a:rPr>
                      <m:t>=</m:t>
                    </m:r>
                    <m:r>
                      <a:rPr lang="es-ES" b="0" i="1" dirty="0" smtClean="0">
                        <a:latin typeface="Cambria Math" panose="02040503050406030204" pitchFamily="18" charset="0"/>
                        <a:cs typeface="IrisUPC" panose="020B0502040204020203" pitchFamily="34" charset="-34"/>
                      </a:rPr>
                      <m:t>10</m:t>
                    </m:r>
                  </m:oMath>
                </a14:m>
                <a:r>
                  <a:rPr lang="es-MX" sz="1800" i="0" u="none" strike="noStrike" baseline="0" dirty="0">
                    <a:latin typeface="Times New Roman" panose="02020603050405020304" pitchFamily="18" charset="0"/>
                    <a:cs typeface="Times New Roman" panose="02020603050405020304" pitchFamily="18" charset="0"/>
                  </a:rPr>
                  <a:t>. </a:t>
                </a:r>
              </a:p>
            </p:txBody>
          </p:sp>
        </mc:Choice>
        <mc:Fallback xmlns="">
          <p:sp>
            <p:nvSpPr>
              <p:cNvPr id="14" name="TextBox 13">
                <a:extLst>
                  <a:ext uri="{FF2B5EF4-FFF2-40B4-BE49-F238E27FC236}">
                    <a16:creationId xmlns:a16="http://schemas.microsoft.com/office/drawing/2014/main" id="{07B9C377-0DF6-BBB2-B6E1-6BC793559EDE}"/>
                  </a:ext>
                </a:extLst>
              </p:cNvPr>
              <p:cNvSpPr txBox="1">
                <a:spLocks noRot="1" noChangeAspect="1" noMove="1" noResize="1" noEditPoints="1" noAdjustHandles="1" noChangeArrowheads="1" noChangeShapeType="1" noTextEdit="1"/>
              </p:cNvSpPr>
              <p:nvPr/>
            </p:nvSpPr>
            <p:spPr>
              <a:xfrm>
                <a:off x="517124" y="2092620"/>
                <a:ext cx="11211050" cy="669992"/>
              </a:xfrm>
              <a:prstGeom prst="rect">
                <a:avLst/>
              </a:prstGeom>
              <a:blipFill>
                <a:blip r:embed="rId2"/>
                <a:stretch>
                  <a:fillRect l="-489" t="-4545" r="-435" b="-10000"/>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5B94BBD-86EB-2281-D655-CAB6C0FF183E}"/>
                  </a:ext>
                </a:extLst>
              </p:cNvPr>
              <p:cNvGraphicFramePr>
                <a:graphicFrameLocks noGrp="1"/>
              </p:cNvGraphicFramePr>
              <p:nvPr>
                <p:extLst>
                  <p:ext uri="{D42A27DB-BD31-4B8C-83A1-F6EECF244321}">
                    <p14:modId xmlns:p14="http://schemas.microsoft.com/office/powerpoint/2010/main" val="1995022193"/>
                  </p:ext>
                </p:extLst>
              </p:nvPr>
            </p:nvGraphicFramePr>
            <p:xfrm>
              <a:off x="-1862110" y="2965568"/>
              <a:ext cx="5366676" cy="2070989"/>
            </p:xfrm>
            <a:graphic>
              <a:graphicData uri="http://schemas.openxmlformats.org/drawingml/2006/table">
                <a:tbl>
                  <a:tblPr firstRow="1" firstCol="1" bandRow="1"/>
                  <a:tblGrid>
                    <a:gridCol w="37856">
                      <a:extLst>
                        <a:ext uri="{9D8B030D-6E8A-4147-A177-3AD203B41FA5}">
                          <a16:colId xmlns:a16="http://schemas.microsoft.com/office/drawing/2014/main" val="3779847109"/>
                        </a:ext>
                      </a:extLst>
                    </a:gridCol>
                    <a:gridCol w="5134953">
                      <a:extLst>
                        <a:ext uri="{9D8B030D-6E8A-4147-A177-3AD203B41FA5}">
                          <a16:colId xmlns:a16="http://schemas.microsoft.com/office/drawing/2014/main" val="1442542865"/>
                        </a:ext>
                      </a:extLst>
                    </a:gridCol>
                    <a:gridCol w="193867">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m:t>
                              </m:r>
                              <m:r>
                                <a:rPr lang="es-ES" sz="16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6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4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4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MX" sz="2400" i="1" baseline="0" dirty="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a:t>                                    </a:t>
                          </a:r>
                          <a14:m>
                            <m:oMath xmlns:m="http://schemas.openxmlformats.org/officeDocument/2006/math">
                              <m:sSub>
                                <m:sSubPr>
                                  <m:ctrlPr>
                                    <a:rPr lang="es-MX" sz="24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4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6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−6≤0</m:t>
                              </m:r>
                            </m:oMath>
                          </a14:m>
                          <a:endParaRPr lang="es-419"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6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ES" sz="1600" b="0" i="1" smtClean="0">
                                  <a:latin typeface="Cambria Math" panose="02040503050406030204" pitchFamily="18" charset="0"/>
                                </a:rPr>
                                <m:t>𝑥</m:t>
                              </m:r>
                              <m:r>
                                <m:rPr>
                                  <m:nor/>
                                </m:rPr>
                                <a:rPr lang="en-US" sz="1600" dirty="0"/>
                                <m:t> </m:t>
                              </m:r>
                              <m:r>
                                <m:rPr>
                                  <m:nor/>
                                </m:rPr>
                                <a:rPr lang="el-GR" sz="1600" dirty="0"/>
                                <m:t>ϵ</m:t>
                              </m:r>
                              <m:r>
                                <m:rPr>
                                  <m:nor/>
                                </m:rPr>
                                <a:rPr lang="es-ES" sz="1600" dirty="0"/>
                                <m:t> </m:t>
                              </m:r>
                              <m:r>
                                <m:rPr>
                                  <m:nor/>
                                </m:rPr>
                                <a:rPr lang="en-US" sz="1600" dirty="0"/>
                                <m:t>[</m:t>
                              </m:r>
                              <m:r>
                                <m:rPr>
                                  <m:nor/>
                                </m:rPr>
                                <a:rPr lang="es-ES" sz="1600" b="0" i="0" dirty="0" smtClean="0"/>
                                <m:t>0</m:t>
                              </m:r>
                              <m:r>
                                <m:rPr>
                                  <m:nor/>
                                </m:rPr>
                                <a:rPr lang="en-US" sz="1600" dirty="0"/>
                                <m:t>, 2]</m:t>
                              </m:r>
                            </m:oMath>
                          </a14:m>
                          <a:endParaRPr lang="es-419" sz="16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lvl="0" indent="0" algn="just" defTabSz="457200" rtl="0" eaLnBrk="1" fontAlgn="auto" latinLnBrk="0" hangingPunct="1">
                            <a:lnSpc>
                              <a:spcPct val="150000"/>
                            </a:lnSpc>
                            <a:spcBef>
                              <a:spcPts val="0"/>
                            </a:spcBef>
                            <a:spcAft>
                              <a:spcPts val="0"/>
                            </a:spcAft>
                            <a:buClrTx/>
                            <a:buSzTx/>
                            <a:buFontTx/>
                            <a:buNone/>
                            <a:tabLst/>
                            <a:defRPr/>
                          </a:pPr>
                          <a:r>
                            <a:rPr lang="es-ES" sz="1600" b="0" dirty="0"/>
                            <a:t>                                                   </a:t>
                          </a:r>
                          <a14:m>
                            <m:oMath xmlns:m="http://schemas.openxmlformats.org/officeDocument/2006/math">
                              <m:r>
                                <a:rPr lang="es-ES" sz="1600" b="0" i="1" smtClean="0">
                                  <a:latin typeface="Cambria Math" panose="02040503050406030204" pitchFamily="18" charset="0"/>
                                </a:rPr>
                                <m:t>𝑦</m:t>
                              </m:r>
                              <m:r>
                                <m:rPr>
                                  <m:nor/>
                                </m:rPr>
                                <a:rPr lang="en-US" sz="1600" dirty="0"/>
                                <m:t> </m:t>
                              </m:r>
                              <m:r>
                                <m:rPr>
                                  <m:nor/>
                                </m:rPr>
                                <a:rPr lang="el-GR" sz="1600" dirty="0"/>
                                <m:t>ϵ</m:t>
                              </m:r>
                              <m:r>
                                <m:rPr>
                                  <m:nor/>
                                </m:rPr>
                                <a:rPr lang="es-ES" sz="1600" dirty="0"/>
                                <m:t> </m:t>
                              </m:r>
                              <m:r>
                                <m:rPr>
                                  <m:nor/>
                                </m:rPr>
                                <a:rPr lang="en-US" sz="1600" dirty="0"/>
                                <m:t>[</m:t>
                              </m:r>
                              <m:r>
                                <m:rPr>
                                  <m:nor/>
                                </m:rPr>
                                <a:rPr lang="es-ES" sz="1600" b="0" i="0" dirty="0" smtClean="0"/>
                                <m:t>0</m:t>
                              </m:r>
                              <m:r>
                                <m:rPr>
                                  <m:nor/>
                                </m:rPr>
                                <a:rPr lang="en-US" sz="1600" dirty="0"/>
                                <m:t>, </m:t>
                              </m:r>
                              <m:r>
                                <m:rPr>
                                  <m:nor/>
                                </m:rPr>
                                <a:rPr lang="en-US" sz="1600" b="0" i="0" dirty="0" smtClean="0"/>
                                <m:t>3</m:t>
                              </m:r>
                              <m:r>
                                <m:rPr>
                                  <m:nor/>
                                </m:rPr>
                                <a:rPr lang="en-US" sz="1600" dirty="0"/>
                                <m:t>]</m:t>
                              </m:r>
                            </m:oMath>
                          </a14:m>
                          <a:endParaRPr lang="es-419" sz="16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4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5" name="Table 4">
                <a:extLst>
                  <a:ext uri="{FF2B5EF4-FFF2-40B4-BE49-F238E27FC236}">
                    <a16:creationId xmlns:a16="http://schemas.microsoft.com/office/drawing/2014/main" id="{15B94BBD-86EB-2281-D655-CAB6C0FF183E}"/>
                  </a:ext>
                </a:extLst>
              </p:cNvPr>
              <p:cNvGraphicFramePr>
                <a:graphicFrameLocks noGrp="1"/>
              </p:cNvGraphicFramePr>
              <p:nvPr>
                <p:extLst>
                  <p:ext uri="{D42A27DB-BD31-4B8C-83A1-F6EECF244321}">
                    <p14:modId xmlns:p14="http://schemas.microsoft.com/office/powerpoint/2010/main" val="1995022193"/>
                  </p:ext>
                </p:extLst>
              </p:nvPr>
            </p:nvGraphicFramePr>
            <p:xfrm>
              <a:off x="-1862110" y="2965568"/>
              <a:ext cx="5366676" cy="2070989"/>
            </p:xfrm>
            <a:graphic>
              <a:graphicData uri="http://schemas.openxmlformats.org/drawingml/2006/table">
                <a:tbl>
                  <a:tblPr firstRow="1" firstCol="1" bandRow="1"/>
                  <a:tblGrid>
                    <a:gridCol w="37856">
                      <a:extLst>
                        <a:ext uri="{9D8B030D-6E8A-4147-A177-3AD203B41FA5}">
                          <a16:colId xmlns:a16="http://schemas.microsoft.com/office/drawing/2014/main" val="3779847109"/>
                        </a:ext>
                      </a:extLst>
                    </a:gridCol>
                    <a:gridCol w="5134953">
                      <a:extLst>
                        <a:ext uri="{9D8B030D-6E8A-4147-A177-3AD203B41FA5}">
                          <a16:colId xmlns:a16="http://schemas.microsoft.com/office/drawing/2014/main" val="1442542865"/>
                        </a:ext>
                      </a:extLst>
                    </a:gridCol>
                    <a:gridCol w="193867">
                      <a:extLst>
                        <a:ext uri="{9D8B030D-6E8A-4147-A177-3AD203B41FA5}">
                          <a16:colId xmlns:a16="http://schemas.microsoft.com/office/drawing/2014/main" val="1707897319"/>
                        </a:ext>
                      </a:extLst>
                    </a:gridCol>
                  </a:tblGrid>
                  <a:tr h="2070989">
                    <a:tc>
                      <a:txBody>
                        <a:bodyPr/>
                        <a:lstStyle/>
                        <a:p>
                          <a:pPr marL="0" marR="0" algn="just">
                            <a:lnSpc>
                              <a:spcPct val="150000"/>
                            </a:lnSpc>
                            <a:spcBef>
                              <a:spcPts val="0"/>
                            </a:spcBef>
                            <a:spcAft>
                              <a:spcPts val="0"/>
                            </a:spcAft>
                          </a:pPr>
                          <a:r>
                            <a:rPr lang="es-419" sz="16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3"/>
                          <a:stretch>
                            <a:fillRect l="-712" r="-3796" b="-4399"/>
                          </a:stretch>
                        </a:blipFill>
                      </a:tcPr>
                    </a:tc>
                    <a:tc>
                      <a:txBody>
                        <a:bodyPr/>
                        <a:lstStyle/>
                        <a:p>
                          <a:pPr marL="0" marR="0" algn="r">
                            <a:lnSpc>
                              <a:spcPct val="150000"/>
                            </a:lnSpc>
                            <a:spcBef>
                              <a:spcPts val="0"/>
                            </a:spcBef>
                            <a:spcAft>
                              <a:spcPts val="0"/>
                            </a:spcAft>
                          </a:pPr>
                          <a:endParaRPr lang="es-MX" sz="24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graphicFrame>
        <p:nvGraphicFramePr>
          <p:cNvPr id="27" name="Table 26">
            <a:extLst>
              <a:ext uri="{FF2B5EF4-FFF2-40B4-BE49-F238E27FC236}">
                <a16:creationId xmlns:a16="http://schemas.microsoft.com/office/drawing/2014/main" id="{AADC3C4D-BCDE-5DBD-A38D-908607B545A8}"/>
              </a:ext>
            </a:extLst>
          </p:cNvPr>
          <p:cNvGraphicFramePr>
            <a:graphicFrameLocks noGrp="1"/>
          </p:cNvGraphicFramePr>
          <p:nvPr>
            <p:extLst>
              <p:ext uri="{D42A27DB-BD31-4B8C-83A1-F6EECF244321}">
                <p14:modId xmlns:p14="http://schemas.microsoft.com/office/powerpoint/2010/main" val="1591902250"/>
              </p:ext>
            </p:extLst>
          </p:nvPr>
        </p:nvGraphicFramePr>
        <p:xfrm>
          <a:off x="5508933" y="3315746"/>
          <a:ext cx="771006" cy="201677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8E6B99A-5518-3C01-50B0-D6AA2FF52CDA}"/>
                  </a:ext>
                </a:extLst>
              </p:cNvPr>
              <p:cNvSpPr txBox="1"/>
              <p:nvPr/>
            </p:nvSpPr>
            <p:spPr>
              <a:xfrm>
                <a:off x="5535014" y="2861065"/>
                <a:ext cx="760284"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419" sz="16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6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6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6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MX" sz="1600" i="1" dirty="0"/>
              </a:p>
            </p:txBody>
          </p:sp>
        </mc:Choice>
        <mc:Fallback xmlns="">
          <p:sp>
            <p:nvSpPr>
              <p:cNvPr id="29" name="TextBox 28">
                <a:extLst>
                  <a:ext uri="{FF2B5EF4-FFF2-40B4-BE49-F238E27FC236}">
                    <a16:creationId xmlns:a16="http://schemas.microsoft.com/office/drawing/2014/main" id="{08E6B99A-5518-3C01-50B0-D6AA2FF52CDA}"/>
                  </a:ext>
                </a:extLst>
              </p:cNvPr>
              <p:cNvSpPr txBox="1">
                <a:spLocks noRot="1" noChangeAspect="1" noMove="1" noResize="1" noEditPoints="1" noAdjustHandles="1" noChangeArrowheads="1" noChangeShapeType="1" noTextEdit="1"/>
              </p:cNvSpPr>
              <p:nvPr/>
            </p:nvSpPr>
            <p:spPr>
              <a:xfrm>
                <a:off x="5535014" y="2861065"/>
                <a:ext cx="760284" cy="338554"/>
              </a:xfrm>
              <a:prstGeom prst="rect">
                <a:avLst/>
              </a:prstGeom>
              <a:blipFill>
                <a:blip r:embed="rId4"/>
                <a:stretch>
                  <a:fillRect l="-800" b="-10714"/>
                </a:stretch>
              </a:blipFill>
            </p:spPr>
            <p:txBody>
              <a:bodyPr/>
              <a:lstStyle/>
              <a:p>
                <a:r>
                  <a:rPr lang="es-MX">
                    <a:noFill/>
                  </a:rPr>
                  <a:t> </a:t>
                </a:r>
              </a:p>
            </p:txBody>
          </p:sp>
        </mc:Fallback>
      </mc:AlternateContent>
      <p:graphicFrame>
        <p:nvGraphicFramePr>
          <p:cNvPr id="30" name="Table 29">
            <a:extLst>
              <a:ext uri="{FF2B5EF4-FFF2-40B4-BE49-F238E27FC236}">
                <a16:creationId xmlns:a16="http://schemas.microsoft.com/office/drawing/2014/main" id="{EB356406-2F2A-262F-5FE2-044EA69AE800}"/>
              </a:ext>
            </a:extLst>
          </p:cNvPr>
          <p:cNvGraphicFramePr>
            <a:graphicFrameLocks noGrp="1"/>
          </p:cNvGraphicFramePr>
          <p:nvPr>
            <p:extLst>
              <p:ext uri="{D42A27DB-BD31-4B8C-83A1-F6EECF244321}">
                <p14:modId xmlns:p14="http://schemas.microsoft.com/office/powerpoint/2010/main" val="3074700841"/>
              </p:ext>
            </p:extLst>
          </p:nvPr>
        </p:nvGraphicFramePr>
        <p:xfrm>
          <a:off x="3689647" y="3276936"/>
          <a:ext cx="1604057" cy="2016777"/>
        </p:xfrm>
        <a:graphic>
          <a:graphicData uri="http://schemas.openxmlformats.org/drawingml/2006/table">
            <a:tbl>
              <a:tblPr firstRow="1" firstCol="1" bandRow="1"/>
              <a:tblGrid>
                <a:gridCol w="526581">
                  <a:extLst>
                    <a:ext uri="{9D8B030D-6E8A-4147-A177-3AD203B41FA5}">
                      <a16:colId xmlns:a16="http://schemas.microsoft.com/office/drawing/2014/main" val="456292485"/>
                    </a:ext>
                  </a:extLst>
                </a:gridCol>
                <a:gridCol w="553243">
                  <a:extLst>
                    <a:ext uri="{9D8B030D-6E8A-4147-A177-3AD203B41FA5}">
                      <a16:colId xmlns:a16="http://schemas.microsoft.com/office/drawing/2014/main" val="1569835867"/>
                    </a:ext>
                  </a:extLst>
                </a:gridCol>
                <a:gridCol w="524233">
                  <a:extLst>
                    <a:ext uri="{9D8B030D-6E8A-4147-A177-3AD203B41FA5}">
                      <a16:colId xmlns:a16="http://schemas.microsoft.com/office/drawing/2014/main" val="3653019480"/>
                    </a:ext>
                  </a:extLst>
                </a:gridCol>
              </a:tblGrid>
              <a:tr h="288111">
                <a:tc>
                  <a:txBody>
                    <a:bodyPr/>
                    <a:lstStyle/>
                    <a:p>
                      <a:pPr algn="ctr">
                        <a:lnSpc>
                          <a:spcPct val="150000"/>
                        </a:lnSpc>
                        <a:spcAft>
                          <a:spcPts val="1200"/>
                        </a:spcAft>
                      </a:pPr>
                      <a:r>
                        <a:rPr lang="es-E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0.387</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0.871</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288111">
                <a:tc>
                  <a:txBody>
                    <a:bodyPr/>
                    <a:lstStyle/>
                    <a:p>
                      <a:pPr algn="ctr">
                        <a:lnSpc>
                          <a:spcPct val="150000"/>
                        </a:lnSpc>
                        <a:spcAft>
                          <a:spcPts val="1200"/>
                        </a:spcAft>
                      </a:pP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352203898"/>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2</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1.097</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0,097</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288111">
                <a:tc>
                  <a:txBody>
                    <a:bodyPr/>
                    <a:lstStyle/>
                    <a:p>
                      <a:pPr algn="ctr">
                        <a:lnSpc>
                          <a:spcPct val="150000"/>
                        </a:lnSpc>
                        <a:spcAft>
                          <a:spcPts val="1200"/>
                        </a:spcAft>
                      </a:pP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2603043198"/>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3</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0.129</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1.548</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288111">
                <a:tc>
                  <a:txBody>
                    <a:bodyPr/>
                    <a:lstStyle/>
                    <a:p>
                      <a:pPr algn="ctr">
                        <a:lnSpc>
                          <a:spcPct val="150000"/>
                        </a:lnSpc>
                        <a:spcAft>
                          <a:spcPts val="1200"/>
                        </a:spcAft>
                      </a:pP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algn="ctr">
                        <a:lnSpc>
                          <a:spcPct val="150000"/>
                        </a:lnSpc>
                        <a:spcAft>
                          <a:spcPts val="1200"/>
                        </a:spcAft>
                      </a:pPr>
                      <a:r>
                        <a:rPr lang="es-ES_tradnl" sz="1200" dirty="0">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MX"/>
                    </a:p>
                  </a:txBody>
                  <a:tcPr/>
                </a:tc>
                <a:extLst>
                  <a:ext uri="{0D108BD9-81ED-4DB2-BD59-A6C34878D82A}">
                    <a16:rowId xmlns:a16="http://schemas.microsoft.com/office/drawing/2014/main" val="3564049880"/>
                  </a:ext>
                </a:extLst>
              </a:tr>
              <a:tr h="288111">
                <a:tc>
                  <a:txBody>
                    <a:bodyPr/>
                    <a:lstStyle/>
                    <a:p>
                      <a:pPr marL="0" marR="0" lvl="0" indent="0" algn="ctr" defTabSz="457200" rtl="0" eaLnBrk="1" fontAlgn="auto" latinLnBrk="0" hangingPunct="1">
                        <a:lnSpc>
                          <a:spcPct val="150000"/>
                        </a:lnSpc>
                        <a:spcBef>
                          <a:spcPts val="0"/>
                        </a:spcBef>
                        <a:spcAft>
                          <a:spcPts val="1200"/>
                        </a:spcAft>
                        <a:buClrTx/>
                        <a:buSzTx/>
                        <a:buFontTx/>
                        <a:buNone/>
                        <a:tabLst/>
                        <a:defRPr/>
                      </a:pPr>
                      <a:r>
                        <a:rPr lang="es-ES" sz="12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Ind</a:t>
                      </a: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4</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0.774</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65000"/>
                      </a:schemeClr>
                    </a:solidFill>
                  </a:tcPr>
                </a:tc>
                <a:tc>
                  <a:txBody>
                    <a:bodyPr/>
                    <a:lstStyle/>
                    <a:p>
                      <a:pPr algn="ctr">
                        <a:lnSpc>
                          <a:spcPct val="150000"/>
                        </a:lnSpc>
                        <a:spcAft>
                          <a:spcPts val="1200"/>
                        </a:spcAft>
                      </a:pPr>
                      <a:r>
                        <a:rPr lang="es-E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2.129</a:t>
                      </a: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p:sp>
        <p:nvSpPr>
          <p:cNvPr id="31" name="TextBox 30">
            <a:extLst>
              <a:ext uri="{FF2B5EF4-FFF2-40B4-BE49-F238E27FC236}">
                <a16:creationId xmlns:a16="http://schemas.microsoft.com/office/drawing/2014/main" id="{A17A34FC-7694-07D6-58D2-51635B514DFB}"/>
              </a:ext>
            </a:extLst>
          </p:cNvPr>
          <p:cNvSpPr txBox="1"/>
          <p:nvPr/>
        </p:nvSpPr>
        <p:spPr>
          <a:xfrm>
            <a:off x="3807495" y="2875409"/>
            <a:ext cx="2117420" cy="276999"/>
          </a:xfrm>
          <a:prstGeom prst="rect">
            <a:avLst/>
          </a:prstGeom>
          <a:noFill/>
        </p:spPr>
        <p:txBody>
          <a:bodyPr wrap="square">
            <a:spAutoFit/>
          </a:bodyPr>
          <a:lstStyle/>
          <a:p>
            <a:r>
              <a:rPr lang="es-ES" sz="1200" b="1" dirty="0">
                <a:latin typeface="Gill Sans MT (Títulos)"/>
                <a:ea typeface="Calibri" panose="020F0502020204030204" pitchFamily="34" charset="0"/>
                <a:cs typeface="Times New Roman" panose="02020603050405020304" pitchFamily="18" charset="0"/>
              </a:rPr>
              <a:t>Población en reales</a:t>
            </a:r>
            <a:endParaRPr lang="es-MX" sz="1200" dirty="0"/>
          </a:p>
        </p:txBody>
      </p:sp>
      <p:graphicFrame>
        <p:nvGraphicFramePr>
          <p:cNvPr id="34" name="Table 33">
            <a:extLst>
              <a:ext uri="{FF2B5EF4-FFF2-40B4-BE49-F238E27FC236}">
                <a16:creationId xmlns:a16="http://schemas.microsoft.com/office/drawing/2014/main" id="{CD0C72C9-70DC-6ABD-EE10-3E03181FA1BD}"/>
              </a:ext>
            </a:extLst>
          </p:cNvPr>
          <p:cNvGraphicFramePr>
            <a:graphicFrameLocks noGrp="1"/>
          </p:cNvGraphicFramePr>
          <p:nvPr>
            <p:extLst>
              <p:ext uri="{D42A27DB-BD31-4B8C-83A1-F6EECF244321}">
                <p14:modId xmlns:p14="http://schemas.microsoft.com/office/powerpoint/2010/main" val="2215649460"/>
              </p:ext>
            </p:extLst>
          </p:nvPr>
        </p:nvGraphicFramePr>
        <p:xfrm>
          <a:off x="10424055" y="3302990"/>
          <a:ext cx="771006" cy="201677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2F50D6A-A37F-64DE-0706-8C8BC96AECDF}"/>
                  </a:ext>
                </a:extLst>
              </p:cNvPr>
              <p:cNvSpPr txBox="1"/>
              <p:nvPr/>
            </p:nvSpPr>
            <p:spPr>
              <a:xfrm>
                <a:off x="10424055" y="2892383"/>
                <a:ext cx="53565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MX" sz="1400" i="1" dirty="0"/>
              </a:p>
            </p:txBody>
          </p:sp>
        </mc:Choice>
        <mc:Fallback xmlns="">
          <p:sp>
            <p:nvSpPr>
              <p:cNvPr id="35" name="TextBox 34">
                <a:extLst>
                  <a:ext uri="{FF2B5EF4-FFF2-40B4-BE49-F238E27FC236}">
                    <a16:creationId xmlns:a16="http://schemas.microsoft.com/office/drawing/2014/main" id="{62F50D6A-A37F-64DE-0706-8C8BC96AECDF}"/>
                  </a:ext>
                </a:extLst>
              </p:cNvPr>
              <p:cNvSpPr txBox="1">
                <a:spLocks noRot="1" noChangeAspect="1" noMove="1" noResize="1" noEditPoints="1" noAdjustHandles="1" noChangeArrowheads="1" noChangeShapeType="1" noTextEdit="1"/>
              </p:cNvSpPr>
              <p:nvPr/>
            </p:nvSpPr>
            <p:spPr>
              <a:xfrm>
                <a:off x="10424055" y="2892383"/>
                <a:ext cx="535656" cy="307777"/>
              </a:xfrm>
              <a:prstGeom prst="rect">
                <a:avLst/>
              </a:prstGeom>
              <a:blipFill>
                <a:blip r:embed="rId5"/>
                <a:stretch>
                  <a:fillRect r="-30682" b="-7843"/>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3" name="Table 2">
                <a:extLst>
                  <a:ext uri="{FF2B5EF4-FFF2-40B4-BE49-F238E27FC236}">
                    <a16:creationId xmlns:a16="http://schemas.microsoft.com/office/drawing/2014/main" id="{23C7C33F-7F79-17D1-0B70-0756B0C4AE23}"/>
                  </a:ext>
                </a:extLst>
              </p:cNvPr>
              <p:cNvGraphicFramePr>
                <a:graphicFrameLocks noGrp="1"/>
              </p:cNvGraphicFramePr>
              <p:nvPr>
                <p:extLst>
                  <p:ext uri="{D42A27DB-BD31-4B8C-83A1-F6EECF244321}">
                    <p14:modId xmlns:p14="http://schemas.microsoft.com/office/powerpoint/2010/main" val="1750870315"/>
                  </p:ext>
                </p:extLst>
              </p:nvPr>
            </p:nvGraphicFramePr>
            <p:xfrm>
              <a:off x="-325525" y="5597834"/>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800" b="0" i="1" smtClean="0">
                                            <a:solidFill>
                                              <a:srgbClr val="000000"/>
                                            </a:solidFill>
                                            <a:effectLst/>
                                            <a:latin typeface="Cambria Math" panose="02040503050406030204" pitchFamily="18" charset="0"/>
                                            <a:cs typeface="Times New Roman" panose="02020603050405020304" pitchFamily="18" charset="0"/>
                                          </a:rPr>
                                        </m:ctrlPr>
                                      </m:sSupPr>
                                      <m:e>
                                        <m:d>
                                          <m:dPr>
                                            <m:begChr m:val="{"/>
                                            <m:endChr m:val="}"/>
                                            <m:ctrlPr>
                                              <a:rPr lang="es-ES_tradnl" sz="1800" i="1" smtClean="0">
                                                <a:solidFill>
                                                  <a:srgbClr val="000000"/>
                                                </a:solidFill>
                                                <a:effectLst/>
                                                <a:latin typeface="Cambria Math" panose="02040503050406030204" pitchFamily="18" charset="0"/>
                                                <a:cs typeface="Times New Roman" panose="02020603050405020304" pitchFamily="18" charset="0"/>
                                              </a:rPr>
                                            </m:ctrlPr>
                                          </m:dPr>
                                          <m:e>
                                            <m:func>
                                              <m:func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s-MX"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800" i="1">
                                                            <a:effectLst/>
                                                            <a:latin typeface="Cambria Math" panose="02040503050406030204" pitchFamily="18" charset="0"/>
                                                            <a:ea typeface="CMMI12"/>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𝑔</m:t>
                                                        </m:r>
                                                      </m:e>
                                                      <m:sub>
                                                        <m:r>
                                                          <a:rPr lang="es-ES_tradnl" sz="1800" i="1">
                                                            <a:effectLst/>
                                                            <a:latin typeface="Cambria Math" panose="02040503050406030204" pitchFamily="18" charset="0"/>
                                                            <a:ea typeface="CMMI12"/>
                                                            <a:cs typeface="Times New Roman" panose="02020603050405020304" pitchFamily="18" charset="0"/>
                                                          </a:rPr>
                                                          <m:t>𝑖</m:t>
                                                        </m:r>
                                                      </m:sub>
                                                    </m:sSub>
                                                    <m:d>
                                                      <m:dPr>
                                                        <m:ctrlPr>
                                                          <a:rPr lang="es-MX" sz="1800" i="1">
                                                            <a:effectLst/>
                                                            <a:latin typeface="Cambria Math" panose="02040503050406030204" pitchFamily="18" charset="0"/>
                                                            <a:ea typeface="CMSY10"/>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1800" i="1">
                                                        <a:effectLst/>
                                                        <a:latin typeface="Cambria Math" panose="02040503050406030204" pitchFamily="18" charset="0"/>
                                                        <a:ea typeface="CMMI12"/>
                                                        <a:cs typeface="Times New Roman" panose="02020603050405020304" pitchFamily="18" charset="0"/>
                                                      </a:rPr>
                                                      <m:t>,0</m:t>
                                                    </m:r>
                                                  </m:e>
                                                </m:d>
                                              </m:e>
                                            </m:func>
                                          </m:e>
                                        </m:d>
                                      </m:e>
                                      <m:sup>
                                        <m:r>
                                          <a:rPr lang="en-US" sz="1800" b="0" i="1" smtClean="0">
                                            <a:solidFill>
                                              <a:srgbClr val="000000"/>
                                            </a:solidFill>
                                            <a:effectLst/>
                                            <a:latin typeface="Cambria Math" panose="02040503050406030204" pitchFamily="18" charset="0"/>
                                            <a:cs typeface="Times New Roman" panose="02020603050405020304" pitchFamily="18" charset="0"/>
                                          </a:rPr>
                                          <m:t>2</m:t>
                                        </m:r>
                                      </m:sup>
                                    </m:sSup>
                                  </m:e>
                                </m:nary>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e>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s-ES_tradnl"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h</m:t>
                                                </m:r>
                                              </m:e>
                                              <m:sub>
                                                <m:r>
                                                  <a:rPr lang="es-ES_tradnl" sz="1800" i="1">
                                                    <a:effectLst/>
                                                    <a:latin typeface="Cambria Math" panose="02040503050406030204" pitchFamily="18" charset="0"/>
                                                    <a:ea typeface="CMMI12"/>
                                                    <a:cs typeface="Times New Roman" panose="02020603050405020304" pitchFamily="18" charset="0"/>
                                                  </a:rPr>
                                                  <m:t>𝑗</m:t>
                                                </m:r>
                                              </m:sub>
                                            </m:sSub>
                                            <m:d>
                                              <m:dPr>
                                                <m:ctrlPr>
                                                  <a:rPr lang="es-MX" sz="1800" i="1">
                                                    <a:effectLst/>
                                                    <a:latin typeface="Cambria Math" panose="02040503050406030204" pitchFamily="18" charset="0"/>
                                                    <a:ea typeface="CMMI12"/>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e>
                                        </m:d>
                                      </m:e>
                                      <m:sup>
                                        <m:r>
                                          <a:rPr lang="en-US" sz="1800" b="0" i="1" smtClean="0">
                                            <a:solidFill>
                                              <a:srgbClr val="000000"/>
                                            </a:solidFill>
                                            <a:effectLst/>
                                            <a:latin typeface="Cambria Math" panose="02040503050406030204" pitchFamily="18" charset="0"/>
                                            <a:ea typeface="CMMI12"/>
                                            <a:cs typeface="Times New Roman" panose="02020603050405020304" pitchFamily="18" charset="0"/>
                                          </a:rPr>
                                          <m:t>2</m:t>
                                        </m:r>
                                      </m:sup>
                                    </m:sSup>
                                  </m:e>
                                </m:nary>
                              </m:oMath>
                            </m:oMathPara>
                          </a14:m>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xmlns="">
          <p:graphicFrame>
            <p:nvGraphicFramePr>
              <p:cNvPr id="3" name="Table 2">
                <a:extLst>
                  <a:ext uri="{FF2B5EF4-FFF2-40B4-BE49-F238E27FC236}">
                    <a16:creationId xmlns:a16="http://schemas.microsoft.com/office/drawing/2014/main" id="{23C7C33F-7F79-17D1-0B70-0756B0C4AE23}"/>
                  </a:ext>
                </a:extLst>
              </p:cNvPr>
              <p:cNvGraphicFramePr>
                <a:graphicFrameLocks noGrp="1"/>
              </p:cNvGraphicFramePr>
              <p:nvPr>
                <p:extLst>
                  <p:ext uri="{D42A27DB-BD31-4B8C-83A1-F6EECF244321}">
                    <p14:modId xmlns:p14="http://schemas.microsoft.com/office/powerpoint/2010/main" val="1750870315"/>
                  </p:ext>
                </p:extLst>
              </p:nvPr>
            </p:nvGraphicFramePr>
            <p:xfrm>
              <a:off x="-325525" y="5597834"/>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1322261">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6"/>
                          <a:stretch>
                            <a:fillRect l="-4390" r="-4390"/>
                          </a:stretch>
                        </a:blip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p:graphicFrame>
        <p:nvGraphicFramePr>
          <p:cNvPr id="6" name="Table 5">
            <a:extLst>
              <a:ext uri="{FF2B5EF4-FFF2-40B4-BE49-F238E27FC236}">
                <a16:creationId xmlns:a16="http://schemas.microsoft.com/office/drawing/2014/main" id="{98F82DF6-79AE-EAC9-93D9-CB96628A2D8E}"/>
              </a:ext>
            </a:extLst>
          </p:cNvPr>
          <p:cNvGraphicFramePr>
            <a:graphicFrameLocks noGrp="1"/>
          </p:cNvGraphicFramePr>
          <p:nvPr>
            <p:extLst>
              <p:ext uri="{D42A27DB-BD31-4B8C-83A1-F6EECF244321}">
                <p14:modId xmlns:p14="http://schemas.microsoft.com/office/powerpoint/2010/main" val="2430040247"/>
              </p:ext>
            </p:extLst>
          </p:nvPr>
        </p:nvGraphicFramePr>
        <p:xfrm>
          <a:off x="11380142" y="3302990"/>
          <a:ext cx="771006" cy="201677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0A42E8C-93DE-EB66-CD09-406FC415589B}"/>
                  </a:ext>
                </a:extLst>
              </p:cNvPr>
              <p:cNvSpPr txBox="1"/>
              <p:nvPr/>
            </p:nvSpPr>
            <p:spPr>
              <a:xfrm>
                <a:off x="11380142" y="2892383"/>
                <a:ext cx="771006"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oMath>
                  </m:oMathPara>
                </a14:m>
                <a:endParaRPr lang="es-MX" sz="1400" i="1" dirty="0"/>
              </a:p>
            </p:txBody>
          </p:sp>
        </mc:Choice>
        <mc:Fallback xmlns="">
          <p:sp>
            <p:nvSpPr>
              <p:cNvPr id="7" name="TextBox 6">
                <a:extLst>
                  <a:ext uri="{FF2B5EF4-FFF2-40B4-BE49-F238E27FC236}">
                    <a16:creationId xmlns:a16="http://schemas.microsoft.com/office/drawing/2014/main" id="{F0A42E8C-93DE-EB66-CD09-406FC415589B}"/>
                  </a:ext>
                </a:extLst>
              </p:cNvPr>
              <p:cNvSpPr txBox="1">
                <a:spLocks noRot="1" noChangeAspect="1" noMove="1" noResize="1" noEditPoints="1" noAdjustHandles="1" noChangeArrowheads="1" noChangeShapeType="1" noTextEdit="1"/>
              </p:cNvSpPr>
              <p:nvPr/>
            </p:nvSpPr>
            <p:spPr>
              <a:xfrm>
                <a:off x="11380142" y="2892383"/>
                <a:ext cx="771006" cy="307777"/>
              </a:xfrm>
              <a:prstGeom prst="rect">
                <a:avLst/>
              </a:prstGeom>
              <a:blipFill>
                <a:blip r:embed="rId7"/>
                <a:stretch>
                  <a:fillRect b="-1961"/>
                </a:stretch>
              </a:blipFill>
            </p:spPr>
            <p:txBody>
              <a:bodyPr/>
              <a:lstStyle/>
              <a:p>
                <a:r>
                  <a:rPr lang="es-MX">
                    <a:noFill/>
                  </a:rPr>
                  <a:t> </a:t>
                </a:r>
              </a:p>
            </p:txBody>
          </p:sp>
        </mc:Fallback>
      </mc:AlternateContent>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CE8443C5-19CD-8849-BA93-5DD0D10399AC}"/>
                  </a:ext>
                </a:extLst>
              </p:cNvPr>
              <p:cNvGraphicFramePr>
                <a:graphicFrameLocks noGrp="1"/>
              </p:cNvGraphicFramePr>
              <p:nvPr>
                <p:extLst>
                  <p:ext uri="{D42A27DB-BD31-4B8C-83A1-F6EECF244321}">
                    <p14:modId xmlns:p14="http://schemas.microsoft.com/office/powerpoint/2010/main" val="1067329560"/>
                  </p:ext>
                </p:extLst>
              </p:nvPr>
            </p:nvGraphicFramePr>
            <p:xfrm>
              <a:off x="-479393" y="5346537"/>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xmlns="">
          <p:graphicFrame>
            <p:nvGraphicFramePr>
              <p:cNvPr id="8" name="Table 7">
                <a:extLst>
                  <a:ext uri="{FF2B5EF4-FFF2-40B4-BE49-F238E27FC236}">
                    <a16:creationId xmlns:a16="http://schemas.microsoft.com/office/drawing/2014/main" id="{CE8443C5-19CD-8849-BA93-5DD0D10399AC}"/>
                  </a:ext>
                </a:extLst>
              </p:cNvPr>
              <p:cNvGraphicFramePr>
                <a:graphicFrameLocks noGrp="1"/>
              </p:cNvGraphicFramePr>
              <p:nvPr>
                <p:extLst>
                  <p:ext uri="{D42A27DB-BD31-4B8C-83A1-F6EECF244321}">
                    <p14:modId xmlns:p14="http://schemas.microsoft.com/office/powerpoint/2010/main" val="1067329560"/>
                  </p:ext>
                </p:extLst>
              </p:nvPr>
            </p:nvGraphicFramePr>
            <p:xfrm>
              <a:off x="-479393" y="5346537"/>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60960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8"/>
                          <a:stretch>
                            <a:fillRect l="-4314" r="-4314"/>
                          </a:stretch>
                        </a:blip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p:graphicFrame>
        <p:nvGraphicFramePr>
          <p:cNvPr id="12" name="Table 11">
            <a:extLst>
              <a:ext uri="{FF2B5EF4-FFF2-40B4-BE49-F238E27FC236}">
                <a16:creationId xmlns:a16="http://schemas.microsoft.com/office/drawing/2014/main" id="{9F8A127A-F231-F46C-364D-54E45E512758}"/>
              </a:ext>
            </a:extLst>
          </p:cNvPr>
          <p:cNvGraphicFramePr>
            <a:graphicFrameLocks noGrp="1"/>
          </p:cNvGraphicFramePr>
          <p:nvPr>
            <p:extLst>
              <p:ext uri="{D42A27DB-BD31-4B8C-83A1-F6EECF244321}">
                <p14:modId xmlns:p14="http://schemas.microsoft.com/office/powerpoint/2010/main" val="1544919383"/>
              </p:ext>
            </p:extLst>
          </p:nvPr>
        </p:nvGraphicFramePr>
        <p:xfrm>
          <a:off x="6509488" y="3315746"/>
          <a:ext cx="771006" cy="201677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7C3AB27-B26C-7759-DA49-07E7F632ADBA}"/>
                  </a:ext>
                </a:extLst>
              </p:cNvPr>
              <p:cNvSpPr txBox="1"/>
              <p:nvPr/>
            </p:nvSpPr>
            <p:spPr>
              <a:xfrm>
                <a:off x="6399186" y="2790209"/>
                <a:ext cx="958040"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0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MX" sz="1400" dirty="0"/>
              </a:p>
            </p:txBody>
          </p:sp>
        </mc:Choice>
        <mc:Fallback xmlns="">
          <p:sp>
            <p:nvSpPr>
              <p:cNvPr id="16" name="TextBox 15">
                <a:extLst>
                  <a:ext uri="{FF2B5EF4-FFF2-40B4-BE49-F238E27FC236}">
                    <a16:creationId xmlns:a16="http://schemas.microsoft.com/office/drawing/2014/main" id="{D7C3AB27-B26C-7759-DA49-07E7F632ADBA}"/>
                  </a:ext>
                </a:extLst>
              </p:cNvPr>
              <p:cNvSpPr txBox="1">
                <a:spLocks noRot="1" noChangeAspect="1" noMove="1" noResize="1" noEditPoints="1" noAdjustHandles="1" noChangeArrowheads="1" noChangeShapeType="1" noTextEdit="1"/>
              </p:cNvSpPr>
              <p:nvPr/>
            </p:nvSpPr>
            <p:spPr>
              <a:xfrm>
                <a:off x="6399186" y="2790209"/>
                <a:ext cx="958040" cy="392993"/>
              </a:xfrm>
              <a:prstGeom prst="rect">
                <a:avLst/>
              </a:prstGeom>
              <a:blipFill>
                <a:blip r:embed="rId9"/>
                <a:stretch>
                  <a:fillRect b="-4688"/>
                </a:stretch>
              </a:blipFill>
            </p:spPr>
            <p:txBody>
              <a:bodyPr/>
              <a:lstStyle/>
              <a:p>
                <a:r>
                  <a:rPr lang="es-MX">
                    <a:noFill/>
                  </a:rPr>
                  <a:t> </a:t>
                </a:r>
              </a:p>
            </p:txBody>
          </p:sp>
        </mc:Fallback>
      </mc:AlternateContent>
      <p:graphicFrame>
        <p:nvGraphicFramePr>
          <p:cNvPr id="17" name="Table 16">
            <a:extLst>
              <a:ext uri="{FF2B5EF4-FFF2-40B4-BE49-F238E27FC236}">
                <a16:creationId xmlns:a16="http://schemas.microsoft.com/office/drawing/2014/main" id="{C093693B-DEBF-7EF2-C61C-1B86F102FEF8}"/>
              </a:ext>
            </a:extLst>
          </p:cNvPr>
          <p:cNvGraphicFramePr>
            <a:graphicFrameLocks noGrp="1"/>
          </p:cNvGraphicFramePr>
          <p:nvPr>
            <p:extLst>
              <p:ext uri="{D42A27DB-BD31-4B8C-83A1-F6EECF244321}">
                <p14:modId xmlns:p14="http://schemas.microsoft.com/office/powerpoint/2010/main" val="1073185546"/>
              </p:ext>
            </p:extLst>
          </p:nvPr>
        </p:nvGraphicFramePr>
        <p:xfrm>
          <a:off x="7474335" y="3327045"/>
          <a:ext cx="771006" cy="2013861"/>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6944">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4FCB50D-A0E0-7DE1-36E7-D3DED9F6E451}"/>
                  </a:ext>
                </a:extLst>
              </p:cNvPr>
              <p:cNvSpPr txBox="1"/>
              <p:nvPr/>
            </p:nvSpPr>
            <p:spPr>
              <a:xfrm>
                <a:off x="7364033" y="2798590"/>
                <a:ext cx="958040" cy="39299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s-MX" sz="20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4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sub>
                      </m:sSub>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ES" sz="14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m:oMathPara>
                </a14:m>
                <a:endParaRPr lang="es-MX" sz="1400" dirty="0"/>
              </a:p>
            </p:txBody>
          </p:sp>
        </mc:Choice>
        <mc:Fallback xmlns="">
          <p:sp>
            <p:nvSpPr>
              <p:cNvPr id="18" name="TextBox 17">
                <a:extLst>
                  <a:ext uri="{FF2B5EF4-FFF2-40B4-BE49-F238E27FC236}">
                    <a16:creationId xmlns:a16="http://schemas.microsoft.com/office/drawing/2014/main" id="{54FCB50D-A0E0-7DE1-36E7-D3DED9F6E451}"/>
                  </a:ext>
                </a:extLst>
              </p:cNvPr>
              <p:cNvSpPr txBox="1">
                <a:spLocks noRot="1" noChangeAspect="1" noMove="1" noResize="1" noEditPoints="1" noAdjustHandles="1" noChangeArrowheads="1" noChangeShapeType="1" noTextEdit="1"/>
              </p:cNvSpPr>
              <p:nvPr/>
            </p:nvSpPr>
            <p:spPr>
              <a:xfrm>
                <a:off x="7364033" y="2798590"/>
                <a:ext cx="958040" cy="392993"/>
              </a:xfrm>
              <a:prstGeom prst="rect">
                <a:avLst/>
              </a:prstGeom>
              <a:blipFill>
                <a:blip r:embed="rId10"/>
                <a:stretch>
                  <a:fillRect b="-3077"/>
                </a:stretch>
              </a:blipFill>
            </p:spPr>
            <p:txBody>
              <a:bodyPr/>
              <a:lstStyle/>
              <a:p>
                <a:r>
                  <a:rPr lang="es-MX">
                    <a:noFill/>
                  </a:rPr>
                  <a:t> </a:t>
                </a:r>
              </a:p>
            </p:txBody>
          </p:sp>
        </mc:Fallback>
      </mc:AlternateContent>
      <p:graphicFrame>
        <p:nvGraphicFramePr>
          <p:cNvPr id="2" name="Table 1">
            <a:extLst>
              <a:ext uri="{FF2B5EF4-FFF2-40B4-BE49-F238E27FC236}">
                <a16:creationId xmlns:a16="http://schemas.microsoft.com/office/drawing/2014/main" id="{159110C9-9CEC-FBAC-21F6-E677BD0BD718}"/>
              </a:ext>
            </a:extLst>
          </p:cNvPr>
          <p:cNvGraphicFramePr>
            <a:graphicFrameLocks noGrp="1"/>
          </p:cNvGraphicFramePr>
          <p:nvPr>
            <p:extLst>
              <p:ext uri="{D42A27DB-BD31-4B8C-83A1-F6EECF244321}">
                <p14:modId xmlns:p14="http://schemas.microsoft.com/office/powerpoint/2010/main" val="3505704298"/>
              </p:ext>
            </p:extLst>
          </p:nvPr>
        </p:nvGraphicFramePr>
        <p:xfrm>
          <a:off x="8464608" y="3315746"/>
          <a:ext cx="771006" cy="2016779"/>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27EA60C-4AF8-6267-A5BB-7F47D60CFE01}"/>
                  </a:ext>
                </a:extLst>
              </p:cNvPr>
              <p:cNvSpPr txBox="1"/>
              <p:nvPr/>
            </p:nvSpPr>
            <p:spPr>
              <a:xfrm>
                <a:off x="8252482" y="2903717"/>
                <a:ext cx="117655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2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200" b="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𝑚𝑎𝑥</m:t>
                          </m:r>
                        </m:fName>
                        <m:e>
                          <m:d>
                            <m:dPr>
                              <m:ctrlPr>
                                <a:rPr lang="es-MX"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200" i="1">
                                      <a:latin typeface="Cambria Math" panose="02040503050406030204" pitchFamily="18" charset="0"/>
                                      <a:ea typeface="CMMI12"/>
                                      <a:cs typeface="Times New Roman" panose="02020603050405020304" pitchFamily="18" charset="0"/>
                                    </a:rPr>
                                  </m:ctrlPr>
                                </m:sSubPr>
                                <m:e>
                                  <m:r>
                                    <a:rPr lang="es-ES_tradnl" sz="1200" b="0" i="1">
                                      <a:latin typeface="Cambria Math" panose="02040503050406030204" pitchFamily="18" charset="0"/>
                                      <a:ea typeface="CMMI12"/>
                                      <a:cs typeface="Times New Roman" panose="02020603050405020304" pitchFamily="18" charset="0"/>
                                    </a:rPr>
                                    <m:t>𝑔</m:t>
                                  </m:r>
                                </m:e>
                                <m:sub>
                                  <m:r>
                                    <a:rPr lang="es-ES" sz="1200" b="0" i="1" smtClean="0">
                                      <a:latin typeface="Cambria Math" panose="02040503050406030204" pitchFamily="18" charset="0"/>
                                      <a:ea typeface="CMMI12"/>
                                      <a:cs typeface="Times New Roman" panose="02020603050405020304" pitchFamily="18" charset="0"/>
                                    </a:rPr>
                                    <m:t>1</m:t>
                                  </m:r>
                                </m:sub>
                              </m:sSub>
                              <m:d>
                                <m:dPr>
                                  <m:ctrlPr>
                                    <a:rPr lang="es-MX" sz="1200" i="1">
                                      <a:latin typeface="Cambria Math" panose="02040503050406030204" pitchFamily="18" charset="0"/>
                                      <a:ea typeface="CMSY10"/>
                                      <a:cs typeface="Times New Roman" panose="02020603050405020304" pitchFamily="18" charset="0"/>
                                    </a:rPr>
                                  </m:ctrlPr>
                                </m:dPr>
                                <m:e>
                                  <m:r>
                                    <m:rPr>
                                      <m:sty m:val="p"/>
                                    </m:rPr>
                                    <a:rPr lang="es-ES" sz="1200" b="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x</m:t>
                                  </m:r>
                                </m:e>
                              </m:d>
                              <m:r>
                                <a:rPr lang="es-ES_tradnl" sz="1200" b="0" i="1">
                                  <a:latin typeface="Cambria Math" panose="02040503050406030204" pitchFamily="18" charset="0"/>
                                  <a:ea typeface="CMMI12"/>
                                  <a:cs typeface="Times New Roman" panose="02020603050405020304" pitchFamily="18" charset="0"/>
                                </a:rPr>
                                <m:t>,0</m:t>
                              </m:r>
                            </m:e>
                          </m:d>
                        </m:e>
                      </m:func>
                    </m:oMath>
                  </m:oMathPara>
                </a14:m>
                <a:endParaRPr lang="es-MX" sz="1000" dirty="0"/>
              </a:p>
            </p:txBody>
          </p:sp>
        </mc:Choice>
        <mc:Fallback xmlns="">
          <p:sp>
            <p:nvSpPr>
              <p:cNvPr id="10" name="TextBox 9">
                <a:extLst>
                  <a:ext uri="{FF2B5EF4-FFF2-40B4-BE49-F238E27FC236}">
                    <a16:creationId xmlns:a16="http://schemas.microsoft.com/office/drawing/2014/main" id="{027EA60C-4AF8-6267-A5BB-7F47D60CFE01}"/>
                  </a:ext>
                </a:extLst>
              </p:cNvPr>
              <p:cNvSpPr txBox="1">
                <a:spLocks noRot="1" noChangeAspect="1" noMove="1" noResize="1" noEditPoints="1" noAdjustHandles="1" noChangeArrowheads="1" noChangeShapeType="1" noTextEdit="1"/>
              </p:cNvSpPr>
              <p:nvPr/>
            </p:nvSpPr>
            <p:spPr>
              <a:xfrm>
                <a:off x="8252482" y="2903717"/>
                <a:ext cx="1176557" cy="276999"/>
              </a:xfrm>
              <a:prstGeom prst="rect">
                <a:avLst/>
              </a:prstGeom>
              <a:blipFill>
                <a:blip r:embed="rId11"/>
                <a:stretch>
                  <a:fillRect/>
                </a:stretch>
              </a:blipFill>
            </p:spPr>
            <p:txBody>
              <a:bodyPr/>
              <a:lstStyle/>
              <a:p>
                <a:r>
                  <a:rPr lang="es-MX">
                    <a:noFill/>
                  </a:rPr>
                  <a:t> </a:t>
                </a:r>
              </a:p>
            </p:txBody>
          </p:sp>
        </mc:Fallback>
      </mc:AlternateContent>
      <p:graphicFrame>
        <p:nvGraphicFramePr>
          <p:cNvPr id="11" name="Table 10">
            <a:extLst>
              <a:ext uri="{FF2B5EF4-FFF2-40B4-BE49-F238E27FC236}">
                <a16:creationId xmlns:a16="http://schemas.microsoft.com/office/drawing/2014/main" id="{12036A5E-EE9E-DFAF-F058-42E5918C63D7}"/>
              </a:ext>
            </a:extLst>
          </p:cNvPr>
          <p:cNvGraphicFramePr>
            <a:graphicFrameLocks noGrp="1"/>
          </p:cNvGraphicFramePr>
          <p:nvPr>
            <p:extLst>
              <p:ext uri="{D42A27DB-BD31-4B8C-83A1-F6EECF244321}">
                <p14:modId xmlns:p14="http://schemas.microsoft.com/office/powerpoint/2010/main" val="3286308456"/>
              </p:ext>
            </p:extLst>
          </p:nvPr>
        </p:nvGraphicFramePr>
        <p:xfrm>
          <a:off x="9429455" y="3327045"/>
          <a:ext cx="771006" cy="2013861"/>
        </p:xfrm>
        <a:graphic>
          <a:graphicData uri="http://schemas.openxmlformats.org/drawingml/2006/table">
            <a:tbl>
              <a:tblPr firstRow="1" firstCol="1" bandRow="1"/>
              <a:tblGrid>
                <a:gridCol w="771006">
                  <a:extLst>
                    <a:ext uri="{9D8B030D-6E8A-4147-A177-3AD203B41FA5}">
                      <a16:colId xmlns:a16="http://schemas.microsoft.com/office/drawing/2014/main" val="1399401941"/>
                    </a:ext>
                  </a:extLst>
                </a:gridCol>
              </a:tblGrid>
              <a:tr h="256944">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937351614"/>
                  </a:ext>
                </a:extLst>
              </a:tr>
              <a:tr h="325777">
                <a:tc>
                  <a:txBody>
                    <a:bodyPr/>
                    <a:lstStyle/>
                    <a:p>
                      <a:endParaRPr lang="es-MX" sz="7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3522038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70591333"/>
                  </a:ext>
                </a:extLst>
              </a:tr>
              <a:tr h="325777">
                <a:tc>
                  <a:txBody>
                    <a:bodyPr/>
                    <a:lstStyle/>
                    <a:p>
                      <a:endParaRPr lang="es-MX" sz="8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2603043198"/>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2136417851"/>
                  </a:ext>
                </a:extLst>
              </a:tr>
              <a:tr h="325777">
                <a:tc>
                  <a:txBody>
                    <a:bodyPr/>
                    <a:lstStyle/>
                    <a:p>
                      <a:endParaRPr lang="es-MX" sz="900" dirty="0">
                        <a:solidFill>
                          <a:schemeClr val="tx1"/>
                        </a:solidFill>
                      </a:endParaRPr>
                    </a:p>
                  </a:txBody>
                  <a:tcPr>
                    <a:lnT w="12700" cap="flat" cmpd="sng" algn="ctr">
                      <a:solidFill>
                        <a:srgbClr val="000000"/>
                      </a:solidFill>
                      <a:prstDash val="solid"/>
                      <a:round/>
                      <a:headEnd type="none" w="med" len="med"/>
                      <a:tailEnd type="none" w="med" len="med"/>
                    </a:lnT>
                  </a:tcPr>
                </a:tc>
                <a:extLst>
                  <a:ext uri="{0D108BD9-81ED-4DB2-BD59-A6C34878D82A}">
                    <a16:rowId xmlns:a16="http://schemas.microsoft.com/office/drawing/2014/main" val="3564049880"/>
                  </a:ext>
                </a:extLst>
              </a:tr>
              <a:tr h="259862">
                <a:tc>
                  <a:txBody>
                    <a:bodyPr/>
                    <a:lstStyle/>
                    <a:p>
                      <a:pPr algn="ctr">
                        <a:lnSpc>
                          <a:spcPct val="150000"/>
                        </a:lnSpc>
                        <a:spcAft>
                          <a:spcPts val="1200"/>
                        </a:spcAft>
                      </a:pPr>
                      <a:endParaRPr lang="es-MX"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chemeClr val="bg1">
                        <a:lumMod val="65000"/>
                      </a:schemeClr>
                    </a:solidFill>
                  </a:tcPr>
                </a:tc>
                <a:extLst>
                  <a:ext uri="{0D108BD9-81ED-4DB2-BD59-A6C34878D82A}">
                    <a16:rowId xmlns:a16="http://schemas.microsoft.com/office/drawing/2014/main" val="3730866897"/>
                  </a:ext>
                </a:extLst>
              </a:tr>
            </a:tbl>
          </a:graphicData>
        </a:graphic>
      </p:graphicFrame>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520F916-4E71-2C95-1A8F-B23F486DA473}"/>
                  </a:ext>
                </a:extLst>
              </p:cNvPr>
              <p:cNvSpPr txBox="1"/>
              <p:nvPr/>
            </p:nvSpPr>
            <p:spPr>
              <a:xfrm>
                <a:off x="9247498" y="2911997"/>
                <a:ext cx="1176557"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unc>
                        <m:funcPr>
                          <m:ctrlPr>
                            <a:rPr lang="en-US" sz="1200" i="1" smtClean="0">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ctrlPr>
                        </m:funcPr>
                        <m:fName>
                          <m:r>
                            <a:rPr lang="en-US" sz="1200" b="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𝑚𝑎𝑥</m:t>
                          </m:r>
                        </m:fName>
                        <m:e>
                          <m:d>
                            <m:dPr>
                              <m:ctrlPr>
                                <a:rPr lang="es-MX" sz="1200" i="1">
                                  <a:solidFill>
                                    <a:srgbClr val="000000"/>
                                  </a:solidFill>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200" i="1">
                                      <a:latin typeface="Cambria Math" panose="02040503050406030204" pitchFamily="18" charset="0"/>
                                      <a:ea typeface="CMMI12"/>
                                      <a:cs typeface="Times New Roman" panose="02020603050405020304" pitchFamily="18" charset="0"/>
                                    </a:rPr>
                                  </m:ctrlPr>
                                </m:sSubPr>
                                <m:e>
                                  <m:r>
                                    <a:rPr lang="es-ES_tradnl" sz="1200" b="0" i="1">
                                      <a:latin typeface="Cambria Math" panose="02040503050406030204" pitchFamily="18" charset="0"/>
                                      <a:ea typeface="CMMI12"/>
                                      <a:cs typeface="Times New Roman" panose="02020603050405020304" pitchFamily="18" charset="0"/>
                                    </a:rPr>
                                    <m:t>𝑔</m:t>
                                  </m:r>
                                </m:e>
                                <m:sub>
                                  <m:r>
                                    <a:rPr lang="es-ES" sz="1200" b="0" i="1" smtClean="0">
                                      <a:latin typeface="Cambria Math" panose="02040503050406030204" pitchFamily="18" charset="0"/>
                                      <a:ea typeface="CMMI12"/>
                                      <a:cs typeface="Times New Roman" panose="02020603050405020304" pitchFamily="18" charset="0"/>
                                    </a:rPr>
                                    <m:t>2</m:t>
                                  </m:r>
                                </m:sub>
                              </m:sSub>
                              <m:d>
                                <m:dPr>
                                  <m:ctrlPr>
                                    <a:rPr lang="es-MX" sz="1200" i="1">
                                      <a:latin typeface="Cambria Math" panose="02040503050406030204" pitchFamily="18" charset="0"/>
                                      <a:ea typeface="CMSY10"/>
                                      <a:cs typeface="Times New Roman" panose="02020603050405020304" pitchFamily="18" charset="0"/>
                                    </a:rPr>
                                  </m:ctrlPr>
                                </m:dPr>
                                <m:e>
                                  <m:r>
                                    <m:rPr>
                                      <m:sty m:val="p"/>
                                    </m:rPr>
                                    <a:rPr lang="es-ES" sz="1200" b="0" i="1">
                                      <a:solidFill>
                                        <a:srgbClr val="000000"/>
                                      </a:solidFill>
                                      <a:latin typeface="Cambria Math" panose="02040503050406030204" pitchFamily="18" charset="0"/>
                                      <a:ea typeface="Times New Roman" panose="02020603050405020304" pitchFamily="18" charset="0"/>
                                      <a:cs typeface="Times New Roman" panose="02020603050405020304" pitchFamily="18" charset="0"/>
                                    </a:rPr>
                                    <m:t>x</m:t>
                                  </m:r>
                                </m:e>
                              </m:d>
                              <m:r>
                                <a:rPr lang="es-ES_tradnl" sz="1200" b="0" i="1">
                                  <a:latin typeface="Cambria Math" panose="02040503050406030204" pitchFamily="18" charset="0"/>
                                  <a:ea typeface="CMMI12"/>
                                  <a:cs typeface="Times New Roman" panose="02020603050405020304" pitchFamily="18" charset="0"/>
                                </a:rPr>
                                <m:t>,0</m:t>
                              </m:r>
                            </m:e>
                          </m:d>
                        </m:e>
                      </m:func>
                    </m:oMath>
                  </m:oMathPara>
                </a14:m>
                <a:endParaRPr lang="es-MX" sz="1000" dirty="0"/>
              </a:p>
            </p:txBody>
          </p:sp>
        </mc:Choice>
        <mc:Fallback xmlns="">
          <p:sp>
            <p:nvSpPr>
              <p:cNvPr id="15" name="TextBox 14">
                <a:extLst>
                  <a:ext uri="{FF2B5EF4-FFF2-40B4-BE49-F238E27FC236}">
                    <a16:creationId xmlns:a16="http://schemas.microsoft.com/office/drawing/2014/main" id="{E520F916-4E71-2C95-1A8F-B23F486DA473}"/>
                  </a:ext>
                </a:extLst>
              </p:cNvPr>
              <p:cNvSpPr txBox="1">
                <a:spLocks noRot="1" noChangeAspect="1" noMove="1" noResize="1" noEditPoints="1" noAdjustHandles="1" noChangeArrowheads="1" noChangeShapeType="1" noTextEdit="1"/>
              </p:cNvSpPr>
              <p:nvPr/>
            </p:nvSpPr>
            <p:spPr>
              <a:xfrm>
                <a:off x="9247498" y="2911997"/>
                <a:ext cx="1176557" cy="276999"/>
              </a:xfrm>
              <a:prstGeom prst="rect">
                <a:avLst/>
              </a:prstGeom>
              <a:blipFill>
                <a:blip r:embed="rId12"/>
                <a:stretch>
                  <a:fillRect/>
                </a:stretch>
              </a:blipFill>
            </p:spPr>
            <p:txBody>
              <a:bodyPr/>
              <a:lstStyle/>
              <a:p>
                <a:r>
                  <a:rPr lang="es-MX">
                    <a:noFill/>
                  </a:rPr>
                  <a:t> </a:t>
                </a:r>
              </a:p>
            </p:txBody>
          </p:sp>
        </mc:Fallback>
      </mc:AlternateContent>
    </p:spTree>
    <p:extLst>
      <p:ext uri="{BB962C8B-B14F-4D97-AF65-F5344CB8AC3E}">
        <p14:creationId xmlns:p14="http://schemas.microsoft.com/office/powerpoint/2010/main" val="8279298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5F00D-D360-5DE0-BF48-8E085A1A6E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362BB-140E-19E2-9D2D-A08F5E8023D3}"/>
              </a:ext>
            </a:extLst>
          </p:cNvPr>
          <p:cNvSpPr>
            <a:spLocks noGrp="1"/>
          </p:cNvSpPr>
          <p:nvPr>
            <p:ph type="sldNum" sz="quarter" idx="12"/>
          </p:nvPr>
        </p:nvSpPr>
        <p:spPr/>
        <p:txBody>
          <a:bodyPr/>
          <a:lstStyle/>
          <a:p>
            <a:fld id="{27C49EEB-2137-4DDB-9BF5-5635C18E0A87}" type="slidenum">
              <a:rPr lang="es-MX" smtClean="0"/>
              <a:t>25</a:t>
            </a:fld>
            <a:endParaRPr lang="es-MX"/>
          </a:p>
        </p:txBody>
      </p:sp>
      <p:sp>
        <p:nvSpPr>
          <p:cNvPr id="9" name="Title 2">
            <a:extLst>
              <a:ext uri="{FF2B5EF4-FFF2-40B4-BE49-F238E27FC236}">
                <a16:creationId xmlns:a16="http://schemas.microsoft.com/office/drawing/2014/main" id="{8CB2D866-4208-CCBA-F970-4FBF68D0608E}"/>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1. Penalización exterior</a:t>
            </a:r>
          </a:p>
        </p:txBody>
      </p:sp>
      <p:sp>
        <p:nvSpPr>
          <p:cNvPr id="10" name="TextBox 9">
            <a:extLst>
              <a:ext uri="{FF2B5EF4-FFF2-40B4-BE49-F238E27FC236}">
                <a16:creationId xmlns:a16="http://schemas.microsoft.com/office/drawing/2014/main" id="{8A14FB37-9604-9F51-90A5-5127B788E43E}"/>
              </a:ext>
            </a:extLst>
          </p:cNvPr>
          <p:cNvSpPr txBox="1"/>
          <p:nvPr/>
        </p:nvSpPr>
        <p:spPr>
          <a:xfrm>
            <a:off x="446103" y="1899613"/>
            <a:ext cx="11576481" cy="4801314"/>
          </a:xfrm>
          <a:prstGeom prst="rect">
            <a:avLst/>
          </a:prstGeom>
          <a:noFill/>
        </p:spPr>
        <p:txBody>
          <a:bodyPr wrap="square">
            <a:spAutoFit/>
          </a:bodyPr>
          <a:lstStyle/>
          <a:p>
            <a:pPr algn="l"/>
            <a:r>
              <a:rPr lang="es-MX" b="0" i="0" dirty="0">
                <a:effectLst/>
                <a:latin typeface="Times New Roman" panose="02020603050405020304" pitchFamily="18" charset="0"/>
                <a:cs typeface="Times New Roman" panose="02020603050405020304" pitchFamily="18" charset="0"/>
              </a:rPr>
              <a:t>Ventajas y desventajas:</a:t>
            </a:r>
          </a:p>
          <a:p>
            <a:pPr algn="l">
              <a:buFont typeface="+mj-lt"/>
              <a:buAutoNum type="arabicPeriod"/>
            </a:pPr>
            <a:r>
              <a:rPr lang="es-MX" b="1" i="0" dirty="0">
                <a:effectLst/>
                <a:latin typeface="Times New Roman" panose="02020603050405020304" pitchFamily="18" charset="0"/>
                <a:cs typeface="Times New Roman" panose="02020603050405020304" pitchFamily="18" charset="0"/>
              </a:rPr>
              <a:t>Facilidad de implementación</a:t>
            </a:r>
            <a:r>
              <a:rPr lang="es-MX" b="0" i="0" dirty="0">
                <a:effectLst/>
                <a:latin typeface="Times New Roman" panose="02020603050405020304" pitchFamily="18" charset="0"/>
                <a:cs typeface="Times New Roman" panose="02020603050405020304" pitchFamily="18" charset="0"/>
              </a:rPr>
              <a:t>: La penalización externa es relativamente fácil de implementar en algoritmos de optimización existentes. Se puede agregar directamente a la función objetivo para tener en cuenta las violaciones de las restricciones.</a:t>
            </a:r>
          </a:p>
          <a:p>
            <a:pPr algn="l">
              <a:buFont typeface="+mj-lt"/>
              <a:buAutoNum type="arabicPeriod"/>
            </a:pPr>
            <a:r>
              <a:rPr lang="es-MX" b="1" i="0" dirty="0">
                <a:effectLst/>
                <a:latin typeface="Times New Roman" panose="02020603050405020304" pitchFamily="18" charset="0"/>
                <a:cs typeface="Times New Roman" panose="02020603050405020304" pitchFamily="18" charset="0"/>
              </a:rPr>
              <a:t>Flexibilidad</a:t>
            </a:r>
            <a:r>
              <a:rPr lang="es-MX" b="0" i="0" dirty="0">
                <a:effectLst/>
                <a:latin typeface="Times New Roman" panose="02020603050405020304" pitchFamily="18" charset="0"/>
                <a:cs typeface="Times New Roman" panose="02020603050405020304" pitchFamily="18" charset="0"/>
              </a:rPr>
              <a:t>: Permite a los algoritmos de optimización continuar explorando soluciones incluso cuando se violan algunas restricciones. Esto puede ser útil cuando las restricciones son difíciles de satisfacer o cuando no se conocen con precisión.</a:t>
            </a:r>
          </a:p>
          <a:p>
            <a:pPr algn="l"/>
            <a:r>
              <a:rPr lang="es-MX" b="0" i="0" dirty="0">
                <a:effectLst/>
                <a:latin typeface="Times New Roman" panose="02020603050405020304" pitchFamily="18" charset="0"/>
                <a:cs typeface="Times New Roman" panose="02020603050405020304" pitchFamily="18" charset="0"/>
              </a:rPr>
              <a:t>Desventajas:</a:t>
            </a:r>
          </a:p>
          <a:p>
            <a:pPr algn="l">
              <a:buFont typeface="+mj-lt"/>
              <a:buAutoNum type="arabicPeriod"/>
            </a:pPr>
            <a:r>
              <a:rPr lang="es-MX" b="1" i="0" dirty="0">
                <a:effectLst/>
                <a:latin typeface="Times New Roman" panose="02020603050405020304" pitchFamily="18" charset="0"/>
                <a:cs typeface="Times New Roman" panose="02020603050405020304" pitchFamily="18" charset="0"/>
              </a:rPr>
              <a:t>Distorsión de la solución óptima</a:t>
            </a:r>
            <a:r>
              <a:rPr lang="es-MX" b="0" i="0" dirty="0">
                <a:effectLst/>
                <a:latin typeface="Times New Roman" panose="02020603050405020304" pitchFamily="18" charset="0"/>
                <a:cs typeface="Times New Roman" panose="02020603050405020304" pitchFamily="18" charset="0"/>
              </a:rPr>
              <a:t>: La penalización externa puede distorsionar la solución óptima al favorecer soluciones que violan las restricciones pero que tienen un valor de función objetivo más bajo. Esto puede conducir a soluciones subóptimas o no factibles en el mundo real.</a:t>
            </a:r>
          </a:p>
          <a:p>
            <a:pPr algn="l">
              <a:buFont typeface="+mj-lt"/>
              <a:buAutoNum type="arabicPeriod"/>
            </a:pPr>
            <a:r>
              <a:rPr lang="es-MX" b="1" i="0" dirty="0">
                <a:effectLst/>
                <a:latin typeface="Times New Roman" panose="02020603050405020304" pitchFamily="18" charset="0"/>
                <a:cs typeface="Times New Roman" panose="02020603050405020304" pitchFamily="18" charset="0"/>
              </a:rPr>
              <a:t>Sensibilidad a la magnitud de las penalizaciones</a:t>
            </a:r>
            <a:r>
              <a:rPr lang="es-MX" b="0" i="0" dirty="0">
                <a:effectLst/>
                <a:latin typeface="Times New Roman" panose="02020603050405020304" pitchFamily="18" charset="0"/>
                <a:cs typeface="Times New Roman" panose="02020603050405020304" pitchFamily="18" charset="0"/>
              </a:rPr>
              <a:t>: La efectividad de la técnica de penalización externa depende de la elección adecuada de los coeficientes de penalización. Si las penalizaciones son demasiado pequeñas, las violaciones de las restricciones pueden no ser castigadas lo suficiente para influir en la búsqueda de soluciones. Por otro lado, si las penalizaciones son demasiado grandes, pueden distorsionar demasiado la función objetivo y llevar a soluciones no realistas.</a:t>
            </a:r>
          </a:p>
          <a:p>
            <a:pPr algn="l">
              <a:buFont typeface="+mj-lt"/>
              <a:buAutoNum type="arabicPeriod"/>
            </a:pPr>
            <a:r>
              <a:rPr lang="es-MX" b="1" i="0" dirty="0">
                <a:effectLst/>
                <a:latin typeface="Times New Roman" panose="02020603050405020304" pitchFamily="18" charset="0"/>
                <a:cs typeface="Times New Roman" panose="02020603050405020304" pitchFamily="18" charset="0"/>
              </a:rPr>
              <a:t>Convergencia lenta o no convergencia</a:t>
            </a:r>
            <a:r>
              <a:rPr lang="es-MX" b="0" i="0" dirty="0">
                <a:effectLst/>
                <a:latin typeface="Times New Roman" panose="02020603050405020304" pitchFamily="18" charset="0"/>
                <a:cs typeface="Times New Roman" panose="02020603050405020304" pitchFamily="18" charset="0"/>
              </a:rPr>
              <a:t>: En algunos casos, la técnica de penalización externa puede hacer que los algoritmos de optimización converjan lentamente o incluso que no converjan en absoluto, especialmente si las penalizaciones son demasiado agresivas o si las restricciones son muy estrictas.</a:t>
            </a:r>
          </a:p>
        </p:txBody>
      </p:sp>
    </p:spTree>
    <p:extLst>
      <p:ext uri="{BB962C8B-B14F-4D97-AF65-F5344CB8AC3E}">
        <p14:creationId xmlns:p14="http://schemas.microsoft.com/office/powerpoint/2010/main" val="25441647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5F00D-D360-5DE0-BF48-8E085A1A6E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362BB-140E-19E2-9D2D-A08F5E8023D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9" name="Title 2">
            <a:extLst>
              <a:ext uri="{FF2B5EF4-FFF2-40B4-BE49-F238E27FC236}">
                <a16:creationId xmlns:a16="http://schemas.microsoft.com/office/drawing/2014/main" id="{8CB2D866-4208-CCBA-F970-4FBF68D0608E}"/>
              </a:ext>
            </a:extLst>
          </p:cNvPr>
          <p:cNvSpPr txBox="1">
            <a:spLocks/>
          </p:cNvSpPr>
          <p:nvPr/>
        </p:nvSpPr>
        <p:spPr>
          <a:xfrm>
            <a:off x="3879542" y="711035"/>
            <a:ext cx="7595857"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MX" sz="2400" b="0" i="0" u="none" strike="noStrike" kern="1200" cap="all" spc="0" normalizeH="0" baseline="0" noProof="0" dirty="0">
                <a:ln>
                  <a:noFill/>
                </a:ln>
                <a:solidFill>
                  <a:prstClr val="white"/>
                </a:solidFill>
                <a:effectLst/>
                <a:uLnTx/>
                <a:uFillTx/>
                <a:latin typeface="Gill Sans MT" panose="020B0502020104020203"/>
                <a:ea typeface="+mj-ea"/>
                <a:cs typeface="+mj-cs"/>
              </a:rPr>
              <a:t>Servicios médicos</a:t>
            </a:r>
          </a:p>
        </p:txBody>
      </p:sp>
      <p:sp>
        <p:nvSpPr>
          <p:cNvPr id="3" name="TextBox 2">
            <a:extLst>
              <a:ext uri="{FF2B5EF4-FFF2-40B4-BE49-F238E27FC236}">
                <a16:creationId xmlns:a16="http://schemas.microsoft.com/office/drawing/2014/main" id="{A12937D0-E95B-2C47-524D-AB346977AADA}"/>
              </a:ext>
            </a:extLst>
          </p:cNvPr>
          <p:cNvSpPr txBox="1"/>
          <p:nvPr/>
        </p:nvSpPr>
        <p:spPr>
          <a:xfrm>
            <a:off x="381740" y="3008179"/>
            <a:ext cx="11336784" cy="1754326"/>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Tres servicios médicos constan de 10, 6 y 4 médicos respectivamente; cada médico atiende como máximo a 10 pacientes. El coste de cada paciente es en el Servicio1 de 10 €/día, en el Servicio2 de 20 €/día y en el Servicio3 de 25 €/día, y el presupuesto total diario de los tres servicios de 2400 €. Además, entre los dos primeros servicios deben tratar como mínimo el doble de pacientes que el Servicio3.</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Tx/>
              <a:buAutoNum type="alphaLcParen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Plantear el problema de optimización para obtener el mayor beneficio posible derivado de los servicios del hospital.</a:t>
            </a:r>
          </a:p>
        </p:txBody>
      </p:sp>
      <p:pic>
        <p:nvPicPr>
          <p:cNvPr id="2" name="Picture 4" descr="SERVICIO MEDICO CON LEYENDA - Safetysignal">
            <a:extLst>
              <a:ext uri="{FF2B5EF4-FFF2-40B4-BE49-F238E27FC236}">
                <a16:creationId xmlns:a16="http://schemas.microsoft.com/office/drawing/2014/main" id="{775F9061-B68F-BF10-DB96-650A9937BB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10177" y="711035"/>
            <a:ext cx="1666694" cy="22215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126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5F00D-D360-5DE0-BF48-8E085A1A6E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362BB-140E-19E2-9D2D-A08F5E8023D3}"/>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9" name="Title 2">
            <a:extLst>
              <a:ext uri="{FF2B5EF4-FFF2-40B4-BE49-F238E27FC236}">
                <a16:creationId xmlns:a16="http://schemas.microsoft.com/office/drawing/2014/main" id="{8CB2D866-4208-CCBA-F970-4FBF68D0608E}"/>
              </a:ext>
            </a:extLst>
          </p:cNvPr>
          <p:cNvSpPr txBox="1">
            <a:spLocks/>
          </p:cNvSpPr>
          <p:nvPr/>
        </p:nvSpPr>
        <p:spPr>
          <a:xfrm>
            <a:off x="3879542" y="711035"/>
            <a:ext cx="7595857"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s-MX" sz="2400" b="0" i="0" u="none" strike="noStrike" kern="1200" cap="all" spc="0" normalizeH="0" baseline="0" noProof="0">
                <a:ln>
                  <a:noFill/>
                </a:ln>
                <a:solidFill>
                  <a:prstClr val="white"/>
                </a:solidFill>
                <a:effectLst/>
                <a:uLnTx/>
                <a:uFillTx/>
                <a:latin typeface="Gill Sans MT" panose="020B0502020104020203"/>
                <a:ea typeface="+mj-ea"/>
                <a:cs typeface="+mj-cs"/>
              </a:rPr>
              <a:t>Construcción de residencias estudiantiles</a:t>
            </a:r>
            <a:endParaRPr kumimoji="0" lang="es-MX" sz="2400" b="0" i="0" u="none" strike="noStrike" kern="1200" cap="all" spc="0" normalizeH="0" baseline="0" noProof="0" dirty="0">
              <a:ln>
                <a:noFill/>
              </a:ln>
              <a:solidFill>
                <a:prstClr val="white"/>
              </a:solidFill>
              <a:effectLst/>
              <a:uLnTx/>
              <a:uFillTx/>
              <a:latin typeface="Gill Sans MT" panose="020B0502020104020203"/>
              <a:ea typeface="+mj-ea"/>
              <a:cs typeface="+mj-cs"/>
            </a:endParaRPr>
          </a:p>
        </p:txBody>
      </p:sp>
      <p:pic>
        <p:nvPicPr>
          <p:cNvPr id="1028" name="Picture 4" descr="Residencia estudiantil: ¿escojo habitación doble o individual?">
            <a:extLst>
              <a:ext uri="{FF2B5EF4-FFF2-40B4-BE49-F238E27FC236}">
                <a16:creationId xmlns:a16="http://schemas.microsoft.com/office/drawing/2014/main" id="{DCA6DADF-E687-533E-5F91-52322A4D72C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55650" y="825623"/>
            <a:ext cx="2993937" cy="194605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2937D0-E95B-2C47-524D-AB346977AADA}"/>
              </a:ext>
            </a:extLst>
          </p:cNvPr>
          <p:cNvSpPr txBox="1"/>
          <p:nvPr/>
        </p:nvSpPr>
        <p:spPr>
          <a:xfrm>
            <a:off x="381740" y="3008179"/>
            <a:ext cx="11336784" cy="2308324"/>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 ayuntamiento de un municipio va a construir una residencia para estudiantes con dos tipos de habitaciones, pequeñas y grandes, con capacidad para 2 y 4 estudiantes respectivamente. Dadas las necesidades existentes, para que el proyecto resulte factible, el número total de habitaciones debe ser como mucho 400. Debe instalarse una capacidad mínima para 1200 estudiantes. Las habitaciones pequeñas deben ser al menos el 40% del total de habitaciones. El coste de construcción de cada habitación pequeña es de 40000 $ y de cada habitación grande 60000 $. La corporación pretende minimizar el coste de construcción.</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342900" marR="0" lvl="0" indent="-342900" algn="just" defTabSz="457200" rtl="0" eaLnBrk="1" fontAlgn="auto" latinLnBrk="0" hangingPunct="1">
              <a:lnSpc>
                <a:spcPct val="100000"/>
              </a:lnSpc>
              <a:spcBef>
                <a:spcPts val="0"/>
              </a:spcBef>
              <a:spcAft>
                <a:spcPts val="0"/>
              </a:spcAft>
              <a:buClrTx/>
              <a:buSzTx/>
              <a:buFontTx/>
              <a:buAutoNum type="alphaLcParenR"/>
              <a:tabLst/>
              <a:defRPr/>
            </a:pPr>
            <a:r>
              <a:rPr kumimoji="0" lang="es-MX"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Plantear el problema de optimización.</a:t>
            </a:r>
          </a:p>
        </p:txBody>
      </p:sp>
    </p:spTree>
    <p:extLst>
      <p:ext uri="{BB962C8B-B14F-4D97-AF65-F5344CB8AC3E}">
        <p14:creationId xmlns:p14="http://schemas.microsoft.com/office/powerpoint/2010/main" val="1845588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5F00D-D360-5DE0-BF48-8E085A1A6ED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5C362BB-140E-19E2-9D2D-A08F5E8023D3}"/>
              </a:ext>
            </a:extLst>
          </p:cNvPr>
          <p:cNvSpPr>
            <a:spLocks noGrp="1"/>
          </p:cNvSpPr>
          <p:nvPr>
            <p:ph type="sldNum" sz="quarter" idx="12"/>
          </p:nvPr>
        </p:nvSpPr>
        <p:spPr/>
        <p:txBody>
          <a:bodyPr/>
          <a:lstStyle/>
          <a:p>
            <a:fld id="{27C49EEB-2137-4DDB-9BF5-5635C18E0A87}" type="slidenum">
              <a:rPr lang="es-MX" smtClean="0"/>
              <a:t>28</a:t>
            </a:fld>
            <a:endParaRPr lang="es-MX"/>
          </a:p>
        </p:txBody>
      </p:sp>
      <p:sp>
        <p:nvSpPr>
          <p:cNvPr id="9" name="Title 2">
            <a:extLst>
              <a:ext uri="{FF2B5EF4-FFF2-40B4-BE49-F238E27FC236}">
                <a16:creationId xmlns:a16="http://schemas.microsoft.com/office/drawing/2014/main" id="{8CB2D866-4208-CCBA-F970-4FBF68D0608E}"/>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Penalización exterior: </a:t>
            </a:r>
            <a:r>
              <a:rPr lang="es-MX" sz="2400" b="1" dirty="0" err="1"/>
              <a:t>Pseudoc</a:t>
            </a:r>
            <a:r>
              <a:rPr lang="es-ES" sz="2400" b="1" dirty="0" err="1"/>
              <a:t>ódigo</a:t>
            </a:r>
            <a:endParaRPr lang="es-MX" sz="2400" b="1" dirty="0"/>
          </a:p>
        </p:txBody>
      </p:sp>
      <mc:AlternateContent xmlns:mc="http://schemas.openxmlformats.org/markup-compatibility/2006">
        <mc:Choice xmlns:a14="http://schemas.microsoft.com/office/drawing/2010/main" Requires="a14">
          <p:sp>
            <p:nvSpPr>
              <p:cNvPr id="2" name="TextBox 1">
                <a:extLst>
                  <a:ext uri="{FF2B5EF4-FFF2-40B4-BE49-F238E27FC236}">
                    <a16:creationId xmlns:a16="http://schemas.microsoft.com/office/drawing/2014/main" id="{4469AC26-1229-1DC5-BECE-1A4008A85202}"/>
                  </a:ext>
                </a:extLst>
              </p:cNvPr>
              <p:cNvSpPr txBox="1"/>
              <p:nvPr/>
            </p:nvSpPr>
            <p:spPr>
              <a:xfrm>
                <a:off x="6543539" y="1823135"/>
                <a:ext cx="4856733" cy="5324535"/>
              </a:xfrm>
              <a:prstGeom prst="rect">
                <a:avLst/>
              </a:prstGeom>
              <a:noFill/>
            </p:spPr>
            <p:txBody>
              <a:bodyPr wrap="square" rtlCol="0">
                <a:spAutoFit/>
              </a:bodyPr>
              <a:lstStyle/>
              <a:p>
                <a:r>
                  <a:rPr lang="es-ES" sz="2000" dirty="0" err="1">
                    <a:solidFill>
                      <a:srgbClr val="0066FF"/>
                    </a:solidFill>
                    <a:latin typeface="Times New Roman" panose="02020603050405020304" pitchFamily="18" charset="0"/>
                    <a:cs typeface="Times New Roman" panose="02020603050405020304" pitchFamily="18" charset="0"/>
                  </a:rPr>
                  <a:t>For</a:t>
                </a:r>
                <a:r>
                  <a:rPr lang="es-ES" sz="2000" dirty="0">
                    <a:latin typeface="Times New Roman" panose="02020603050405020304" pitchFamily="18" charset="0"/>
                    <a:cs typeface="Times New Roman" panose="02020603050405020304" pitchFamily="18" charset="0"/>
                  </a:rPr>
                  <a:t> i=1:Np</a:t>
                </a:r>
              </a:p>
              <a:p>
                <a:endParaRPr lang="es-ES" sz="1400" dirty="0">
                  <a:latin typeface="Times New Roman" panose="02020603050405020304" pitchFamily="18" charset="0"/>
                  <a:cs typeface="Times New Roman" panose="02020603050405020304" pitchFamily="18" charset="0"/>
                </a:endParaRPr>
              </a:p>
              <a:p>
                <a:r>
                  <a:rPr lang="es-ES" sz="2000" dirty="0">
                    <a:latin typeface="Times New Roman" panose="02020603050405020304" pitchFamily="18" charset="0"/>
                    <a:cs typeface="Times New Roman" panose="02020603050405020304" pitchFamily="18" charset="0"/>
                  </a:rPr>
                  <a:t>[</a:t>
                </a:r>
                <a:r>
                  <a:rPr lang="es-E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son las variables de </a:t>
                </a:r>
                <a:r>
                  <a:rPr lang="en-US" sz="2000" dirty="0" err="1">
                    <a:latin typeface="Times New Roman" panose="02020603050405020304" pitchFamily="18" charset="0"/>
                    <a:cs typeface="Times New Roman" panose="02020603050405020304" pitchFamily="18" charset="0"/>
                  </a:rPr>
                  <a:t>individuo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a:t>
                </a:r>
                <a:r>
                  <a:rPr lang="es-ES" sz="2000" dirty="0">
                    <a:latin typeface="Times New Roman" panose="02020603050405020304" pitchFamily="18" charset="0"/>
                    <a:cs typeface="Times New Roman" panose="02020603050405020304" pitchFamily="18" charset="0"/>
                  </a:rPr>
                  <a:t>é</a:t>
                </a:r>
                <a:r>
                  <a:rPr lang="en-US" sz="2000" dirty="0" err="1">
                    <a:latin typeface="Times New Roman" panose="02020603050405020304" pitchFamily="18" charset="0"/>
                    <a:cs typeface="Times New Roman" panose="02020603050405020304" pitchFamily="18" charset="0"/>
                  </a:rPr>
                  <a:t>simo</a:t>
                </a:r>
                <a:endParaRPr lang="en-US" sz="2000" dirty="0">
                  <a:latin typeface="Times New Roman" panose="02020603050405020304" pitchFamily="18" charset="0"/>
                  <a:cs typeface="Times New Roman" panose="02020603050405020304" pitchFamily="18" charset="0"/>
                </a:endParaRPr>
              </a:p>
              <a:p>
                <a:endParaRPr lang="es-ES" sz="1400" dirty="0">
                  <a:latin typeface="Times New Roman" panose="02020603050405020304" pitchFamily="18" charset="0"/>
                  <a:cs typeface="Times New Roman" panose="02020603050405020304" pitchFamily="18" charset="0"/>
                </a:endParaRPr>
              </a:p>
              <a:p>
                <a:r>
                  <a:rPr lang="es-ES" sz="2000" dirty="0">
                    <a:latin typeface="Times New Roman" panose="02020603050405020304" pitchFamily="18" charset="0"/>
                    <a:cs typeface="Times New Roman" panose="02020603050405020304" pitchFamily="18" charset="0"/>
                  </a:rPr>
                  <a:t>Evaluación de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f(</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s-ES" sz="2000" dirty="0">
                    <a:latin typeface="Times New Roman" panose="02020603050405020304" pitchFamily="18" charset="0"/>
                    <a:cs typeface="Times New Roman" panose="02020603050405020304" pitchFamily="18" charset="0"/>
                  </a:rPr>
                  <a:t>Evaluación de </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en</a:t>
                </a:r>
                <a:r>
                  <a:rPr lang="en-US" sz="2000" dirty="0">
                    <a:latin typeface="Times New Roman" panose="02020603050405020304" pitchFamily="18" charset="0"/>
                    <a:cs typeface="Times New Roman" panose="02020603050405020304" pitchFamily="18" charset="0"/>
                  </a:rPr>
                  <a:t> las </a:t>
                </a:r>
                <a:r>
                  <a:rPr lang="en-US" sz="2000" dirty="0" err="1">
                    <a:latin typeface="Times New Roman" panose="02020603050405020304" pitchFamily="18" charset="0"/>
                    <a:cs typeface="Times New Roman" panose="02020603050405020304" pitchFamily="18" charset="0"/>
                  </a:rPr>
                  <a:t>restricciones</a:t>
                </a:r>
                <a:r>
                  <a:rPr lang="en-US" sz="2000" dirty="0">
                    <a:latin typeface="Times New Roman" panose="02020603050405020304" pitchFamily="18" charset="0"/>
                    <a:cs typeface="Times New Roman" panose="02020603050405020304" pitchFamily="18" charset="0"/>
                  </a:rPr>
                  <a:t>: </a:t>
                </a:r>
              </a:p>
              <a:p>
                <a:r>
                  <a:rPr lang="en-US" sz="2000" dirty="0">
                    <a:latin typeface="Times New Roman" panose="02020603050405020304" pitchFamily="18" charset="0"/>
                    <a:cs typeface="Times New Roman" panose="02020603050405020304" pitchFamily="18" charset="0"/>
                  </a:rPr>
                  <a:t>Rd=[g1(</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g2(</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g3(</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gn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Ri=[h1(</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h2(</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 h3(</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hn</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Funci</a:t>
                </a:r>
                <a:r>
                  <a:rPr lang="es-ES" sz="2000" dirty="0" err="1">
                    <a:latin typeface="Times New Roman" panose="02020603050405020304" pitchFamily="18" charset="0"/>
                    <a:cs typeface="Times New Roman" panose="02020603050405020304" pitchFamily="18" charset="0"/>
                  </a:rPr>
                  <a:t>ón</a:t>
                </a:r>
                <a:r>
                  <a:rPr lang="es-ES" sz="2000" dirty="0">
                    <a:latin typeface="Times New Roman" panose="02020603050405020304" pitchFamily="18" charset="0"/>
                    <a:cs typeface="Times New Roman" panose="02020603050405020304" pitchFamily="18" charset="0"/>
                  </a:rPr>
                  <a:t> de penalización</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P=sum(max(Rd, 0)^2, 2)+sum((Ri)^2, 2);</a:t>
                </a:r>
              </a:p>
              <a:p>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Función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penalizada</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Fp</a:t>
                </a: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)=f(</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r>
                  <a:rPr lang="el-GR" sz="2000" b="0" i="0" u="sng" dirty="0">
                    <a:solidFill>
                      <a:srgbClr val="1A0DAB"/>
                    </a:solidFill>
                    <a:effectLst/>
                    <a:latin typeface="Times New Roman" panose="02020603050405020304" pitchFamily="18" charset="0"/>
                    <a:cs typeface="Times New Roman" panose="02020603050405020304" pitchFamily="18" charset="0"/>
                    <a:hlinkClick r:id="rId2"/>
                  </a:rPr>
                  <a:t> </a:t>
                </a:r>
                <a14:m>
                  <m:oMath xmlns:m="http://schemas.openxmlformats.org/officeDocument/2006/math">
                    <m:sSub>
                      <m:sSub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oMath>
                </a14:m>
                <a:r>
                  <a:rPr lang="en-US" sz="2000" dirty="0">
                    <a:latin typeface="Times New Roman" panose="02020603050405020304" pitchFamily="18" charset="0"/>
                    <a:cs typeface="Times New Roman" panose="02020603050405020304" pitchFamily="18" charset="0"/>
                  </a:rPr>
                  <a:t>P(</a:t>
                </a:r>
                <a:r>
                  <a:rPr lang="en-US" sz="2000" dirty="0" err="1">
                    <a:latin typeface="Times New Roman" panose="02020603050405020304" pitchFamily="18" charset="0"/>
                    <a:cs typeface="Times New Roman" panose="02020603050405020304" pitchFamily="18" charset="0"/>
                  </a:rPr>
                  <a:t>x,y</a:t>
                </a:r>
                <a:r>
                  <a:rPr lang="en-US" sz="20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solidFill>
                      <a:srgbClr val="0066FF"/>
                    </a:solidFill>
                    <a:latin typeface="Times New Roman" panose="02020603050405020304" pitchFamily="18" charset="0"/>
                    <a:cs typeface="Times New Roman" panose="02020603050405020304" pitchFamily="18" charset="0"/>
                  </a:rPr>
                  <a:t>End </a:t>
                </a:r>
                <a:endParaRPr lang="es-MX" sz="2000" dirty="0">
                  <a:solidFill>
                    <a:srgbClr val="0066FF"/>
                  </a:solidFill>
                  <a:latin typeface="Times New Roman" panose="02020603050405020304" pitchFamily="18" charset="0"/>
                  <a:cs typeface="Times New Roman" panose="02020603050405020304" pitchFamily="18" charset="0"/>
                </a:endParaRPr>
              </a:p>
            </p:txBody>
          </p:sp>
        </mc:Choice>
        <mc:Fallback>
          <p:sp>
            <p:nvSpPr>
              <p:cNvPr id="2" name="TextBox 1">
                <a:extLst>
                  <a:ext uri="{FF2B5EF4-FFF2-40B4-BE49-F238E27FC236}">
                    <a16:creationId xmlns:a16="http://schemas.microsoft.com/office/drawing/2014/main" id="{4469AC26-1229-1DC5-BECE-1A4008A85202}"/>
                  </a:ext>
                </a:extLst>
              </p:cNvPr>
              <p:cNvSpPr txBox="1">
                <a:spLocks noRot="1" noChangeAspect="1" noMove="1" noResize="1" noEditPoints="1" noAdjustHandles="1" noChangeArrowheads="1" noChangeShapeType="1" noTextEdit="1"/>
              </p:cNvSpPr>
              <p:nvPr/>
            </p:nvSpPr>
            <p:spPr>
              <a:xfrm>
                <a:off x="6543539" y="1823135"/>
                <a:ext cx="4856733" cy="5324535"/>
              </a:xfrm>
              <a:prstGeom prst="rect">
                <a:avLst/>
              </a:prstGeom>
              <a:blipFill>
                <a:blip r:embed="rId3"/>
                <a:stretch>
                  <a:fillRect l="-1255" t="-572"/>
                </a:stretch>
              </a:blipFill>
            </p:spPr>
            <p:txBody>
              <a:bodyPr/>
              <a:lstStyle/>
              <a:p>
                <a:r>
                  <a:rPr lang="es-MX">
                    <a:noFill/>
                  </a:rPr>
                  <a:t> </a:t>
                </a:r>
              </a:p>
            </p:txBody>
          </p:sp>
        </mc:Fallback>
      </mc:AlternateContent>
      <mc:AlternateContent xmlns:mc="http://schemas.openxmlformats.org/markup-compatibility/2006">
        <mc:Choice xmlns:a14="http://schemas.microsoft.com/office/drawing/2010/main" Requires="a14">
          <p:graphicFrame>
            <p:nvGraphicFramePr>
              <p:cNvPr id="3" name="Table 2">
                <a:extLst>
                  <a:ext uri="{FF2B5EF4-FFF2-40B4-BE49-F238E27FC236}">
                    <a16:creationId xmlns:a16="http://schemas.microsoft.com/office/drawing/2014/main" id="{3D7F7032-5F94-4901-1E81-9A0F3FCADFE8}"/>
                  </a:ext>
                </a:extLst>
              </p:cNvPr>
              <p:cNvGraphicFramePr>
                <a:graphicFrameLocks noGrp="1"/>
              </p:cNvGraphicFramePr>
              <p:nvPr>
                <p:extLst>
                  <p:ext uri="{D42A27DB-BD31-4B8C-83A1-F6EECF244321}">
                    <p14:modId xmlns:p14="http://schemas.microsoft.com/office/powerpoint/2010/main" val="2589161088"/>
                  </p:ext>
                </p:extLst>
              </p:nvPr>
            </p:nvGraphicFramePr>
            <p:xfrm>
              <a:off x="29569" y="5295006"/>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0">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𝑛</m:t>
                                    </m:r>
                                  </m:sup>
                                  <m:e>
                                    <m:sSup>
                                      <m:sSupPr>
                                        <m:ctrlPr>
                                          <a:rPr lang="en-US" sz="1800" b="0" i="1" smtClean="0">
                                            <a:solidFill>
                                              <a:srgbClr val="000000"/>
                                            </a:solidFill>
                                            <a:effectLst/>
                                            <a:latin typeface="Cambria Math" panose="02040503050406030204" pitchFamily="18" charset="0"/>
                                            <a:cs typeface="Times New Roman" panose="02020603050405020304" pitchFamily="18" charset="0"/>
                                          </a:rPr>
                                        </m:ctrlPr>
                                      </m:sSupPr>
                                      <m:e>
                                        <m:d>
                                          <m:dPr>
                                            <m:begChr m:val="{"/>
                                            <m:endChr m:val="}"/>
                                            <m:ctrlPr>
                                              <a:rPr lang="es-ES_tradnl" sz="1800" i="1" smtClean="0">
                                                <a:solidFill>
                                                  <a:srgbClr val="000000"/>
                                                </a:solidFill>
                                                <a:effectLst/>
                                                <a:latin typeface="Cambria Math" panose="02040503050406030204" pitchFamily="18" charset="0"/>
                                                <a:cs typeface="Times New Roman" panose="02020603050405020304" pitchFamily="18" charset="0"/>
                                              </a:rPr>
                                            </m:ctrlPr>
                                          </m:dPr>
                                          <m:e>
                                            <m:func>
                                              <m:func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US" sz="180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max</m:t>
                                                </m:r>
                                              </m:fName>
                                              <m:e>
                                                <m:d>
                                                  <m:dPr>
                                                    <m:ctrlPr>
                                                      <a:rPr lang="es-MX" sz="1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sSub>
                                                      <m:sSubPr>
                                                        <m:ctrlPr>
                                                          <a:rPr lang="es-MX" sz="1800" i="1">
                                                            <a:effectLst/>
                                                            <a:latin typeface="Cambria Math" panose="02040503050406030204" pitchFamily="18" charset="0"/>
                                                            <a:ea typeface="CMMI12"/>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𝑔</m:t>
                                                        </m:r>
                                                      </m:e>
                                                      <m:sub>
                                                        <m:r>
                                                          <a:rPr lang="es-ES_tradnl" sz="1800" i="1">
                                                            <a:effectLst/>
                                                            <a:latin typeface="Cambria Math" panose="02040503050406030204" pitchFamily="18" charset="0"/>
                                                            <a:ea typeface="CMMI12"/>
                                                            <a:cs typeface="Times New Roman" panose="02020603050405020304" pitchFamily="18" charset="0"/>
                                                          </a:rPr>
                                                          <m:t>𝑖</m:t>
                                                        </m:r>
                                                      </m:sub>
                                                    </m:sSub>
                                                    <m:d>
                                                      <m:dPr>
                                                        <m:ctrlPr>
                                                          <a:rPr lang="es-MX" sz="1800" i="1">
                                                            <a:effectLst/>
                                                            <a:latin typeface="Cambria Math" panose="02040503050406030204" pitchFamily="18" charset="0"/>
                                                            <a:ea typeface="CMSY10"/>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1800" i="1">
                                                        <a:effectLst/>
                                                        <a:latin typeface="Cambria Math" panose="02040503050406030204" pitchFamily="18" charset="0"/>
                                                        <a:ea typeface="CMMI12"/>
                                                        <a:cs typeface="Times New Roman" panose="02020603050405020304" pitchFamily="18" charset="0"/>
                                                      </a:rPr>
                                                      <m:t>,0</m:t>
                                                    </m:r>
                                                  </m:e>
                                                </m:d>
                                              </m:e>
                                            </m:func>
                                          </m:e>
                                        </m:d>
                                      </m:e>
                                      <m:sup>
                                        <m:r>
                                          <a:rPr lang="en-US" sz="1800" b="0" i="1" smtClean="0">
                                            <a:solidFill>
                                              <a:srgbClr val="000000"/>
                                            </a:solidFill>
                                            <a:effectLst/>
                                            <a:latin typeface="Cambria Math" panose="02040503050406030204" pitchFamily="18" charset="0"/>
                                            <a:cs typeface="Times New Roman" panose="02020603050405020304" pitchFamily="18" charset="0"/>
                                          </a:rPr>
                                          <m:t>2</m:t>
                                        </m:r>
                                      </m:sup>
                                    </m:sSup>
                                  </m:e>
                                </m:nary>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limLoc m:val="undOvr"/>
                                    <m:ctrlPr>
                                      <a:rPr lang="es-MX"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naryPr>
                                  <m:sub>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𝑗</m:t>
                                    </m:r>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s-ES_tradnl"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m:t>
                                    </m:r>
                                  </m:sup>
                                  <m:e>
                                    <m:sSup>
                                      <m:sSupPr>
                                        <m:ctrlP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begChr m:val="{"/>
                                            <m:endChr m:val="}"/>
                                            <m:ctrlPr>
                                              <a:rPr lang="es-ES_tradnl"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s-MX"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_tradnl" sz="1800" i="1">
                                                    <a:effectLst/>
                                                    <a:latin typeface="Cambria Math" panose="02040503050406030204" pitchFamily="18" charset="0"/>
                                                    <a:ea typeface="CMMI12"/>
                                                    <a:cs typeface="Times New Roman" panose="02020603050405020304" pitchFamily="18" charset="0"/>
                                                  </a:rPr>
                                                  <m:t>h</m:t>
                                                </m:r>
                                              </m:e>
                                              <m:sub>
                                                <m:r>
                                                  <a:rPr lang="es-ES_tradnl" sz="1800" i="1">
                                                    <a:effectLst/>
                                                    <a:latin typeface="Cambria Math" panose="02040503050406030204" pitchFamily="18" charset="0"/>
                                                    <a:ea typeface="CMMI12"/>
                                                    <a:cs typeface="Times New Roman" panose="02020603050405020304" pitchFamily="18" charset="0"/>
                                                  </a:rPr>
                                                  <m:t>𝑗</m:t>
                                                </m:r>
                                              </m:sub>
                                            </m:sSub>
                                            <m:d>
                                              <m:dPr>
                                                <m:ctrlPr>
                                                  <a:rPr lang="es-MX" sz="1800" i="1">
                                                    <a:effectLst/>
                                                    <a:latin typeface="Cambria Math" panose="02040503050406030204" pitchFamily="18" charset="0"/>
                                                    <a:ea typeface="CMMI12"/>
                                                    <a:cs typeface="Times New Roman" panose="02020603050405020304" pitchFamily="18" charset="0"/>
                                                  </a:rPr>
                                                </m:ctrlPr>
                                              </m:dPr>
                                              <m:e>
                                                <m:r>
                                                  <a:rPr lang="es-ES" sz="18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e>
                                        </m:d>
                                      </m:e>
                                      <m:sup>
                                        <m:r>
                                          <a:rPr lang="en-US" sz="1800" b="0" i="1" smtClean="0">
                                            <a:solidFill>
                                              <a:srgbClr val="000000"/>
                                            </a:solidFill>
                                            <a:effectLst/>
                                            <a:latin typeface="Cambria Math" panose="02040503050406030204" pitchFamily="18" charset="0"/>
                                            <a:ea typeface="CMMI12"/>
                                            <a:cs typeface="Times New Roman" panose="02020603050405020304" pitchFamily="18" charset="0"/>
                                          </a:rPr>
                                          <m:t>2</m:t>
                                        </m:r>
                                      </m:sup>
                                    </m:sSup>
                                  </m:e>
                                </m:nary>
                              </m:oMath>
                            </m:oMathPara>
                          </a14:m>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p:graphicFrame>
            <p:nvGraphicFramePr>
              <p:cNvPr id="3" name="Table 2">
                <a:extLst>
                  <a:ext uri="{FF2B5EF4-FFF2-40B4-BE49-F238E27FC236}">
                    <a16:creationId xmlns:a16="http://schemas.microsoft.com/office/drawing/2014/main" id="{3D7F7032-5F94-4901-1E81-9A0F3FCADFE8}"/>
                  </a:ext>
                </a:extLst>
              </p:cNvPr>
              <p:cNvGraphicFramePr>
                <a:graphicFrameLocks noGrp="1"/>
              </p:cNvGraphicFramePr>
              <p:nvPr>
                <p:extLst>
                  <p:ext uri="{D42A27DB-BD31-4B8C-83A1-F6EECF244321}">
                    <p14:modId xmlns:p14="http://schemas.microsoft.com/office/powerpoint/2010/main" val="2589161088"/>
                  </p:ext>
                </p:extLst>
              </p:nvPr>
            </p:nvGraphicFramePr>
            <p:xfrm>
              <a:off x="29569" y="5295006"/>
              <a:ext cx="5433135" cy="1322261"/>
            </p:xfrm>
            <a:graphic>
              <a:graphicData uri="http://schemas.openxmlformats.org/drawingml/2006/table">
                <a:tbl>
                  <a:tblPr firstRow="1" firstCol="1" bandRow="1"/>
                  <a:tblGrid>
                    <a:gridCol w="217326">
                      <a:extLst>
                        <a:ext uri="{9D8B030D-6E8A-4147-A177-3AD203B41FA5}">
                          <a16:colId xmlns:a16="http://schemas.microsoft.com/office/drawing/2014/main" val="760852021"/>
                        </a:ext>
                      </a:extLst>
                    </a:gridCol>
                    <a:gridCol w="4998483">
                      <a:extLst>
                        <a:ext uri="{9D8B030D-6E8A-4147-A177-3AD203B41FA5}">
                          <a16:colId xmlns:a16="http://schemas.microsoft.com/office/drawing/2014/main" val="2808794684"/>
                        </a:ext>
                      </a:extLst>
                    </a:gridCol>
                    <a:gridCol w="217326">
                      <a:extLst>
                        <a:ext uri="{9D8B030D-6E8A-4147-A177-3AD203B41FA5}">
                          <a16:colId xmlns:a16="http://schemas.microsoft.com/office/drawing/2014/main" val="1192107097"/>
                        </a:ext>
                      </a:extLst>
                    </a:gridCol>
                  </a:tblGrid>
                  <a:tr h="1322261">
                    <a:tc>
                      <a:txBody>
                        <a:bodyPr/>
                        <a:lstStyle/>
                        <a:p>
                          <a:pPr algn="just">
                            <a:lnSpc>
                              <a:spcPct val="150000"/>
                            </a:lnSpc>
                            <a:spcAft>
                              <a:spcPts val="1200"/>
                            </a:spcAft>
                          </a:pPr>
                          <a:r>
                            <a:rPr lang="es-ES_tradnl"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1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4"/>
                          <a:stretch>
                            <a:fillRect l="-4385" r="-4385"/>
                          </a:stretch>
                        </a:blipFill>
                      </a:tcPr>
                    </a:tc>
                    <a:tc>
                      <a:txBody>
                        <a:bodyPr/>
                        <a:lstStyle/>
                        <a:p>
                          <a:pPr algn="r">
                            <a:lnSpc>
                              <a:spcPct val="150000"/>
                            </a:lnSpc>
                            <a:spcAft>
                              <a:spcPts val="1200"/>
                            </a:spcAft>
                          </a:pPr>
                          <a:endParaRPr lang="es-MX" sz="18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7AF23B54-DA59-5D74-EA4C-60114158DC37}"/>
                  </a:ext>
                </a:extLst>
              </p:cNvPr>
              <p:cNvGraphicFramePr>
                <a:graphicFrameLocks noGrp="1"/>
              </p:cNvGraphicFramePr>
              <p:nvPr/>
            </p:nvGraphicFramePr>
            <p:xfrm>
              <a:off x="-1616764" y="2005251"/>
              <a:ext cx="7079468" cy="2206435"/>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p:graphicFrame>
            <p:nvGraphicFramePr>
              <p:cNvPr id="5" name="Table 4">
                <a:extLst>
                  <a:ext uri="{FF2B5EF4-FFF2-40B4-BE49-F238E27FC236}">
                    <a16:creationId xmlns:a16="http://schemas.microsoft.com/office/drawing/2014/main" id="{7AF23B54-DA59-5D74-EA4C-60114158DC37}"/>
                  </a:ext>
                </a:extLst>
              </p:cNvPr>
              <p:cNvGraphicFramePr>
                <a:graphicFrameLocks noGrp="1"/>
              </p:cNvGraphicFramePr>
              <p:nvPr/>
            </p:nvGraphicFramePr>
            <p:xfrm>
              <a:off x="-1616764" y="2005251"/>
              <a:ext cx="7079468" cy="2206435"/>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206435">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5"/>
                          <a:stretch>
                            <a:fillRect l="-538" r="-3767"/>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7" name="Table 6">
                <a:extLst>
                  <a:ext uri="{FF2B5EF4-FFF2-40B4-BE49-F238E27FC236}">
                    <a16:creationId xmlns:a16="http://schemas.microsoft.com/office/drawing/2014/main" id="{6C96F6BF-BF12-C270-9B3B-7EAD71A7F1A2}"/>
                  </a:ext>
                </a:extLst>
              </p:cNvPr>
              <p:cNvGraphicFramePr>
                <a:graphicFrameLocks noGrp="1"/>
              </p:cNvGraphicFramePr>
              <p:nvPr>
                <p:extLst>
                  <p:ext uri="{D42A27DB-BD31-4B8C-83A1-F6EECF244321}">
                    <p14:modId xmlns:p14="http://schemas.microsoft.com/office/powerpoint/2010/main" val="2631565127"/>
                  </p:ext>
                </p:extLst>
              </p:nvPr>
            </p:nvGraphicFramePr>
            <p:xfrm>
              <a:off x="-117254" y="5050121"/>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113634">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just">
                            <a:lnSpc>
                              <a:spcPct val="150000"/>
                            </a:lnSpc>
                            <a:spcAft>
                              <a:spcPts val="1200"/>
                            </a:spcAft>
                          </a:pPr>
                          <a14:m>
                            <m:oMathPara xmlns:m="http://schemas.openxmlformats.org/officeDocument/2006/math">
                              <m:oMathParaPr>
                                <m:jc m:val="centerGroup"/>
                              </m:oMathParaPr>
                              <m:oMath xmlns:m="http://schemas.openxmlformats.org/officeDocument/2006/math">
                                <m:sSub>
                                  <m:sSub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𝐹</m:t>
                                    </m:r>
                                  </m:e>
                                  <m:sub>
                                    <m: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𝑃</m:t>
                                    </m:r>
                                  </m:sub>
                                </m:sSub>
                                <m:d>
                                  <m:dPr>
                                    <m:ctrlPr>
                                      <a:rPr lang="es-ES" sz="20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_tradnl" sz="20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e>
                                </m:d>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sSub>
                                  <m:sSubPr>
                                    <m:ctrlP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m:rPr>
                                        <m:sty m:val="p"/>
                                      </m:rPr>
                                      <a:rPr lang="el-GR"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λ</m:t>
                                    </m:r>
                                  </m:e>
                                  <m: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sub>
                                </m:sSub>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𝑃</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r>
                                  <a:rPr lang="es-ES" sz="2000" b="1"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𝐱</m:t>
                                </m:r>
                                <m:r>
                                  <a:rPr lang="es-ES" sz="2000" b="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s-MX"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Choice>
        <mc:Fallback>
          <p:graphicFrame>
            <p:nvGraphicFramePr>
              <p:cNvPr id="7" name="Table 6">
                <a:extLst>
                  <a:ext uri="{FF2B5EF4-FFF2-40B4-BE49-F238E27FC236}">
                    <a16:creationId xmlns:a16="http://schemas.microsoft.com/office/drawing/2014/main" id="{6C96F6BF-BF12-C270-9B3B-7EAD71A7F1A2}"/>
                  </a:ext>
                </a:extLst>
              </p:cNvPr>
              <p:cNvGraphicFramePr>
                <a:graphicFrameLocks noGrp="1"/>
              </p:cNvGraphicFramePr>
              <p:nvPr>
                <p:extLst>
                  <p:ext uri="{D42A27DB-BD31-4B8C-83A1-F6EECF244321}">
                    <p14:modId xmlns:p14="http://schemas.microsoft.com/office/powerpoint/2010/main" val="2631565127"/>
                  </p:ext>
                </p:extLst>
              </p:nvPr>
            </p:nvGraphicFramePr>
            <p:xfrm>
              <a:off x="-117254" y="5050121"/>
              <a:ext cx="4291909" cy="609600"/>
            </p:xfrm>
            <a:graphic>
              <a:graphicData uri="http://schemas.openxmlformats.org/drawingml/2006/table">
                <a:tbl>
                  <a:tblPr firstRow="1" firstCol="1" bandRow="1"/>
                  <a:tblGrid>
                    <a:gridCol w="171677">
                      <a:extLst>
                        <a:ext uri="{9D8B030D-6E8A-4147-A177-3AD203B41FA5}">
                          <a16:colId xmlns:a16="http://schemas.microsoft.com/office/drawing/2014/main" val="760852021"/>
                        </a:ext>
                      </a:extLst>
                    </a:gridCol>
                    <a:gridCol w="3948555">
                      <a:extLst>
                        <a:ext uri="{9D8B030D-6E8A-4147-A177-3AD203B41FA5}">
                          <a16:colId xmlns:a16="http://schemas.microsoft.com/office/drawing/2014/main" val="2808794684"/>
                        </a:ext>
                      </a:extLst>
                    </a:gridCol>
                    <a:gridCol w="171677">
                      <a:extLst>
                        <a:ext uri="{9D8B030D-6E8A-4147-A177-3AD203B41FA5}">
                          <a16:colId xmlns:a16="http://schemas.microsoft.com/office/drawing/2014/main" val="1192107097"/>
                        </a:ext>
                      </a:extLst>
                    </a:gridCol>
                  </a:tblGrid>
                  <a:tr h="609600">
                    <a:tc>
                      <a:txBody>
                        <a:bodyPr/>
                        <a:lstStyle/>
                        <a:p>
                          <a:pPr algn="just">
                            <a:lnSpc>
                              <a:spcPct val="150000"/>
                            </a:lnSpc>
                            <a:spcAft>
                              <a:spcPts val="1200"/>
                            </a:spcAft>
                          </a:pPr>
                          <a:r>
                            <a:rPr lang="es-ES_tradnl" sz="20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noFill/>
                      </a:tcPr>
                    </a:tc>
                    <a:tc>
                      <a:txBody>
                        <a:bodyPr/>
                        <a:lstStyle/>
                        <a:p>
                          <a:endParaRPr lang="es-MX"/>
                        </a:p>
                      </a:txBody>
                      <a:tcPr marL="0" marR="0" marT="0" marB="0" anchor="ctr">
                        <a:lnL>
                          <a:noFill/>
                        </a:lnL>
                        <a:lnR>
                          <a:noFill/>
                        </a:lnR>
                        <a:lnT>
                          <a:noFill/>
                        </a:lnT>
                        <a:lnB>
                          <a:noFill/>
                        </a:lnB>
                        <a:blipFill>
                          <a:blip r:embed="rId6"/>
                          <a:stretch>
                            <a:fillRect l="-4314" r="-4314"/>
                          </a:stretch>
                        </a:blipFill>
                      </a:tcPr>
                    </a:tc>
                    <a:tc>
                      <a:txBody>
                        <a:bodyPr/>
                        <a:lstStyle/>
                        <a:p>
                          <a:pPr algn="r">
                            <a:lnSpc>
                              <a:spcPct val="150000"/>
                            </a:lnSpc>
                            <a:spcAft>
                              <a:spcPts val="1200"/>
                            </a:spcAft>
                          </a:pPr>
                          <a:endParaRPr lang="es-MX" sz="2000" i="1" dirty="0">
                            <a:solidFill>
                              <a:srgbClr val="44546A"/>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noFill/>
                      </a:tcPr>
                    </a:tc>
                    <a:extLst>
                      <a:ext uri="{0D108BD9-81ED-4DB2-BD59-A6C34878D82A}">
                        <a16:rowId xmlns:a16="http://schemas.microsoft.com/office/drawing/2014/main" val="1426950951"/>
                      </a:ext>
                    </a:extLst>
                  </a:tr>
                </a:tbl>
              </a:graphicData>
            </a:graphic>
          </p:graphicFrame>
        </mc:Fallback>
      </mc:AlternateContent>
      <p:sp>
        <p:nvSpPr>
          <p:cNvPr id="8" name="Rectangle 7">
            <a:extLst>
              <a:ext uri="{FF2B5EF4-FFF2-40B4-BE49-F238E27FC236}">
                <a16:creationId xmlns:a16="http://schemas.microsoft.com/office/drawing/2014/main" id="{5DDB16CA-3555-C0C8-5343-30F625A279FA}"/>
              </a:ext>
            </a:extLst>
          </p:cNvPr>
          <p:cNvSpPr/>
          <p:nvPr/>
        </p:nvSpPr>
        <p:spPr>
          <a:xfrm>
            <a:off x="398352" y="4707802"/>
            <a:ext cx="5064352" cy="204608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10" name="TextBox 9">
            <a:extLst>
              <a:ext uri="{FF2B5EF4-FFF2-40B4-BE49-F238E27FC236}">
                <a16:creationId xmlns:a16="http://schemas.microsoft.com/office/drawing/2014/main" id="{2E08890A-DDAA-C548-23D9-31A606BDA424}"/>
              </a:ext>
            </a:extLst>
          </p:cNvPr>
          <p:cNvSpPr txBox="1"/>
          <p:nvPr/>
        </p:nvSpPr>
        <p:spPr>
          <a:xfrm>
            <a:off x="633743" y="4477509"/>
            <a:ext cx="1511929" cy="4001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s-ES" sz="2000" dirty="0">
                <a:latin typeface="Times New Roman" panose="02020603050405020304" pitchFamily="18" charset="0"/>
                <a:cs typeface="Times New Roman" panose="02020603050405020304" pitchFamily="18" charset="0"/>
              </a:rPr>
              <a:t>Penalización</a:t>
            </a:r>
            <a:endParaRPr lang="es-MX"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6073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84B5272-E083-2F88-1ECD-6C9C47D2F179}"/>
              </a:ext>
            </a:extLst>
          </p:cNvPr>
          <p:cNvSpPr>
            <a:spLocks noGrp="1"/>
          </p:cNvSpPr>
          <p:nvPr>
            <p:ph type="sldNum" sz="quarter" idx="12"/>
          </p:nvPr>
        </p:nvSpPr>
        <p:spPr/>
        <p:txBody>
          <a:bodyPr/>
          <a:lstStyle/>
          <a:p>
            <a:fld id="{27C49EEB-2137-4DDB-9BF5-5635C18E0A87}" type="slidenum">
              <a:rPr lang="es-MX" smtClean="0"/>
              <a:t>3</a:t>
            </a:fld>
            <a:endParaRPr lang="es-MX"/>
          </a:p>
        </p:txBody>
      </p:sp>
      <p:sp>
        <p:nvSpPr>
          <p:cNvPr id="9" name="Title 2">
            <a:extLst>
              <a:ext uri="{FF2B5EF4-FFF2-40B4-BE49-F238E27FC236}">
                <a16:creationId xmlns:a16="http://schemas.microsoft.com/office/drawing/2014/main" id="{A52CD9A3-5443-398F-44E7-627F9C8C4CBA}"/>
              </a:ext>
            </a:extLst>
          </p:cNvPr>
          <p:cNvSpPr txBox="1">
            <a:spLocks/>
          </p:cNvSpPr>
          <p:nvPr/>
        </p:nvSpPr>
        <p:spPr>
          <a:xfrm>
            <a:off x="517124" y="666646"/>
            <a:ext cx="11029616" cy="8452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s-MX" sz="2400" dirty="0"/>
              <a:t>Optimización con restricciones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630C9CE-98C6-1A12-CDA5-D4CE826AB068}"/>
                  </a:ext>
                </a:extLst>
              </p:cNvPr>
              <p:cNvSpPr txBox="1"/>
              <p:nvPr/>
            </p:nvSpPr>
            <p:spPr>
              <a:xfrm>
                <a:off x="464228" y="2201741"/>
                <a:ext cx="11263544" cy="3477875"/>
              </a:xfrm>
              <a:prstGeom prst="rect">
                <a:avLst/>
              </a:prstGeom>
              <a:noFill/>
            </p:spPr>
            <p:txBody>
              <a:bodyPr wrap="square">
                <a:spAutoFit/>
              </a:bodyPr>
              <a:lstStyle/>
              <a:p>
                <a:pPr algn="just"/>
                <a:r>
                  <a:rPr lang="es-MX" sz="2000" b="1" i="0" dirty="0">
                    <a:solidFill>
                      <a:srgbClr val="0D0D0D"/>
                    </a:solidFill>
                    <a:effectLst/>
                    <a:latin typeface="Times New Roman" panose="02020603050405020304" pitchFamily="18" charset="0"/>
                    <a:cs typeface="Times New Roman" panose="02020603050405020304" pitchFamily="18" charset="0"/>
                  </a:rPr>
                  <a:t>Maximización de Ganancias con Restricciones de Volumen</a:t>
                </a:r>
                <a:endParaRPr lang="es-MX" sz="2000" dirty="0">
                  <a:latin typeface="Times New Roman" panose="02020603050405020304" pitchFamily="18" charset="0"/>
                  <a:cs typeface="Times New Roman" panose="02020603050405020304" pitchFamily="18" charset="0"/>
                </a:endParaRPr>
              </a:p>
              <a:p>
                <a:pPr algn="just"/>
                <a:endParaRPr lang="es-MX" sz="2000" b="0" i="0" dirty="0">
                  <a:solidFill>
                    <a:srgbClr val="0D0D0D"/>
                  </a:solidFill>
                  <a:effectLst/>
                  <a:latin typeface="Times New Roman" panose="02020603050405020304" pitchFamily="18" charset="0"/>
                  <a:cs typeface="Times New Roman" panose="02020603050405020304" pitchFamily="18" charset="0"/>
                </a:endParaRPr>
              </a:p>
              <a:p>
                <a:pPr algn="just"/>
                <a:r>
                  <a:rPr lang="es-MX" sz="2000" b="0" i="0" dirty="0">
                    <a:solidFill>
                      <a:srgbClr val="0D0D0D"/>
                    </a:solidFill>
                    <a:effectLst/>
                    <a:latin typeface="Times New Roman" panose="02020603050405020304" pitchFamily="18" charset="0"/>
                    <a:cs typeface="Times New Roman" panose="02020603050405020304" pitchFamily="18" charset="0"/>
                  </a:rPr>
                  <a:t>Una empresa se dedica a la producción de tres tipos de piezas, A, B y C. Cada pieza genera ciertas ganancias por unidad producida, representadas por </a:t>
                </a:r>
                <a14:m>
                  <m:oMath xmlns:m="http://schemas.openxmlformats.org/officeDocument/2006/math">
                    <m:sSub>
                      <m:sSubPr>
                        <m:ctrlPr>
                          <a:rPr lang="es-ES" sz="2000" b="0" i="1" smtClean="0">
                            <a:solidFill>
                              <a:srgbClr val="0D0D0D"/>
                            </a:solidFill>
                            <a:effectLst/>
                            <a:latin typeface="Cambria Math" panose="02040503050406030204" pitchFamily="18" charset="0"/>
                            <a:cs typeface="Times New Roman" panose="02020603050405020304" pitchFamily="18" charset="0"/>
                          </a:rPr>
                        </m:ctrlPr>
                      </m:sSubPr>
                      <m:e>
                        <m:r>
                          <a:rPr lang="es-ES" sz="2000" b="0" i="1" smtClean="0">
                            <a:solidFill>
                              <a:srgbClr val="0D0D0D"/>
                            </a:solidFill>
                            <a:effectLst/>
                            <a:latin typeface="Cambria Math" panose="02040503050406030204" pitchFamily="18" charset="0"/>
                            <a:cs typeface="Times New Roman" panose="02020603050405020304" pitchFamily="18" charset="0"/>
                          </a:rPr>
                          <m:t>𝐺</m:t>
                        </m:r>
                      </m:e>
                      <m:sub>
                        <m:r>
                          <a:rPr lang="es-ES" sz="2000" b="0" i="1" smtClean="0">
                            <a:solidFill>
                              <a:srgbClr val="0D0D0D"/>
                            </a:solidFill>
                            <a:effectLst/>
                            <a:latin typeface="Cambria Math" panose="02040503050406030204" pitchFamily="18" charset="0"/>
                            <a:cs typeface="Times New Roman" panose="02020603050405020304" pitchFamily="18" charset="0"/>
                          </a:rPr>
                          <m:t>𝐴</m:t>
                        </m:r>
                      </m:sub>
                    </m:sSub>
                  </m:oMath>
                </a14:m>
                <a:r>
                  <a:rPr lang="es-MX" sz="2000" b="0" i="0" dirty="0">
                    <a:solidFill>
                      <a:srgbClr val="0D0D0D"/>
                    </a:solidFill>
                    <a:effectLst/>
                    <a:latin typeface="Times New Roman" panose="02020603050405020304" pitchFamily="18" charset="0"/>
                    <a:cs typeface="Times New Roman" panose="02020603050405020304" pitchFamily="18" charset="0"/>
                  </a:rPr>
                  <a:t>​, ​</a:t>
                </a:r>
                <a:r>
                  <a:rPr lang="es-ES" sz="2000" dirty="0">
                    <a:solidFill>
                      <a:srgbClr val="0D0D0D"/>
                    </a:solidFill>
                    <a:cs typeface="Times New Roman" panose="02020603050405020304" pitchFamily="18" charset="0"/>
                  </a:rPr>
                  <a:t>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𝐺</m:t>
                        </m:r>
                      </m:e>
                      <m:sub>
                        <m:r>
                          <a:rPr lang="es-ES" sz="2000" b="0" i="1" smtClean="0">
                            <a:solidFill>
                              <a:srgbClr val="0D0D0D"/>
                            </a:solidFill>
                            <a:latin typeface="Cambria Math" panose="02040503050406030204" pitchFamily="18" charset="0"/>
                            <a:cs typeface="Times New Roman" panose="02020603050405020304" pitchFamily="18" charset="0"/>
                          </a:rPr>
                          <m:t>𝐵</m:t>
                        </m:r>
                      </m:sub>
                    </m:sSub>
                  </m:oMath>
                </a14:m>
                <a:r>
                  <a:rPr lang="es-MX" sz="2000" b="0" i="0" dirty="0">
                    <a:solidFill>
                      <a:srgbClr val="0D0D0D"/>
                    </a:solidFill>
                    <a:effectLst/>
                    <a:latin typeface="Times New Roman" panose="02020603050405020304" pitchFamily="18" charset="0"/>
                    <a:cs typeface="Times New Roman" panose="02020603050405020304" pitchFamily="18" charset="0"/>
                  </a:rPr>
                  <a:t> y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𝐺</m:t>
                        </m:r>
                      </m:e>
                      <m:sub>
                        <m:r>
                          <a:rPr lang="es-ES" sz="2000" b="0" i="1" smtClean="0">
                            <a:solidFill>
                              <a:srgbClr val="0D0D0D"/>
                            </a:solidFill>
                            <a:latin typeface="Cambria Math" panose="02040503050406030204" pitchFamily="18" charset="0"/>
                            <a:cs typeface="Times New Roman" panose="02020603050405020304" pitchFamily="18" charset="0"/>
                          </a:rPr>
                          <m:t>𝐶</m:t>
                        </m:r>
                      </m:sub>
                    </m:sSub>
                  </m:oMath>
                </a14:m>
                <a:r>
                  <a:rPr lang="es-MX" sz="2000" dirty="0">
                    <a:solidFill>
                      <a:srgbClr val="0D0D0D"/>
                    </a:solidFill>
                    <a:latin typeface="Times New Roman" panose="02020603050405020304" pitchFamily="18" charset="0"/>
                    <a:cs typeface="Times New Roman" panose="02020603050405020304" pitchFamily="18" charset="0"/>
                  </a:rPr>
                  <a:t> </a:t>
                </a:r>
                <a:r>
                  <a:rPr lang="es-MX" sz="2000" b="0" i="0" dirty="0">
                    <a:solidFill>
                      <a:srgbClr val="0D0D0D"/>
                    </a:solidFill>
                    <a:effectLst/>
                    <a:latin typeface="Times New Roman" panose="02020603050405020304" pitchFamily="18" charset="0"/>
                    <a:cs typeface="Times New Roman" panose="02020603050405020304" pitchFamily="18" charset="0"/>
                  </a:rPr>
                  <a:t>​ respectivamente. Sin embargo, la pieza A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b="0" i="1" smtClean="0">
                            <a:solidFill>
                              <a:srgbClr val="0D0D0D"/>
                            </a:solidFill>
                            <a:latin typeface="Cambria Math" panose="02040503050406030204" pitchFamily="18" charset="0"/>
                            <a:cs typeface="Times New Roman" panose="02020603050405020304" pitchFamily="18" charset="0"/>
                          </a:rPr>
                          <m:t>𝑉</m:t>
                        </m:r>
                      </m:e>
                      <m:sub>
                        <m:r>
                          <a:rPr lang="es-ES" sz="2000" i="1">
                            <a:solidFill>
                              <a:srgbClr val="0D0D0D"/>
                            </a:solidFill>
                            <a:latin typeface="Cambria Math" panose="02040503050406030204" pitchFamily="18" charset="0"/>
                            <a:cs typeface="Times New Roman" panose="02020603050405020304" pitchFamily="18" charset="0"/>
                          </a:rPr>
                          <m:t>𝐴</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 unidades de material por unidad producida, la pieza B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𝐵</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​unidades, y la pieza C consume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𝐶</m:t>
                        </m:r>
                      </m:sub>
                    </m:sSub>
                    <m:r>
                      <a:rPr lang="es-ES" sz="2000" i="1">
                        <a:solidFill>
                          <a:srgbClr val="0D0D0D"/>
                        </a:solidFill>
                        <a:latin typeface="Cambria Math" panose="02040503050406030204" pitchFamily="18" charset="0"/>
                        <a:cs typeface="Times New Roman" panose="02020603050405020304" pitchFamily="18" charset="0"/>
                      </a:rPr>
                      <m:t> </m:t>
                    </m:r>
                  </m:oMath>
                </a14:m>
                <a:r>
                  <a:rPr lang="es-MX" sz="2000" b="0" i="0" dirty="0">
                    <a:solidFill>
                      <a:srgbClr val="0D0D0D"/>
                    </a:solidFill>
                    <a:effectLst/>
                    <a:latin typeface="Times New Roman" panose="02020603050405020304" pitchFamily="18" charset="0"/>
                    <a:cs typeface="Times New Roman" panose="02020603050405020304" pitchFamily="18" charset="0"/>
                  </a:rPr>
                  <a:t>​ unidades. </a:t>
                </a:r>
                <a:r>
                  <a:rPr lang="es-MX" sz="2000" dirty="0">
                    <a:solidFill>
                      <a:srgbClr val="0D0D0D"/>
                    </a:solidFill>
                    <a:latin typeface="Times New Roman" panose="02020603050405020304" pitchFamily="18" charset="0"/>
                    <a:cs typeface="Times New Roman" panose="02020603050405020304" pitchFamily="18" charset="0"/>
                  </a:rPr>
                  <a:t>La empresa requiere </a:t>
                </a:r>
                <a:r>
                  <a:rPr lang="es-MX" sz="2000" b="1" dirty="0">
                    <a:solidFill>
                      <a:srgbClr val="0D0D0D"/>
                    </a:solidFill>
                    <a:latin typeface="Times New Roman" panose="02020603050405020304" pitchFamily="18" charset="0"/>
                    <a:cs typeface="Times New Roman" panose="02020603050405020304" pitchFamily="18" charset="0"/>
                  </a:rPr>
                  <a:t>que no exista excedente de material</a:t>
                </a:r>
                <a:r>
                  <a:rPr lang="es-MX" sz="2000" dirty="0">
                    <a:solidFill>
                      <a:srgbClr val="0D0D0D"/>
                    </a:solidFill>
                    <a:latin typeface="Times New Roman" panose="02020603050405020304" pitchFamily="18" charset="0"/>
                    <a:cs typeface="Times New Roman" panose="02020603050405020304" pitchFamily="18" charset="0"/>
                  </a:rPr>
                  <a:t>, y cuenta con un total de unidades de material </a:t>
                </a:r>
                <a14:m>
                  <m:oMath xmlns:m="http://schemas.openxmlformats.org/officeDocument/2006/math">
                    <m:sSub>
                      <m:sSubPr>
                        <m:ctrlPr>
                          <a:rPr lang="es-ES" sz="2000" i="1">
                            <a:solidFill>
                              <a:srgbClr val="0D0D0D"/>
                            </a:solidFill>
                            <a:latin typeface="Cambria Math" panose="02040503050406030204" pitchFamily="18" charset="0"/>
                            <a:cs typeface="Times New Roman" panose="02020603050405020304" pitchFamily="18" charset="0"/>
                          </a:rPr>
                        </m:ctrlPr>
                      </m:sSubPr>
                      <m:e>
                        <m:r>
                          <a:rPr lang="es-ES" sz="2000" i="1">
                            <a:solidFill>
                              <a:srgbClr val="0D0D0D"/>
                            </a:solidFill>
                            <a:latin typeface="Cambria Math" panose="02040503050406030204" pitchFamily="18" charset="0"/>
                            <a:cs typeface="Times New Roman" panose="02020603050405020304" pitchFamily="18" charset="0"/>
                          </a:rPr>
                          <m:t>𝑉</m:t>
                        </m:r>
                      </m:e>
                      <m:sub>
                        <m:r>
                          <a:rPr lang="es-ES" sz="2000" b="0" i="1" smtClean="0">
                            <a:solidFill>
                              <a:srgbClr val="0D0D0D"/>
                            </a:solidFill>
                            <a:latin typeface="Cambria Math" panose="02040503050406030204" pitchFamily="18" charset="0"/>
                            <a:cs typeface="Times New Roman" panose="02020603050405020304" pitchFamily="18" charset="0"/>
                          </a:rPr>
                          <m:t>𝑡𝑜𝑡𝑎𝑙</m:t>
                        </m:r>
                      </m:sub>
                    </m:sSub>
                  </m:oMath>
                </a14:m>
                <a:r>
                  <a:rPr lang="es-MX" sz="2000" dirty="0">
                    <a:latin typeface="Times New Roman" panose="02020603050405020304" pitchFamily="18" charset="0"/>
                    <a:cs typeface="Times New Roman" panose="02020603050405020304" pitchFamily="18" charset="0"/>
                  </a:rPr>
                  <a:t>.</a:t>
                </a:r>
              </a:p>
              <a:p>
                <a:pPr algn="just"/>
                <a:endParaRPr lang="es-MX" sz="2000" dirty="0">
                  <a:latin typeface="Times New Roman" panose="02020603050405020304" pitchFamily="18" charset="0"/>
                  <a:cs typeface="Times New Roman" panose="02020603050405020304" pitchFamily="18" charset="0"/>
                </a:endParaRPr>
              </a:p>
              <a:p>
                <a:pPr algn="just"/>
                <a:r>
                  <a:rPr lang="es-MX" sz="2000" dirty="0">
                    <a:latin typeface="Times New Roman" panose="02020603050405020304" pitchFamily="18" charset="0"/>
                    <a:cs typeface="Times New Roman" panose="02020603050405020304" pitchFamily="18" charset="0"/>
                  </a:rPr>
                  <a:t>El objetivo es determinar las cantidades óptimas de las piezas A, B y C a producir para maximizar las ganancias totales, teniendo en cuenta las restricciones de volumen de materiales disponibles. Formule el problema como un modelo de optimización.</a:t>
                </a:r>
              </a:p>
            </p:txBody>
          </p:sp>
        </mc:Choice>
        <mc:Fallback xmlns="">
          <p:sp>
            <p:nvSpPr>
              <p:cNvPr id="3" name="TextBox 2">
                <a:extLst>
                  <a:ext uri="{FF2B5EF4-FFF2-40B4-BE49-F238E27FC236}">
                    <a16:creationId xmlns:a16="http://schemas.microsoft.com/office/drawing/2014/main" id="{2630C9CE-98C6-1A12-CDA5-D4CE826AB068}"/>
                  </a:ext>
                </a:extLst>
              </p:cNvPr>
              <p:cNvSpPr txBox="1">
                <a:spLocks noRot="1" noChangeAspect="1" noMove="1" noResize="1" noEditPoints="1" noAdjustHandles="1" noChangeArrowheads="1" noChangeShapeType="1" noTextEdit="1"/>
              </p:cNvSpPr>
              <p:nvPr/>
            </p:nvSpPr>
            <p:spPr>
              <a:xfrm>
                <a:off x="464228" y="2201741"/>
                <a:ext cx="11263544" cy="3477875"/>
              </a:xfrm>
              <a:prstGeom prst="rect">
                <a:avLst/>
              </a:prstGeom>
              <a:blipFill>
                <a:blip r:embed="rId2"/>
                <a:stretch>
                  <a:fillRect l="-541" t="-876" r="-541" b="-2102"/>
                </a:stretch>
              </a:blipFill>
            </p:spPr>
            <p:txBody>
              <a:bodyPr/>
              <a:lstStyle/>
              <a:p>
                <a:r>
                  <a:rPr lang="es-MX">
                    <a:noFill/>
                  </a:rPr>
                  <a:t> </a:t>
                </a:r>
              </a:p>
            </p:txBody>
          </p:sp>
        </mc:Fallback>
      </mc:AlternateContent>
    </p:spTree>
    <p:extLst>
      <p:ext uri="{BB962C8B-B14F-4D97-AF65-F5344CB8AC3E}">
        <p14:creationId xmlns:p14="http://schemas.microsoft.com/office/powerpoint/2010/main" val="19169634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7" name="TextBox 6">
            <a:extLst>
              <a:ext uri="{FF2B5EF4-FFF2-40B4-BE49-F238E27FC236}">
                <a16:creationId xmlns:a16="http://schemas.microsoft.com/office/drawing/2014/main" id="{943A0BBA-BC8F-F174-E10C-EE53DEBDD30E}"/>
              </a:ext>
            </a:extLst>
          </p:cNvPr>
          <p:cNvSpPr txBox="1"/>
          <p:nvPr/>
        </p:nvSpPr>
        <p:spPr>
          <a:xfrm>
            <a:off x="461889" y="2040473"/>
            <a:ext cx="11268222" cy="1722651"/>
          </a:xfrm>
          <a:prstGeom prst="rect">
            <a:avLst/>
          </a:prstGeom>
          <a:noFill/>
        </p:spPr>
        <p:txBody>
          <a:bodyPr wrap="square">
            <a:spAutoFit/>
          </a:bodyPr>
          <a:lstStyle/>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s-MX"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Minimización de área por múltiples cortes</a:t>
            </a:r>
          </a:p>
          <a:p>
            <a:pPr marL="0" marR="0" lvl="0" indent="0" algn="just" defTabSz="457200" rtl="0" eaLnBrk="1" fontAlgn="auto" latinLnBrk="0" hangingPunct="1">
              <a:lnSpc>
                <a:spcPct val="107000"/>
              </a:lnSpc>
              <a:spcBef>
                <a:spcPts val="0"/>
              </a:spcBef>
              <a:spcAft>
                <a:spcPts val="0"/>
              </a:spcAft>
              <a:buClrTx/>
              <a:buSzTx/>
              <a:buFontTx/>
              <a:buNone/>
              <a:tabLst/>
              <a:defRPr/>
            </a:pPr>
            <a:endPar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457200" rtl="0" eaLnBrk="1" fontAlgn="auto" latinLnBrk="0" hangingPunct="1">
              <a:lnSpc>
                <a:spcPct val="107000"/>
              </a:lnSpc>
              <a:spcBef>
                <a:spcPts val="0"/>
              </a:spcBef>
              <a:spcAft>
                <a:spcPts val="0"/>
              </a:spcAft>
              <a:buClrTx/>
              <a:buSzTx/>
              <a:buFontTx/>
              <a:buNone/>
              <a:tabLst/>
              <a:defRPr/>
            </a:pPr>
            <a:r>
              <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Un trozo de alambre  de longitud </a:t>
            </a:r>
            <a:r>
              <a:rPr kumimoji="0" lang="es-MX" sz="2000" b="1"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L</a:t>
            </a:r>
            <a:r>
              <a:rPr kumimoji="0" lang="es-MX" sz="2000" b="0" i="0" u="none" strike="noStrike" kern="1200" cap="none" spc="0" normalizeH="0" baseline="0" noProof="0" dirty="0">
                <a:ln>
                  <a:noFill/>
                </a:ln>
                <a:solidFill>
                  <a:prstClr val="black"/>
                </a:solidFill>
                <a:effectLst/>
                <a:uLnTx/>
                <a:uFillTx/>
                <a:latin typeface="Times New Roman" panose="02020603050405020304" pitchFamily="18" charset="0"/>
                <a:ea typeface="Calibri" panose="020F0502020204030204" pitchFamily="34" charset="0"/>
                <a:cs typeface="Times New Roman" panose="02020603050405020304" pitchFamily="18" charset="0"/>
              </a:rPr>
              <a:t> se va a cortar en tres partes. Dos porciones para ser dobladas en la forma de un círculo, y la otra en la forma de un cuadrado. ¿En qué puntos se debe cortar el alambre para que la suma de las áreas delimitadas por los círculos y el cuadrado sea la menor posible?</a:t>
            </a:r>
            <a:endParaRPr kumimoji="0" lang="es-MX"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lstStyle/>
          <a:p>
            <a:r>
              <a:rPr lang="es-MX" sz="2800" dirty="0"/>
              <a:t>Optimización con restricciones</a:t>
            </a:r>
            <a:br>
              <a:rPr lang="es-MX" sz="2800" dirty="0"/>
            </a:br>
            <a:endParaRPr lang="es-MX" dirty="0"/>
          </a:p>
        </p:txBody>
      </p:sp>
      <p:pic>
        <p:nvPicPr>
          <p:cNvPr id="10" name="Picture 9" descr="A diagram of a cut line&#10;&#10;Description automatically generated with medium confidence">
            <a:extLst>
              <a:ext uri="{FF2B5EF4-FFF2-40B4-BE49-F238E27FC236}">
                <a16:creationId xmlns:a16="http://schemas.microsoft.com/office/drawing/2014/main" id="{41EF3ECB-70AD-5583-BF15-03DFCB585F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64036" y="3914428"/>
            <a:ext cx="4098749" cy="2828114"/>
          </a:xfrm>
          <a:prstGeom prst="rect">
            <a:avLst/>
          </a:prstGeom>
        </p:spPr>
      </p:pic>
    </p:spTree>
    <p:extLst>
      <p:ext uri="{BB962C8B-B14F-4D97-AF65-F5344CB8AC3E}">
        <p14:creationId xmlns:p14="http://schemas.microsoft.com/office/powerpoint/2010/main" val="8319267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lstStyle/>
          <a:p>
            <a:r>
              <a:rPr lang="es-MX" sz="2800" dirty="0"/>
              <a:t>Optimización con restricciones</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206435"/>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𝑚𝑖𝑛</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s-E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𝑙</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sub>
                              </m:sSub>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=0,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 ,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𝑝</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d>
                                  <m:dPr>
                                    <m:begChr m:val="["/>
                                    <m:endChr m:val="]"/>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2206435"/>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2206435">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8414814-A749-B874-A06C-1EFEE3819A6D}"/>
                  </a:ext>
                </a:extLst>
              </p:cNvPr>
              <p:cNvSpPr txBox="1"/>
              <p:nvPr/>
            </p:nvSpPr>
            <p:spPr>
              <a:xfrm>
                <a:off x="695739" y="4498947"/>
                <a:ext cx="10915070" cy="646331"/>
              </a:xfrm>
              <a:prstGeom prst="rect">
                <a:avLst/>
              </a:prstGeom>
              <a:noFill/>
            </p:spPr>
            <p:txBody>
              <a:bodyPr wrap="square">
                <a:spAutoFit/>
              </a:bodyPr>
              <a:lstStyle/>
              <a:p>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Donde </a:t>
                </a:r>
                <a14:m>
                  <m:oMath xmlns:m="http://schemas.openxmlformats.org/officeDocument/2006/math">
                    <m:r>
                      <a:rPr lang="es-419" sz="180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𝑆</m:t>
                    </m:r>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 el espacio de las variables de decisión, </a:t>
                </a:r>
                <a14:m>
                  <m:oMath xmlns:m="http://schemas.openxmlformats.org/officeDocument/2006/math">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𝑓</m:t>
                    </m:r>
                    <m:d>
                      <m:d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𝐱</m:t>
                        </m:r>
                        <m:r>
                          <a:rPr lang="es-419" sz="180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s-419" sz="1800" b="1"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𝐲</m:t>
                        </m:r>
                      </m:e>
                    </m:d>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 la función objetivo, </a:t>
                </a:r>
                <a14:m>
                  <m:oMath xmlns:m="http://schemas.openxmlformats.org/officeDocument/2006/math">
                    <m:sSub>
                      <m:sSub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𝑔</m:t>
                        </m:r>
                      </m:e>
                      <m:sub>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d>
                      <m:d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419" sz="1800" b="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s-419" sz="1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e>
                    </m:d>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 la </a:t>
                </a: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k-</a:t>
                </a:r>
                <a:r>
                  <a:rPr lang="es-419"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ésima</a:t>
                </a: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restricción de desigualdad, y </a:t>
                </a:r>
                <a14:m>
                  <m:oMath xmlns:m="http://schemas.openxmlformats.org/officeDocument/2006/math">
                    <m:sSub>
                      <m:sSub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h</m:t>
                        </m:r>
                      </m:e>
                      <m:sub>
                        <m:r>
                          <a:rPr lang="es-419" sz="1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𝑘</m:t>
                        </m:r>
                      </m:sub>
                    </m:sSub>
                    <m:d>
                      <m:d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𝑥</m:t>
                        </m:r>
                        <m:r>
                          <a:rPr lang="es-419" sz="1800" b="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 </m:t>
                        </m:r>
                        <m:r>
                          <a:rPr lang="es-419" sz="1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t>𝑦</m:t>
                        </m:r>
                      </m:e>
                    </m:d>
                  </m:oMath>
                </a14:m>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es la </a:t>
                </a:r>
                <a14:m>
                  <m:oMath xmlns:m="http://schemas.openxmlformats.org/officeDocument/2006/math">
                    <m:d>
                      <m:dPr>
                        <m:ctrlPr>
                          <a:rPr lang="es-MX"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𝑘</m:t>
                        </m:r>
                      </m:e>
                    </m:d>
                  </m:oMath>
                </a14:m>
                <a:r>
                  <a:rPr lang="es-419"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ésima</a:t>
                </a: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restricción de igualdad.</a:t>
                </a:r>
                <a:endParaRPr lang="es-MX" dirty="0">
                  <a:latin typeface="Times New Roman" panose="02020603050405020304" pitchFamily="18" charset="0"/>
                  <a:cs typeface="Times New Roman" panose="02020603050405020304" pitchFamily="18" charset="0"/>
                </a:endParaRPr>
              </a:p>
            </p:txBody>
          </p:sp>
        </mc:Choice>
        <mc:Fallback xmlns="">
          <p:sp>
            <p:nvSpPr>
              <p:cNvPr id="12" name="TextBox 11">
                <a:extLst>
                  <a:ext uri="{FF2B5EF4-FFF2-40B4-BE49-F238E27FC236}">
                    <a16:creationId xmlns:a16="http://schemas.microsoft.com/office/drawing/2014/main" id="{F8414814-A749-B874-A06C-1EFEE3819A6D}"/>
                  </a:ext>
                </a:extLst>
              </p:cNvPr>
              <p:cNvSpPr txBox="1">
                <a:spLocks noRot="1" noChangeAspect="1" noMove="1" noResize="1" noEditPoints="1" noAdjustHandles="1" noChangeArrowheads="1" noChangeShapeType="1" noTextEdit="1"/>
              </p:cNvSpPr>
              <p:nvPr/>
            </p:nvSpPr>
            <p:spPr>
              <a:xfrm>
                <a:off x="695739" y="4498947"/>
                <a:ext cx="10915070" cy="646331"/>
              </a:xfrm>
              <a:prstGeom prst="rect">
                <a:avLst/>
              </a:prstGeom>
              <a:blipFill>
                <a:blip r:embed="rId3"/>
                <a:stretch>
                  <a:fillRect l="-447" t="-4717" b="-14151"/>
                </a:stretch>
              </a:blipFill>
            </p:spPr>
            <p:txBody>
              <a:bodyPr/>
              <a:lstStyle/>
              <a:p>
                <a:r>
                  <a:rPr lang="es-MX">
                    <a:noFill/>
                  </a:rPr>
                  <a:t> </a:t>
                </a:r>
              </a:p>
            </p:txBody>
          </p:sp>
        </mc:Fallback>
      </mc:AlternateContent>
    </p:spTree>
    <p:extLst>
      <p:ext uri="{BB962C8B-B14F-4D97-AF65-F5344CB8AC3E}">
        <p14:creationId xmlns:p14="http://schemas.microsoft.com/office/powerpoint/2010/main" val="57372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30625"/>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20" name="TextBox 19">
            <a:extLst>
              <a:ext uri="{FF2B5EF4-FFF2-40B4-BE49-F238E27FC236}">
                <a16:creationId xmlns:a16="http://schemas.microsoft.com/office/drawing/2014/main" id="{D60AE1A1-0746-CB29-771E-A58401587613}"/>
              </a:ext>
            </a:extLst>
          </p:cNvPr>
          <p:cNvSpPr txBox="1"/>
          <p:nvPr/>
        </p:nvSpPr>
        <p:spPr>
          <a:xfrm>
            <a:off x="6272996" y="497980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1863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60622" y="1948934"/>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60622" y="1948934"/>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9" r="-3770"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94141" y="1948934"/>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94141" y="4731891"/>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96000" y="1764268"/>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39098" y="4871038"/>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endParaRPr lang="es-MX"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5404FAA-8688-263E-FDA2-650A7CF61CFE}"/>
              </a:ext>
            </a:extLst>
          </p:cNvPr>
          <p:cNvSpPr txBox="1"/>
          <p:nvPr/>
        </p:nvSpPr>
        <p:spPr>
          <a:xfrm>
            <a:off x="6117063" y="2578609"/>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1EB365-040A-D123-C69D-BAE41B320F67}"/>
              </a:ext>
            </a:extLst>
          </p:cNvPr>
          <p:cNvSpPr txBox="1"/>
          <p:nvPr/>
        </p:nvSpPr>
        <p:spPr>
          <a:xfrm>
            <a:off x="8348649" y="4871038"/>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280CDA19-E69D-2378-B467-7FDF08E6A5E7}"/>
              </a:ext>
            </a:extLst>
          </p:cNvPr>
          <p:cNvCxnSpPr/>
          <p:nvPr/>
        </p:nvCxnSpPr>
        <p:spPr>
          <a:xfrm>
            <a:off x="6594141" y="2763275"/>
            <a:ext cx="1904549" cy="19686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60AE1A1-0746-CB29-771E-A58401587613}"/>
              </a:ext>
            </a:extLst>
          </p:cNvPr>
          <p:cNvSpPr txBox="1"/>
          <p:nvPr/>
        </p:nvSpPr>
        <p:spPr>
          <a:xfrm>
            <a:off x="6294059" y="4865474"/>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21" name="Isosceles Triangle 20">
            <a:extLst>
              <a:ext uri="{FF2B5EF4-FFF2-40B4-BE49-F238E27FC236}">
                <a16:creationId xmlns:a16="http://schemas.microsoft.com/office/drawing/2014/main" id="{5B103175-CBD7-4E20-2B92-72478E82B5E1}"/>
              </a:ext>
            </a:extLst>
          </p:cNvPr>
          <p:cNvSpPr/>
          <p:nvPr/>
        </p:nvSpPr>
        <p:spPr>
          <a:xfrm>
            <a:off x="6594139" y="2793438"/>
            <a:ext cx="1904543" cy="1938443"/>
          </a:xfrm>
          <a:prstGeom prst="triangle">
            <a:avLst>
              <a:gd name="adj" fmla="val 696"/>
            </a:avLst>
          </a:prstGeom>
          <a:pattFill prst="pct10">
            <a:fgClr>
              <a:schemeClr val="accent1"/>
            </a:fgClr>
            <a:bgClr>
              <a:schemeClr val="bg1"/>
            </a:bgClr>
          </a:patt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829C21E8-7DAB-7153-4D7A-E10FDB32A2FA}"/>
              </a:ext>
            </a:extLst>
          </p:cNvPr>
          <p:cNvSpPr txBox="1"/>
          <p:nvPr/>
        </p:nvSpPr>
        <p:spPr>
          <a:xfrm>
            <a:off x="290595" y="5281386"/>
            <a:ext cx="11610810" cy="1477328"/>
          </a:xfrm>
          <a:prstGeom prst="rect">
            <a:avLst/>
          </a:prstGeom>
          <a:noFill/>
        </p:spPr>
        <p:txBody>
          <a:bodyPr wrap="square">
            <a:spAutoFit/>
          </a:bodyPr>
          <a:lstStyle/>
          <a:p>
            <a:pPr algn="just"/>
            <a:r>
              <a:rPr lang="es-MX" b="1" dirty="0">
                <a:latin typeface="Times New Roman" panose="02020603050405020304" pitchFamily="18" charset="0"/>
                <a:cs typeface="Times New Roman" panose="02020603050405020304" pitchFamily="18" charset="0"/>
              </a:rPr>
              <a:t>Región Factible</a:t>
            </a:r>
            <a:r>
              <a:rPr lang="es-MX" dirty="0">
                <a:latin typeface="Times New Roman" panose="02020603050405020304" pitchFamily="18" charset="0"/>
                <a:cs typeface="Times New Roman" panose="02020603050405020304" pitchFamily="18" charset="0"/>
              </a:rPr>
              <a:t>: La región factible es el conjunto de todos los puntos posibles (conjuntos de valores de las variables de decisión) de un problema de optimización que satisface las restricciones del problema</a:t>
            </a:r>
          </a:p>
          <a:p>
            <a:pPr algn="just"/>
            <a:endParaRPr lang="es-MX" dirty="0">
              <a:latin typeface="Times New Roman" panose="02020603050405020304" pitchFamily="18" charset="0"/>
              <a:cs typeface="Times New Roman" panose="02020603050405020304" pitchFamily="18" charset="0"/>
            </a:endParaRPr>
          </a:p>
          <a:p>
            <a:pPr algn="just"/>
            <a:r>
              <a:rPr lang="es-MX" b="1" dirty="0">
                <a:latin typeface="Times New Roman" panose="02020603050405020304" pitchFamily="18" charset="0"/>
                <a:cs typeface="Times New Roman" panose="02020603050405020304" pitchFamily="18" charset="0"/>
              </a:rPr>
              <a:t>Región No Factible</a:t>
            </a:r>
            <a:r>
              <a:rPr lang="es-MX" dirty="0">
                <a:latin typeface="Times New Roman" panose="02020603050405020304" pitchFamily="18" charset="0"/>
                <a:cs typeface="Times New Roman" panose="02020603050405020304" pitchFamily="18" charset="0"/>
              </a:rPr>
              <a:t>: La región no factible es el conjunto de todos los puntos que violan al menos una de las restricciones del problema de optimización</a:t>
            </a:r>
          </a:p>
        </p:txBody>
      </p:sp>
      <p:cxnSp>
        <p:nvCxnSpPr>
          <p:cNvPr id="6" name="Straight Arrow Connector 5">
            <a:extLst>
              <a:ext uri="{FF2B5EF4-FFF2-40B4-BE49-F238E27FC236}">
                <a16:creationId xmlns:a16="http://schemas.microsoft.com/office/drawing/2014/main" id="{E3527625-DE5F-673A-56F5-D06DC68049AA}"/>
              </a:ext>
            </a:extLst>
          </p:cNvPr>
          <p:cNvCxnSpPr/>
          <p:nvPr/>
        </p:nvCxnSpPr>
        <p:spPr>
          <a:xfrm flipV="1">
            <a:off x="7147411" y="3661444"/>
            <a:ext cx="1563756" cy="1722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CFB06D5F-E3EB-7976-D5EB-0DCEACF2C624}"/>
              </a:ext>
            </a:extLst>
          </p:cNvPr>
          <p:cNvSpPr txBox="1"/>
          <p:nvPr/>
        </p:nvSpPr>
        <p:spPr>
          <a:xfrm>
            <a:off x="8711167" y="3476778"/>
            <a:ext cx="1601721" cy="369332"/>
          </a:xfrm>
          <a:prstGeom prst="rect">
            <a:avLst/>
          </a:prstGeom>
          <a:noFill/>
        </p:spPr>
        <p:txBody>
          <a:bodyPr wrap="none" rtlCol="0">
            <a:spAutoFit/>
          </a:bodyPr>
          <a:lstStyle/>
          <a:p>
            <a:r>
              <a:rPr lang="es-ES" dirty="0">
                <a:latin typeface="Times New Roman" panose="02020603050405020304" pitchFamily="18" charset="0"/>
                <a:cs typeface="Times New Roman" panose="02020603050405020304" pitchFamily="18" charset="0"/>
              </a:rPr>
              <a:t>Región factible</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8222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a:bodyPr>
          <a:lstStyle/>
          <a:p>
            <a:r>
              <a:rPr lang="es-MX" sz="2800" dirty="0"/>
              <a:t>soluciones factibles y no factibles</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60622" y="1948934"/>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𝑔</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n-U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60622" y="1948934"/>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9" r="-3770"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94141" y="1948934"/>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94141" y="4731891"/>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96000" y="1764268"/>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39098" y="4871038"/>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x</a:t>
            </a:r>
            <a:endParaRPr lang="es-MX"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F5404FAA-8688-263E-FDA2-650A7CF61CFE}"/>
              </a:ext>
            </a:extLst>
          </p:cNvPr>
          <p:cNvSpPr txBox="1"/>
          <p:nvPr/>
        </p:nvSpPr>
        <p:spPr>
          <a:xfrm>
            <a:off x="6117063" y="2578609"/>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1EB365-040A-D123-C69D-BAE41B320F67}"/>
              </a:ext>
            </a:extLst>
          </p:cNvPr>
          <p:cNvSpPr txBox="1"/>
          <p:nvPr/>
        </p:nvSpPr>
        <p:spPr>
          <a:xfrm>
            <a:off x="8348649" y="4871038"/>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280CDA19-E69D-2378-B467-7FDF08E6A5E7}"/>
              </a:ext>
            </a:extLst>
          </p:cNvPr>
          <p:cNvCxnSpPr/>
          <p:nvPr/>
        </p:nvCxnSpPr>
        <p:spPr>
          <a:xfrm>
            <a:off x="6594141" y="2763275"/>
            <a:ext cx="1904549" cy="19686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60AE1A1-0746-CB29-771E-A58401587613}"/>
              </a:ext>
            </a:extLst>
          </p:cNvPr>
          <p:cNvSpPr txBox="1"/>
          <p:nvPr/>
        </p:nvSpPr>
        <p:spPr>
          <a:xfrm>
            <a:off x="6294059" y="4865474"/>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2" name="Oval 1">
            <a:extLst>
              <a:ext uri="{FF2B5EF4-FFF2-40B4-BE49-F238E27FC236}">
                <a16:creationId xmlns:a16="http://schemas.microsoft.com/office/drawing/2014/main" id="{905FDDED-4360-B547-6F0D-12D11BB96AFA}"/>
              </a:ext>
            </a:extLst>
          </p:cNvPr>
          <p:cNvSpPr/>
          <p:nvPr/>
        </p:nvSpPr>
        <p:spPr>
          <a:xfrm>
            <a:off x="6921303" y="4125655"/>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2" name="Oval 21">
            <a:extLst>
              <a:ext uri="{FF2B5EF4-FFF2-40B4-BE49-F238E27FC236}">
                <a16:creationId xmlns:a16="http://schemas.microsoft.com/office/drawing/2014/main" id="{24BB138B-CC9F-FD8A-2FD4-90CE26400344}"/>
              </a:ext>
            </a:extLst>
          </p:cNvPr>
          <p:cNvSpPr/>
          <p:nvPr/>
        </p:nvSpPr>
        <p:spPr>
          <a:xfrm>
            <a:off x="7604845" y="4345179"/>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3" name="Oval 22">
            <a:extLst>
              <a:ext uri="{FF2B5EF4-FFF2-40B4-BE49-F238E27FC236}">
                <a16:creationId xmlns:a16="http://schemas.microsoft.com/office/drawing/2014/main" id="{6031BEF2-3530-0F2E-D38A-56F4F046E643}"/>
              </a:ext>
            </a:extLst>
          </p:cNvPr>
          <p:cNvSpPr/>
          <p:nvPr/>
        </p:nvSpPr>
        <p:spPr>
          <a:xfrm>
            <a:off x="5418846" y="3743363"/>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4" name="Oval 23">
            <a:extLst>
              <a:ext uri="{FF2B5EF4-FFF2-40B4-BE49-F238E27FC236}">
                <a16:creationId xmlns:a16="http://schemas.microsoft.com/office/drawing/2014/main" id="{188E1D73-C17E-FF3E-C383-A41F4CE8F350}"/>
              </a:ext>
            </a:extLst>
          </p:cNvPr>
          <p:cNvSpPr/>
          <p:nvPr/>
        </p:nvSpPr>
        <p:spPr>
          <a:xfrm>
            <a:off x="7389099" y="5568489"/>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5" name="Oval 24">
            <a:extLst>
              <a:ext uri="{FF2B5EF4-FFF2-40B4-BE49-F238E27FC236}">
                <a16:creationId xmlns:a16="http://schemas.microsoft.com/office/drawing/2014/main" id="{8336B79B-4A7C-171B-A695-1655430E4D38}"/>
              </a:ext>
            </a:extLst>
          </p:cNvPr>
          <p:cNvSpPr/>
          <p:nvPr/>
        </p:nvSpPr>
        <p:spPr>
          <a:xfrm>
            <a:off x="6526396" y="2730051"/>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26" name="Oval 25">
            <a:extLst>
              <a:ext uri="{FF2B5EF4-FFF2-40B4-BE49-F238E27FC236}">
                <a16:creationId xmlns:a16="http://schemas.microsoft.com/office/drawing/2014/main" id="{47937D1B-BCC3-B768-A293-9A2FCEEF1531}"/>
              </a:ext>
            </a:extLst>
          </p:cNvPr>
          <p:cNvSpPr/>
          <p:nvPr/>
        </p:nvSpPr>
        <p:spPr>
          <a:xfrm>
            <a:off x="8566435" y="3208138"/>
            <a:ext cx="164592" cy="167188"/>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Tree>
    <p:extLst>
      <p:ext uri="{BB962C8B-B14F-4D97-AF65-F5344CB8AC3E}">
        <p14:creationId xmlns:p14="http://schemas.microsoft.com/office/powerpoint/2010/main" val="291377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DDAD08A-B4E2-F970-A1A0-C9023997CC8B}"/>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27C49EEB-2137-4DDB-9BF5-5635C18E0A87}" type="slidenum">
              <a:rPr kumimoji="0" lang="es-MX" sz="900" b="0" i="0" u="none" strike="noStrike" kern="1200" cap="none" spc="0" normalizeH="0" baseline="0" noProof="0" smtClean="0">
                <a:ln>
                  <a:noFill/>
                </a:ln>
                <a:solidFill>
                  <a:srgbClr val="903163"/>
                </a:solidFill>
                <a:effectLst/>
                <a:uLnTx/>
                <a:uFillTx/>
                <a:latin typeface="Gill Sans MT" panose="020B0502020104020203"/>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s-MX" sz="900" b="0" i="0" u="none" strike="noStrike" kern="1200" cap="none" spc="0" normalizeH="0" baseline="0" noProof="0">
              <a:ln>
                <a:noFill/>
              </a:ln>
              <a:solidFill>
                <a:srgbClr val="903163"/>
              </a:solidFill>
              <a:effectLst/>
              <a:uLnTx/>
              <a:uFillTx/>
              <a:latin typeface="Gill Sans MT" panose="020B0502020104020203"/>
              <a:ea typeface="+mn-ea"/>
              <a:cs typeface="+mn-cs"/>
            </a:endParaRPr>
          </a:p>
        </p:txBody>
      </p:sp>
      <p:sp>
        <p:nvSpPr>
          <p:cNvPr id="3" name="Title 2">
            <a:extLst>
              <a:ext uri="{FF2B5EF4-FFF2-40B4-BE49-F238E27FC236}">
                <a16:creationId xmlns:a16="http://schemas.microsoft.com/office/drawing/2014/main" id="{99D10D0D-F7E7-ED74-6EC5-6CBBB5B4A4F5}"/>
              </a:ext>
            </a:extLst>
          </p:cNvPr>
          <p:cNvSpPr>
            <a:spLocks noGrp="1"/>
          </p:cNvSpPr>
          <p:nvPr>
            <p:ph type="title"/>
          </p:nvPr>
        </p:nvSpPr>
        <p:spPr/>
        <p:txBody>
          <a:bodyPr>
            <a:normAutofit fontScale="90000"/>
          </a:bodyPr>
          <a:lstStyle/>
          <a:p>
            <a:r>
              <a:rPr lang="es-MX" sz="2800" dirty="0"/>
              <a:t>Espacio de búsqueda: Región factibles y región no factible</a:t>
            </a:r>
            <a:br>
              <a:rPr lang="es-MX" sz="2800" dirty="0"/>
            </a:br>
            <a:endParaRPr lang="es-MX" dirty="0"/>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0">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n-US" sz="1800" b="0" i="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min</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𝑓</m:t>
                              </m:r>
                              <m:d>
                                <m:dPr>
                                  <m:ctrlP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=4</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oMath>
                          </a14:m>
                          <a:endParaRPr lang="es-MX"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Sujeto</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m:rPr>
                                  <m:sty m:val="p"/>
                                </m:rP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a</m:t>
                              </m:r>
                              <m:r>
                                <a:rPr lang="es-419" sz="180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sSub>
                                <m:sSubPr>
                                  <m:ctrlPr>
                                    <a:rPr lang="es-MX" sz="2800" i="1" smtClean="0">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h</m:t>
                                  </m:r>
                                </m:e>
                                <m:sub>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1</m:t>
                                  </m:r>
                                </m:sub>
                              </m:sSub>
                              <m:r>
                                <a:rPr lang="es-419" sz="180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d>
                                <m:dPr>
                                  <m:ctrlPr>
                                    <a:rPr lang="es-MX" sz="2800" b="0" i="1">
                                      <a:solidFill>
                                        <a:srgbClr val="000000"/>
                                      </a:solidFill>
                                      <a:effectLst/>
                                      <a:latin typeface="Cambria Math" panose="02040503050406030204" pitchFamily="18" charset="0"/>
                                      <a:ea typeface="Calibri" panose="020F0502020204030204" pitchFamily="34" charset="0"/>
                                      <a:cs typeface="Times New Roman" panose="02020603050405020304" pitchFamily="18" charset="0"/>
                                    </a:rPr>
                                  </m:ctrlPr>
                                </m:dPr>
                                <m:e>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b="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b="0" i="1">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US" sz="1800" b="0" i="1"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−2=0</m:t>
                              </m:r>
                            </m:oMath>
                          </a14:m>
                          <a:endParaRPr lang="es-419"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a:rPr lang="es-ES" sz="1800" b="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m:oMathPara>
                          </a14:m>
                          <a:endParaRPr lang="es-419" sz="1800" i="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s-419" sz="1800" i="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14:m>
                            <m:oMath xmlns:m="http://schemas.openxmlformats.org/officeDocument/2006/math">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s-419" sz="1800" i="1" dirty="0" smtClean="0">
                                  <a:solidFill>
                                    <a:srgbClr val="000000"/>
                                  </a:solidFill>
                                  <a:effectLst/>
                                  <a:latin typeface="Cambria Math" panose="02040503050406030204" pitchFamily="18" charset="0"/>
                                  <a:ea typeface="Times New Roman" panose="02020603050405020304" pitchFamily="18" charset="0"/>
                                  <a:cs typeface="Times New Roman" panose="02020603050405020304" pitchFamily="18" charset="0"/>
                                </a:rPr>
                                <m:t> ≥ 0</m:t>
                              </m:r>
                            </m:oMath>
                          </a14:m>
                          <a:endParaRPr lang="es-MX" sz="2800" i="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Choice>
        <mc:Fallback xmlns="">
          <p:graphicFrame>
            <p:nvGraphicFramePr>
              <p:cNvPr id="9" name="Table 8">
                <a:extLst>
                  <a:ext uri="{FF2B5EF4-FFF2-40B4-BE49-F238E27FC236}">
                    <a16:creationId xmlns:a16="http://schemas.microsoft.com/office/drawing/2014/main" id="{83681B73-2B4C-3748-F34B-1EDC443B7316}"/>
                  </a:ext>
                </a:extLst>
              </p:cNvPr>
              <p:cNvGraphicFramePr>
                <a:graphicFrameLocks noGrp="1"/>
              </p:cNvGraphicFramePr>
              <p:nvPr/>
            </p:nvGraphicFramePr>
            <p:xfrm>
              <a:off x="-1616764" y="2005251"/>
              <a:ext cx="7079468" cy="1729423"/>
            </p:xfrm>
            <a:graphic>
              <a:graphicData uri="http://schemas.openxmlformats.org/drawingml/2006/table">
                <a:tbl>
                  <a:tblPr firstRow="1" firstCol="1" bandRow="1"/>
                  <a:tblGrid>
                    <a:gridCol w="37986">
                      <a:extLst>
                        <a:ext uri="{9D8B030D-6E8A-4147-A177-3AD203B41FA5}">
                          <a16:colId xmlns:a16="http://schemas.microsoft.com/office/drawing/2014/main" val="3779847109"/>
                        </a:ext>
                      </a:extLst>
                    </a:gridCol>
                    <a:gridCol w="6785307">
                      <a:extLst>
                        <a:ext uri="{9D8B030D-6E8A-4147-A177-3AD203B41FA5}">
                          <a16:colId xmlns:a16="http://schemas.microsoft.com/office/drawing/2014/main" val="1442542865"/>
                        </a:ext>
                      </a:extLst>
                    </a:gridCol>
                    <a:gridCol w="256175">
                      <a:extLst>
                        <a:ext uri="{9D8B030D-6E8A-4147-A177-3AD203B41FA5}">
                          <a16:colId xmlns:a16="http://schemas.microsoft.com/office/drawing/2014/main" val="1707897319"/>
                        </a:ext>
                      </a:extLst>
                    </a:gridCol>
                  </a:tblGrid>
                  <a:tr h="1729423">
                    <a:tc>
                      <a:txBody>
                        <a:bodyPr/>
                        <a:lstStyle/>
                        <a:p>
                          <a:pPr marL="0" marR="0" algn="just">
                            <a:lnSpc>
                              <a:spcPct val="150000"/>
                            </a:lnSpc>
                            <a:spcBef>
                              <a:spcPts val="0"/>
                            </a:spcBef>
                            <a:spcAft>
                              <a:spcPts val="0"/>
                            </a:spcAft>
                          </a:pPr>
                          <a:r>
                            <a:rPr lang="es-419" sz="180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MX"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0" marR="0" marT="0" marB="0" anchor="ctr">
                        <a:lnL>
                          <a:noFill/>
                        </a:lnL>
                        <a:lnR>
                          <a:noFill/>
                        </a:lnR>
                        <a:lnT>
                          <a:noFill/>
                        </a:lnT>
                        <a:lnB>
                          <a:noFill/>
                        </a:lnB>
                      </a:tcPr>
                    </a:tc>
                    <a:tc>
                      <a:txBody>
                        <a:bodyPr/>
                        <a:lstStyle/>
                        <a:p>
                          <a:endParaRPr lang="es-MX"/>
                        </a:p>
                      </a:txBody>
                      <a:tcPr marL="0" marR="0" marT="0" marB="0" anchor="ctr">
                        <a:lnL>
                          <a:noFill/>
                        </a:lnL>
                        <a:lnR>
                          <a:noFill/>
                        </a:lnR>
                        <a:lnT>
                          <a:noFill/>
                        </a:lnT>
                        <a:lnB>
                          <a:noFill/>
                        </a:lnB>
                        <a:blipFill>
                          <a:blip r:embed="rId2"/>
                          <a:stretch>
                            <a:fillRect l="-538" r="-3767" b="-4561"/>
                          </a:stretch>
                        </a:blipFill>
                      </a:tcPr>
                    </a:tc>
                    <a:tc>
                      <a:txBody>
                        <a:bodyPr/>
                        <a:lstStyle/>
                        <a:p>
                          <a:pPr marL="0" marR="0" algn="r">
                            <a:lnSpc>
                              <a:spcPct val="150000"/>
                            </a:lnSpc>
                            <a:spcBef>
                              <a:spcPts val="0"/>
                            </a:spcBef>
                            <a:spcAft>
                              <a:spcPts val="0"/>
                            </a:spcAft>
                          </a:pPr>
                          <a:endParaRPr lang="es-MX" sz="2800" dirty="0">
                            <a:solidFill>
                              <a:srgbClr val="000000"/>
                            </a:solidFill>
                            <a:effectLst/>
                            <a:latin typeface="Times New Roman" panose="02020603050405020304" pitchFamily="18" charset="0"/>
                            <a:ea typeface="Times New Roman" panose="02020603050405020304" pitchFamily="18" charset="0"/>
                          </a:endParaRPr>
                        </a:p>
                      </a:txBody>
                      <a:tcPr marL="0" marR="0" marT="0" marB="0" anchor="ctr">
                        <a:lnL>
                          <a:noFill/>
                        </a:lnL>
                        <a:lnR>
                          <a:noFill/>
                        </a:lnR>
                        <a:lnT>
                          <a:noFill/>
                        </a:lnT>
                        <a:lnB>
                          <a:noFill/>
                        </a:lnB>
                      </a:tcPr>
                    </a:tc>
                    <a:extLst>
                      <a:ext uri="{0D108BD9-81ED-4DB2-BD59-A6C34878D82A}">
                        <a16:rowId xmlns:a16="http://schemas.microsoft.com/office/drawing/2014/main" val="1833336289"/>
                      </a:ext>
                    </a:extLst>
                  </a:tr>
                </a:tbl>
              </a:graphicData>
            </a:graphic>
          </p:graphicFrame>
        </mc:Fallback>
      </mc:AlternateContent>
      <p:cxnSp>
        <p:nvCxnSpPr>
          <p:cNvPr id="8" name="Straight Arrow Connector 7">
            <a:extLst>
              <a:ext uri="{FF2B5EF4-FFF2-40B4-BE49-F238E27FC236}">
                <a16:creationId xmlns:a16="http://schemas.microsoft.com/office/drawing/2014/main" id="{28F26C2F-CD0C-3C49-B7D8-B25FC563939B}"/>
              </a:ext>
            </a:extLst>
          </p:cNvPr>
          <p:cNvCxnSpPr/>
          <p:nvPr/>
        </p:nvCxnSpPr>
        <p:spPr>
          <a:xfrm flipV="1">
            <a:off x="6573078" y="2133600"/>
            <a:ext cx="0" cy="2782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45B68439-BA5F-CB50-EB83-A3FF01FB0497}"/>
              </a:ext>
            </a:extLst>
          </p:cNvPr>
          <p:cNvCxnSpPr>
            <a:cxnSpLocks/>
          </p:cNvCxnSpPr>
          <p:nvPr/>
        </p:nvCxnSpPr>
        <p:spPr>
          <a:xfrm>
            <a:off x="6573078" y="4916557"/>
            <a:ext cx="354495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B50058F9-FB1D-F6FE-650F-7F8CF0705482}"/>
              </a:ext>
            </a:extLst>
          </p:cNvPr>
          <p:cNvSpPr txBox="1"/>
          <p:nvPr/>
        </p:nvSpPr>
        <p:spPr>
          <a:xfrm>
            <a:off x="6074937" y="1948934"/>
            <a:ext cx="285656" cy="369332"/>
          </a:xfrm>
          <a:prstGeom prst="rect">
            <a:avLst/>
          </a:prstGeom>
          <a:noFill/>
        </p:spPr>
        <p:txBody>
          <a:bodyPr wrap="none" rtlCol="0">
            <a:spAutoFit/>
          </a:bodyPr>
          <a:lstStyle/>
          <a:p>
            <a:r>
              <a:rPr lang="en-US" dirty="0"/>
              <a:t>y</a:t>
            </a:r>
            <a:endParaRPr lang="es-MX" dirty="0"/>
          </a:p>
        </p:txBody>
      </p:sp>
      <p:sp>
        <p:nvSpPr>
          <p:cNvPr id="15" name="TextBox 14">
            <a:extLst>
              <a:ext uri="{FF2B5EF4-FFF2-40B4-BE49-F238E27FC236}">
                <a16:creationId xmlns:a16="http://schemas.microsoft.com/office/drawing/2014/main" id="{7DE6AA86-0F83-84CC-7F46-B30293D39D26}"/>
              </a:ext>
            </a:extLst>
          </p:cNvPr>
          <p:cNvSpPr txBox="1"/>
          <p:nvPr/>
        </p:nvSpPr>
        <p:spPr>
          <a:xfrm>
            <a:off x="10118035" y="5055704"/>
            <a:ext cx="300082" cy="369332"/>
          </a:xfrm>
          <a:prstGeom prst="rect">
            <a:avLst/>
          </a:prstGeom>
          <a:noFill/>
        </p:spPr>
        <p:txBody>
          <a:bodyPr wrap="none" rtlCol="0">
            <a:spAutoFit/>
          </a:bodyPr>
          <a:lstStyle/>
          <a:p>
            <a:r>
              <a:rPr lang="en-US" dirty="0"/>
              <a:t>x</a:t>
            </a:r>
            <a:endParaRPr lang="es-MX" dirty="0"/>
          </a:p>
        </p:txBody>
      </p:sp>
      <p:sp>
        <p:nvSpPr>
          <p:cNvPr id="16" name="TextBox 15">
            <a:extLst>
              <a:ext uri="{FF2B5EF4-FFF2-40B4-BE49-F238E27FC236}">
                <a16:creationId xmlns:a16="http://schemas.microsoft.com/office/drawing/2014/main" id="{F5404FAA-8688-263E-FDA2-650A7CF61CFE}"/>
              </a:ext>
            </a:extLst>
          </p:cNvPr>
          <p:cNvSpPr txBox="1"/>
          <p:nvPr/>
        </p:nvSpPr>
        <p:spPr>
          <a:xfrm>
            <a:off x="6096000" y="2763275"/>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endParaRPr lang="es-MX"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831EB365-040A-D123-C69D-BAE41B320F67}"/>
              </a:ext>
            </a:extLst>
          </p:cNvPr>
          <p:cNvSpPr txBox="1"/>
          <p:nvPr/>
        </p:nvSpPr>
        <p:spPr>
          <a:xfrm>
            <a:off x="8327586" y="5055704"/>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s-MX" dirty="0">
              <a:latin typeface="Times New Roman" panose="02020603050405020304" pitchFamily="18" charset="0"/>
              <a:cs typeface="Times New Roman" panose="02020603050405020304" pitchFamily="18" charset="0"/>
            </a:endParaRPr>
          </a:p>
        </p:txBody>
      </p:sp>
      <p:cxnSp>
        <p:nvCxnSpPr>
          <p:cNvPr id="19" name="Straight Connector 18">
            <a:extLst>
              <a:ext uri="{FF2B5EF4-FFF2-40B4-BE49-F238E27FC236}">
                <a16:creationId xmlns:a16="http://schemas.microsoft.com/office/drawing/2014/main" id="{280CDA19-E69D-2378-B467-7FDF08E6A5E7}"/>
              </a:ext>
            </a:extLst>
          </p:cNvPr>
          <p:cNvCxnSpPr/>
          <p:nvPr/>
        </p:nvCxnSpPr>
        <p:spPr>
          <a:xfrm>
            <a:off x="6573078" y="2947941"/>
            <a:ext cx="1904549" cy="1968616"/>
          </a:xfrm>
          <a:prstGeom prst="line">
            <a:avLst/>
          </a:prstGeom>
        </p:spPr>
        <p:style>
          <a:lnRef idx="1">
            <a:schemeClr val="dk1"/>
          </a:lnRef>
          <a:fillRef idx="0">
            <a:schemeClr val="dk1"/>
          </a:fillRef>
          <a:effectRef idx="0">
            <a:schemeClr val="dk1"/>
          </a:effectRef>
          <a:fontRef idx="minor">
            <a:schemeClr val="tx1"/>
          </a:fontRef>
        </p:style>
      </p:cxnSp>
      <p:sp>
        <p:nvSpPr>
          <p:cNvPr id="20" name="TextBox 19">
            <a:extLst>
              <a:ext uri="{FF2B5EF4-FFF2-40B4-BE49-F238E27FC236}">
                <a16:creationId xmlns:a16="http://schemas.microsoft.com/office/drawing/2014/main" id="{D60AE1A1-0746-CB29-771E-A58401587613}"/>
              </a:ext>
            </a:extLst>
          </p:cNvPr>
          <p:cNvSpPr txBox="1"/>
          <p:nvPr/>
        </p:nvSpPr>
        <p:spPr>
          <a:xfrm>
            <a:off x="6272996" y="5050140"/>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0</a:t>
            </a:r>
            <a:endParaRPr lang="es-MX"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449DCE66-2AA3-817E-15B1-C96EF407ADBF}"/>
              </a:ext>
            </a:extLst>
          </p:cNvPr>
          <p:cNvSpPr txBox="1"/>
          <p:nvPr/>
        </p:nvSpPr>
        <p:spPr>
          <a:xfrm>
            <a:off x="7593518" y="3365342"/>
            <a:ext cx="1704313"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Regi</a:t>
            </a:r>
            <a:r>
              <a:rPr lang="es-ES" dirty="0" err="1">
                <a:latin typeface="Times New Roman" panose="02020603050405020304" pitchFamily="18" charset="0"/>
                <a:cs typeface="Times New Roman" panose="02020603050405020304" pitchFamily="18" charset="0"/>
              </a:rPr>
              <a:t>ó</a:t>
            </a:r>
            <a:r>
              <a:rPr lang="en-US" dirty="0">
                <a:latin typeface="Times New Roman" panose="02020603050405020304" pitchFamily="18" charset="0"/>
                <a:cs typeface="Times New Roman" panose="02020603050405020304" pitchFamily="18" charset="0"/>
              </a:rPr>
              <a:t>n </a:t>
            </a:r>
            <a:r>
              <a:rPr lang="en-US" dirty="0" err="1">
                <a:latin typeface="Times New Roman" panose="02020603050405020304" pitchFamily="18" charset="0"/>
                <a:cs typeface="Times New Roman" panose="02020603050405020304" pitchFamily="18" charset="0"/>
              </a:rPr>
              <a:t>factible</a:t>
            </a:r>
            <a:r>
              <a:rPr lang="en-US" dirty="0">
                <a:latin typeface="Times New Roman" panose="02020603050405020304" pitchFamily="18" charset="0"/>
                <a:cs typeface="Times New Roman" panose="02020603050405020304" pitchFamily="18" charset="0"/>
              </a:rPr>
              <a:t>?</a:t>
            </a:r>
            <a:endParaRPr lang="es-MX"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8902890"/>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TM03457464[[fn=Dividendo]]</Template>
  <TotalTime>26400</TotalTime>
  <Words>2841</Words>
  <Application>Microsoft Office PowerPoint</Application>
  <PresentationFormat>Widescreen</PresentationFormat>
  <Paragraphs>383</Paragraphs>
  <Slides>28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Calibri</vt:lpstr>
      <vt:lpstr>Cambria Math</vt:lpstr>
      <vt:lpstr>Gill Sans MT</vt:lpstr>
      <vt:lpstr>Gill Sans MT (Títulos)</vt:lpstr>
      <vt:lpstr>Times New Roman</vt:lpstr>
      <vt:lpstr>Wingdings 2</vt:lpstr>
      <vt:lpstr>Dividendo</vt:lpstr>
      <vt:lpstr>PowerPoint Presentation</vt:lpstr>
      <vt:lpstr>PowerPoint Presentation</vt:lpstr>
      <vt:lpstr>PowerPoint Presentation</vt:lpstr>
      <vt:lpstr>Optimización con restricciones </vt:lpstr>
      <vt:lpstr>Optimización con restricciones </vt:lpstr>
      <vt:lpstr>Espacio de búsqueda: Región factibles y región no factible </vt:lpstr>
      <vt:lpstr>Espacio de búsqueda: Región factibles y región no factible </vt:lpstr>
      <vt:lpstr>soluciones factibles y no factibles </vt:lpstr>
      <vt:lpstr>Espacio de búsqueda: Región factibles y región no factible </vt:lpstr>
      <vt:lpstr>Espacio de búsqueda: Región factibles y región no factible </vt:lpstr>
      <vt:lpstr>Espacio de búsqueda: Región factibles y región no factible </vt:lpstr>
      <vt:lpstr>Espacio de búsqueda: Región factibles y región no factible </vt:lpstr>
      <vt:lpstr>Espacio de búsqueda: Región factibles y región no factible </vt:lpstr>
      <vt:lpstr>Espacio de búsqueda: Región factibles y región no factible </vt:lpstr>
      <vt:lpstr>Espacio de búsqueda: Región factibles y región no factible </vt:lpstr>
      <vt:lpstr>Espacio de búsqueda: Región factibles y región no factible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daniel molina</dc:creator>
  <cp:lastModifiedBy>Daniel Molina Perez</cp:lastModifiedBy>
  <cp:revision>632</cp:revision>
  <dcterms:created xsi:type="dcterms:W3CDTF">2020-07-08T18:12:44Z</dcterms:created>
  <dcterms:modified xsi:type="dcterms:W3CDTF">2024-10-22T19:36:23Z</dcterms:modified>
</cp:coreProperties>
</file>