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378" r:id="rId2"/>
    <p:sldId id="480" r:id="rId3"/>
    <p:sldId id="481" r:id="rId4"/>
    <p:sldId id="451" r:id="rId5"/>
    <p:sldId id="482" r:id="rId6"/>
    <p:sldId id="483" r:id="rId7"/>
    <p:sldId id="455" r:id="rId8"/>
    <p:sldId id="484" r:id="rId9"/>
    <p:sldId id="453" r:id="rId10"/>
    <p:sldId id="454" r:id="rId11"/>
    <p:sldId id="445" r:id="rId12"/>
    <p:sldId id="487" r:id="rId13"/>
    <p:sldId id="488" r:id="rId14"/>
    <p:sldId id="384" r:id="rId15"/>
    <p:sldId id="485" r:id="rId16"/>
    <p:sldId id="486" r:id="rId17"/>
    <p:sldId id="489" r:id="rId18"/>
    <p:sldId id="490" r:id="rId19"/>
    <p:sldId id="492" r:id="rId20"/>
    <p:sldId id="493" r:id="rId21"/>
    <p:sldId id="494" r:id="rId22"/>
    <p:sldId id="496" r:id="rId23"/>
    <p:sldId id="497" r:id="rId24"/>
    <p:sldId id="498" r:id="rId25"/>
    <p:sldId id="446" r:id="rId26"/>
    <p:sldId id="457" r:id="rId27"/>
    <p:sldId id="500" r:id="rId28"/>
    <p:sldId id="464" r:id="rId29"/>
    <p:sldId id="466" r:id="rId30"/>
    <p:sldId id="4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80"/>
            <p14:sldId id="481"/>
            <p14:sldId id="451"/>
            <p14:sldId id="482"/>
            <p14:sldId id="483"/>
            <p14:sldId id="455"/>
            <p14:sldId id="484"/>
            <p14:sldId id="453"/>
            <p14:sldId id="454"/>
            <p14:sldId id="445"/>
            <p14:sldId id="487"/>
            <p14:sldId id="488"/>
            <p14:sldId id="384"/>
            <p14:sldId id="485"/>
            <p14:sldId id="486"/>
            <p14:sldId id="489"/>
            <p14:sldId id="490"/>
            <p14:sldId id="492"/>
            <p14:sldId id="493"/>
            <p14:sldId id="494"/>
            <p14:sldId id="496"/>
            <p14:sldId id="497"/>
            <p14:sldId id="498"/>
            <p14:sldId id="446"/>
            <p14:sldId id="457"/>
            <p14:sldId id="500"/>
            <p14:sldId id="464"/>
            <p14:sldId id="466"/>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6" d="100"/>
          <a:sy n="106" d="100"/>
        </p:scale>
        <p:origin x="75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02/09/2024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02/09/2024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E140-8E6C-12B8-DA75-3EEE5F51FC1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A28D39-15C8-5D44-A441-F039B5B725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55EC5EC-D442-CE3E-F06C-C14E6A57A1A7}"/>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17478899-5955-2DEE-9437-E5CFE6BEA9D3}"/>
              </a:ext>
            </a:extLst>
          </p:cNvPr>
          <p:cNvSpPr>
            <a:spLocks noGrp="1"/>
          </p:cNvSpPr>
          <p:nvPr>
            <p:ph type="sldNum" sz="quarter" idx="10"/>
          </p:nvPr>
        </p:nvSpPr>
        <p:spPr/>
        <p:txBody>
          <a:bodyPr/>
          <a:lstStyle/>
          <a:p>
            <a:fld id="{40F5F42B-E19E-4E91-BE0C-BC9E4D307EE5}" type="slidenum">
              <a:rPr lang="es-MX" smtClean="0"/>
              <a:t>2</a:t>
            </a:fld>
            <a:endParaRPr lang="es-MX"/>
          </a:p>
        </p:txBody>
      </p:sp>
    </p:spTree>
    <p:extLst>
      <p:ext uri="{BB962C8B-B14F-4D97-AF65-F5344CB8AC3E}">
        <p14:creationId xmlns:p14="http://schemas.microsoft.com/office/powerpoint/2010/main" val="90712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13345-590D-36FC-6DB9-99AF5C6BF7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FAD1B57-967F-E403-F415-33E206D42F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D74200D-0881-3BB1-D159-7FAB8D85DF09}"/>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45442980-555A-0A75-2CE4-2E5389713607}"/>
              </a:ext>
            </a:extLst>
          </p:cNvPr>
          <p:cNvSpPr>
            <a:spLocks noGrp="1"/>
          </p:cNvSpPr>
          <p:nvPr>
            <p:ph type="sldNum" sz="quarter" idx="10"/>
          </p:nvPr>
        </p:nvSpPr>
        <p:spPr/>
        <p:txBody>
          <a:bodyPr/>
          <a:lstStyle/>
          <a:p>
            <a:fld id="{40F5F42B-E19E-4E91-BE0C-BC9E4D307EE5}" type="slidenum">
              <a:rPr lang="es-MX" smtClean="0"/>
              <a:t>3</a:t>
            </a:fld>
            <a:endParaRPr lang="es-MX"/>
          </a:p>
        </p:txBody>
      </p:sp>
    </p:spTree>
    <p:extLst>
      <p:ext uri="{BB962C8B-B14F-4D97-AF65-F5344CB8AC3E}">
        <p14:creationId xmlns:p14="http://schemas.microsoft.com/office/powerpoint/2010/main" val="301523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0F033-8C68-E981-1C88-67188CF72A6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1AB183-40C3-E034-10D6-A79FFF5BC0F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BCC246-5A30-9106-ED23-E4D00037B086}"/>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A34F7B0D-DDF5-6203-F1C4-778EDA27410B}"/>
              </a:ext>
            </a:extLst>
          </p:cNvPr>
          <p:cNvSpPr>
            <a:spLocks noGrp="1"/>
          </p:cNvSpPr>
          <p:nvPr>
            <p:ph type="sldNum" sz="quarter" idx="10"/>
          </p:nvPr>
        </p:nvSpPr>
        <p:spPr/>
        <p:txBody>
          <a:bodyPr/>
          <a:lstStyle/>
          <a:p>
            <a:fld id="{40F5F42B-E19E-4E91-BE0C-BC9E4D307EE5}" type="slidenum">
              <a:rPr lang="es-MX" smtClean="0"/>
              <a:t>4</a:t>
            </a:fld>
            <a:endParaRPr lang="es-MX"/>
          </a:p>
        </p:txBody>
      </p:sp>
    </p:spTree>
    <p:extLst>
      <p:ext uri="{BB962C8B-B14F-4D97-AF65-F5344CB8AC3E}">
        <p14:creationId xmlns:p14="http://schemas.microsoft.com/office/powerpoint/2010/main" val="281014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4483A-3C1E-B2D7-504F-98D4F75DF9B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3F7DD2E-4CCF-E649-7BAF-B74FEB5C652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601DFC-1BFB-DBA1-3228-8F050D99BA71}"/>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048682BD-7179-AB45-CD26-19DF03C449E4}"/>
              </a:ext>
            </a:extLst>
          </p:cNvPr>
          <p:cNvSpPr>
            <a:spLocks noGrp="1"/>
          </p:cNvSpPr>
          <p:nvPr>
            <p:ph type="sldNum" sz="quarter" idx="10"/>
          </p:nvPr>
        </p:nvSpPr>
        <p:spPr/>
        <p:txBody>
          <a:bodyPr/>
          <a:lstStyle/>
          <a:p>
            <a:fld id="{40F5F42B-E19E-4E91-BE0C-BC9E4D307EE5}" type="slidenum">
              <a:rPr lang="es-MX" smtClean="0"/>
              <a:t>5</a:t>
            </a:fld>
            <a:endParaRPr lang="es-MX"/>
          </a:p>
        </p:txBody>
      </p:sp>
    </p:spTree>
    <p:extLst>
      <p:ext uri="{BB962C8B-B14F-4D97-AF65-F5344CB8AC3E}">
        <p14:creationId xmlns:p14="http://schemas.microsoft.com/office/powerpoint/2010/main" val="43787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E3E30-1BBB-C2CB-273E-DB603A58D7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7EC3B97-388B-823B-8BAF-319E8994B1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AD93D7A-34DF-B52F-426E-85D3FCC82B6E}"/>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755E23AD-18F9-707B-CAF5-275AFD2FF640}"/>
              </a:ext>
            </a:extLst>
          </p:cNvPr>
          <p:cNvSpPr>
            <a:spLocks noGrp="1"/>
          </p:cNvSpPr>
          <p:nvPr>
            <p:ph type="sldNum" sz="quarter" idx="10"/>
          </p:nvPr>
        </p:nvSpPr>
        <p:spPr/>
        <p:txBody>
          <a:bodyPr/>
          <a:lstStyle/>
          <a:p>
            <a:fld id="{40F5F42B-E19E-4E91-BE0C-BC9E4D307EE5}" type="slidenum">
              <a:rPr lang="es-MX" smtClean="0"/>
              <a:t>6</a:t>
            </a:fld>
            <a:endParaRPr lang="es-MX"/>
          </a:p>
        </p:txBody>
      </p:sp>
    </p:spTree>
    <p:extLst>
      <p:ext uri="{BB962C8B-B14F-4D97-AF65-F5344CB8AC3E}">
        <p14:creationId xmlns:p14="http://schemas.microsoft.com/office/powerpoint/2010/main" val="69817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9F3C2-B5F9-867A-3B09-95CDAB4C6E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FDB2386-BE9F-94CE-8D20-8E920C03D15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A348AF-1841-8021-4D11-C4C588ACB3C1}"/>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77796CC7-7A31-FA8E-76E6-4A8D95D3970D}"/>
              </a:ext>
            </a:extLst>
          </p:cNvPr>
          <p:cNvSpPr>
            <a:spLocks noGrp="1"/>
          </p:cNvSpPr>
          <p:nvPr>
            <p:ph type="sldNum" sz="quarter" idx="10"/>
          </p:nvPr>
        </p:nvSpPr>
        <p:spPr/>
        <p:txBody>
          <a:bodyPr/>
          <a:lstStyle/>
          <a:p>
            <a:fld id="{40F5F42B-E19E-4E91-BE0C-BC9E4D307EE5}" type="slidenum">
              <a:rPr lang="es-MX" smtClean="0"/>
              <a:t>7</a:t>
            </a:fld>
            <a:endParaRPr lang="es-MX"/>
          </a:p>
        </p:txBody>
      </p:sp>
    </p:spTree>
    <p:extLst>
      <p:ext uri="{BB962C8B-B14F-4D97-AF65-F5344CB8AC3E}">
        <p14:creationId xmlns:p14="http://schemas.microsoft.com/office/powerpoint/2010/main" val="165400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DAB03-FF2F-5DB8-0542-8DAD4DB5D2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0FFB66-F593-90BC-FCDC-F94E62BB150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2F7FE87-FF9A-DDCC-6D6C-B28722AA04D1}"/>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03FACE93-6FE9-704D-90C5-A303BBEF02FD}"/>
              </a:ext>
            </a:extLst>
          </p:cNvPr>
          <p:cNvSpPr>
            <a:spLocks noGrp="1"/>
          </p:cNvSpPr>
          <p:nvPr>
            <p:ph type="sldNum" sz="quarter" idx="10"/>
          </p:nvPr>
        </p:nvSpPr>
        <p:spPr/>
        <p:txBody>
          <a:bodyPr/>
          <a:lstStyle/>
          <a:p>
            <a:fld id="{40F5F42B-E19E-4E91-BE0C-BC9E4D307EE5}" type="slidenum">
              <a:rPr lang="es-MX" smtClean="0"/>
              <a:t>8</a:t>
            </a:fld>
            <a:endParaRPr lang="es-MX"/>
          </a:p>
        </p:txBody>
      </p:sp>
    </p:spTree>
    <p:extLst>
      <p:ext uri="{BB962C8B-B14F-4D97-AF65-F5344CB8AC3E}">
        <p14:creationId xmlns:p14="http://schemas.microsoft.com/office/powerpoint/2010/main" val="379114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40F5F42B-E19E-4E91-BE0C-BC9E4D307EE5}" type="slidenum">
              <a:rPr lang="es-MX" smtClean="0"/>
              <a:t>14</a:t>
            </a:fld>
            <a:endParaRPr lang="es-MX"/>
          </a:p>
        </p:txBody>
      </p:sp>
    </p:spTree>
    <p:extLst>
      <p:ext uri="{BB962C8B-B14F-4D97-AF65-F5344CB8AC3E}">
        <p14:creationId xmlns:p14="http://schemas.microsoft.com/office/powerpoint/2010/main" val="226860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02/09/2024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02/09/2024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02/09/2024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02/09/2024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02/09/2024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02/09/2024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02/09/2024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02/09/2024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02/09/2024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02/09/2024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0.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3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41.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280068"/>
            <a:ext cx="10269083" cy="1310847"/>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758962"/>
            <a:ext cx="9292294" cy="400494"/>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Algoritmo Genético Básico</a:t>
            </a: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Dr. 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s-MX" sz="2000" b="1" dirty="0">
                <a:solidFill>
                  <a:schemeClr val="tx1"/>
                </a:solidFill>
                <a:effectLst/>
                <a:latin typeface="Gill Sans MT (Títulos)"/>
                <a:ea typeface="Calibri" panose="020F0502020204030204" pitchFamily="34" charset="0"/>
                <a:cs typeface="Times New Roman" panose="02020603050405020304" pitchFamily="18" charset="0"/>
              </a:rPr>
              <a:t>TÓPICOS SELECTOS DE 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DAC60E-278F-4BAD-9F93-B6FD780751E4}"/>
              </a:ext>
            </a:extLst>
          </p:cNvPr>
          <p:cNvSpPr>
            <a:spLocks noGrp="1"/>
          </p:cNvSpPr>
          <p:nvPr>
            <p:ph type="sldNum" sz="quarter" idx="12"/>
          </p:nvPr>
        </p:nvSpPr>
        <p:spPr/>
        <p:txBody>
          <a:bodyPr/>
          <a:lstStyle/>
          <a:p>
            <a:fld id="{27C49EEB-2137-4DDB-9BF5-5635C18E0A87}" type="slidenum">
              <a:rPr lang="es-MX" smtClean="0"/>
              <a:t>10</a:t>
            </a:fld>
            <a:endParaRPr lang="es-MX"/>
          </a:p>
        </p:txBody>
      </p:sp>
      <p:pic>
        <p:nvPicPr>
          <p:cNvPr id="3" name="Picture 2">
            <a:extLst>
              <a:ext uri="{FF2B5EF4-FFF2-40B4-BE49-F238E27FC236}">
                <a16:creationId xmlns:a16="http://schemas.microsoft.com/office/drawing/2014/main" id="{439821FA-17F8-3BB7-78D5-772E83065F06}"/>
              </a:ext>
            </a:extLst>
          </p:cNvPr>
          <p:cNvPicPr>
            <a:picLocks noChangeAspect="1"/>
          </p:cNvPicPr>
          <p:nvPr/>
        </p:nvPicPr>
        <p:blipFill>
          <a:blip r:embed="rId2"/>
          <a:stretch>
            <a:fillRect/>
          </a:stretch>
        </p:blipFill>
        <p:spPr>
          <a:xfrm>
            <a:off x="2138289" y="795573"/>
            <a:ext cx="7682833" cy="5525689"/>
          </a:xfrm>
          <a:prstGeom prst="rect">
            <a:avLst/>
          </a:prstGeom>
        </p:spPr>
      </p:pic>
    </p:spTree>
    <p:extLst>
      <p:ext uri="{BB962C8B-B14F-4D97-AF65-F5344CB8AC3E}">
        <p14:creationId xmlns:p14="http://schemas.microsoft.com/office/powerpoint/2010/main" val="356042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11</a:t>
            </a:fld>
            <a:endParaRPr lang="es-MX"/>
          </a:p>
        </p:txBody>
      </p:sp>
      <p:pic>
        <p:nvPicPr>
          <p:cNvPr id="1026" name="Picture 2" descr="undefined">
            <a:extLst>
              <a:ext uri="{FF2B5EF4-FFF2-40B4-BE49-F238E27FC236}">
                <a16:creationId xmlns:a16="http://schemas.microsoft.com/office/drawing/2014/main" id="{6C268457-E32B-8567-0347-B466AC23F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0" y="880990"/>
            <a:ext cx="6431280" cy="48234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DA9FB1-414C-B751-9084-2C82BD6505E7}"/>
                  </a:ext>
                </a:extLst>
              </p:cNvPr>
              <p:cNvSpPr txBox="1"/>
              <p:nvPr/>
            </p:nvSpPr>
            <p:spPr>
              <a:xfrm>
                <a:off x="281353" y="1153550"/>
                <a:ext cx="6952994" cy="1477328"/>
              </a:xfrm>
              <a:prstGeom prst="rect">
                <a:avLst/>
              </a:prstGeom>
              <a:noFill/>
            </p:spPr>
            <p:txBody>
              <a:bodyPr wrap="none" lIns="0" tIns="0" rIns="0" bIns="0" rtlCol="0">
                <a:spAutoFit/>
              </a:bodyPr>
              <a:lstStyle/>
              <a:p>
                <a:r>
                  <a:rPr lang="es-ES" sz="3200" b="0" dirty="0"/>
                  <a:t>Min </a:t>
                </a:r>
                <a14:m>
                  <m:oMath xmlns:m="http://schemas.openxmlformats.org/officeDocument/2006/math">
                    <m:r>
                      <a:rPr lang="es-ES" sz="3200" b="0" i="1" smtClean="0">
                        <a:latin typeface="Cambria Math" panose="02040503050406030204" pitchFamily="18" charset="0"/>
                      </a:rPr>
                      <m:t>𝑓</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r>
                          <a:rPr lang="es-ES" sz="3200" b="0" i="1" smtClean="0">
                            <a:latin typeface="Cambria Math" panose="02040503050406030204" pitchFamily="18" charset="0"/>
                          </a:rPr>
                          <m:t>,</m:t>
                        </m:r>
                        <m:r>
                          <a:rPr lang="es-ES" sz="3200" b="0" i="1" smtClean="0">
                            <a:latin typeface="Cambria Math" panose="02040503050406030204" pitchFamily="18" charset="0"/>
                          </a:rPr>
                          <m:t>𝑦</m:t>
                        </m:r>
                      </m:e>
                    </m:d>
                    <m:sSup>
                      <m:sSupPr>
                        <m:ctrlPr>
                          <a:rPr lang="es-ES" sz="3200" b="0" i="1" smtClean="0">
                            <a:latin typeface="Cambria Math" panose="02040503050406030204" pitchFamily="18" charset="0"/>
                          </a:rPr>
                        </m:ctrlPr>
                      </m:sSupPr>
                      <m:e>
                        <m:r>
                          <a:rPr lang="es-ES" sz="3200" i="1">
                            <a:latin typeface="Cambria Math" panose="02040503050406030204" pitchFamily="18" charset="0"/>
                          </a:rPr>
                          <m:t>=(1−</m:t>
                        </m:r>
                        <m:r>
                          <a:rPr lang="es-ES" sz="3200" i="1">
                            <a:latin typeface="Cambria Math" panose="02040503050406030204" pitchFamily="18" charset="0"/>
                          </a:rPr>
                          <m:t>𝑥</m:t>
                        </m:r>
                        <m:r>
                          <a:rPr lang="es-ES" sz="3200" i="1">
                            <a:latin typeface="Cambria Math" panose="02040503050406030204" pitchFamily="18" charset="0"/>
                          </a:rPr>
                          <m:t>)</m:t>
                        </m:r>
                      </m:e>
                      <m:sup>
                        <m:r>
                          <a:rPr lang="es-ES" sz="3200" b="0" i="1" smtClean="0">
                            <a:latin typeface="Cambria Math" panose="02040503050406030204" pitchFamily="18" charset="0"/>
                          </a:rPr>
                          <m:t>2</m:t>
                        </m:r>
                      </m:sup>
                    </m:sSup>
                    <m:r>
                      <a:rPr lang="es-ES" sz="3200" b="0" i="0" smtClean="0">
                        <a:latin typeface="Cambria Math" panose="02040503050406030204" pitchFamily="18" charset="0"/>
                      </a:rPr>
                      <m:t>+</m:t>
                    </m:r>
                    <m:r>
                      <a:rPr lang="es-ES" sz="3200">
                        <a:latin typeface="Cambria Math" panose="02040503050406030204" pitchFamily="18" charset="0"/>
                      </a:rPr>
                      <m:t>100</m:t>
                    </m:r>
                    <m:sSup>
                      <m:sSupPr>
                        <m:ctrlPr>
                          <a:rPr lang="es-ES" sz="3200" b="0" i="1" smtClean="0">
                            <a:latin typeface="Cambria Math" panose="02040503050406030204" pitchFamily="18" charset="0"/>
                          </a:rPr>
                        </m:ctrlPr>
                      </m:sSupPr>
                      <m:e>
                        <m:r>
                          <a:rPr lang="es-ES" sz="3200">
                            <a:latin typeface="Cambria Math" panose="02040503050406030204" pitchFamily="18" charset="0"/>
                          </a:rPr>
                          <m:t>(</m:t>
                        </m:r>
                        <m:r>
                          <m:rPr>
                            <m:sty m:val="p"/>
                          </m:rPr>
                          <a:rPr lang="es-ES" sz="3200">
                            <a:latin typeface="Cambria Math" panose="02040503050406030204" pitchFamily="18" charset="0"/>
                          </a:rPr>
                          <m:t>y</m:t>
                        </m:r>
                        <m:r>
                          <a:rPr lang="es-ES" sz="3200" b="0" i="0" smtClean="0">
                            <a:latin typeface="Cambria Math" panose="02040503050406030204" pitchFamily="18" charset="0"/>
                          </a:rPr>
                          <m:t>−</m:t>
                        </m:r>
                        <m:sSup>
                          <m:sSupPr>
                            <m:ctrlPr>
                              <a:rPr lang="en-US" sz="3200" b="0" i="1" smtClean="0">
                                <a:latin typeface="Cambria Math" panose="02040503050406030204" pitchFamily="18" charset="0"/>
                              </a:rPr>
                            </m:ctrlPr>
                          </m:sSupPr>
                          <m:e>
                            <m:r>
                              <a:rPr lang="es-ES" sz="3200" i="1">
                                <a:latin typeface="Cambria Math" panose="02040503050406030204" pitchFamily="18" charset="0"/>
                              </a:rPr>
                              <m:t>𝑥</m:t>
                            </m:r>
                          </m:e>
                          <m:sup>
                            <m:r>
                              <a:rPr lang="en-US" sz="3200" b="0" i="0" smtClean="0">
                                <a:latin typeface="Cambria Math" panose="02040503050406030204" pitchFamily="18" charset="0"/>
                              </a:rPr>
                              <m:t>2</m:t>
                            </m:r>
                          </m:sup>
                        </m:sSup>
                        <m:r>
                          <a:rPr lang="es-ES" sz="3200">
                            <a:latin typeface="Cambria Math" panose="02040503050406030204" pitchFamily="18" charset="0"/>
                          </a:rPr>
                          <m:t>)</m:t>
                        </m:r>
                      </m:e>
                      <m:sup>
                        <m:r>
                          <a:rPr lang="es-ES" sz="3200" b="0" i="1" smtClean="0">
                            <a:latin typeface="Cambria Math" panose="02040503050406030204" pitchFamily="18" charset="0"/>
                          </a:rPr>
                          <m:t>2</m:t>
                        </m:r>
                      </m:sup>
                    </m:sSup>
                  </m:oMath>
                </a14:m>
                <a:endParaRPr lang="es-MX" sz="3200" dirty="0"/>
              </a:p>
              <a:p>
                <a:r>
                  <a:rPr lang="es-MX" sz="3200" dirty="0"/>
                  <a:t> </a:t>
                </a:r>
                <a:r>
                  <a:rPr lang="es-MX" sz="3200" dirty="0" err="1"/>
                  <a:t>s.a</a:t>
                </a:r>
                <a:r>
                  <a:rPr lang="es-MX" sz="3200" dirty="0"/>
                  <a:t> </a:t>
                </a:r>
                <a14:m>
                  <m:oMath xmlns:m="http://schemas.openxmlformats.org/officeDocument/2006/math">
                    <m:r>
                      <a:rPr lang="es-ES" sz="3200" b="0" i="1" smtClean="0">
                        <a:latin typeface="Cambria Math" panose="02040503050406030204" pitchFamily="18" charset="0"/>
                      </a:rPr>
                      <m:t>𝑥</m:t>
                    </m:r>
                  </m:oMath>
                </a14:m>
                <a:r>
                  <a:rPr lang="en-US" sz="3200" dirty="0"/>
                  <a:t> </a:t>
                </a:r>
                <a:r>
                  <a:rPr lang="el-GR" sz="3200" dirty="0"/>
                  <a:t>ϵ</a:t>
                </a:r>
                <a:r>
                  <a:rPr lang="es-ES" sz="3200" dirty="0"/>
                  <a:t> </a:t>
                </a:r>
                <a:r>
                  <a:rPr lang="en-US" sz="3200" dirty="0"/>
                  <a:t>[-2, 2]</a:t>
                </a:r>
              </a:p>
              <a:p>
                <a:r>
                  <a:rPr lang="es-MX" sz="3200" dirty="0"/>
                  <a:t> </a:t>
                </a:r>
                <a14:m>
                  <m:oMath xmlns:m="http://schemas.openxmlformats.org/officeDocument/2006/math">
                    <m:r>
                      <a:rPr lang="en-US" sz="3200" b="0" i="0" smtClean="0">
                        <a:latin typeface="Cambria Math" panose="02040503050406030204" pitchFamily="18" charset="0"/>
                      </a:rPr>
                      <m:t>      </m:t>
                    </m:r>
                    <m:r>
                      <m:rPr>
                        <m:sty m:val="p"/>
                      </m:rPr>
                      <a:rPr lang="en-US" sz="3200" b="0" i="0" smtClean="0">
                        <a:latin typeface="Cambria Math" panose="02040503050406030204" pitchFamily="18" charset="0"/>
                      </a:rPr>
                      <m:t>y</m:t>
                    </m:r>
                  </m:oMath>
                </a14:m>
                <a:r>
                  <a:rPr lang="en-US" sz="3200" dirty="0"/>
                  <a:t> </a:t>
                </a:r>
                <a:r>
                  <a:rPr lang="el-GR" sz="3200" dirty="0"/>
                  <a:t>ϵ</a:t>
                </a:r>
                <a:r>
                  <a:rPr lang="es-ES" sz="3200" dirty="0"/>
                  <a:t> </a:t>
                </a:r>
                <a:r>
                  <a:rPr lang="en-US" sz="3200" dirty="0"/>
                  <a:t>[-2, 2]</a:t>
                </a:r>
              </a:p>
            </p:txBody>
          </p:sp>
        </mc:Choice>
        <mc:Fallback xmlns="">
          <p:sp>
            <p:nvSpPr>
              <p:cNvPr id="5" name="TextBox 4">
                <a:extLst>
                  <a:ext uri="{FF2B5EF4-FFF2-40B4-BE49-F238E27FC236}">
                    <a16:creationId xmlns:a16="http://schemas.microsoft.com/office/drawing/2014/main" id="{F5DA9FB1-414C-B751-9084-2C82BD6505E7}"/>
                  </a:ext>
                </a:extLst>
              </p:cNvPr>
              <p:cNvSpPr txBox="1">
                <a:spLocks noRot="1" noChangeAspect="1" noMove="1" noResize="1" noEditPoints="1" noAdjustHandles="1" noChangeArrowheads="1" noChangeShapeType="1" noTextEdit="1"/>
              </p:cNvSpPr>
              <p:nvPr/>
            </p:nvSpPr>
            <p:spPr>
              <a:xfrm>
                <a:off x="281353" y="1153550"/>
                <a:ext cx="6952994" cy="1477328"/>
              </a:xfrm>
              <a:prstGeom prst="rect">
                <a:avLst/>
              </a:prstGeom>
              <a:blipFill>
                <a:blip r:embed="rId3"/>
                <a:stretch>
                  <a:fillRect l="-3506" t="-8230" b="-16049"/>
                </a:stretch>
              </a:blipFill>
            </p:spPr>
            <p:txBody>
              <a:bodyPr/>
              <a:lstStyle/>
              <a:p>
                <a:r>
                  <a:rPr lang="es-MX">
                    <a:noFill/>
                  </a:rPr>
                  <a:t> </a:t>
                </a:r>
              </a:p>
            </p:txBody>
          </p:sp>
        </mc:Fallback>
      </mc:AlternateContent>
      <p:sp>
        <p:nvSpPr>
          <p:cNvPr id="11" name="TextBox 10">
            <a:extLst>
              <a:ext uri="{FF2B5EF4-FFF2-40B4-BE49-F238E27FC236}">
                <a16:creationId xmlns:a16="http://schemas.microsoft.com/office/drawing/2014/main" id="{F9D54F26-5629-E582-DD29-AF42D44167A4}"/>
              </a:ext>
            </a:extLst>
          </p:cNvPr>
          <p:cNvSpPr txBox="1"/>
          <p:nvPr/>
        </p:nvSpPr>
        <p:spPr>
          <a:xfrm>
            <a:off x="112540" y="6090429"/>
            <a:ext cx="7680962" cy="461665"/>
          </a:xfrm>
          <a:prstGeom prst="rect">
            <a:avLst/>
          </a:prstGeom>
          <a:noFill/>
        </p:spPr>
        <p:txBody>
          <a:bodyPr wrap="square">
            <a:spAutoFit/>
          </a:bodyPr>
          <a:lstStyle/>
          <a:p>
            <a:r>
              <a:rPr lang="es-ES" sz="2400" dirty="0">
                <a:latin typeface="Times New Roman" panose="02020603050405020304" pitchFamily="18" charset="0"/>
                <a:cs typeface="Times New Roman" panose="02020603050405020304" pitchFamily="18" charset="0"/>
              </a:rPr>
              <a:t>Obtener valores de las variables </a:t>
            </a:r>
            <a:r>
              <a:rPr lang="es-ES" sz="2400" dirty="0" err="1">
                <a:latin typeface="Times New Roman" panose="02020603050405020304" pitchFamily="18" charset="0"/>
                <a:cs typeface="Times New Roman" panose="02020603050405020304" pitchFamily="18" charset="0"/>
              </a:rPr>
              <a:t>x,y</a:t>
            </a:r>
            <a:r>
              <a:rPr lang="es-ES" sz="2400" dirty="0">
                <a:latin typeface="Times New Roman" panose="02020603050405020304" pitchFamily="18" charset="0"/>
                <a:cs typeface="Times New Roman" panose="02020603050405020304" pitchFamily="18" charset="0"/>
              </a:rPr>
              <a:t>  que </a:t>
            </a:r>
            <a:r>
              <a:rPr lang="es-ES" sz="2400" dirty="0" err="1">
                <a:latin typeface="Times New Roman" panose="02020603050405020304" pitchFamily="18" charset="0"/>
                <a:cs typeface="Times New Roman" panose="02020603050405020304" pitchFamily="18" charset="0"/>
              </a:rPr>
              <a:t>minimizen</a:t>
            </a:r>
            <a:r>
              <a:rPr lang="es-ES" sz="2400" dirty="0">
                <a:latin typeface="Times New Roman" panose="02020603050405020304" pitchFamily="18" charset="0"/>
                <a:cs typeface="Times New Roman" panose="02020603050405020304" pitchFamily="18" charset="0"/>
              </a:rPr>
              <a:t> de f(</a:t>
            </a:r>
            <a:r>
              <a:rPr lang="es-ES" sz="2400" dirty="0" err="1">
                <a:latin typeface="Times New Roman" panose="02020603050405020304" pitchFamily="18" charset="0"/>
                <a:cs typeface="Times New Roman" panose="02020603050405020304" pitchFamily="18" charset="0"/>
              </a:rPr>
              <a:t>x,y</a:t>
            </a:r>
            <a:r>
              <a:rPr lang="es-ES" sz="2400" dirty="0">
                <a:latin typeface="Times New Roman" panose="02020603050405020304" pitchFamily="18" charset="0"/>
                <a:cs typeface="Times New Roman" panose="02020603050405020304" pitchFamily="18" charset="0"/>
              </a:rPr>
              <a:t>) </a:t>
            </a: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46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12</a:t>
            </a:fld>
            <a:endParaRPr lang="es-MX"/>
          </a:p>
        </p:txBody>
      </p:sp>
      <p:sp>
        <p:nvSpPr>
          <p:cNvPr id="7" name="TextBox 6">
            <a:extLst>
              <a:ext uri="{FF2B5EF4-FFF2-40B4-BE49-F238E27FC236}">
                <a16:creationId xmlns:a16="http://schemas.microsoft.com/office/drawing/2014/main" id="{C607C64E-842A-CA6E-73C9-8D08351D0963}"/>
              </a:ext>
            </a:extLst>
          </p:cNvPr>
          <p:cNvSpPr txBox="1"/>
          <p:nvPr/>
        </p:nvSpPr>
        <p:spPr>
          <a:xfrm>
            <a:off x="485198" y="610136"/>
            <a:ext cx="11221604" cy="5940088"/>
          </a:xfrm>
          <a:prstGeom prst="rect">
            <a:avLst/>
          </a:prstGeom>
          <a:noFill/>
        </p:spPr>
        <p:txBody>
          <a:bodyPr wrap="square">
            <a:spAutoFit/>
          </a:bodyPr>
          <a:lstStyle/>
          <a:p>
            <a:r>
              <a:rPr lang="es-MX" sz="2000" b="1" dirty="0">
                <a:latin typeface="Times New Roman" panose="02020603050405020304" pitchFamily="18" charset="0"/>
                <a:cs typeface="Times New Roman" panose="02020603050405020304" pitchFamily="18" charset="0"/>
              </a:rPr>
              <a:t>1. Optimización en Finanzas</a:t>
            </a:r>
          </a:p>
          <a:p>
            <a:pPr marL="342900" indent="-342900">
              <a:buAutoNum type="arabicPeriod"/>
            </a:pPr>
            <a:endParaRPr lang="es-MX"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Gestión de Portafolios</a:t>
            </a:r>
            <a:r>
              <a:rPr lang="es-MX" sz="2000" dirty="0">
                <a:latin typeface="Times New Roman" panose="02020603050405020304" pitchFamily="18" charset="0"/>
                <a:cs typeface="Times New Roman" panose="02020603050405020304" pitchFamily="18" charset="0"/>
              </a:rPr>
              <a:t>: Uso de la optimización para maximizar el rendimiento de una cartera de inversiones mientras se minimiza el riesgo. </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Trading</a:t>
            </a:r>
            <a:r>
              <a:rPr lang="es-MX" sz="2000" dirty="0">
                <a:latin typeface="Times New Roman" panose="02020603050405020304" pitchFamily="18" charset="0"/>
                <a:cs typeface="Times New Roman" panose="02020603050405020304" pitchFamily="18" charset="0"/>
              </a:rPr>
              <a:t>:  Aplicación de algoritmos de optimización para identificar las mejores estrategias de compra y venta en los mercados financieros, maximizando las ganancias.</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r>
              <a:rPr lang="es-MX" sz="2000" b="1" dirty="0">
                <a:latin typeface="Times New Roman" panose="02020603050405020304" pitchFamily="18" charset="0"/>
                <a:cs typeface="Times New Roman" panose="02020603050405020304" pitchFamily="18" charset="0"/>
              </a:rPr>
              <a:t>2. Optimización en Medicina</a:t>
            </a:r>
          </a:p>
          <a:p>
            <a:pPr>
              <a:buFont typeface="Arial" panose="020B0604020202020204" pitchFamily="34" charset="0"/>
              <a:buChar char="•"/>
            </a:pPr>
            <a:endParaRPr lang="es-MX"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Reconocimiento de Patrones Médicos</a:t>
            </a:r>
            <a:r>
              <a:rPr lang="es-MX" sz="2000" dirty="0">
                <a:latin typeface="Times New Roman" panose="02020603050405020304" pitchFamily="18" charset="0"/>
                <a:cs typeface="Times New Roman" panose="02020603050405020304" pitchFamily="18" charset="0"/>
              </a:rPr>
              <a:t>: Mejoramiento de imágenes médicas para el reconocimiento de patrones, como la detección de tumores en resonancias magnéticas y tomografías. </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Optimización Genética</a:t>
            </a:r>
            <a:r>
              <a:rPr lang="es-MX" sz="2000" dirty="0">
                <a:latin typeface="Times New Roman" panose="02020603050405020304" pitchFamily="18" charset="0"/>
                <a:cs typeface="Times New Roman" panose="02020603050405020304" pitchFamily="18" charset="0"/>
              </a:rPr>
              <a:t>: Técnicas de ingeniería genética para aumentar la generación de la proteínas.</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r>
              <a:rPr lang="es-MX" sz="2000" b="1" dirty="0">
                <a:latin typeface="Times New Roman" panose="02020603050405020304" pitchFamily="18" charset="0"/>
                <a:cs typeface="Times New Roman" panose="02020603050405020304" pitchFamily="18" charset="0"/>
              </a:rPr>
              <a:t>3. Optimización en Ingeniería</a:t>
            </a:r>
          </a:p>
          <a:p>
            <a:pPr>
              <a:buFont typeface="Arial" panose="020B0604020202020204" pitchFamily="34" charset="0"/>
              <a:buChar char="•"/>
            </a:pPr>
            <a:endParaRPr lang="es-MX"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Diseño Estructural</a:t>
            </a:r>
            <a:r>
              <a:rPr lang="es-MX" sz="2000" dirty="0">
                <a:latin typeface="Times New Roman" panose="02020603050405020304" pitchFamily="18" charset="0"/>
                <a:cs typeface="Times New Roman" panose="02020603050405020304" pitchFamily="18" charset="0"/>
              </a:rPr>
              <a:t>: Uso de técnicas de optimización para diseñar estructuras seguras y eficientes, como puentes y edificios, minimizando el uso de materiales sin comprometer la integridad.</a:t>
            </a:r>
          </a:p>
        </p:txBody>
      </p:sp>
    </p:spTree>
    <p:extLst>
      <p:ext uri="{BB962C8B-B14F-4D97-AF65-F5344CB8AC3E}">
        <p14:creationId xmlns:p14="http://schemas.microsoft.com/office/powerpoint/2010/main" val="358379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13</a:t>
            </a:fld>
            <a:endParaRPr lang="es-MX"/>
          </a:p>
        </p:txBody>
      </p:sp>
      <p:sp>
        <p:nvSpPr>
          <p:cNvPr id="7" name="TextBox 6">
            <a:extLst>
              <a:ext uri="{FF2B5EF4-FFF2-40B4-BE49-F238E27FC236}">
                <a16:creationId xmlns:a16="http://schemas.microsoft.com/office/drawing/2014/main" id="{C607C64E-842A-CA6E-73C9-8D08351D0963}"/>
              </a:ext>
            </a:extLst>
          </p:cNvPr>
          <p:cNvSpPr txBox="1"/>
          <p:nvPr/>
        </p:nvSpPr>
        <p:spPr>
          <a:xfrm>
            <a:off x="485198" y="936010"/>
            <a:ext cx="11221604" cy="4985980"/>
          </a:xfrm>
          <a:prstGeom prst="rect">
            <a:avLst/>
          </a:prstGeom>
          <a:noFill/>
        </p:spPr>
        <p:txBody>
          <a:bodyPr wrap="square">
            <a:spAutoFit/>
          </a:bodyPr>
          <a:lstStyle/>
          <a:p>
            <a:r>
              <a:rPr lang="es-MX" sz="2000" b="1" dirty="0">
                <a:latin typeface="Times New Roman" panose="02020603050405020304" pitchFamily="18" charset="0"/>
                <a:cs typeface="Times New Roman" panose="02020603050405020304" pitchFamily="18" charset="0"/>
              </a:rPr>
              <a:t>4. Problemas de Ruta Mínima</a:t>
            </a:r>
          </a:p>
          <a:p>
            <a:endParaRPr lang="es-MX"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Problemas de Ruta Más Corta</a:t>
            </a:r>
            <a:r>
              <a:rPr lang="es-MX" sz="2000" dirty="0">
                <a:latin typeface="Times New Roman" panose="02020603050405020304" pitchFamily="18" charset="0"/>
                <a:cs typeface="Times New Roman" panose="02020603050405020304" pitchFamily="18" charset="0"/>
              </a:rPr>
              <a:t>: Identificación del camino más corto entre dos puntos en una red de caminos. Esto es crucial en la planificación de rutas de transporte y logística.</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Optimización de Redes de Transporte</a:t>
            </a:r>
            <a:r>
              <a:rPr lang="es-MX" sz="2000" dirty="0">
                <a:latin typeface="Times New Roman" panose="02020603050405020304" pitchFamily="18" charset="0"/>
                <a:cs typeface="Times New Roman" panose="02020603050405020304" pitchFamily="18" charset="0"/>
              </a:rPr>
              <a:t>: Aplicación de algoritmos de ruta mínima en la optimización de redes de transporte público o sistemas de distribución.</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r>
              <a:rPr lang="es-MX" sz="2000" b="1" dirty="0">
                <a:latin typeface="Times New Roman" panose="02020603050405020304" pitchFamily="18" charset="0"/>
                <a:cs typeface="Times New Roman" panose="02020603050405020304" pitchFamily="18" charset="0"/>
              </a:rPr>
              <a:t>5. Optimización en Problemas de </a:t>
            </a:r>
            <a:r>
              <a:rPr lang="es-MX" sz="2000" b="1" dirty="0" err="1">
                <a:latin typeface="Times New Roman" panose="02020603050405020304" pitchFamily="18" charset="0"/>
                <a:cs typeface="Times New Roman" panose="02020603050405020304" pitchFamily="18" charset="0"/>
              </a:rPr>
              <a:t>Retail</a:t>
            </a:r>
            <a:r>
              <a:rPr lang="es-MX" sz="2000" b="1" dirty="0">
                <a:latin typeface="Times New Roman" panose="02020603050405020304" pitchFamily="18" charset="0"/>
                <a:cs typeface="Times New Roman" panose="02020603050405020304" pitchFamily="18" charset="0"/>
              </a:rPr>
              <a:t> (venta al por menor)</a:t>
            </a:r>
          </a:p>
          <a:p>
            <a:endParaRPr lang="es-MX"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Gestión de Inventarios</a:t>
            </a:r>
            <a:r>
              <a:rPr lang="es-MX" sz="2000" dirty="0">
                <a:latin typeface="Times New Roman" panose="02020603050405020304" pitchFamily="18" charset="0"/>
                <a:cs typeface="Times New Roman" panose="02020603050405020304" pitchFamily="18" charset="0"/>
              </a:rPr>
              <a:t>: Uso de técnicas de optimización para mantener niveles óptimos de inventario, minimizando los costos de almacenamiento y evitando la falta de stock.</a:t>
            </a:r>
          </a:p>
          <a:p>
            <a:pPr>
              <a:buFont typeface="Arial" panose="020B0604020202020204" pitchFamily="34" charset="0"/>
              <a:buChar char="•"/>
            </a:pPr>
            <a:endParaRPr lang="es-MX"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MX" sz="2000" b="1" dirty="0">
                <a:latin typeface="Times New Roman" panose="02020603050405020304" pitchFamily="18" charset="0"/>
                <a:cs typeface="Times New Roman" panose="02020603050405020304" pitchFamily="18" charset="0"/>
              </a:rPr>
              <a:t>Fijación de Precios y Promociones</a:t>
            </a:r>
            <a:r>
              <a:rPr lang="es-MX" sz="2000" dirty="0">
                <a:latin typeface="Times New Roman" panose="02020603050405020304" pitchFamily="18" charset="0"/>
                <a:cs typeface="Times New Roman" panose="02020603050405020304" pitchFamily="18" charset="0"/>
              </a:rPr>
              <a:t>: Aplicación de la optimización para establecer precios y promociones que maximicen las ventas y la rentabilidad, equilibrando la demanda y la oferta.</a:t>
            </a:r>
          </a:p>
          <a:p>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6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a:xfrm>
            <a:off x="10718096" y="6349734"/>
            <a:ext cx="1052510" cy="365125"/>
          </a:xfrm>
        </p:spPr>
        <p:txBody>
          <a:bodyPr/>
          <a:lstStyle/>
          <a:p>
            <a:fld id="{27C49EEB-2137-4DDB-9BF5-5635C18E0A87}" type="slidenum">
              <a:rPr lang="es-MX" sz="1600" smtClean="0"/>
              <a:t>14</a:t>
            </a:fld>
            <a:endParaRPr lang="es-MX" sz="1600" dirty="0"/>
          </a:p>
        </p:txBody>
      </p:sp>
      <p:pic>
        <p:nvPicPr>
          <p:cNvPr id="17" name="Imagen 1">
            <a:extLst>
              <a:ext uri="{FF2B5EF4-FFF2-40B4-BE49-F238E27FC236}">
                <a16:creationId xmlns:a16="http://schemas.microsoft.com/office/drawing/2014/main" id="{3FEF13D6-34A8-F55B-4F34-C3477C60B01C}"/>
              </a:ext>
            </a:extLst>
          </p:cNvPr>
          <p:cNvPicPr>
            <a:picLocks noChangeAspect="1"/>
          </p:cNvPicPr>
          <p:nvPr/>
        </p:nvPicPr>
        <p:blipFill>
          <a:blip r:embed="rId3"/>
          <a:stretch>
            <a:fillRect/>
          </a:stretch>
        </p:blipFill>
        <p:spPr>
          <a:xfrm>
            <a:off x="774199" y="2601475"/>
            <a:ext cx="2925604" cy="3337017"/>
          </a:xfrm>
          <a:prstGeom prst="rect">
            <a:avLst/>
          </a:prstGeom>
        </p:spPr>
      </p:pic>
      <p:pic>
        <p:nvPicPr>
          <p:cNvPr id="18" name="Imagen 6">
            <a:extLst>
              <a:ext uri="{FF2B5EF4-FFF2-40B4-BE49-F238E27FC236}">
                <a16:creationId xmlns:a16="http://schemas.microsoft.com/office/drawing/2014/main" id="{F1361B95-58D6-A9CA-E3C3-B5149D445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1795" y="2620364"/>
            <a:ext cx="2500041" cy="1486511"/>
          </a:xfrm>
          <a:prstGeom prst="rect">
            <a:avLst/>
          </a:prstGeom>
        </p:spPr>
      </p:pic>
      <p:pic>
        <p:nvPicPr>
          <p:cNvPr id="19" name="Picture 4">
            <a:extLst>
              <a:ext uri="{FF2B5EF4-FFF2-40B4-BE49-F238E27FC236}">
                <a16:creationId xmlns:a16="http://schemas.microsoft.com/office/drawing/2014/main" id="{4E911866-8B9E-0435-5B4F-0E8DB74E60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7556" y="4578099"/>
            <a:ext cx="2494280" cy="17857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677BBD-77F2-CB51-9ECC-D1C8BC50BD99}"/>
              </a:ext>
            </a:extLst>
          </p:cNvPr>
          <p:cNvSpPr txBox="1"/>
          <p:nvPr/>
        </p:nvSpPr>
        <p:spPr>
          <a:xfrm>
            <a:off x="4661950" y="2058559"/>
            <a:ext cx="2748509" cy="369332"/>
          </a:xfrm>
          <a:prstGeom prst="rect">
            <a:avLst/>
          </a:prstGeom>
          <a:noFill/>
        </p:spPr>
        <p:txBody>
          <a:bodyPr wrap="none" rtlCol="0">
            <a:spAutoFit/>
          </a:bodyPr>
          <a:lstStyle/>
          <a:p>
            <a:r>
              <a:rPr lang="es-MX" dirty="0" err="1"/>
              <a:t>Avi</a:t>
            </a:r>
            <a:r>
              <a:rPr lang="es-ES" dirty="0" err="1"/>
              <a:t>ón</a:t>
            </a:r>
            <a:r>
              <a:rPr lang="es-ES" dirty="0"/>
              <a:t> de combate </a:t>
            </a:r>
            <a:r>
              <a:rPr lang="es-MX" dirty="0"/>
              <a:t>F8 </a:t>
            </a:r>
            <a:r>
              <a:rPr lang="es-MX" b="1" dirty="0"/>
              <a:t>1950</a:t>
            </a:r>
          </a:p>
        </p:txBody>
      </p:sp>
      <p:sp>
        <p:nvSpPr>
          <p:cNvPr id="21" name="TextBox 20">
            <a:extLst>
              <a:ext uri="{FF2B5EF4-FFF2-40B4-BE49-F238E27FC236}">
                <a16:creationId xmlns:a16="http://schemas.microsoft.com/office/drawing/2014/main" id="{40C8593D-F086-BFE1-5CC4-C5CA30331EDE}"/>
              </a:ext>
            </a:extLst>
          </p:cNvPr>
          <p:cNvSpPr txBox="1"/>
          <p:nvPr/>
        </p:nvSpPr>
        <p:spPr>
          <a:xfrm>
            <a:off x="774199" y="2058559"/>
            <a:ext cx="2820003" cy="369332"/>
          </a:xfrm>
          <a:prstGeom prst="rect">
            <a:avLst/>
          </a:prstGeom>
          <a:noFill/>
        </p:spPr>
        <p:txBody>
          <a:bodyPr wrap="none" rtlCol="0">
            <a:spAutoFit/>
          </a:bodyPr>
          <a:lstStyle/>
          <a:p>
            <a:r>
              <a:rPr lang="es-MX" dirty="0"/>
              <a:t>Sonda espacial Galileo </a:t>
            </a:r>
            <a:r>
              <a:rPr lang="es-MX" b="1" dirty="0"/>
              <a:t>1989</a:t>
            </a:r>
          </a:p>
        </p:txBody>
      </p:sp>
      <p:sp>
        <p:nvSpPr>
          <p:cNvPr id="22" name="TextBox 21">
            <a:extLst>
              <a:ext uri="{FF2B5EF4-FFF2-40B4-BE49-F238E27FC236}">
                <a16:creationId xmlns:a16="http://schemas.microsoft.com/office/drawing/2014/main" id="{7C74002C-9C6D-CDE3-6EEF-D55061AE10E6}"/>
              </a:ext>
            </a:extLst>
          </p:cNvPr>
          <p:cNvSpPr txBox="1"/>
          <p:nvPr/>
        </p:nvSpPr>
        <p:spPr>
          <a:xfrm>
            <a:off x="5214986" y="4166084"/>
            <a:ext cx="1717778" cy="369332"/>
          </a:xfrm>
          <a:prstGeom prst="rect">
            <a:avLst/>
          </a:prstGeom>
          <a:noFill/>
        </p:spPr>
        <p:txBody>
          <a:bodyPr wrap="none" rtlCol="0">
            <a:spAutoFit/>
          </a:bodyPr>
          <a:lstStyle/>
          <a:p>
            <a:r>
              <a:rPr lang="es-ES" dirty="0"/>
              <a:t>Metro NY </a:t>
            </a:r>
            <a:r>
              <a:rPr lang="es-MX" b="1" dirty="0"/>
              <a:t>1985</a:t>
            </a:r>
          </a:p>
        </p:txBody>
      </p:sp>
      <p:sp>
        <p:nvSpPr>
          <p:cNvPr id="23" name="Título 12">
            <a:extLst>
              <a:ext uri="{FF2B5EF4-FFF2-40B4-BE49-F238E27FC236}">
                <a16:creationId xmlns:a16="http://schemas.microsoft.com/office/drawing/2014/main" id="{C42B0ED9-E315-D4F2-845F-0EAE270630EB}"/>
              </a:ext>
            </a:extLst>
          </p:cNvPr>
          <p:cNvSpPr>
            <a:spLocks noGrp="1"/>
          </p:cNvSpPr>
          <p:nvPr>
            <p:ph type="title"/>
          </p:nvPr>
        </p:nvSpPr>
        <p:spPr>
          <a:xfrm>
            <a:off x="581192" y="702156"/>
            <a:ext cx="11029616" cy="1013800"/>
          </a:xfrm>
        </p:spPr>
        <p:txBody>
          <a:bodyPr/>
          <a:lstStyle/>
          <a:p>
            <a:pPr algn="ctr"/>
            <a:r>
              <a:rPr lang="es-MX" sz="2800" dirty="0"/>
              <a:t>PROBLEMAS DE OPTIMIZACIÓN</a:t>
            </a:r>
            <a:br>
              <a:rPr lang="x-none" sz="2800" dirty="0"/>
            </a:br>
            <a:endParaRPr lang="es-MX" dirty="0"/>
          </a:p>
        </p:txBody>
      </p:sp>
      <p:pic>
        <p:nvPicPr>
          <p:cNvPr id="1026" name="Picture 2">
            <a:extLst>
              <a:ext uri="{FF2B5EF4-FFF2-40B4-BE49-F238E27FC236}">
                <a16:creationId xmlns:a16="http://schemas.microsoft.com/office/drawing/2014/main" id="{58DD1EFF-109A-A261-DF86-A135E3E66C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2606" y="2559985"/>
            <a:ext cx="2216158" cy="34033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99DB481-2668-EBCB-EAF5-EE19EE534289}"/>
              </a:ext>
            </a:extLst>
          </p:cNvPr>
          <p:cNvSpPr txBox="1"/>
          <p:nvPr/>
        </p:nvSpPr>
        <p:spPr>
          <a:xfrm>
            <a:off x="8144959" y="2058559"/>
            <a:ext cx="2943434" cy="369332"/>
          </a:xfrm>
          <a:prstGeom prst="rect">
            <a:avLst/>
          </a:prstGeom>
          <a:noFill/>
        </p:spPr>
        <p:txBody>
          <a:bodyPr wrap="none" rtlCol="0">
            <a:spAutoFit/>
          </a:bodyPr>
          <a:lstStyle/>
          <a:p>
            <a:r>
              <a:rPr lang="es-MX" dirty="0"/>
              <a:t>Satélite Boeing Delta III </a:t>
            </a:r>
            <a:r>
              <a:rPr lang="es-MX" b="1" dirty="0"/>
              <a:t>1998</a:t>
            </a:r>
          </a:p>
        </p:txBody>
      </p:sp>
    </p:spTree>
    <p:extLst>
      <p:ext uri="{BB962C8B-B14F-4D97-AF65-F5344CB8AC3E}">
        <p14:creationId xmlns:p14="http://schemas.microsoft.com/office/powerpoint/2010/main" val="166025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627D5C-7825-3F89-BD96-EEBA80163D57}"/>
              </a:ext>
            </a:extLst>
          </p:cNvPr>
          <p:cNvSpPr>
            <a:spLocks noGrp="1"/>
          </p:cNvSpPr>
          <p:nvPr>
            <p:ph type="ctrTitle"/>
          </p:nvPr>
        </p:nvSpPr>
        <p:spPr/>
        <p:txBody>
          <a:bodyPr/>
          <a:lstStyle/>
          <a:p>
            <a:r>
              <a:rPr lang="es-ES" dirty="0"/>
              <a:t>Algoritmo genético básico</a:t>
            </a:r>
            <a:endParaRPr lang="es-MX" dirty="0"/>
          </a:p>
        </p:txBody>
      </p:sp>
      <p:sp>
        <p:nvSpPr>
          <p:cNvPr id="2" name="Slide Number Placeholder 1">
            <a:extLst>
              <a:ext uri="{FF2B5EF4-FFF2-40B4-BE49-F238E27FC236}">
                <a16:creationId xmlns:a16="http://schemas.microsoft.com/office/drawing/2014/main" id="{CD995AA5-5E52-C052-DE64-4A51E5B3101B}"/>
              </a:ext>
            </a:extLst>
          </p:cNvPr>
          <p:cNvSpPr>
            <a:spLocks noGrp="1"/>
          </p:cNvSpPr>
          <p:nvPr>
            <p:ph type="sldNum" sz="quarter" idx="12"/>
          </p:nvPr>
        </p:nvSpPr>
        <p:spPr/>
        <p:txBody>
          <a:bodyPr/>
          <a:lstStyle/>
          <a:p>
            <a:fld id="{27C49EEB-2137-4DDB-9BF5-5635C18E0A87}" type="slidenum">
              <a:rPr lang="es-MX" smtClean="0"/>
              <a:t>15</a:t>
            </a:fld>
            <a:endParaRPr lang="es-MX"/>
          </a:p>
        </p:txBody>
      </p:sp>
      <p:sp>
        <p:nvSpPr>
          <p:cNvPr id="5" name="Title 2">
            <a:extLst>
              <a:ext uri="{FF2B5EF4-FFF2-40B4-BE49-F238E27FC236}">
                <a16:creationId xmlns:a16="http://schemas.microsoft.com/office/drawing/2014/main" id="{19842217-6E36-06CF-F647-FCCA0DE71D4F}"/>
              </a:ext>
            </a:extLst>
          </p:cNvPr>
          <p:cNvSpPr txBox="1">
            <a:spLocks/>
          </p:cNvSpPr>
          <p:nvPr/>
        </p:nvSpPr>
        <p:spPr>
          <a:xfrm>
            <a:off x="599225" y="3625050"/>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solidFill>
                  <a:schemeClr val="bg1"/>
                </a:solidFill>
              </a:rPr>
              <a:t>Representación directamente en reales</a:t>
            </a:r>
            <a:endParaRPr lang="es-MX" dirty="0">
              <a:solidFill>
                <a:schemeClr val="bg1"/>
              </a:solidFill>
            </a:endParaRPr>
          </a:p>
        </p:txBody>
      </p:sp>
    </p:spTree>
    <p:extLst>
      <p:ext uri="{BB962C8B-B14F-4D97-AF65-F5344CB8AC3E}">
        <p14:creationId xmlns:p14="http://schemas.microsoft.com/office/powerpoint/2010/main" val="253243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19D5-15F9-A002-7B7A-750ED81501F6}"/>
              </a:ext>
            </a:extLst>
          </p:cNvPr>
          <p:cNvSpPr>
            <a:spLocks noGrp="1"/>
          </p:cNvSpPr>
          <p:nvPr>
            <p:ph type="title"/>
          </p:nvPr>
        </p:nvSpPr>
        <p:spPr/>
        <p:txBody>
          <a:bodyPr/>
          <a:lstStyle/>
          <a:p>
            <a:r>
              <a:rPr lang="es-ES" dirty="0"/>
              <a:t>Contexto histórico</a:t>
            </a:r>
            <a:endParaRPr lang="es-MX" dirty="0"/>
          </a:p>
        </p:txBody>
      </p:sp>
      <p:sp>
        <p:nvSpPr>
          <p:cNvPr id="4" name="Slide Number Placeholder 3">
            <a:extLst>
              <a:ext uri="{FF2B5EF4-FFF2-40B4-BE49-F238E27FC236}">
                <a16:creationId xmlns:a16="http://schemas.microsoft.com/office/drawing/2014/main" id="{91590686-42CE-EB53-7470-7917FB8E7CCA}"/>
              </a:ext>
            </a:extLst>
          </p:cNvPr>
          <p:cNvSpPr>
            <a:spLocks noGrp="1"/>
          </p:cNvSpPr>
          <p:nvPr>
            <p:ph type="sldNum" sz="quarter" idx="12"/>
          </p:nvPr>
        </p:nvSpPr>
        <p:spPr/>
        <p:txBody>
          <a:bodyPr/>
          <a:lstStyle/>
          <a:p>
            <a:fld id="{27C49EEB-2137-4DDB-9BF5-5635C18E0A87}" type="slidenum">
              <a:rPr lang="es-MX" smtClean="0"/>
              <a:t>16</a:t>
            </a:fld>
            <a:endParaRPr lang="es-MX"/>
          </a:p>
        </p:txBody>
      </p:sp>
      <p:pic>
        <p:nvPicPr>
          <p:cNvPr id="3" name="Picture 2">
            <a:extLst>
              <a:ext uri="{FF2B5EF4-FFF2-40B4-BE49-F238E27FC236}">
                <a16:creationId xmlns:a16="http://schemas.microsoft.com/office/drawing/2014/main" id="{D0694082-D9C6-02C7-911E-DF11DD2B7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05" y="2303711"/>
            <a:ext cx="2733034" cy="32796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4F43C5E-2930-09E3-49E0-7464366E907A}"/>
              </a:ext>
            </a:extLst>
          </p:cNvPr>
          <p:cNvSpPr txBox="1"/>
          <p:nvPr/>
        </p:nvSpPr>
        <p:spPr>
          <a:xfrm>
            <a:off x="4581763" y="3083315"/>
            <a:ext cx="6502791" cy="1200329"/>
          </a:xfrm>
          <a:prstGeom prst="rect">
            <a:avLst/>
          </a:prstGeom>
          <a:noFill/>
        </p:spPr>
        <p:txBody>
          <a:bodyPr wrap="square">
            <a:spAutoFit/>
          </a:bodyPr>
          <a:lstStyle/>
          <a:p>
            <a:pPr algn="just"/>
            <a:r>
              <a:rPr lang="es-MX" dirty="0"/>
              <a:t>La simulación por computadora de la evolución comenzó ya en 1954 con el trabajo de </a:t>
            </a:r>
            <a:r>
              <a:rPr lang="es-MX" b="1" dirty="0" err="1"/>
              <a:t>Nils</a:t>
            </a:r>
            <a:r>
              <a:rPr lang="es-MX" b="1" dirty="0"/>
              <a:t> </a:t>
            </a:r>
            <a:r>
              <a:rPr lang="es-MX" b="1" dirty="0" err="1"/>
              <a:t>Aall</a:t>
            </a:r>
            <a:r>
              <a:rPr lang="es-MX" b="1" dirty="0"/>
              <a:t> </a:t>
            </a:r>
            <a:r>
              <a:rPr lang="es-MX" b="1" dirty="0" err="1"/>
              <a:t>Barricelli</a:t>
            </a:r>
            <a:r>
              <a:rPr lang="es-MX" dirty="0"/>
              <a:t>, que estaba utilizando la computadora en el Instituto de Estudios Avanzados en Princeton, Nueva Jersey . Su publicación de 1954 no fue ampliamente notada.</a:t>
            </a:r>
          </a:p>
        </p:txBody>
      </p:sp>
    </p:spTree>
    <p:extLst>
      <p:ext uri="{BB962C8B-B14F-4D97-AF65-F5344CB8AC3E}">
        <p14:creationId xmlns:p14="http://schemas.microsoft.com/office/powerpoint/2010/main" val="165710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19D5-15F9-A002-7B7A-750ED81501F6}"/>
              </a:ext>
            </a:extLst>
          </p:cNvPr>
          <p:cNvSpPr>
            <a:spLocks noGrp="1"/>
          </p:cNvSpPr>
          <p:nvPr>
            <p:ph type="title"/>
          </p:nvPr>
        </p:nvSpPr>
        <p:spPr/>
        <p:txBody>
          <a:bodyPr/>
          <a:lstStyle/>
          <a:p>
            <a:r>
              <a:rPr lang="es-ES" dirty="0"/>
              <a:t>Contexto histórico</a:t>
            </a:r>
            <a:endParaRPr lang="es-MX" dirty="0"/>
          </a:p>
        </p:txBody>
      </p:sp>
      <p:sp>
        <p:nvSpPr>
          <p:cNvPr id="4" name="Slide Number Placeholder 3">
            <a:extLst>
              <a:ext uri="{FF2B5EF4-FFF2-40B4-BE49-F238E27FC236}">
                <a16:creationId xmlns:a16="http://schemas.microsoft.com/office/drawing/2014/main" id="{91590686-42CE-EB53-7470-7917FB8E7CCA}"/>
              </a:ext>
            </a:extLst>
          </p:cNvPr>
          <p:cNvSpPr>
            <a:spLocks noGrp="1"/>
          </p:cNvSpPr>
          <p:nvPr>
            <p:ph type="sldNum" sz="quarter" idx="12"/>
          </p:nvPr>
        </p:nvSpPr>
        <p:spPr/>
        <p:txBody>
          <a:bodyPr/>
          <a:lstStyle/>
          <a:p>
            <a:fld id="{27C49EEB-2137-4DDB-9BF5-5635C18E0A87}" type="slidenum">
              <a:rPr lang="es-MX" smtClean="0"/>
              <a:t>17</a:t>
            </a:fld>
            <a:endParaRPr lang="es-MX"/>
          </a:p>
        </p:txBody>
      </p:sp>
      <p:pic>
        <p:nvPicPr>
          <p:cNvPr id="1026" name="Picture 2" descr="Laberintos &amp; Infinitos | Algoritmos genéticos">
            <a:extLst>
              <a:ext uri="{FF2B5EF4-FFF2-40B4-BE49-F238E27FC236}">
                <a16:creationId xmlns:a16="http://schemas.microsoft.com/office/drawing/2014/main" id="{96C43B81-B7E0-E981-3A53-94339303D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982819"/>
            <a:ext cx="2880997" cy="43384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8C4D39-4500-7A38-53FE-E9410944B024}"/>
              </a:ext>
            </a:extLst>
          </p:cNvPr>
          <p:cNvSpPr txBox="1"/>
          <p:nvPr/>
        </p:nvSpPr>
        <p:spPr>
          <a:xfrm>
            <a:off x="4680640" y="1982819"/>
            <a:ext cx="6098344" cy="3693319"/>
          </a:xfrm>
          <a:prstGeom prst="rect">
            <a:avLst/>
          </a:prstGeom>
          <a:noFill/>
        </p:spPr>
        <p:txBody>
          <a:bodyPr wrap="square">
            <a:spAutoFit/>
          </a:bodyPr>
          <a:lstStyle/>
          <a:p>
            <a:pPr algn="just"/>
            <a:r>
              <a:rPr lang="es-MX" b="1" dirty="0"/>
              <a:t>John </a:t>
            </a:r>
            <a:r>
              <a:rPr lang="es-MX" b="1" dirty="0" err="1"/>
              <a:t>Holland</a:t>
            </a:r>
            <a:r>
              <a:rPr lang="es-MX" b="1" dirty="0"/>
              <a:t>: </a:t>
            </a:r>
            <a:r>
              <a:rPr lang="es-MX" dirty="0"/>
              <a:t>Es considerado el "padre" de los algoritmos genéticos. A mediados de la década de 1960, mientras estaba en la Universidad de Míchigan, </a:t>
            </a:r>
            <a:r>
              <a:rPr lang="es-MX" dirty="0" err="1"/>
              <a:t>Holland</a:t>
            </a:r>
            <a:r>
              <a:rPr lang="es-MX" dirty="0"/>
              <a:t> junto con sus </a:t>
            </a:r>
            <a:r>
              <a:rPr lang="es-MX" b="1" dirty="0"/>
              <a:t>estudiantes</a:t>
            </a:r>
            <a:r>
              <a:rPr lang="es-MX" dirty="0"/>
              <a:t> comenzó a desarrollar la teoría formal y las técnicas que subyacen a los Algoritmos Genéticos. </a:t>
            </a:r>
          </a:p>
          <a:p>
            <a:pPr algn="just"/>
            <a:endParaRPr lang="es-MX" dirty="0"/>
          </a:p>
          <a:p>
            <a:pPr algn="just"/>
            <a:r>
              <a:rPr lang="es-MX" b="1" dirty="0" err="1"/>
              <a:t>Adaptation</a:t>
            </a:r>
            <a:r>
              <a:rPr lang="es-MX" b="1" dirty="0"/>
              <a:t> in Natural and Artificial </a:t>
            </a:r>
            <a:r>
              <a:rPr lang="es-MX" b="1" dirty="0" err="1"/>
              <a:t>Systems</a:t>
            </a:r>
            <a:r>
              <a:rPr lang="es-MX" b="1" dirty="0"/>
              <a:t> (1975): </a:t>
            </a:r>
            <a:r>
              <a:rPr lang="es-MX" dirty="0" err="1"/>
              <a:t>Holland</a:t>
            </a:r>
            <a:r>
              <a:rPr lang="es-MX" dirty="0"/>
              <a:t> publicó este libro seminal, en el cual formaliza los conceptos de algoritmos genéticos y establece las bases para su desarrollo posterior. Su trabajo introdujo conceptos como la representación de soluciones (cromosomas), operadores genéticos (cruza y mutación), y la evaluación de la aptitud (fitness).</a:t>
            </a:r>
          </a:p>
        </p:txBody>
      </p:sp>
    </p:spTree>
    <p:extLst>
      <p:ext uri="{BB962C8B-B14F-4D97-AF65-F5344CB8AC3E}">
        <p14:creationId xmlns:p14="http://schemas.microsoft.com/office/powerpoint/2010/main" val="10097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19D5-15F9-A002-7B7A-750ED81501F6}"/>
              </a:ext>
            </a:extLst>
          </p:cNvPr>
          <p:cNvSpPr>
            <a:spLocks noGrp="1"/>
          </p:cNvSpPr>
          <p:nvPr>
            <p:ph type="title"/>
          </p:nvPr>
        </p:nvSpPr>
        <p:spPr/>
        <p:txBody>
          <a:bodyPr/>
          <a:lstStyle/>
          <a:p>
            <a:r>
              <a:rPr lang="es-ES" dirty="0"/>
              <a:t>Contexto histórico</a:t>
            </a:r>
            <a:endParaRPr lang="es-MX" dirty="0"/>
          </a:p>
        </p:txBody>
      </p:sp>
      <p:sp>
        <p:nvSpPr>
          <p:cNvPr id="4" name="Slide Number Placeholder 3">
            <a:extLst>
              <a:ext uri="{FF2B5EF4-FFF2-40B4-BE49-F238E27FC236}">
                <a16:creationId xmlns:a16="http://schemas.microsoft.com/office/drawing/2014/main" id="{91590686-42CE-EB53-7470-7917FB8E7CCA}"/>
              </a:ext>
            </a:extLst>
          </p:cNvPr>
          <p:cNvSpPr>
            <a:spLocks noGrp="1"/>
          </p:cNvSpPr>
          <p:nvPr>
            <p:ph type="sldNum" sz="quarter" idx="12"/>
          </p:nvPr>
        </p:nvSpPr>
        <p:spPr/>
        <p:txBody>
          <a:bodyPr/>
          <a:lstStyle/>
          <a:p>
            <a:fld id="{27C49EEB-2137-4DDB-9BF5-5635C18E0A87}" type="slidenum">
              <a:rPr lang="es-MX" smtClean="0"/>
              <a:t>18</a:t>
            </a:fld>
            <a:endParaRPr lang="es-MX"/>
          </a:p>
        </p:txBody>
      </p:sp>
      <p:pic>
        <p:nvPicPr>
          <p:cNvPr id="3074" name="Picture 2">
            <a:extLst>
              <a:ext uri="{FF2B5EF4-FFF2-40B4-BE49-F238E27FC236}">
                <a16:creationId xmlns:a16="http://schemas.microsoft.com/office/drawing/2014/main" id="{3BB9AEC4-8688-F058-6D38-045C5FF17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39" y="2227216"/>
            <a:ext cx="3049619" cy="29148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83053D-6BE5-0022-6734-5018D962DB85}"/>
              </a:ext>
            </a:extLst>
          </p:cNvPr>
          <p:cNvSpPr txBox="1"/>
          <p:nvPr/>
        </p:nvSpPr>
        <p:spPr>
          <a:xfrm>
            <a:off x="4849837" y="2391968"/>
            <a:ext cx="6098344" cy="2308324"/>
          </a:xfrm>
          <a:prstGeom prst="rect">
            <a:avLst/>
          </a:prstGeom>
          <a:noFill/>
        </p:spPr>
        <p:txBody>
          <a:bodyPr wrap="square">
            <a:spAutoFit/>
          </a:bodyPr>
          <a:lstStyle/>
          <a:p>
            <a:pPr algn="just"/>
            <a:r>
              <a:rPr lang="es-MX" b="1" i="0" dirty="0">
                <a:solidFill>
                  <a:srgbClr val="000000"/>
                </a:solidFill>
                <a:effectLst/>
                <a:latin typeface="Linux Libertine"/>
              </a:rPr>
              <a:t>David E. Goldberg </a:t>
            </a:r>
            <a:r>
              <a:rPr lang="es-MX" b="0" i="0" dirty="0">
                <a:solidFill>
                  <a:srgbClr val="000000"/>
                </a:solidFill>
                <a:effectLst/>
                <a:latin typeface="Linux Libertine"/>
              </a:rPr>
              <a:t>d</a:t>
            </a:r>
            <a:r>
              <a:rPr lang="es-MX" dirty="0"/>
              <a:t>estacó por su trabajo en el campo de los algoritmos genéticos.. Es autor de  </a:t>
            </a:r>
            <a:r>
              <a:rPr lang="es-MX" dirty="0" err="1"/>
              <a:t>Genetic</a:t>
            </a:r>
            <a:r>
              <a:rPr lang="es-MX" dirty="0"/>
              <a:t> </a:t>
            </a:r>
            <a:r>
              <a:rPr lang="es-MX" dirty="0" err="1"/>
              <a:t>Algorithms</a:t>
            </a:r>
            <a:r>
              <a:rPr lang="es-MX" dirty="0"/>
              <a:t> in </a:t>
            </a:r>
            <a:r>
              <a:rPr lang="es-MX" dirty="0" err="1"/>
              <a:t>Search</a:t>
            </a:r>
            <a:r>
              <a:rPr lang="es-MX" dirty="0"/>
              <a:t>, </a:t>
            </a:r>
            <a:r>
              <a:rPr lang="es-MX" dirty="0" err="1"/>
              <a:t>Optimization</a:t>
            </a:r>
            <a:r>
              <a:rPr lang="es-MX" dirty="0"/>
              <a:t> and Machine </a:t>
            </a:r>
            <a:r>
              <a:rPr lang="es-MX" dirty="0" err="1"/>
              <a:t>Learning</a:t>
            </a:r>
            <a:r>
              <a:rPr lang="es-MX" dirty="0"/>
              <a:t>, el libro más citado en el campo de los algoritmos genéticos. </a:t>
            </a:r>
          </a:p>
          <a:p>
            <a:pPr algn="just"/>
            <a:endParaRPr lang="es-MX" dirty="0"/>
          </a:p>
          <a:p>
            <a:pPr algn="just"/>
            <a:r>
              <a:rPr lang="es-MX" dirty="0"/>
              <a:t>David E. Goldberg se doctoró en ingeniería civil en 1983 en la Universidad de Michigan. Asesorado de John Henry </a:t>
            </a:r>
            <a:r>
              <a:rPr lang="es-MX" dirty="0" err="1"/>
              <a:t>Holland</a:t>
            </a:r>
            <a:r>
              <a:rPr lang="es-MX" dirty="0"/>
              <a:t> y asesor de </a:t>
            </a:r>
            <a:r>
              <a:rPr lang="es-MX" dirty="0" err="1"/>
              <a:t>Kalyanmoy</a:t>
            </a:r>
            <a:r>
              <a:rPr lang="es-MX" dirty="0"/>
              <a:t> </a:t>
            </a:r>
            <a:r>
              <a:rPr lang="es-MX" dirty="0" err="1"/>
              <a:t>Deb</a:t>
            </a:r>
            <a:r>
              <a:rPr lang="es-MX" dirty="0"/>
              <a:t>.</a:t>
            </a:r>
          </a:p>
        </p:txBody>
      </p:sp>
    </p:spTree>
    <p:extLst>
      <p:ext uri="{BB962C8B-B14F-4D97-AF65-F5344CB8AC3E}">
        <p14:creationId xmlns:p14="http://schemas.microsoft.com/office/powerpoint/2010/main" val="100673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19</a:t>
            </a:fld>
            <a:endParaRPr lang="es-MX"/>
          </a:p>
        </p:txBody>
      </p:sp>
      <p:sp>
        <p:nvSpPr>
          <p:cNvPr id="5" name="TextBox 4">
            <a:extLst>
              <a:ext uri="{FF2B5EF4-FFF2-40B4-BE49-F238E27FC236}">
                <a16:creationId xmlns:a16="http://schemas.microsoft.com/office/drawing/2014/main" id="{384626DC-5111-CC84-09DF-191DEF1E7ADE}"/>
              </a:ext>
            </a:extLst>
          </p:cNvPr>
          <p:cNvSpPr txBox="1"/>
          <p:nvPr/>
        </p:nvSpPr>
        <p:spPr>
          <a:xfrm>
            <a:off x="2255519" y="5811589"/>
            <a:ext cx="7680962" cy="461665"/>
          </a:xfrm>
          <a:prstGeom prst="rect">
            <a:avLst/>
          </a:prstGeom>
          <a:noFill/>
        </p:spPr>
        <p:txBody>
          <a:bodyPr wrap="square">
            <a:spAutoFit/>
          </a:bodyPr>
          <a:lstStyle/>
          <a:p>
            <a:r>
              <a:rPr lang="es-ES" sz="2400" dirty="0">
                <a:latin typeface="Times New Roman" panose="02020603050405020304" pitchFamily="18" charset="0"/>
                <a:cs typeface="Times New Roman" panose="02020603050405020304" pitchFamily="18" charset="0"/>
              </a:rPr>
              <a:t>Un vector de variables de decisión </a:t>
            </a:r>
            <a:r>
              <a:rPr lang="en-US" sz="2400" dirty="0">
                <a:latin typeface="Times New Roman" panose="02020603050405020304" pitchFamily="18" charset="0"/>
                <a:cs typeface="Times New Roman" panose="02020603050405020304" pitchFamily="18" charset="0"/>
              </a:rPr>
              <a:t>[</a:t>
            </a:r>
            <a:r>
              <a:rPr lang="es-ES" sz="2400" dirty="0">
                <a:latin typeface="Times New Roman" panose="02020603050405020304" pitchFamily="18" charset="0"/>
                <a:cs typeface="Times New Roman" panose="02020603050405020304" pitchFamily="18" charset="0"/>
              </a:rPr>
              <a:t>x</a:t>
            </a:r>
            <a:r>
              <a:rPr lang="es-ES" sz="2400" baseline="-25000" dirty="0">
                <a:latin typeface="Times New Roman" panose="02020603050405020304" pitchFamily="18" charset="0"/>
                <a:cs typeface="Times New Roman" panose="02020603050405020304" pitchFamily="18" charset="0"/>
              </a:rPr>
              <a:t>1</a:t>
            </a:r>
            <a:r>
              <a:rPr lang="es-ES" sz="2400" dirty="0">
                <a:latin typeface="Times New Roman" panose="02020603050405020304" pitchFamily="18" charset="0"/>
                <a:cs typeface="Times New Roman" panose="02020603050405020304" pitchFamily="18" charset="0"/>
              </a:rPr>
              <a:t>, x</a:t>
            </a:r>
            <a:r>
              <a:rPr lang="es-ES" sz="2400" baseline="-25000" dirty="0">
                <a:latin typeface="Times New Roman" panose="02020603050405020304" pitchFamily="18" charset="0"/>
                <a:cs typeface="Times New Roman" panose="02020603050405020304" pitchFamily="18" charset="0"/>
              </a:rPr>
              <a:t>2</a:t>
            </a:r>
            <a:r>
              <a:rPr lang="es-ES" sz="2400" dirty="0">
                <a:latin typeface="Times New Roman" panose="02020603050405020304" pitchFamily="18" charset="0"/>
                <a:cs typeface="Times New Roman" panose="02020603050405020304" pitchFamily="18" charset="0"/>
              </a:rPr>
              <a:t>]  es un </a:t>
            </a:r>
            <a:r>
              <a:rPr lang="es-ES" sz="2400" b="1" dirty="0">
                <a:solidFill>
                  <a:srgbClr val="FF0000"/>
                </a:solidFill>
                <a:latin typeface="Times New Roman" panose="02020603050405020304" pitchFamily="18" charset="0"/>
                <a:cs typeface="Times New Roman" panose="02020603050405020304" pitchFamily="18" charset="0"/>
              </a:rPr>
              <a:t>individuo</a:t>
            </a:r>
            <a:endParaRPr lang="es-MX" sz="24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975ED-90F1-436D-2C90-A48B689F3CB8}"/>
              </a:ext>
            </a:extLst>
          </p:cNvPr>
          <p:cNvPicPr>
            <a:picLocks noChangeAspect="1"/>
          </p:cNvPicPr>
          <p:nvPr/>
        </p:nvPicPr>
        <p:blipFill rotWithShape="1">
          <a:blip r:embed="rId2"/>
          <a:srcRect t="7444" b="10864"/>
          <a:stretch/>
        </p:blipFill>
        <p:spPr>
          <a:xfrm>
            <a:off x="2827606" y="1908366"/>
            <a:ext cx="6065839" cy="3563966"/>
          </a:xfrm>
          <a:prstGeom prst="rect">
            <a:avLst/>
          </a:prstGeom>
        </p:spPr>
      </p:pic>
      <p:sp>
        <p:nvSpPr>
          <p:cNvPr id="7" name="Oval 6">
            <a:extLst>
              <a:ext uri="{FF2B5EF4-FFF2-40B4-BE49-F238E27FC236}">
                <a16:creationId xmlns:a16="http://schemas.microsoft.com/office/drawing/2014/main" id="{9F6D72AE-59B6-DABA-B32D-B4192BF20134}"/>
              </a:ext>
            </a:extLst>
          </p:cNvPr>
          <p:cNvSpPr/>
          <p:nvPr/>
        </p:nvSpPr>
        <p:spPr>
          <a:xfrm>
            <a:off x="6780627" y="27854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5807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CF9F-F1BD-0CB5-4B78-3430DB2B3B6D}"/>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213C816A-5AAA-0DD1-1E64-308038C0F37A}"/>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2</a:t>
            </a:fld>
            <a:endParaRPr lang="es-MX" sz="1600" dirty="0"/>
          </a:p>
        </p:txBody>
      </p:sp>
      <p:sp>
        <p:nvSpPr>
          <p:cNvPr id="23" name="Título 12">
            <a:extLst>
              <a:ext uri="{FF2B5EF4-FFF2-40B4-BE49-F238E27FC236}">
                <a16:creationId xmlns:a16="http://schemas.microsoft.com/office/drawing/2014/main" id="{3DF24A1F-3DC5-BF70-9123-2E65DFC1BE78}"/>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218AC49-6046-8F26-D03E-707734769AA6}"/>
                  </a:ext>
                </a:extLst>
              </p:cNvPr>
              <p:cNvGraphicFramePr>
                <a:graphicFrameLocks noGrp="1"/>
              </p:cNvGraphicFramePr>
              <p:nvPr/>
            </p:nvGraphicFramePr>
            <p:xfrm>
              <a:off x="0" y="2668875"/>
              <a:ext cx="4712715" cy="40640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nor/>
                                  </m:rPr>
                                  <a:rPr lang="es-419" sz="20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m:t>
                                </m:r>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r>
                                  <m:rPr>
                                    <m:nor/>
                                  </m:rPr>
                                  <a:rPr lang="es-419" sz="20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nor/>
                                  </m:rPr>
                                  <a:rPr lang="es-419" sz="20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r>
                                  <m:rPr>
                                    <m:nor/>
                                  </m:rPr>
                                  <a:rPr lang="es-419" sz="20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MX" sz="20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40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5" name="Table 4">
                <a:extLst>
                  <a:ext uri="{FF2B5EF4-FFF2-40B4-BE49-F238E27FC236}">
                    <a16:creationId xmlns:a16="http://schemas.microsoft.com/office/drawing/2014/main" id="{8218AC49-6046-8F26-D03E-707734769AA6}"/>
                  </a:ext>
                </a:extLst>
              </p:cNvPr>
              <p:cNvGraphicFramePr>
                <a:graphicFrameLocks noGrp="1"/>
              </p:cNvGraphicFramePr>
              <p:nvPr>
                <p:extLst>
                  <p:ext uri="{D42A27DB-BD31-4B8C-83A1-F6EECF244321}">
                    <p14:modId xmlns:p14="http://schemas.microsoft.com/office/powerpoint/2010/main" val="1837752214"/>
                  </p:ext>
                </p:extLst>
              </p:nvPr>
            </p:nvGraphicFramePr>
            <p:xfrm>
              <a:off x="0" y="2668875"/>
              <a:ext cx="4712715" cy="40640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406400">
                    <a:tc>
                      <a:txBody>
                        <a:bodyPr/>
                        <a:lstStyle/>
                        <a:p>
                          <a:pPr algn="just">
                            <a:lnSpc>
                              <a:spcPct val="100000"/>
                            </a:lnSpc>
                            <a:spcAft>
                              <a:spcPts val="800"/>
                            </a:spcAft>
                          </a:pPr>
                          <a:r>
                            <a:rPr lang="es-419"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a:stretch>
                        </a:blipFill>
                      </a:tcPr>
                    </a:tc>
                    <a:tc>
                      <a:txBody>
                        <a:bodyPr/>
                        <a:lstStyle/>
                        <a:p>
                          <a:pPr algn="r">
                            <a:lnSpc>
                              <a:spcPct val="100000"/>
                            </a:lnSpc>
                            <a:spcAft>
                              <a:spcPts val="1000"/>
                            </a:spcAft>
                          </a:pPr>
                          <a:endParaRPr lang="es-MX" sz="140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CEC170-DE04-06AB-2ED7-85D446A3CA2D}"/>
                  </a:ext>
                </a:extLst>
              </p:cNvPr>
              <p:cNvSpPr txBox="1"/>
              <p:nvPr/>
            </p:nvSpPr>
            <p:spPr>
              <a:xfrm>
                <a:off x="581192" y="2050742"/>
                <a:ext cx="10687533" cy="369332"/>
              </a:xfrm>
              <a:prstGeom prst="rect">
                <a:avLst/>
              </a:prstGeom>
              <a:noFill/>
            </p:spPr>
            <p:txBody>
              <a:bodyPr wrap="square" rtlCol="0">
                <a:spAutoFit/>
              </a:bodyPr>
              <a:lstStyle/>
              <a:p>
                <a:r>
                  <a:rPr lang="es-ES" dirty="0"/>
                  <a:t>Qué valores de x entre -1 y 5 darán el valor mínimo de </a:t>
                </a:r>
                <a14:m>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endParaRPr lang="es-MX" dirty="0"/>
              </a:p>
            </p:txBody>
          </p:sp>
        </mc:Choice>
        <mc:Fallback xmlns="">
          <p:sp>
            <p:nvSpPr>
              <p:cNvPr id="9" name="TextBox 8">
                <a:extLst>
                  <a:ext uri="{FF2B5EF4-FFF2-40B4-BE49-F238E27FC236}">
                    <a16:creationId xmlns:a16="http://schemas.microsoft.com/office/drawing/2014/main" id="{50CEC170-DE04-06AB-2ED7-85D446A3CA2D}"/>
                  </a:ext>
                </a:extLst>
              </p:cNvPr>
              <p:cNvSpPr txBox="1">
                <a:spLocks noRot="1" noChangeAspect="1" noMove="1" noResize="1" noEditPoints="1" noAdjustHandles="1" noChangeArrowheads="1" noChangeShapeType="1" noTextEdit="1"/>
              </p:cNvSpPr>
              <p:nvPr/>
            </p:nvSpPr>
            <p:spPr>
              <a:xfrm>
                <a:off x="581192" y="2050742"/>
                <a:ext cx="10687533" cy="369332"/>
              </a:xfrm>
              <a:prstGeom prst="rect">
                <a:avLst/>
              </a:prstGeom>
              <a:blipFill>
                <a:blip r:embed="rId4"/>
                <a:stretch>
                  <a:fillRect l="-456" t="-8197"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29D112D3-66CF-807D-B8C3-8F96B80BA539}"/>
                  </a:ext>
                </a:extLst>
              </p:cNvPr>
              <p:cNvGraphicFramePr>
                <a:graphicFrameLocks noGrp="1"/>
              </p:cNvGraphicFramePr>
              <p:nvPr/>
            </p:nvGraphicFramePr>
            <p:xfrm>
              <a:off x="6556010" y="1970843"/>
              <a:ext cx="4712715" cy="4754880"/>
            </p:xfrm>
            <a:graphic>
              <a:graphicData uri="http://schemas.openxmlformats.org/drawingml/2006/table">
                <a:tbl>
                  <a:tblPr firstRow="1" bandRow="1">
                    <a:tableStyleId>{5C22544A-7EE6-4342-B048-85BDC9FD1C3A}</a:tableStyleId>
                  </a:tblPr>
                  <a:tblGrid>
                    <a:gridCol w="1570905">
                      <a:extLst>
                        <a:ext uri="{9D8B030D-6E8A-4147-A177-3AD203B41FA5}">
                          <a16:colId xmlns:a16="http://schemas.microsoft.com/office/drawing/2014/main" val="1124922808"/>
                        </a:ext>
                      </a:extLst>
                    </a:gridCol>
                    <a:gridCol w="1570905">
                      <a:extLst>
                        <a:ext uri="{9D8B030D-6E8A-4147-A177-3AD203B41FA5}">
                          <a16:colId xmlns:a16="http://schemas.microsoft.com/office/drawing/2014/main" val="802722626"/>
                        </a:ext>
                      </a:extLst>
                    </a:gridCol>
                    <a:gridCol w="1570905">
                      <a:extLst>
                        <a:ext uri="{9D8B030D-6E8A-4147-A177-3AD203B41FA5}">
                          <a16:colId xmlns:a16="http://schemas.microsoft.com/office/drawing/2014/main" val="2379467229"/>
                        </a:ext>
                      </a:extLst>
                    </a:gridCol>
                  </a:tblGrid>
                  <a:tr h="324000">
                    <a:tc>
                      <a:txBody>
                        <a:bodyPr/>
                        <a:lstStyle/>
                        <a:p>
                          <a:pPr algn="ctr"/>
                          <a:r>
                            <a:rPr lang="es-ES" dirty="0">
                              <a:solidFill>
                                <a:schemeClr val="tx1"/>
                              </a:solidFill>
                            </a:rPr>
                            <a:t>Nombre</a:t>
                          </a:r>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oMath>
                            </m:oMathPara>
                          </a14:m>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oMath>
                            </m:oMathPara>
                          </a14:m>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278095"/>
                      </a:ext>
                    </a:extLst>
                  </a:tr>
                  <a:tr h="32400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898026"/>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7079378"/>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820260"/>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633707"/>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93410"/>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238170"/>
                      </a:ext>
                    </a:extLst>
                  </a:tr>
                  <a:tr h="32400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66848"/>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0426013"/>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9148081"/>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846604"/>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6553850"/>
                      </a:ext>
                    </a:extLst>
                  </a:tr>
                  <a:tr h="32400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3013065"/>
                      </a:ext>
                    </a:extLst>
                  </a:tr>
                </a:tbl>
              </a:graphicData>
            </a:graphic>
          </p:graphicFrame>
        </mc:Choice>
        <mc:Fallback xmlns="">
          <p:graphicFrame>
            <p:nvGraphicFramePr>
              <p:cNvPr id="11" name="Table 10">
                <a:extLst>
                  <a:ext uri="{FF2B5EF4-FFF2-40B4-BE49-F238E27FC236}">
                    <a16:creationId xmlns:a16="http://schemas.microsoft.com/office/drawing/2014/main" id="{29D112D3-66CF-807D-B8C3-8F96B80BA539}"/>
                  </a:ext>
                </a:extLst>
              </p:cNvPr>
              <p:cNvGraphicFramePr>
                <a:graphicFrameLocks noGrp="1"/>
              </p:cNvGraphicFramePr>
              <p:nvPr>
                <p:extLst>
                  <p:ext uri="{D42A27DB-BD31-4B8C-83A1-F6EECF244321}">
                    <p14:modId xmlns:p14="http://schemas.microsoft.com/office/powerpoint/2010/main" val="3370334175"/>
                  </p:ext>
                </p:extLst>
              </p:nvPr>
            </p:nvGraphicFramePr>
            <p:xfrm>
              <a:off x="6556010" y="1970843"/>
              <a:ext cx="4712715" cy="4754880"/>
            </p:xfrm>
            <a:graphic>
              <a:graphicData uri="http://schemas.openxmlformats.org/drawingml/2006/table">
                <a:tbl>
                  <a:tblPr firstRow="1" bandRow="1">
                    <a:tableStyleId>{5C22544A-7EE6-4342-B048-85BDC9FD1C3A}</a:tableStyleId>
                  </a:tblPr>
                  <a:tblGrid>
                    <a:gridCol w="1570905">
                      <a:extLst>
                        <a:ext uri="{9D8B030D-6E8A-4147-A177-3AD203B41FA5}">
                          <a16:colId xmlns:a16="http://schemas.microsoft.com/office/drawing/2014/main" val="1124922808"/>
                        </a:ext>
                      </a:extLst>
                    </a:gridCol>
                    <a:gridCol w="1570905">
                      <a:extLst>
                        <a:ext uri="{9D8B030D-6E8A-4147-A177-3AD203B41FA5}">
                          <a16:colId xmlns:a16="http://schemas.microsoft.com/office/drawing/2014/main" val="802722626"/>
                        </a:ext>
                      </a:extLst>
                    </a:gridCol>
                    <a:gridCol w="1570905">
                      <a:extLst>
                        <a:ext uri="{9D8B030D-6E8A-4147-A177-3AD203B41FA5}">
                          <a16:colId xmlns:a16="http://schemas.microsoft.com/office/drawing/2014/main" val="2379467229"/>
                        </a:ext>
                      </a:extLst>
                    </a:gridCol>
                  </a:tblGrid>
                  <a:tr h="365760">
                    <a:tc>
                      <a:txBody>
                        <a:bodyPr/>
                        <a:lstStyle/>
                        <a:p>
                          <a:pPr algn="ctr"/>
                          <a:r>
                            <a:rPr lang="es-ES" dirty="0">
                              <a:solidFill>
                                <a:schemeClr val="tx1"/>
                              </a:solidFill>
                            </a:rPr>
                            <a:t>Nombre</a:t>
                          </a:r>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388" t="-8333" r="-100775" b="-1205000"/>
                          </a:stretch>
                        </a:blip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388" t="-8333" r="-775" b="-1205000"/>
                          </a:stretch>
                        </a:blipFill>
                      </a:tcPr>
                    </a:tc>
                    <a:extLst>
                      <a:ext uri="{0D108BD9-81ED-4DB2-BD59-A6C34878D82A}">
                        <a16:rowId xmlns:a16="http://schemas.microsoft.com/office/drawing/2014/main" val="2299278095"/>
                      </a:ext>
                    </a:extLst>
                  </a:tr>
                  <a:tr h="36576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898026"/>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7079378"/>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820260"/>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633707"/>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93410"/>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238170"/>
                      </a:ext>
                    </a:extLst>
                  </a:tr>
                  <a:tr h="36576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66848"/>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0426013"/>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9148081"/>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846604"/>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6553850"/>
                      </a:ext>
                    </a:extLst>
                  </a:tr>
                  <a:tr h="36576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3013065"/>
                      </a:ext>
                    </a:extLst>
                  </a:tr>
                </a:tbl>
              </a:graphicData>
            </a:graphic>
          </p:graphicFrame>
        </mc:Fallback>
      </mc:AlternateContent>
      <p:sp>
        <p:nvSpPr>
          <p:cNvPr id="13" name="TextBox 12">
            <a:extLst>
              <a:ext uri="{FF2B5EF4-FFF2-40B4-BE49-F238E27FC236}">
                <a16:creationId xmlns:a16="http://schemas.microsoft.com/office/drawing/2014/main" id="{08864C17-65ED-3828-D4FE-51444881DF37}"/>
              </a:ext>
            </a:extLst>
          </p:cNvPr>
          <p:cNvSpPr txBox="1"/>
          <p:nvPr/>
        </p:nvSpPr>
        <p:spPr>
          <a:xfrm>
            <a:off x="583650" y="6168340"/>
            <a:ext cx="6094520" cy="369332"/>
          </a:xfrm>
          <a:prstGeom prst="rect">
            <a:avLst/>
          </a:prstGeom>
          <a:noFill/>
        </p:spPr>
        <p:txBody>
          <a:bodyPr wrap="square">
            <a:spAutoFit/>
          </a:bodyPr>
          <a:lstStyle/>
          <a:p>
            <a:r>
              <a:rPr lang="es-MX" dirty="0"/>
              <a:t>f=@(x)x.^4-8*x.^3+18*x.^2-8*x+1</a:t>
            </a:r>
          </a:p>
        </p:txBody>
      </p:sp>
    </p:spTree>
    <p:extLst>
      <p:ext uri="{BB962C8B-B14F-4D97-AF65-F5344CB8AC3E}">
        <p14:creationId xmlns:p14="http://schemas.microsoft.com/office/powerpoint/2010/main" val="3807006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20</a:t>
            </a:fld>
            <a:endParaRPr lang="es-MX"/>
          </a:p>
        </p:txBody>
      </p:sp>
      <p:sp>
        <p:nvSpPr>
          <p:cNvPr id="5" name="TextBox 4">
            <a:extLst>
              <a:ext uri="{FF2B5EF4-FFF2-40B4-BE49-F238E27FC236}">
                <a16:creationId xmlns:a16="http://schemas.microsoft.com/office/drawing/2014/main" id="{384626DC-5111-CC84-09DF-191DEF1E7ADE}"/>
              </a:ext>
            </a:extLst>
          </p:cNvPr>
          <p:cNvSpPr txBox="1"/>
          <p:nvPr/>
        </p:nvSpPr>
        <p:spPr>
          <a:xfrm>
            <a:off x="1336430" y="5859597"/>
            <a:ext cx="9519139" cy="461665"/>
          </a:xfrm>
          <a:prstGeom prst="rect">
            <a:avLst/>
          </a:prstGeom>
          <a:noFill/>
        </p:spPr>
        <p:txBody>
          <a:bodyPr wrap="square">
            <a:spAutoFit/>
          </a:bodyPr>
          <a:lstStyle/>
          <a:p>
            <a:r>
              <a:rPr lang="es-ES" sz="2400" dirty="0">
                <a:latin typeface="Times New Roman" panose="02020603050405020304" pitchFamily="18" charset="0"/>
                <a:cs typeface="Times New Roman" panose="02020603050405020304" pitchFamily="18" charset="0"/>
              </a:rPr>
              <a:t>La evaluación del vector de variables de decisión </a:t>
            </a:r>
            <a:r>
              <a:rPr lang="en-US" sz="2400" dirty="0">
                <a:latin typeface="Times New Roman" panose="02020603050405020304" pitchFamily="18" charset="0"/>
                <a:cs typeface="Times New Roman" panose="02020603050405020304" pitchFamily="18" charset="0"/>
              </a:rPr>
              <a:t>[</a:t>
            </a:r>
            <a:r>
              <a:rPr lang="es-ES" sz="2400" dirty="0">
                <a:latin typeface="Times New Roman" panose="02020603050405020304" pitchFamily="18" charset="0"/>
                <a:cs typeface="Times New Roman" panose="02020603050405020304" pitchFamily="18" charset="0"/>
              </a:rPr>
              <a:t>x</a:t>
            </a:r>
            <a:r>
              <a:rPr lang="es-ES" sz="2400" baseline="-25000" dirty="0">
                <a:latin typeface="Times New Roman" panose="02020603050405020304" pitchFamily="18" charset="0"/>
                <a:cs typeface="Times New Roman" panose="02020603050405020304" pitchFamily="18" charset="0"/>
              </a:rPr>
              <a:t>1</a:t>
            </a:r>
            <a:r>
              <a:rPr lang="es-ES" sz="2400" dirty="0">
                <a:latin typeface="Times New Roman" panose="02020603050405020304" pitchFamily="18" charset="0"/>
                <a:cs typeface="Times New Roman" panose="02020603050405020304" pitchFamily="18" charset="0"/>
              </a:rPr>
              <a:t>, x</a:t>
            </a:r>
            <a:r>
              <a:rPr lang="es-ES" sz="2400" baseline="-25000" dirty="0">
                <a:latin typeface="Times New Roman" panose="02020603050405020304" pitchFamily="18" charset="0"/>
                <a:cs typeface="Times New Roman" panose="02020603050405020304" pitchFamily="18" charset="0"/>
              </a:rPr>
              <a:t>2</a:t>
            </a:r>
            <a:r>
              <a:rPr lang="es-ES" sz="2400" dirty="0">
                <a:latin typeface="Times New Roman" panose="02020603050405020304" pitchFamily="18" charset="0"/>
                <a:cs typeface="Times New Roman" panose="02020603050405020304" pitchFamily="18" charset="0"/>
              </a:rPr>
              <a:t>]  es su </a:t>
            </a:r>
            <a:r>
              <a:rPr lang="es-ES" sz="2400" b="1" dirty="0">
                <a:solidFill>
                  <a:srgbClr val="FF0000"/>
                </a:solidFill>
                <a:latin typeface="Times New Roman" panose="02020603050405020304" pitchFamily="18" charset="0"/>
                <a:cs typeface="Times New Roman" panose="02020603050405020304" pitchFamily="18" charset="0"/>
              </a:rPr>
              <a:t>aptitud</a:t>
            </a:r>
            <a:endParaRPr lang="es-MX" sz="2400" b="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975ED-90F1-436D-2C90-A48B689F3CB8}"/>
              </a:ext>
            </a:extLst>
          </p:cNvPr>
          <p:cNvPicPr>
            <a:picLocks noChangeAspect="1"/>
          </p:cNvPicPr>
          <p:nvPr/>
        </p:nvPicPr>
        <p:blipFill rotWithShape="1">
          <a:blip r:embed="rId2"/>
          <a:srcRect t="7444" b="10864"/>
          <a:stretch/>
        </p:blipFill>
        <p:spPr>
          <a:xfrm>
            <a:off x="2827606" y="1908366"/>
            <a:ext cx="6065839" cy="3563966"/>
          </a:xfrm>
          <a:prstGeom prst="rect">
            <a:avLst/>
          </a:prstGeom>
        </p:spPr>
      </p:pic>
      <p:sp>
        <p:nvSpPr>
          <p:cNvPr id="7" name="Oval 6">
            <a:extLst>
              <a:ext uri="{FF2B5EF4-FFF2-40B4-BE49-F238E27FC236}">
                <a16:creationId xmlns:a16="http://schemas.microsoft.com/office/drawing/2014/main" id="{9F6D72AE-59B6-DABA-B32D-B4192BF20134}"/>
              </a:ext>
            </a:extLst>
          </p:cNvPr>
          <p:cNvSpPr/>
          <p:nvPr/>
        </p:nvSpPr>
        <p:spPr>
          <a:xfrm>
            <a:off x="6780627" y="27854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4470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21</a:t>
            </a:fld>
            <a:endParaRPr lang="es-MX"/>
          </a:p>
        </p:txBody>
      </p:sp>
      <p:pic>
        <p:nvPicPr>
          <p:cNvPr id="6" name="Picture 5">
            <a:extLst>
              <a:ext uri="{FF2B5EF4-FFF2-40B4-BE49-F238E27FC236}">
                <a16:creationId xmlns:a16="http://schemas.microsoft.com/office/drawing/2014/main" id="{962975ED-90F1-436D-2C90-A48B689F3CB8}"/>
              </a:ext>
            </a:extLst>
          </p:cNvPr>
          <p:cNvPicPr>
            <a:picLocks noChangeAspect="1"/>
          </p:cNvPicPr>
          <p:nvPr/>
        </p:nvPicPr>
        <p:blipFill rotWithShape="1">
          <a:blip r:embed="rId2"/>
          <a:srcRect t="7444" b="10864"/>
          <a:stretch/>
        </p:blipFill>
        <p:spPr>
          <a:xfrm>
            <a:off x="2827606" y="1908366"/>
            <a:ext cx="6065839" cy="3563966"/>
          </a:xfrm>
          <a:prstGeom prst="rect">
            <a:avLst/>
          </a:prstGeom>
        </p:spPr>
      </p:pic>
      <p:sp>
        <p:nvSpPr>
          <p:cNvPr id="7" name="Oval 6">
            <a:extLst>
              <a:ext uri="{FF2B5EF4-FFF2-40B4-BE49-F238E27FC236}">
                <a16:creationId xmlns:a16="http://schemas.microsoft.com/office/drawing/2014/main" id="{9F6D72AE-59B6-DABA-B32D-B4192BF20134}"/>
              </a:ext>
            </a:extLst>
          </p:cNvPr>
          <p:cNvSpPr/>
          <p:nvPr/>
        </p:nvSpPr>
        <p:spPr>
          <a:xfrm>
            <a:off x="6780627" y="27854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extBox 7">
            <a:extLst>
              <a:ext uri="{FF2B5EF4-FFF2-40B4-BE49-F238E27FC236}">
                <a16:creationId xmlns:a16="http://schemas.microsoft.com/office/drawing/2014/main" id="{BA751BC3-3066-5508-355B-FEB268072B65}"/>
              </a:ext>
            </a:extLst>
          </p:cNvPr>
          <p:cNvSpPr txBox="1"/>
          <p:nvPr/>
        </p:nvSpPr>
        <p:spPr>
          <a:xfrm>
            <a:off x="2301239" y="5606334"/>
            <a:ext cx="7680962" cy="1200329"/>
          </a:xfrm>
          <a:prstGeom prst="rect">
            <a:avLst/>
          </a:prstGeom>
          <a:noFill/>
        </p:spPr>
        <p:txBody>
          <a:bodyPr wrap="square">
            <a:spAutoFit/>
          </a:bodyPr>
          <a:lstStyle/>
          <a:p>
            <a:pPr algn="just"/>
            <a:r>
              <a:rPr lang="es-ES" sz="2400" dirty="0">
                <a:latin typeface="Times New Roman" panose="02020603050405020304" pitchFamily="18" charset="0"/>
                <a:cs typeface="Times New Roman" panose="02020603050405020304" pitchFamily="18" charset="0"/>
              </a:rPr>
              <a:t>El conjunto de los individuos conforma la </a:t>
            </a:r>
            <a:r>
              <a:rPr lang="es-ES" sz="2400" b="1" dirty="0">
                <a:solidFill>
                  <a:srgbClr val="FF0000"/>
                </a:solidFill>
                <a:latin typeface="Times New Roman" panose="02020603050405020304" pitchFamily="18" charset="0"/>
                <a:cs typeface="Times New Roman" panose="02020603050405020304" pitchFamily="18" charset="0"/>
              </a:rPr>
              <a:t>población. </a:t>
            </a:r>
            <a:r>
              <a:rPr lang="es-ES" sz="2400" dirty="0">
                <a:latin typeface="Times New Roman" panose="02020603050405020304" pitchFamily="18" charset="0"/>
                <a:cs typeface="Times New Roman" panose="02020603050405020304" pitchFamily="18" charset="0"/>
              </a:rPr>
              <a:t>Los algoritmos </a:t>
            </a:r>
            <a:r>
              <a:rPr lang="es-ES" sz="2400" dirty="0" err="1">
                <a:latin typeface="Times New Roman" panose="02020603050405020304" pitchFamily="18" charset="0"/>
                <a:cs typeface="Times New Roman" panose="02020603050405020304" pitchFamily="18" charset="0"/>
              </a:rPr>
              <a:t>bioispirados</a:t>
            </a:r>
            <a:r>
              <a:rPr lang="es-ES" sz="2400" dirty="0">
                <a:latin typeface="Times New Roman" panose="02020603050405020304" pitchFamily="18" charset="0"/>
                <a:cs typeface="Times New Roman" panose="02020603050405020304" pitchFamily="18" charset="0"/>
              </a:rPr>
              <a:t> son poblacionales, lo que significa que existirán varios individuos coexistiendo.</a:t>
            </a:r>
          </a:p>
        </p:txBody>
      </p:sp>
      <p:sp>
        <p:nvSpPr>
          <p:cNvPr id="9" name="Oval 8">
            <a:extLst>
              <a:ext uri="{FF2B5EF4-FFF2-40B4-BE49-F238E27FC236}">
                <a16:creationId xmlns:a16="http://schemas.microsoft.com/office/drawing/2014/main" id="{D8F27BE3-028A-47CD-ABA0-2BC00D0DB3EC}"/>
              </a:ext>
            </a:extLst>
          </p:cNvPr>
          <p:cNvSpPr/>
          <p:nvPr/>
        </p:nvSpPr>
        <p:spPr>
          <a:xfrm>
            <a:off x="6689187" y="3339059"/>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a:extLst>
              <a:ext uri="{FF2B5EF4-FFF2-40B4-BE49-F238E27FC236}">
                <a16:creationId xmlns:a16="http://schemas.microsoft.com/office/drawing/2014/main" id="{146CD7B2-BD10-BDC8-BEC2-8EAFDBE6AD73}"/>
              </a:ext>
            </a:extLst>
          </p:cNvPr>
          <p:cNvSpPr/>
          <p:nvPr/>
        </p:nvSpPr>
        <p:spPr>
          <a:xfrm>
            <a:off x="6050280" y="4006947"/>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a:extLst>
              <a:ext uri="{FF2B5EF4-FFF2-40B4-BE49-F238E27FC236}">
                <a16:creationId xmlns:a16="http://schemas.microsoft.com/office/drawing/2014/main" id="{89296D3B-0DB6-162D-639E-BABE3B9B118A}"/>
              </a:ext>
            </a:extLst>
          </p:cNvPr>
          <p:cNvSpPr/>
          <p:nvPr/>
        </p:nvSpPr>
        <p:spPr>
          <a:xfrm>
            <a:off x="5301174" y="3518020"/>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1">
            <a:extLst>
              <a:ext uri="{FF2B5EF4-FFF2-40B4-BE49-F238E27FC236}">
                <a16:creationId xmlns:a16="http://schemas.microsoft.com/office/drawing/2014/main" id="{E2513F6C-1B1D-8A31-90ED-0ACE8303BE97}"/>
              </a:ext>
            </a:extLst>
          </p:cNvPr>
          <p:cNvSpPr/>
          <p:nvPr/>
        </p:nvSpPr>
        <p:spPr>
          <a:xfrm>
            <a:off x="5005753" y="4117069"/>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a:extLst>
              <a:ext uri="{FF2B5EF4-FFF2-40B4-BE49-F238E27FC236}">
                <a16:creationId xmlns:a16="http://schemas.microsoft.com/office/drawing/2014/main" id="{52E48F70-FC6A-07CA-93CA-529EE7CAFD9B}"/>
              </a:ext>
            </a:extLst>
          </p:cNvPr>
          <p:cNvSpPr/>
          <p:nvPr/>
        </p:nvSpPr>
        <p:spPr>
          <a:xfrm>
            <a:off x="6597747" y="3784389"/>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a:extLst>
              <a:ext uri="{FF2B5EF4-FFF2-40B4-BE49-F238E27FC236}">
                <a16:creationId xmlns:a16="http://schemas.microsoft.com/office/drawing/2014/main" id="{1F4D9BD2-B823-C0F5-035A-75227FAB07C3}"/>
              </a:ext>
            </a:extLst>
          </p:cNvPr>
          <p:cNvSpPr/>
          <p:nvPr/>
        </p:nvSpPr>
        <p:spPr>
          <a:xfrm>
            <a:off x="4666957" y="3711630"/>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14">
            <a:extLst>
              <a:ext uri="{FF2B5EF4-FFF2-40B4-BE49-F238E27FC236}">
                <a16:creationId xmlns:a16="http://schemas.microsoft.com/office/drawing/2014/main" id="{D0BAE4F6-9ABA-B8F7-FC22-A69FA64799EF}"/>
              </a:ext>
            </a:extLst>
          </p:cNvPr>
          <p:cNvSpPr/>
          <p:nvPr/>
        </p:nvSpPr>
        <p:spPr>
          <a:xfrm>
            <a:off x="5632352" y="3757350"/>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4581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22</a:t>
            </a:fld>
            <a:endParaRPr lang="es-MX"/>
          </a:p>
        </p:txBody>
      </p:sp>
      <p:pic>
        <p:nvPicPr>
          <p:cNvPr id="6" name="Picture 5">
            <a:extLst>
              <a:ext uri="{FF2B5EF4-FFF2-40B4-BE49-F238E27FC236}">
                <a16:creationId xmlns:a16="http://schemas.microsoft.com/office/drawing/2014/main" id="{962975ED-90F1-436D-2C90-A48B689F3CB8}"/>
              </a:ext>
            </a:extLst>
          </p:cNvPr>
          <p:cNvPicPr>
            <a:picLocks noChangeAspect="1"/>
          </p:cNvPicPr>
          <p:nvPr/>
        </p:nvPicPr>
        <p:blipFill rotWithShape="1">
          <a:blip r:embed="rId2"/>
          <a:srcRect t="7444" b="10864"/>
          <a:stretch/>
        </p:blipFill>
        <p:spPr>
          <a:xfrm>
            <a:off x="581192" y="1879162"/>
            <a:ext cx="6065839" cy="3563966"/>
          </a:xfrm>
          <a:prstGeom prst="rect">
            <a:avLst/>
          </a:prstGeom>
        </p:spPr>
      </p:pic>
      <p:sp>
        <p:nvSpPr>
          <p:cNvPr id="7" name="Oval 6">
            <a:extLst>
              <a:ext uri="{FF2B5EF4-FFF2-40B4-BE49-F238E27FC236}">
                <a16:creationId xmlns:a16="http://schemas.microsoft.com/office/drawing/2014/main" id="{9F6D72AE-59B6-DABA-B32D-B4192BF20134}"/>
              </a:ext>
            </a:extLst>
          </p:cNvPr>
          <p:cNvSpPr/>
          <p:nvPr/>
        </p:nvSpPr>
        <p:spPr>
          <a:xfrm>
            <a:off x="4534213" y="2756198"/>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a:extLst>
              <a:ext uri="{FF2B5EF4-FFF2-40B4-BE49-F238E27FC236}">
                <a16:creationId xmlns:a16="http://schemas.microsoft.com/office/drawing/2014/main" id="{D8F27BE3-028A-47CD-ABA0-2BC00D0DB3EC}"/>
              </a:ext>
            </a:extLst>
          </p:cNvPr>
          <p:cNvSpPr/>
          <p:nvPr/>
        </p:nvSpPr>
        <p:spPr>
          <a:xfrm>
            <a:off x="4442773" y="3309855"/>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a:extLst>
              <a:ext uri="{FF2B5EF4-FFF2-40B4-BE49-F238E27FC236}">
                <a16:creationId xmlns:a16="http://schemas.microsoft.com/office/drawing/2014/main" id="{146CD7B2-BD10-BDC8-BEC2-8EAFDBE6AD73}"/>
              </a:ext>
            </a:extLst>
          </p:cNvPr>
          <p:cNvSpPr/>
          <p:nvPr/>
        </p:nvSpPr>
        <p:spPr>
          <a:xfrm>
            <a:off x="3803866" y="3977743"/>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a:extLst>
              <a:ext uri="{FF2B5EF4-FFF2-40B4-BE49-F238E27FC236}">
                <a16:creationId xmlns:a16="http://schemas.microsoft.com/office/drawing/2014/main" id="{89296D3B-0DB6-162D-639E-BABE3B9B118A}"/>
              </a:ext>
            </a:extLst>
          </p:cNvPr>
          <p:cNvSpPr/>
          <p:nvPr/>
        </p:nvSpPr>
        <p:spPr>
          <a:xfrm>
            <a:off x="3054760" y="3488816"/>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1">
            <a:extLst>
              <a:ext uri="{FF2B5EF4-FFF2-40B4-BE49-F238E27FC236}">
                <a16:creationId xmlns:a16="http://schemas.microsoft.com/office/drawing/2014/main" id="{E2513F6C-1B1D-8A31-90ED-0ACE8303BE97}"/>
              </a:ext>
            </a:extLst>
          </p:cNvPr>
          <p:cNvSpPr/>
          <p:nvPr/>
        </p:nvSpPr>
        <p:spPr>
          <a:xfrm>
            <a:off x="2759339" y="4087865"/>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a:extLst>
              <a:ext uri="{FF2B5EF4-FFF2-40B4-BE49-F238E27FC236}">
                <a16:creationId xmlns:a16="http://schemas.microsoft.com/office/drawing/2014/main" id="{52E48F70-FC6A-07CA-93CA-529EE7CAFD9B}"/>
              </a:ext>
            </a:extLst>
          </p:cNvPr>
          <p:cNvSpPr/>
          <p:nvPr/>
        </p:nvSpPr>
        <p:spPr>
          <a:xfrm>
            <a:off x="4351333" y="3755185"/>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a:extLst>
              <a:ext uri="{FF2B5EF4-FFF2-40B4-BE49-F238E27FC236}">
                <a16:creationId xmlns:a16="http://schemas.microsoft.com/office/drawing/2014/main" id="{1F4D9BD2-B823-C0F5-035A-75227FAB07C3}"/>
              </a:ext>
            </a:extLst>
          </p:cNvPr>
          <p:cNvSpPr/>
          <p:nvPr/>
        </p:nvSpPr>
        <p:spPr>
          <a:xfrm>
            <a:off x="2420543" y="3682426"/>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14">
            <a:extLst>
              <a:ext uri="{FF2B5EF4-FFF2-40B4-BE49-F238E27FC236}">
                <a16:creationId xmlns:a16="http://schemas.microsoft.com/office/drawing/2014/main" id="{D0BAE4F6-9ABA-B8F7-FC22-A69FA64799EF}"/>
              </a:ext>
            </a:extLst>
          </p:cNvPr>
          <p:cNvSpPr/>
          <p:nvPr/>
        </p:nvSpPr>
        <p:spPr>
          <a:xfrm>
            <a:off x="3385938" y="3728146"/>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4F96DC-C914-37CF-5C7B-8DB44A0B1BF6}"/>
                  </a:ext>
                </a:extLst>
              </p:cNvPr>
              <p:cNvSpPr txBox="1"/>
              <p:nvPr/>
            </p:nvSpPr>
            <p:spPr>
              <a:xfrm>
                <a:off x="7049163" y="2932322"/>
                <a:ext cx="1665392" cy="1295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P</m:t>
                      </m:r>
                      <m:r>
                        <a:rPr lang="es-ES" b="0" i="0" smtClean="0">
                          <a:latin typeface="Cambria Math" panose="02040503050406030204" pitchFamily="18" charset="0"/>
                        </a:rPr>
                        <m:t>=</m:t>
                      </m:r>
                      <m:d>
                        <m:dPr>
                          <m:begChr m:val="["/>
                          <m:endChr m:val="]"/>
                          <m:ctrlPr>
                            <a:rPr lang="es-MX" i="1" smtClean="0">
                              <a:latin typeface="Cambria Math" panose="02040503050406030204" pitchFamily="18" charset="0"/>
                            </a:rPr>
                          </m:ctrlPr>
                        </m:dPr>
                        <m:e>
                          <m:m>
                            <m:mPr>
                              <m:mcs>
                                <m:mc>
                                  <m:mcPr>
                                    <m:count m:val="2"/>
                                    <m:mcJc m:val="center"/>
                                  </m:mcPr>
                                </m:mc>
                              </m:mcs>
                              <m:ctrlPr>
                                <a:rPr lang="es-MX" i="1" smtClean="0">
                                  <a:latin typeface="Cambria Math" panose="02040503050406030204" pitchFamily="18" charset="0"/>
                                </a:rPr>
                              </m:ctrlPr>
                            </m:mPr>
                            <m:mr>
                              <m:e>
                                <m:sSub>
                                  <m:sSubPr>
                                    <m:ctrlPr>
                                      <a:rPr lang="es-E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a:rPr lang="es-ES" b="0" i="1" smtClean="0">
                                        <a:latin typeface="Cambria Math" panose="02040503050406030204" pitchFamily="18" charset="0"/>
                                      </a:rPr>
                                      <m:t>1,1</m:t>
                                    </m:r>
                                  </m:sub>
                                </m:sSub>
                              </m:e>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1,</m:t>
                                    </m:r>
                                    <m:r>
                                      <a:rPr lang="es-ES" b="0" i="1" smtClean="0">
                                        <a:latin typeface="Cambria Math" panose="02040503050406030204" pitchFamily="18" charset="0"/>
                                      </a:rPr>
                                      <m:t>2</m:t>
                                    </m:r>
                                  </m:sub>
                                </m:sSub>
                              </m:e>
                            </m:mr>
                            <m:mr>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2</m:t>
                                    </m:r>
                                    <m:r>
                                      <a:rPr lang="es-ES" i="1">
                                        <a:latin typeface="Cambria Math" panose="02040503050406030204" pitchFamily="18" charset="0"/>
                                      </a:rPr>
                                      <m:t>,1</m:t>
                                    </m:r>
                                  </m:sub>
                                </m:sSub>
                              </m:e>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2</m:t>
                                    </m:r>
                                    <m:r>
                                      <a:rPr lang="es-ES" i="1">
                                        <a:latin typeface="Cambria Math" panose="02040503050406030204" pitchFamily="18" charset="0"/>
                                      </a:rPr>
                                      <m:t>,</m:t>
                                    </m:r>
                                    <m:r>
                                      <a:rPr lang="es-ES" b="0" i="1" smtClean="0">
                                        <a:latin typeface="Cambria Math" panose="02040503050406030204" pitchFamily="18" charset="0"/>
                                      </a:rPr>
                                      <m:t>2</m:t>
                                    </m:r>
                                  </m:sub>
                                </m:sSub>
                              </m:e>
                            </m:mr>
                            <m:mr>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3</m:t>
                                    </m:r>
                                    <m:r>
                                      <a:rPr lang="es-ES" i="1">
                                        <a:latin typeface="Cambria Math" panose="02040503050406030204" pitchFamily="18" charset="0"/>
                                      </a:rPr>
                                      <m:t>,1</m:t>
                                    </m:r>
                                  </m:sub>
                                </m:sSub>
                              </m:e>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3</m:t>
                                    </m:r>
                                    <m:r>
                                      <a:rPr lang="es-ES" i="1">
                                        <a:latin typeface="Cambria Math" panose="02040503050406030204" pitchFamily="18" charset="0"/>
                                      </a:rPr>
                                      <m:t>,</m:t>
                                    </m:r>
                                    <m:r>
                                      <a:rPr lang="es-ES" b="0" i="1" smtClean="0">
                                        <a:latin typeface="Cambria Math" panose="02040503050406030204" pitchFamily="18" charset="0"/>
                                      </a:rPr>
                                      <m:t>2</m:t>
                                    </m:r>
                                  </m:sub>
                                </m:sSub>
                              </m:e>
                            </m:mr>
                            <m:mr>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4</m:t>
                                    </m:r>
                                    <m:r>
                                      <a:rPr lang="es-ES" i="1">
                                        <a:latin typeface="Cambria Math" panose="02040503050406030204" pitchFamily="18" charset="0"/>
                                      </a:rPr>
                                      <m:t>,1</m:t>
                                    </m:r>
                                  </m:sub>
                                </m:sSub>
                              </m:e>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4</m:t>
                                    </m:r>
                                    <m:r>
                                      <a:rPr lang="es-ES" i="1">
                                        <a:latin typeface="Cambria Math" panose="02040503050406030204" pitchFamily="18" charset="0"/>
                                      </a:rPr>
                                      <m:t>,</m:t>
                                    </m:r>
                                    <m:r>
                                      <a:rPr lang="es-ES" b="0" i="1" smtClean="0">
                                        <a:latin typeface="Cambria Math" panose="02040503050406030204" pitchFamily="18" charset="0"/>
                                      </a:rPr>
                                      <m:t>2</m:t>
                                    </m:r>
                                  </m:sub>
                                </m:sSub>
                              </m:e>
                            </m:mr>
                            <m:mr>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5</m:t>
                                    </m:r>
                                    <m:r>
                                      <a:rPr lang="es-ES" i="1">
                                        <a:latin typeface="Cambria Math" panose="02040503050406030204" pitchFamily="18" charset="0"/>
                                      </a:rPr>
                                      <m:t>,1</m:t>
                                    </m:r>
                                  </m:sub>
                                </m:sSub>
                              </m:e>
                              <m:e>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b="0" i="1" smtClean="0">
                                        <a:latin typeface="Cambria Math" panose="02040503050406030204" pitchFamily="18" charset="0"/>
                                      </a:rPr>
                                      <m:t>5</m:t>
                                    </m:r>
                                    <m:r>
                                      <a:rPr lang="es-ES" i="1">
                                        <a:latin typeface="Cambria Math" panose="02040503050406030204" pitchFamily="18" charset="0"/>
                                      </a:rPr>
                                      <m:t>,</m:t>
                                    </m:r>
                                    <m:r>
                                      <a:rPr lang="es-ES" b="0" i="1" smtClean="0">
                                        <a:latin typeface="Cambria Math" panose="02040503050406030204" pitchFamily="18" charset="0"/>
                                      </a:rPr>
                                      <m:t>2</m:t>
                                    </m:r>
                                  </m:sub>
                                </m:sSub>
                              </m:e>
                            </m:mr>
                          </m:m>
                        </m:e>
                      </m:d>
                    </m:oMath>
                  </m:oMathPara>
                </a14:m>
                <a:endParaRPr lang="es-MX" dirty="0"/>
              </a:p>
            </p:txBody>
          </p:sp>
        </mc:Choice>
        <mc:Fallback xmlns="">
          <p:sp>
            <p:nvSpPr>
              <p:cNvPr id="16" name="TextBox 15">
                <a:extLst>
                  <a:ext uri="{FF2B5EF4-FFF2-40B4-BE49-F238E27FC236}">
                    <a16:creationId xmlns:a16="http://schemas.microsoft.com/office/drawing/2014/main" id="{4A4F96DC-C914-37CF-5C7B-8DB44A0B1BF6}"/>
                  </a:ext>
                </a:extLst>
              </p:cNvPr>
              <p:cNvSpPr txBox="1">
                <a:spLocks noRot="1" noChangeAspect="1" noMove="1" noResize="1" noEditPoints="1" noAdjustHandles="1" noChangeArrowheads="1" noChangeShapeType="1" noTextEdit="1"/>
              </p:cNvSpPr>
              <p:nvPr/>
            </p:nvSpPr>
            <p:spPr>
              <a:xfrm>
                <a:off x="7049163" y="2932322"/>
                <a:ext cx="1665392" cy="1295868"/>
              </a:xfrm>
              <a:prstGeom prst="rect">
                <a:avLst/>
              </a:prstGeom>
              <a:blipFill>
                <a:blip r:embed="rId3"/>
                <a:stretch>
                  <a:fillRect/>
                </a:stretch>
              </a:blipFill>
            </p:spPr>
            <p:txBody>
              <a:bodyPr/>
              <a:lstStyle/>
              <a:p>
                <a:r>
                  <a:rPr lang="es-MX">
                    <a:noFill/>
                  </a:rPr>
                  <a:t> </a:t>
                </a:r>
              </a:p>
            </p:txBody>
          </p:sp>
        </mc:Fallback>
      </mc:AlternateContent>
      <p:sp>
        <p:nvSpPr>
          <p:cNvPr id="18" name="TextBox 17">
            <a:extLst>
              <a:ext uri="{FF2B5EF4-FFF2-40B4-BE49-F238E27FC236}">
                <a16:creationId xmlns:a16="http://schemas.microsoft.com/office/drawing/2014/main" id="{924692A3-14EF-62B3-8907-D16FE78AC509}"/>
              </a:ext>
            </a:extLst>
          </p:cNvPr>
          <p:cNvSpPr txBox="1"/>
          <p:nvPr/>
        </p:nvSpPr>
        <p:spPr>
          <a:xfrm>
            <a:off x="6677199" y="2155587"/>
            <a:ext cx="2599410" cy="646331"/>
          </a:xfrm>
          <a:prstGeom prst="rect">
            <a:avLst/>
          </a:prstGeom>
          <a:noFill/>
        </p:spPr>
        <p:txBody>
          <a:bodyPr wrap="square">
            <a:spAutoFit/>
          </a:bodyPr>
          <a:lstStyle/>
          <a:p>
            <a:pPr algn="ctr"/>
            <a:r>
              <a:rPr lang="es-ES" dirty="0">
                <a:latin typeface="Times New Roman" panose="02020603050405020304" pitchFamily="18" charset="0"/>
                <a:cs typeface="Times New Roman" panose="02020603050405020304" pitchFamily="18" charset="0"/>
              </a:rPr>
              <a:t>Representación matricial </a:t>
            </a:r>
          </a:p>
          <a:p>
            <a:pPr algn="ctr"/>
            <a:r>
              <a:rPr lang="es-ES" dirty="0">
                <a:latin typeface="Times New Roman" panose="02020603050405020304" pitchFamily="18" charset="0"/>
                <a:cs typeface="Times New Roman" panose="02020603050405020304" pitchFamily="18" charset="0"/>
              </a:rPr>
              <a:t>de la población</a:t>
            </a:r>
            <a:r>
              <a:rPr lang="es-ES" sz="1800" dirty="0">
                <a:latin typeface="Times New Roman" panose="02020603050405020304" pitchFamily="18" charset="0"/>
                <a:cs typeface="Times New Roman" panose="02020603050405020304" pitchFamily="18" charset="0"/>
              </a:rPr>
              <a:t> </a:t>
            </a:r>
            <a:endParaRPr lang="es-MX" dirty="0"/>
          </a:p>
        </p:txBody>
      </p:sp>
      <p:sp>
        <p:nvSpPr>
          <p:cNvPr id="20" name="TextBox 19">
            <a:extLst>
              <a:ext uri="{FF2B5EF4-FFF2-40B4-BE49-F238E27FC236}">
                <a16:creationId xmlns:a16="http://schemas.microsoft.com/office/drawing/2014/main" id="{11B9CBF6-1107-6E12-393B-DA2C12F53167}"/>
              </a:ext>
            </a:extLst>
          </p:cNvPr>
          <p:cNvSpPr txBox="1"/>
          <p:nvPr/>
        </p:nvSpPr>
        <p:spPr>
          <a:xfrm>
            <a:off x="9212512" y="2166241"/>
            <a:ext cx="2599410" cy="646331"/>
          </a:xfrm>
          <a:prstGeom prst="rect">
            <a:avLst/>
          </a:prstGeom>
          <a:noFill/>
        </p:spPr>
        <p:txBody>
          <a:bodyPr wrap="square">
            <a:spAutoFit/>
          </a:bodyPr>
          <a:lstStyle/>
          <a:p>
            <a:pPr algn="ctr"/>
            <a:r>
              <a:rPr lang="es-ES" dirty="0">
                <a:latin typeface="Times New Roman" panose="02020603050405020304" pitchFamily="18" charset="0"/>
                <a:cs typeface="Times New Roman" panose="02020603050405020304" pitchFamily="18" charset="0"/>
              </a:rPr>
              <a:t>Representación vectorial de la aptitud</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E7A3B7F-17BF-8C91-3489-842973E4F648}"/>
                  </a:ext>
                </a:extLst>
              </p:cNvPr>
              <p:cNvSpPr txBox="1"/>
              <p:nvPr/>
            </p:nvSpPr>
            <p:spPr>
              <a:xfrm>
                <a:off x="9602306" y="2865653"/>
                <a:ext cx="1812612" cy="1491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m:t>
                      </m:r>
                      <m:d>
                        <m:dPr>
                          <m:begChr m:val="["/>
                          <m:endChr m:val="]"/>
                          <m:ctrlPr>
                            <a:rPr lang="es-MX" i="1" smtClean="0">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sSub>
                                  <m:sSubPr>
                                    <m:ctrlPr>
                                      <a:rPr lang="es-ES" i="1">
                                        <a:latin typeface="Cambria Math" panose="02040503050406030204" pitchFamily="18" charset="0"/>
                                      </a:rPr>
                                    </m:ctrlPr>
                                  </m:sSubPr>
                                  <m:e>
                                    <m:r>
                                      <a:rPr lang="es-ES" i="1">
                                        <a:latin typeface="Cambria Math" panose="02040503050406030204" pitchFamily="18" charset="0"/>
                                      </a:rPr>
                                      <m:t>𝑓</m:t>
                                    </m:r>
                                    <m:r>
                                      <a:rPr lang="es-ES" i="1">
                                        <a:latin typeface="Cambria Math" panose="02040503050406030204" pitchFamily="18" charset="0"/>
                                      </a:rPr>
                                      <m:t>(</m:t>
                                    </m:r>
                                    <m:r>
                                      <m:rPr>
                                        <m:brk m:alnAt="7"/>
                                      </m:rPr>
                                      <a:rPr lang="en-US" i="1">
                                        <a:latin typeface="Cambria Math" panose="02040503050406030204" pitchFamily="18" charset="0"/>
                                      </a:rPr>
                                      <m:t>𝑥</m:t>
                                    </m:r>
                                  </m:e>
                                  <m:sub>
                                    <m:r>
                                      <a:rPr lang="es-ES" i="1">
                                        <a:latin typeface="Cambria Math" panose="02040503050406030204" pitchFamily="18" charset="0"/>
                                      </a:rPr>
                                      <m:t>1,1</m:t>
                                    </m:r>
                                  </m:sub>
                                </m:sSub>
                                <m:r>
                                  <m:rPr>
                                    <m:brk m:alnAt="7"/>
                                  </m:rPr>
                                  <a:rPr lang="es-ES" i="1">
                                    <a:latin typeface="Cambria Math" panose="02040503050406030204" pitchFamily="18" charset="0"/>
                                  </a:rPr>
                                  <m:t>,</m:t>
                                </m:r>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1,2</m:t>
                                    </m:r>
                                  </m:sub>
                                </m:sSub>
                                <m:r>
                                  <a:rPr lang="es-ES" i="1">
                                    <a:latin typeface="Cambria Math" panose="02040503050406030204" pitchFamily="18" charset="0"/>
                                  </a:rPr>
                                  <m:t>)</m:t>
                                </m:r>
                              </m:e>
                            </m:mr>
                            <m:mr>
                              <m:e>
                                <m:sSub>
                                  <m:sSubPr>
                                    <m:ctrlPr>
                                      <a:rPr lang="es-ES" i="1">
                                        <a:latin typeface="Cambria Math" panose="02040503050406030204" pitchFamily="18" charset="0"/>
                                      </a:rPr>
                                    </m:ctrlPr>
                                  </m:sSubPr>
                                  <m:e>
                                    <m:r>
                                      <a:rPr lang="es-ES" i="1">
                                        <a:latin typeface="Cambria Math" panose="02040503050406030204" pitchFamily="18" charset="0"/>
                                      </a:rPr>
                                      <m:t>𝑓</m:t>
                                    </m:r>
                                    <m:r>
                                      <a:rPr lang="es-ES" i="1">
                                        <a:latin typeface="Cambria Math" panose="02040503050406030204" pitchFamily="18" charset="0"/>
                                      </a:rPr>
                                      <m:t>(</m:t>
                                    </m:r>
                                    <m:r>
                                      <m:rPr>
                                        <m:brk m:alnAt="7"/>
                                      </m:rPr>
                                      <a:rPr lang="en-US" i="1">
                                        <a:latin typeface="Cambria Math" panose="02040503050406030204" pitchFamily="18" charset="0"/>
                                      </a:rPr>
                                      <m:t>𝑥</m:t>
                                    </m:r>
                                  </m:e>
                                  <m:sub>
                                    <m:r>
                                      <a:rPr lang="es-ES" i="1">
                                        <a:latin typeface="Cambria Math" panose="02040503050406030204" pitchFamily="18" charset="0"/>
                                      </a:rPr>
                                      <m:t>2,1</m:t>
                                    </m:r>
                                  </m:sub>
                                </m:sSub>
                                <m:r>
                                  <m:rPr>
                                    <m:brk m:alnAt="7"/>
                                  </m:rPr>
                                  <a:rPr lang="es-ES" i="1">
                                    <a:latin typeface="Cambria Math" panose="02040503050406030204" pitchFamily="18" charset="0"/>
                                  </a:rPr>
                                  <m:t>,</m:t>
                                </m:r>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2,2</m:t>
                                    </m:r>
                                  </m:sub>
                                </m:sSub>
                                <m:r>
                                  <a:rPr lang="es-ES" i="1">
                                    <a:latin typeface="Cambria Math" panose="02040503050406030204" pitchFamily="18" charset="0"/>
                                  </a:rPr>
                                  <m:t>)</m:t>
                                </m:r>
                              </m:e>
                            </m:mr>
                            <m:mr>
                              <m:e>
                                <m:eqArr>
                                  <m:eqArrPr>
                                    <m:ctrlPr>
                                      <a:rPr lang="es-ES" i="1">
                                        <a:latin typeface="Cambria Math" panose="02040503050406030204" pitchFamily="18" charset="0"/>
                                      </a:rPr>
                                    </m:ctrlPr>
                                  </m:eqArrPr>
                                  <m:e>
                                    <m:sSub>
                                      <m:sSubPr>
                                        <m:ctrlPr>
                                          <a:rPr lang="es-ES" i="1">
                                            <a:latin typeface="Cambria Math" panose="02040503050406030204" pitchFamily="18" charset="0"/>
                                          </a:rPr>
                                        </m:ctrlPr>
                                      </m:sSubPr>
                                      <m:e>
                                        <m:r>
                                          <a:rPr lang="es-ES" i="1">
                                            <a:latin typeface="Cambria Math" panose="02040503050406030204" pitchFamily="18" charset="0"/>
                                          </a:rPr>
                                          <m:t>𝑓</m:t>
                                        </m:r>
                                        <m:r>
                                          <a:rPr lang="es-ES" i="1">
                                            <a:latin typeface="Cambria Math" panose="02040503050406030204" pitchFamily="18" charset="0"/>
                                          </a:rPr>
                                          <m:t>(</m:t>
                                        </m:r>
                                        <m:r>
                                          <m:rPr>
                                            <m:brk m:alnAt="7"/>
                                          </m:rPr>
                                          <a:rPr lang="en-US" i="1">
                                            <a:latin typeface="Cambria Math" panose="02040503050406030204" pitchFamily="18" charset="0"/>
                                          </a:rPr>
                                          <m:t>𝑥</m:t>
                                        </m:r>
                                      </m:e>
                                      <m:sub>
                                        <m:r>
                                          <a:rPr lang="es-ES" i="1">
                                            <a:latin typeface="Cambria Math" panose="02040503050406030204" pitchFamily="18" charset="0"/>
                                          </a:rPr>
                                          <m:t>3,1</m:t>
                                        </m:r>
                                      </m:sub>
                                    </m:sSub>
                                    <m:r>
                                      <m:rPr>
                                        <m:brk m:alnAt="7"/>
                                      </m:rPr>
                                      <a:rPr lang="es-ES" i="1">
                                        <a:latin typeface="Cambria Math" panose="02040503050406030204" pitchFamily="18" charset="0"/>
                                      </a:rPr>
                                      <m:t>,</m:t>
                                    </m:r>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3,2</m:t>
                                        </m:r>
                                      </m:sub>
                                    </m:sSub>
                                    <m:r>
                                      <a:rPr lang="es-ES" i="1">
                                        <a:latin typeface="Cambria Math" panose="02040503050406030204" pitchFamily="18" charset="0"/>
                                      </a:rPr>
                                      <m:t>)</m:t>
                                    </m:r>
                                  </m:e>
                                  <m:e>
                                    <m:sSub>
                                      <m:sSubPr>
                                        <m:ctrlPr>
                                          <a:rPr lang="es-ES" i="1">
                                            <a:latin typeface="Cambria Math" panose="02040503050406030204" pitchFamily="18" charset="0"/>
                                          </a:rPr>
                                        </m:ctrlPr>
                                      </m:sSubPr>
                                      <m:e>
                                        <m:r>
                                          <a:rPr lang="es-ES" i="1">
                                            <a:latin typeface="Cambria Math" panose="02040503050406030204" pitchFamily="18" charset="0"/>
                                          </a:rPr>
                                          <m:t>𝑓</m:t>
                                        </m:r>
                                        <m:r>
                                          <a:rPr lang="es-ES" i="1">
                                            <a:latin typeface="Cambria Math" panose="02040503050406030204" pitchFamily="18" charset="0"/>
                                          </a:rPr>
                                          <m:t>(</m:t>
                                        </m:r>
                                        <m:r>
                                          <m:rPr>
                                            <m:brk m:alnAt="7"/>
                                          </m:rPr>
                                          <a:rPr lang="en-US" i="1">
                                            <a:latin typeface="Cambria Math" panose="02040503050406030204" pitchFamily="18" charset="0"/>
                                          </a:rPr>
                                          <m:t>𝑥</m:t>
                                        </m:r>
                                      </m:e>
                                      <m:sub>
                                        <m:r>
                                          <a:rPr lang="es-ES" i="1">
                                            <a:latin typeface="Cambria Math" panose="02040503050406030204" pitchFamily="18" charset="0"/>
                                          </a:rPr>
                                          <m:t>4,1</m:t>
                                        </m:r>
                                      </m:sub>
                                    </m:sSub>
                                    <m:r>
                                      <m:rPr>
                                        <m:brk m:alnAt="7"/>
                                      </m:rPr>
                                      <a:rPr lang="es-ES" i="1">
                                        <a:latin typeface="Cambria Math" panose="02040503050406030204" pitchFamily="18" charset="0"/>
                                      </a:rPr>
                                      <m:t>,</m:t>
                                    </m:r>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4,2</m:t>
                                        </m:r>
                                      </m:sub>
                                    </m:sSub>
                                    <m:r>
                                      <a:rPr lang="es-ES" i="1">
                                        <a:latin typeface="Cambria Math" panose="02040503050406030204" pitchFamily="18" charset="0"/>
                                      </a:rPr>
                                      <m:t>)</m:t>
                                    </m:r>
                                  </m:e>
                                  <m:e>
                                    <m:sSub>
                                      <m:sSubPr>
                                        <m:ctrlPr>
                                          <a:rPr lang="es-ES" i="1">
                                            <a:latin typeface="Cambria Math" panose="02040503050406030204" pitchFamily="18" charset="0"/>
                                          </a:rPr>
                                        </m:ctrlPr>
                                      </m:sSubPr>
                                      <m:e>
                                        <m:r>
                                          <a:rPr lang="es-ES" i="1">
                                            <a:latin typeface="Cambria Math" panose="02040503050406030204" pitchFamily="18" charset="0"/>
                                          </a:rPr>
                                          <m:t>𝑓</m:t>
                                        </m:r>
                                        <m:r>
                                          <a:rPr lang="es-ES" i="1">
                                            <a:latin typeface="Cambria Math" panose="02040503050406030204" pitchFamily="18" charset="0"/>
                                          </a:rPr>
                                          <m:t>(</m:t>
                                        </m:r>
                                        <m:r>
                                          <m:rPr>
                                            <m:brk m:alnAt="7"/>
                                          </m:rPr>
                                          <a:rPr lang="en-US" i="1">
                                            <a:latin typeface="Cambria Math" panose="02040503050406030204" pitchFamily="18" charset="0"/>
                                          </a:rPr>
                                          <m:t>𝑥</m:t>
                                        </m:r>
                                      </m:e>
                                      <m:sub>
                                        <m:r>
                                          <a:rPr lang="es-ES" i="1">
                                            <a:latin typeface="Cambria Math" panose="02040503050406030204" pitchFamily="18" charset="0"/>
                                          </a:rPr>
                                          <m:t>5,1</m:t>
                                        </m:r>
                                      </m:sub>
                                    </m:sSub>
                                    <m:r>
                                      <m:rPr>
                                        <m:brk m:alnAt="7"/>
                                      </m:rPr>
                                      <a:rPr lang="es-ES" i="1">
                                        <a:latin typeface="Cambria Math" panose="02040503050406030204" pitchFamily="18" charset="0"/>
                                      </a:rPr>
                                      <m:t>,</m:t>
                                    </m:r>
                                    <m:sSub>
                                      <m:sSubPr>
                                        <m:ctrlPr>
                                          <a:rPr lang="es-ES" i="1">
                                            <a:latin typeface="Cambria Math" panose="02040503050406030204" pitchFamily="18" charset="0"/>
                                          </a:rPr>
                                        </m:ctrlPr>
                                      </m:sSubPr>
                                      <m:e>
                                        <m:r>
                                          <m:rPr>
                                            <m:brk m:alnAt="7"/>
                                          </m:rPr>
                                          <a:rPr lang="en-US" i="1">
                                            <a:latin typeface="Cambria Math" panose="02040503050406030204" pitchFamily="18" charset="0"/>
                                          </a:rPr>
                                          <m:t>𝑥</m:t>
                                        </m:r>
                                      </m:e>
                                      <m:sub>
                                        <m:r>
                                          <a:rPr lang="es-ES" i="1">
                                            <a:latin typeface="Cambria Math" panose="02040503050406030204" pitchFamily="18" charset="0"/>
                                          </a:rPr>
                                          <m:t>5,2</m:t>
                                        </m:r>
                                      </m:sub>
                                    </m:sSub>
                                    <m:r>
                                      <a:rPr lang="es-ES" i="1">
                                        <a:latin typeface="Cambria Math" panose="02040503050406030204" pitchFamily="18" charset="0"/>
                                      </a:rPr>
                                      <m:t>)</m:t>
                                    </m:r>
                                  </m:e>
                                </m:eqArr>
                              </m:e>
                            </m:mr>
                          </m:m>
                        </m:e>
                      </m:d>
                    </m:oMath>
                  </m:oMathPara>
                </a14:m>
                <a:endParaRPr lang="es-MX" dirty="0"/>
              </a:p>
            </p:txBody>
          </p:sp>
        </mc:Choice>
        <mc:Fallback xmlns="">
          <p:sp>
            <p:nvSpPr>
              <p:cNvPr id="21" name="TextBox 20">
                <a:extLst>
                  <a:ext uri="{FF2B5EF4-FFF2-40B4-BE49-F238E27FC236}">
                    <a16:creationId xmlns:a16="http://schemas.microsoft.com/office/drawing/2014/main" id="{6E7A3B7F-17BF-8C91-3489-842973E4F648}"/>
                  </a:ext>
                </a:extLst>
              </p:cNvPr>
              <p:cNvSpPr txBox="1">
                <a:spLocks noRot="1" noChangeAspect="1" noMove="1" noResize="1" noEditPoints="1" noAdjustHandles="1" noChangeArrowheads="1" noChangeShapeType="1" noTextEdit="1"/>
              </p:cNvSpPr>
              <p:nvPr/>
            </p:nvSpPr>
            <p:spPr>
              <a:xfrm>
                <a:off x="9602306" y="2865653"/>
                <a:ext cx="1812612" cy="1491690"/>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407278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23</a:t>
            </a:fld>
            <a:endParaRPr lang="es-MX"/>
          </a:p>
        </p:txBody>
      </p:sp>
      <p:sp>
        <p:nvSpPr>
          <p:cNvPr id="17" name="TextBox 16">
            <a:extLst>
              <a:ext uri="{FF2B5EF4-FFF2-40B4-BE49-F238E27FC236}">
                <a16:creationId xmlns:a16="http://schemas.microsoft.com/office/drawing/2014/main" id="{C9FFEB80-156E-749D-9473-56C1883339FB}"/>
              </a:ext>
            </a:extLst>
          </p:cNvPr>
          <p:cNvSpPr txBox="1"/>
          <p:nvPr/>
        </p:nvSpPr>
        <p:spPr>
          <a:xfrm>
            <a:off x="174673" y="1972664"/>
            <a:ext cx="11842654" cy="4524315"/>
          </a:xfrm>
          <a:prstGeom prst="rect">
            <a:avLst/>
          </a:prstGeom>
          <a:noFill/>
        </p:spPr>
        <p:txBody>
          <a:bodyPr wrap="square">
            <a:spAutoFit/>
          </a:bodyPr>
          <a:lstStyle/>
          <a:p>
            <a:r>
              <a:rPr lang="es-MX" sz="2400" dirty="0">
                <a:latin typeface="Times New Roman" panose="02020603050405020304" pitchFamily="18" charset="0"/>
                <a:cs typeface="Times New Roman" panose="02020603050405020304" pitchFamily="18" charset="0"/>
              </a:rPr>
              <a:t>Basados en su aptitud, se seleccionan ciertos individuos de la población, los cuales son denominados padres (</a:t>
            </a:r>
            <a:r>
              <a:rPr lang="es-MX" sz="2400" b="1" dirty="0">
                <a:solidFill>
                  <a:schemeClr val="bg1"/>
                </a:solidFill>
                <a:latin typeface="Times New Roman" panose="02020603050405020304" pitchFamily="18" charset="0"/>
                <a:cs typeface="Times New Roman" panose="02020603050405020304" pitchFamily="18" charset="0"/>
              </a:rPr>
              <a:t>Selección de padres</a:t>
            </a:r>
            <a:r>
              <a:rPr lang="es-MX" sz="2400" dirty="0">
                <a:latin typeface="Times New Roman" panose="02020603050405020304" pitchFamily="18" charset="0"/>
                <a:cs typeface="Times New Roman" panose="02020603050405020304" pitchFamily="18" charset="0"/>
              </a:rPr>
              <a:t>).</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Estos padres se combinan mediante un proceso numérico (</a:t>
            </a:r>
            <a:r>
              <a:rPr lang="es-MX" sz="2400" b="1" dirty="0">
                <a:solidFill>
                  <a:schemeClr val="bg1"/>
                </a:solidFill>
                <a:latin typeface="Times New Roman" panose="02020603050405020304" pitchFamily="18" charset="0"/>
                <a:cs typeface="Times New Roman" panose="02020603050405020304" pitchFamily="18" charset="0"/>
              </a:rPr>
              <a:t>cruzamiento</a:t>
            </a:r>
            <a:r>
              <a:rPr lang="es-MX" sz="2400" dirty="0">
                <a:latin typeface="Times New Roman" panose="02020603050405020304" pitchFamily="18" charset="0"/>
                <a:cs typeface="Times New Roman" panose="02020603050405020304" pitchFamily="18" charset="0"/>
              </a:rPr>
              <a:t>) para generar nuevos individuos, conocidos como descendencia.</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Algunos de estos nuevos individuos experimentan modificaciones aleatorias (</a:t>
            </a:r>
            <a:r>
              <a:rPr lang="es-MX" sz="2400" b="1" dirty="0">
                <a:solidFill>
                  <a:schemeClr val="bg1"/>
                </a:solidFill>
                <a:latin typeface="Times New Roman" panose="02020603050405020304" pitchFamily="18" charset="0"/>
                <a:cs typeface="Times New Roman" panose="02020603050405020304" pitchFamily="18" charset="0"/>
              </a:rPr>
              <a:t>mutación</a:t>
            </a:r>
            <a:r>
              <a:rPr lang="es-MX" sz="2400" dirty="0">
                <a:latin typeface="Times New Roman" panose="02020603050405020304" pitchFamily="18" charset="0"/>
                <a:cs typeface="Times New Roman" panose="02020603050405020304" pitchFamily="18" charset="0"/>
              </a:rPr>
              <a:t>).</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Finalmente, se forma una nueva población al integrar la descendencia con la población original (</a:t>
            </a:r>
            <a:r>
              <a:rPr lang="es-MX" sz="2400" b="1" dirty="0">
                <a:solidFill>
                  <a:schemeClr val="bg1"/>
                </a:solidFill>
                <a:latin typeface="Times New Roman" panose="02020603050405020304" pitchFamily="18" charset="0"/>
                <a:cs typeface="Times New Roman" panose="02020603050405020304" pitchFamily="18" charset="0"/>
              </a:rPr>
              <a:t>Sustitución</a:t>
            </a:r>
            <a:r>
              <a:rPr lang="es-MX" sz="2400" dirty="0">
                <a:latin typeface="Times New Roman" panose="02020603050405020304" pitchFamily="18" charset="0"/>
                <a:cs typeface="Times New Roman" panose="02020603050405020304" pitchFamily="18" charset="0"/>
              </a:rPr>
              <a:t>).</a:t>
            </a:r>
          </a:p>
          <a:p>
            <a:endParaRPr lang="es-MX" sz="2400" b="1" dirty="0">
              <a:solidFill>
                <a:srgbClr val="FF0000"/>
              </a:solidFill>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Este proceso se repite de manera iterativa, cada iteración se conoce como </a:t>
            </a:r>
            <a:r>
              <a:rPr lang="es-MX" sz="2400" b="1" dirty="0">
                <a:latin typeface="Times New Roman" panose="02020603050405020304" pitchFamily="18" charset="0"/>
                <a:cs typeface="Times New Roman" panose="02020603050405020304" pitchFamily="18" charset="0"/>
              </a:rPr>
              <a:t>_____________</a:t>
            </a:r>
            <a:endParaRPr lang="es-MX" sz="2400" b="1" dirty="0"/>
          </a:p>
        </p:txBody>
      </p:sp>
    </p:spTree>
    <p:extLst>
      <p:ext uri="{BB962C8B-B14F-4D97-AF65-F5344CB8AC3E}">
        <p14:creationId xmlns:p14="http://schemas.microsoft.com/office/powerpoint/2010/main" val="256601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8D2-1F19-F46C-3CCE-C363CEAE25BB}"/>
              </a:ext>
            </a:extLst>
          </p:cNvPr>
          <p:cNvSpPr>
            <a:spLocks noGrp="1"/>
          </p:cNvSpPr>
          <p:nvPr>
            <p:ph type="title"/>
          </p:nvPr>
        </p:nvSpPr>
        <p:spPr/>
        <p:txBody>
          <a:bodyPr/>
          <a:lstStyle/>
          <a:p>
            <a:r>
              <a:rPr lang="es-ES" dirty="0"/>
              <a:t>Metáforas de los algoritmos genéticos</a:t>
            </a:r>
            <a:endParaRPr lang="es-MX" dirty="0"/>
          </a:p>
        </p:txBody>
      </p:sp>
      <p:sp>
        <p:nvSpPr>
          <p:cNvPr id="4" name="Slide Number Placeholder 3">
            <a:extLst>
              <a:ext uri="{FF2B5EF4-FFF2-40B4-BE49-F238E27FC236}">
                <a16:creationId xmlns:a16="http://schemas.microsoft.com/office/drawing/2014/main" id="{39BFAF8D-193D-C23D-846F-C6309E0FBE98}"/>
              </a:ext>
            </a:extLst>
          </p:cNvPr>
          <p:cNvSpPr>
            <a:spLocks noGrp="1"/>
          </p:cNvSpPr>
          <p:nvPr>
            <p:ph type="sldNum" sz="quarter" idx="12"/>
          </p:nvPr>
        </p:nvSpPr>
        <p:spPr/>
        <p:txBody>
          <a:bodyPr/>
          <a:lstStyle/>
          <a:p>
            <a:fld id="{27C49EEB-2137-4DDB-9BF5-5635C18E0A87}" type="slidenum">
              <a:rPr lang="es-MX" smtClean="0"/>
              <a:t>24</a:t>
            </a:fld>
            <a:endParaRPr lang="es-MX"/>
          </a:p>
        </p:txBody>
      </p:sp>
      <p:sp>
        <p:nvSpPr>
          <p:cNvPr id="17" name="TextBox 16">
            <a:extLst>
              <a:ext uri="{FF2B5EF4-FFF2-40B4-BE49-F238E27FC236}">
                <a16:creationId xmlns:a16="http://schemas.microsoft.com/office/drawing/2014/main" id="{C9FFEB80-156E-749D-9473-56C1883339FB}"/>
              </a:ext>
            </a:extLst>
          </p:cNvPr>
          <p:cNvSpPr txBox="1"/>
          <p:nvPr/>
        </p:nvSpPr>
        <p:spPr>
          <a:xfrm>
            <a:off x="384244" y="2000860"/>
            <a:ext cx="11029616" cy="5632311"/>
          </a:xfrm>
          <a:prstGeom prst="rect">
            <a:avLst/>
          </a:prstGeom>
          <a:noFill/>
          <a:ln>
            <a:solidFill>
              <a:schemeClr val="bg1"/>
            </a:solidFill>
          </a:ln>
        </p:spPr>
        <p:txBody>
          <a:bodyPr wrap="square">
            <a:spAutoFit/>
          </a:bodyPr>
          <a:lstStyle/>
          <a:p>
            <a:r>
              <a:rPr lang="es-MX" sz="2400" dirty="0">
                <a:latin typeface="Times New Roman" panose="02020603050405020304" pitchFamily="18" charset="0"/>
                <a:cs typeface="Times New Roman" panose="02020603050405020304" pitchFamily="18" charset="0"/>
              </a:rPr>
              <a:t>Basados en su aptitud, se seleccionan ciertos individuos de la población, los cuales son denominados padres (</a:t>
            </a:r>
            <a:r>
              <a:rPr lang="es-MX" sz="2400" b="1" dirty="0">
                <a:solidFill>
                  <a:srgbClr val="FF0000"/>
                </a:solidFill>
                <a:latin typeface="Times New Roman" panose="02020603050405020304" pitchFamily="18" charset="0"/>
                <a:cs typeface="Times New Roman" panose="02020603050405020304" pitchFamily="18" charset="0"/>
              </a:rPr>
              <a:t>Selección de padres</a:t>
            </a:r>
            <a:r>
              <a:rPr lang="es-MX" sz="2400" dirty="0">
                <a:latin typeface="Times New Roman" panose="02020603050405020304" pitchFamily="18" charset="0"/>
                <a:cs typeface="Times New Roman" panose="02020603050405020304" pitchFamily="18" charset="0"/>
              </a:rPr>
              <a:t>).</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Estos padres se combinan mediante un proceso numérico (</a:t>
            </a:r>
            <a:r>
              <a:rPr lang="es-MX" sz="2400" b="1" dirty="0">
                <a:solidFill>
                  <a:srgbClr val="FF0000"/>
                </a:solidFill>
                <a:latin typeface="Times New Roman" panose="02020603050405020304" pitchFamily="18" charset="0"/>
                <a:cs typeface="Times New Roman" panose="02020603050405020304" pitchFamily="18" charset="0"/>
              </a:rPr>
              <a:t>cruzamiento</a:t>
            </a:r>
            <a:r>
              <a:rPr lang="es-MX" sz="2400" dirty="0">
                <a:latin typeface="Times New Roman" panose="02020603050405020304" pitchFamily="18" charset="0"/>
                <a:cs typeface="Times New Roman" panose="02020603050405020304" pitchFamily="18" charset="0"/>
              </a:rPr>
              <a:t>) para generar nuevos individuos, conocidos como descendencia.</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Algunos de estos nuevos individuos experimentan modificaciones aleatorias (</a:t>
            </a:r>
            <a:r>
              <a:rPr lang="es-MX" sz="2400" b="1" dirty="0">
                <a:solidFill>
                  <a:srgbClr val="FF0000"/>
                </a:solidFill>
                <a:latin typeface="Times New Roman" panose="02020603050405020304" pitchFamily="18" charset="0"/>
                <a:cs typeface="Times New Roman" panose="02020603050405020304" pitchFamily="18" charset="0"/>
              </a:rPr>
              <a:t>mutación</a:t>
            </a:r>
            <a:r>
              <a:rPr lang="es-MX" sz="2400" dirty="0">
                <a:latin typeface="Times New Roman" panose="02020603050405020304" pitchFamily="18" charset="0"/>
                <a:cs typeface="Times New Roman" panose="02020603050405020304" pitchFamily="18" charset="0"/>
              </a:rPr>
              <a:t>).</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Finalmente, se forma una nueva población al integrar la descendencia con la población original (</a:t>
            </a:r>
            <a:r>
              <a:rPr lang="es-MX" sz="2400" b="1" dirty="0">
                <a:solidFill>
                  <a:srgbClr val="FF0000"/>
                </a:solidFill>
                <a:latin typeface="Times New Roman" panose="02020603050405020304" pitchFamily="18" charset="0"/>
                <a:cs typeface="Times New Roman" panose="02020603050405020304" pitchFamily="18" charset="0"/>
              </a:rPr>
              <a:t>Sustitución</a:t>
            </a:r>
            <a:r>
              <a:rPr lang="es-MX" sz="2400" dirty="0">
                <a:latin typeface="Times New Roman" panose="02020603050405020304" pitchFamily="18" charset="0"/>
                <a:cs typeface="Times New Roman" panose="02020603050405020304" pitchFamily="18" charset="0"/>
              </a:rPr>
              <a:t>).</a:t>
            </a:r>
          </a:p>
          <a:p>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Este proceso se repite de manera iterativa, cada iteración se conoce como </a:t>
            </a:r>
            <a:r>
              <a:rPr lang="es-MX" sz="2400" b="1" dirty="0">
                <a:solidFill>
                  <a:srgbClr val="FF0000"/>
                </a:solidFill>
                <a:latin typeface="Times New Roman" panose="02020603050405020304" pitchFamily="18" charset="0"/>
                <a:cs typeface="Times New Roman" panose="02020603050405020304" pitchFamily="18" charset="0"/>
              </a:rPr>
              <a:t>generación</a:t>
            </a:r>
          </a:p>
          <a:p>
            <a:endParaRPr lang="es-MX" sz="2400" b="1" dirty="0">
              <a:solidFill>
                <a:srgbClr val="FF0000"/>
              </a:solidFill>
              <a:latin typeface="Times New Roman" panose="02020603050405020304" pitchFamily="18" charset="0"/>
              <a:cs typeface="Times New Roman" panose="02020603050405020304" pitchFamily="18" charset="0"/>
            </a:endParaRPr>
          </a:p>
          <a:p>
            <a:endParaRPr lang="es-MX" sz="2400" b="1" dirty="0">
              <a:solidFill>
                <a:srgbClr val="FF0000"/>
              </a:solidFill>
            </a:endParaRPr>
          </a:p>
        </p:txBody>
      </p:sp>
    </p:spTree>
    <p:extLst>
      <p:ext uri="{BB962C8B-B14F-4D97-AF65-F5344CB8AC3E}">
        <p14:creationId xmlns:p14="http://schemas.microsoft.com/office/powerpoint/2010/main" val="283720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74A1-9605-DFED-01ED-B1E7797B38CE}"/>
              </a:ext>
            </a:extLst>
          </p:cNvPr>
          <p:cNvSpPr>
            <a:spLocks noGrp="1"/>
          </p:cNvSpPr>
          <p:nvPr>
            <p:ph type="title"/>
          </p:nvPr>
        </p:nvSpPr>
        <p:spPr/>
        <p:txBody>
          <a:bodyPr/>
          <a:lstStyle/>
          <a:p>
            <a:r>
              <a:rPr lang="es-ES" dirty="0"/>
              <a:t>Algoritmo genético: representación en reales</a:t>
            </a:r>
            <a:endParaRPr lang="es-MX" dirty="0"/>
          </a:p>
        </p:txBody>
      </p:sp>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25</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718332" y="2020070"/>
            <a:ext cx="8256855" cy="4617033"/>
          </a:xfrm>
          <a:prstGeom prst="rect">
            <a:avLst/>
          </a:prstGeom>
        </p:spPr>
        <p:txBody>
          <a:bodyPr wrap="square">
            <a:spAutoFit/>
          </a:bodyPr>
          <a:lstStyle/>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INPUTS (Tamaño de Población, Número de generaciones,  %cruzamiento, %mutación, Número de variables)</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1. Generación de población inicial</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2. Evaluación de población en la FO (cálculo de aptitud)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FOR</a:t>
            </a:r>
            <a:r>
              <a:rPr lang="es-ES" sz="2000" b="1" dirty="0">
                <a:latin typeface="Gill Sans MT (Títulos)"/>
                <a:ea typeface="Calibri" panose="020F0502020204030204" pitchFamily="34" charset="0"/>
                <a:cs typeface="Times New Roman" panose="02020603050405020304" pitchFamily="18" charset="0"/>
              </a:rPr>
              <a:t> generación desde 1 hasta </a:t>
            </a:r>
            <a:r>
              <a:rPr lang="es-ES" sz="2000" b="1" dirty="0" err="1">
                <a:latin typeface="Gill Sans MT (Títulos)"/>
                <a:ea typeface="Calibri" panose="020F0502020204030204" pitchFamily="34" charset="0"/>
                <a:cs typeface="Times New Roman" panose="02020603050405020304" pitchFamily="18" charset="0"/>
              </a:rPr>
              <a:t>GenMax</a:t>
            </a: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3. Selección de padres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Cruzamiento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Mutación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6. Evaluación de los descendientes en la FO (cálculo de aptitud)</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7. Sustitución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ENDFOR</a:t>
            </a:r>
          </a:p>
        </p:txBody>
      </p:sp>
    </p:spTree>
    <p:extLst>
      <p:ext uri="{BB962C8B-B14F-4D97-AF65-F5344CB8AC3E}">
        <p14:creationId xmlns:p14="http://schemas.microsoft.com/office/powerpoint/2010/main" val="307670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26</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869A1F-EEBD-B888-6AD2-42990190216C}"/>
                  </a:ext>
                </a:extLst>
              </p:cNvPr>
              <p:cNvSpPr txBox="1"/>
              <p:nvPr/>
            </p:nvSpPr>
            <p:spPr>
              <a:xfrm>
                <a:off x="600496" y="935893"/>
                <a:ext cx="11404210" cy="1200329"/>
              </a:xfrm>
              <a:prstGeom prst="rect">
                <a:avLst/>
              </a:prstGeom>
              <a:noFill/>
            </p:spPr>
            <p:txBody>
              <a:bodyPr wrap="square">
                <a:spAutoFit/>
              </a:bodyPr>
              <a:lstStyle/>
              <a:p>
                <a:r>
                  <a:rPr lang="es-MX" b="1" i="1" dirty="0">
                    <a:latin typeface="Times New Roman" panose="02020603050405020304" pitchFamily="18" charset="0"/>
                    <a:cs typeface="Times New Roman" panose="02020603050405020304" pitchFamily="18" charset="0"/>
                  </a:rPr>
                  <a:t>Generación de la población inicial</a:t>
                </a:r>
              </a:p>
              <a:p>
                <a:endParaRPr lang="es-MX" b="1" i="1"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Cada individuo de la población inicial  se genera aleatoriamente (distribución uniforme). Entre los rangos de cada variable, por ejemplo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p:txBody>
          </p:sp>
        </mc:Choice>
        <mc:Fallback xmlns="">
          <p:sp>
            <p:nvSpPr>
              <p:cNvPr id="6" name="TextBox 5">
                <a:extLst>
                  <a:ext uri="{FF2B5EF4-FFF2-40B4-BE49-F238E27FC236}">
                    <a16:creationId xmlns:a16="http://schemas.microsoft.com/office/drawing/2014/main" id="{24869A1F-EEBD-B888-6AD2-42990190216C}"/>
                  </a:ext>
                </a:extLst>
              </p:cNvPr>
              <p:cNvSpPr txBox="1">
                <a:spLocks noRot="1" noChangeAspect="1" noMove="1" noResize="1" noEditPoints="1" noAdjustHandles="1" noChangeArrowheads="1" noChangeShapeType="1" noTextEdit="1"/>
              </p:cNvSpPr>
              <p:nvPr/>
            </p:nvSpPr>
            <p:spPr>
              <a:xfrm>
                <a:off x="600496" y="935893"/>
                <a:ext cx="11404210" cy="1200329"/>
              </a:xfrm>
              <a:prstGeom prst="rect">
                <a:avLst/>
              </a:prstGeom>
              <a:blipFill>
                <a:blip r:embed="rId2"/>
                <a:stretch>
                  <a:fillRect l="-481" t="-3061" b="-7653"/>
                </a:stretch>
              </a:blipFill>
            </p:spPr>
            <p:txBody>
              <a:bodyPr/>
              <a:lstStyle/>
              <a:p>
                <a:r>
                  <a:rPr lang="es-MX">
                    <a:noFill/>
                  </a:rPr>
                  <a:t> </a:t>
                </a:r>
              </a:p>
            </p:txBody>
          </p:sp>
        </mc:Fallback>
      </mc:AlternateContent>
    </p:spTree>
    <p:extLst>
      <p:ext uri="{BB962C8B-B14F-4D97-AF65-F5344CB8AC3E}">
        <p14:creationId xmlns:p14="http://schemas.microsoft.com/office/powerpoint/2010/main" val="3243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27</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869A1F-EEBD-B888-6AD2-42990190216C}"/>
                  </a:ext>
                </a:extLst>
              </p:cNvPr>
              <p:cNvSpPr txBox="1"/>
              <p:nvPr/>
            </p:nvSpPr>
            <p:spPr>
              <a:xfrm>
                <a:off x="600496" y="935893"/>
                <a:ext cx="11404210" cy="1200329"/>
              </a:xfrm>
              <a:prstGeom prst="rect">
                <a:avLst/>
              </a:prstGeom>
              <a:noFill/>
            </p:spPr>
            <p:txBody>
              <a:bodyPr wrap="square">
                <a:spAutoFit/>
              </a:bodyPr>
              <a:lstStyle/>
              <a:p>
                <a:r>
                  <a:rPr lang="es-MX" b="1" i="1" dirty="0">
                    <a:latin typeface="Times New Roman" panose="02020603050405020304" pitchFamily="18" charset="0"/>
                    <a:cs typeface="Times New Roman" panose="02020603050405020304" pitchFamily="18" charset="0"/>
                  </a:rPr>
                  <a:t>Generación de la población inicial</a:t>
                </a:r>
              </a:p>
              <a:p>
                <a:endParaRPr lang="es-MX" b="1" i="1"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Cada individuo de la población inicial  se genera aleatoriamente (distribución uniforme). Entre los rangos de cada variable, por ejemplo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p:txBody>
          </p:sp>
        </mc:Choice>
        <mc:Fallback xmlns="">
          <p:sp>
            <p:nvSpPr>
              <p:cNvPr id="6" name="TextBox 5">
                <a:extLst>
                  <a:ext uri="{FF2B5EF4-FFF2-40B4-BE49-F238E27FC236}">
                    <a16:creationId xmlns:a16="http://schemas.microsoft.com/office/drawing/2014/main" id="{24869A1F-EEBD-B888-6AD2-42990190216C}"/>
                  </a:ext>
                </a:extLst>
              </p:cNvPr>
              <p:cNvSpPr txBox="1">
                <a:spLocks noRot="1" noChangeAspect="1" noMove="1" noResize="1" noEditPoints="1" noAdjustHandles="1" noChangeArrowheads="1" noChangeShapeType="1" noTextEdit="1"/>
              </p:cNvSpPr>
              <p:nvPr/>
            </p:nvSpPr>
            <p:spPr>
              <a:xfrm>
                <a:off x="600496" y="935893"/>
                <a:ext cx="11404210" cy="1200329"/>
              </a:xfrm>
              <a:prstGeom prst="rect">
                <a:avLst/>
              </a:prstGeom>
              <a:blipFill>
                <a:blip r:embed="rId2"/>
                <a:stretch>
                  <a:fillRect l="-445" t="-2105" b="-7368"/>
                </a:stretch>
              </a:blipFill>
            </p:spPr>
            <p:txBody>
              <a:bodyPr/>
              <a:lstStyle/>
              <a:p>
                <a:r>
                  <a:rPr lang="es-MX">
                    <a:noFill/>
                  </a:rPr>
                  <a:t> </a:t>
                </a:r>
              </a:p>
            </p:txBody>
          </p:sp>
        </mc:Fallback>
      </mc:AlternateContent>
      <p:sp>
        <p:nvSpPr>
          <p:cNvPr id="9" name="Google Shape;334;p20">
            <a:extLst>
              <a:ext uri="{FF2B5EF4-FFF2-40B4-BE49-F238E27FC236}">
                <a16:creationId xmlns:a16="http://schemas.microsoft.com/office/drawing/2014/main" id="{DD37277A-0B60-650F-804B-C5D2D38468E2}"/>
              </a:ext>
            </a:extLst>
          </p:cNvPr>
          <p:cNvSpPr txBox="1"/>
          <p:nvPr/>
        </p:nvSpPr>
        <p:spPr>
          <a:xfrm>
            <a:off x="3316929" y="2766838"/>
            <a:ext cx="4549066" cy="18158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s-MX" sz="1600" b="1" dirty="0">
                <a:solidFill>
                  <a:srgbClr val="000000"/>
                </a:solidFill>
                <a:latin typeface="Times New Roman"/>
                <a:ea typeface="Times New Roman"/>
                <a:cs typeface="Times New Roman"/>
                <a:sym typeface="Times New Roman"/>
              </a:rPr>
              <a:t>Para</a:t>
            </a:r>
            <a:r>
              <a:rPr lang="es-MX" sz="1600" dirty="0">
                <a:solidFill>
                  <a:srgbClr val="000000"/>
                </a:solidFill>
                <a:latin typeface="Times New Roman"/>
                <a:ea typeface="Times New Roman"/>
                <a:cs typeface="Times New Roman"/>
                <a:sym typeface="Times New Roman"/>
              </a:rPr>
              <a:t> i desde 1 hasta </a:t>
            </a:r>
            <a:r>
              <a:rPr lang="es-ES" sz="1600" dirty="0">
                <a:solidFill>
                  <a:srgbClr val="000000"/>
                </a:solidFill>
                <a:latin typeface="Times New Roman"/>
                <a:ea typeface="Times New Roman"/>
                <a:cs typeface="Times New Roman"/>
                <a:sym typeface="Times New Roman"/>
              </a:rPr>
              <a:t>Tamaño de población</a:t>
            </a:r>
            <a:endParaRPr dirty="0"/>
          </a:p>
          <a:p>
            <a:pPr marL="0" marR="0" lvl="0" indent="0" algn="l" rtl="0">
              <a:lnSpc>
                <a:spcPct val="100000"/>
              </a:lnSpc>
              <a:spcBef>
                <a:spcPts val="0"/>
              </a:spcBef>
              <a:spcAft>
                <a:spcPts val="0"/>
              </a:spcAft>
              <a:buClr>
                <a:schemeClr val="dk1"/>
              </a:buClr>
              <a:buSzPts val="1600"/>
              <a:buFont typeface="Gill Sans"/>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0" i="0" u="none" strike="noStrike" cap="none" dirty="0">
                <a:solidFill>
                  <a:srgbClr val="000000"/>
                </a:solidFill>
                <a:latin typeface="Times New Roman"/>
                <a:ea typeface="Times New Roman"/>
                <a:cs typeface="Times New Roman"/>
                <a:sym typeface="Times New Roman"/>
              </a:rPr>
              <a:t>	</a:t>
            </a:r>
            <a:r>
              <a:rPr lang="es-MX" sz="1600" b="1" i="0" u="none" strike="noStrike" cap="none" dirty="0">
                <a:solidFill>
                  <a:srgbClr val="000000"/>
                </a:solidFill>
                <a:latin typeface="Times New Roman"/>
                <a:ea typeface="Times New Roman"/>
                <a:cs typeface="Times New Roman"/>
                <a:sym typeface="Times New Roman"/>
              </a:rPr>
              <a:t>Para</a:t>
            </a:r>
            <a:r>
              <a:rPr lang="es-MX" sz="1600" b="0" i="0" u="none" strike="noStrike" cap="none" dirty="0">
                <a:solidFill>
                  <a:srgbClr val="000000"/>
                </a:solidFill>
                <a:latin typeface="Times New Roman"/>
                <a:ea typeface="Times New Roman"/>
                <a:cs typeface="Times New Roman"/>
                <a:sym typeface="Times New Roman"/>
              </a:rPr>
              <a:t> j desde 1 hasta Número de variables:</a:t>
            </a:r>
            <a:endParaRPr dirty="0"/>
          </a:p>
          <a:p>
            <a:pPr marL="0" marR="0" lvl="0" indent="0" algn="l" rtl="0">
              <a:lnSpc>
                <a:spcPct val="100000"/>
              </a:lnSpc>
              <a:spcBef>
                <a:spcPts val="0"/>
              </a:spcBef>
              <a:spcAft>
                <a:spcPts val="0"/>
              </a:spcAft>
              <a:buClr>
                <a:schemeClr val="dk1"/>
              </a:buClr>
              <a:buSzPts val="1600"/>
              <a:buFont typeface="Gill Sans"/>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Gill Sans"/>
              <a:buNone/>
            </a:pPr>
            <a:endParaRPr sz="1600" b="1"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1" dirty="0">
                <a:solidFill>
                  <a:srgbClr val="000000"/>
                </a:solidFill>
                <a:latin typeface="Times New Roman"/>
                <a:ea typeface="Times New Roman"/>
                <a:cs typeface="Times New Roman"/>
                <a:sym typeface="Times New Roman"/>
              </a:rPr>
              <a:t>	Fin</a:t>
            </a:r>
            <a:r>
              <a:rPr lang="es-MX" sz="1600" dirty="0">
                <a:solidFill>
                  <a:srgbClr val="000000"/>
                </a:solidFill>
                <a:latin typeface="Times New Roman"/>
                <a:ea typeface="Times New Roman"/>
                <a:cs typeface="Times New Roman"/>
                <a:sym typeface="Times New Roman"/>
              </a:rPr>
              <a:t> </a:t>
            </a: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1" i="0" u="none" strike="noStrike" cap="none" dirty="0">
                <a:solidFill>
                  <a:srgbClr val="000000"/>
                </a:solidFill>
                <a:latin typeface="Times New Roman"/>
                <a:ea typeface="Times New Roman"/>
                <a:cs typeface="Times New Roman"/>
                <a:sym typeface="Times New Roman"/>
              </a:rPr>
              <a:t>Fin</a:t>
            </a:r>
            <a:r>
              <a:rPr lang="es-MX" sz="1600" b="0" i="0" u="none" strike="noStrike" cap="none" dirty="0">
                <a:solidFill>
                  <a:srgbClr val="000000"/>
                </a:solidFill>
                <a:latin typeface="Times New Roman"/>
                <a:ea typeface="Times New Roman"/>
                <a:cs typeface="Times New Roman"/>
                <a:sym typeface="Times New Roman"/>
              </a:rPr>
              <a:t> </a:t>
            </a:r>
            <a:endParaRPr dirty="0"/>
          </a:p>
        </p:txBody>
      </p:sp>
      <p:sp>
        <p:nvSpPr>
          <p:cNvPr id="11" name="Google Shape;335;p20">
            <a:extLst>
              <a:ext uri="{FF2B5EF4-FFF2-40B4-BE49-F238E27FC236}">
                <a16:creationId xmlns:a16="http://schemas.microsoft.com/office/drawing/2014/main" id="{2353AA57-EFDD-63A5-0C48-D7386DEE0526}"/>
              </a:ext>
            </a:extLst>
          </p:cNvPr>
          <p:cNvSpPr txBox="1"/>
          <p:nvPr/>
        </p:nvSpPr>
        <p:spPr>
          <a:xfrm>
            <a:off x="3937073" y="3674758"/>
            <a:ext cx="3308777" cy="302712"/>
          </a:xfrm>
          <a:prstGeom prst="rect">
            <a:avLst/>
          </a:prstGeom>
          <a:blipFill rotWithShape="1">
            <a:blip r:embed="rId3">
              <a:alphaModFix/>
            </a:blip>
            <a:stretch>
              <a:fillRect b="-2799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latin typeface="Gill Sans"/>
                <a:ea typeface="Gill Sans"/>
                <a:cs typeface="Gill Sans"/>
                <a:sym typeface="Gill Sans"/>
              </a:rPr>
              <a:t> </a:t>
            </a:r>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1CA4E1-08EB-F78F-EC1B-6C66FE3099F3}"/>
                  </a:ext>
                </a:extLst>
              </p:cNvPr>
              <p:cNvSpPr txBox="1"/>
              <p:nvPr/>
            </p:nvSpPr>
            <p:spPr>
              <a:xfrm>
                <a:off x="393958" y="5438527"/>
                <a:ext cx="10408747" cy="646331"/>
              </a:xfrm>
              <a:prstGeom prst="rect">
                <a:avLst/>
              </a:prstGeom>
              <a:noFill/>
            </p:spPr>
            <p:txBody>
              <a:bodyPr wrap="none" rtlCol="0">
                <a:spAutoFit/>
              </a:bodyPr>
              <a:lstStyle/>
              <a:p>
                <a:r>
                  <a:rPr lang="es-ES" b="1" dirty="0"/>
                  <a:t>Ejercicio 1. </a:t>
                </a:r>
                <a:r>
                  <a:rPr lang="es-ES" dirty="0"/>
                  <a:t>Generar una población de dos individuos con ,variables en los intervalos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a:p>
                <a:r>
                  <a:rPr lang="en-US" dirty="0">
                    <a:latin typeface="Times New Roman" panose="02020603050405020304" pitchFamily="18" charset="0"/>
                    <a:cs typeface="Times New Roman" panose="02020603050405020304" pitchFamily="18" charset="0"/>
                  </a:rPr>
                  <a:t>C</a:t>
                </a:r>
                <a:r>
                  <a:rPr lang="es-ES" dirty="0" err="1"/>
                  <a:t>onsiderar</a:t>
                </a:r>
                <a:r>
                  <a:rPr lang="es-ES" dirty="0"/>
                  <a:t> que se generaron los aleatorios rand=</a:t>
                </a:r>
                <a:r>
                  <a:rPr lang="en-US" dirty="0"/>
                  <a:t>[0.1 0.9 0.5 0.7]</a:t>
                </a:r>
                <a:r>
                  <a:rPr lang="es-ES" dirty="0"/>
                  <a:t> </a:t>
                </a:r>
                <a:endParaRPr lang="es-MX" dirty="0"/>
              </a:p>
            </p:txBody>
          </p:sp>
        </mc:Choice>
        <mc:Fallback xmlns="">
          <p:sp>
            <p:nvSpPr>
              <p:cNvPr id="2" name="TextBox 1">
                <a:extLst>
                  <a:ext uri="{FF2B5EF4-FFF2-40B4-BE49-F238E27FC236}">
                    <a16:creationId xmlns:a16="http://schemas.microsoft.com/office/drawing/2014/main" id="{801CA4E1-08EB-F78F-EC1B-6C66FE3099F3}"/>
                  </a:ext>
                </a:extLst>
              </p:cNvPr>
              <p:cNvSpPr txBox="1">
                <a:spLocks noRot="1" noChangeAspect="1" noMove="1" noResize="1" noEditPoints="1" noAdjustHandles="1" noChangeArrowheads="1" noChangeShapeType="1" noTextEdit="1"/>
              </p:cNvSpPr>
              <p:nvPr/>
            </p:nvSpPr>
            <p:spPr>
              <a:xfrm>
                <a:off x="393958" y="5438527"/>
                <a:ext cx="10408747" cy="646331"/>
              </a:xfrm>
              <a:prstGeom prst="rect">
                <a:avLst/>
              </a:prstGeom>
              <a:blipFill>
                <a:blip r:embed="rId4"/>
                <a:stretch>
                  <a:fillRect l="-610" t="-3846" b="-13462"/>
                </a:stretch>
              </a:blipFill>
            </p:spPr>
            <p:txBody>
              <a:bodyPr/>
              <a:lstStyle/>
              <a:p>
                <a:r>
                  <a:rPr lang="es-MX">
                    <a:noFill/>
                  </a:rPr>
                  <a:t> </a:t>
                </a:r>
              </a:p>
            </p:txBody>
          </p:sp>
        </mc:Fallback>
      </mc:AlternateContent>
    </p:spTree>
    <p:extLst>
      <p:ext uri="{BB962C8B-B14F-4D97-AF65-F5344CB8AC3E}">
        <p14:creationId xmlns:p14="http://schemas.microsoft.com/office/powerpoint/2010/main" val="290571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28</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104953"/>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Selección de padres</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operador de selección es responsable de escoger los individuos con más oportunidades para la reproducción y la mutación. Con vistas a imitar lo que ocurre en la naturaleza, se otorga mayor oportunidad de reproducción a los individuos más aptos. Por tanto, la selección de un individuo estará relacionada con su aptitud. No se debe, sin embargo, eliminar definitivamente las probabilidades de reproducción de los peores individuos, pues en pocas generaciones la población pudiera converger a un resultado con una exploración vaga, lo que se conoce como </a:t>
            </a:r>
            <a:r>
              <a:rPr lang="es-ES_tradnl" sz="1800" b="1" dirty="0">
                <a:effectLst/>
                <a:latin typeface="Times New Roman" panose="02020603050405020304" pitchFamily="18" charset="0"/>
                <a:ea typeface="Calibri" panose="020F0502020204030204" pitchFamily="34" charset="0"/>
                <a:cs typeface="Times New Roman" panose="02020603050405020304" pitchFamily="18" charset="0"/>
              </a:rPr>
              <a:t>convergencia prematura</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86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29</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4600" y="76217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093414-FCD2-0B4B-2AC3-CC0AFF720AA4}"/>
              </a:ext>
            </a:extLst>
          </p:cNvPr>
          <p:cNvSpPr txBox="1"/>
          <p:nvPr/>
        </p:nvSpPr>
        <p:spPr>
          <a:xfrm>
            <a:off x="1453756" y="2846348"/>
            <a:ext cx="9630799"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n-US" dirty="0" err="1">
                <a:latin typeface="Times New Roman" panose="02020603050405020304" pitchFamily="18" charset="0"/>
                <a:cs typeface="Times New Roman" panose="02020603050405020304" pitchFamily="18" charset="0"/>
              </a:rPr>
              <a:t>Competencia</a:t>
            </a:r>
            <a:r>
              <a:rPr lang="en-US" dirty="0">
                <a:latin typeface="Times New Roman" panose="02020603050405020304" pitchFamily="18" charset="0"/>
                <a:cs typeface="Times New Roman" panose="02020603050405020304" pitchFamily="18" charset="0"/>
              </a:rPr>
              <a:t> entre dos o m</a:t>
            </a:r>
            <a:r>
              <a:rPr lang="es-ES" dirty="0" err="1">
                <a:latin typeface="Times New Roman" panose="02020603050405020304" pitchFamily="18" charset="0"/>
                <a:cs typeface="Times New Roman" panose="02020603050405020304" pitchFamily="18" charset="0"/>
              </a:rPr>
              <a:t>ás</a:t>
            </a:r>
            <a:r>
              <a:rPr lang="es-ES" dirty="0">
                <a:latin typeface="Times New Roman" panose="02020603050405020304" pitchFamily="18" charset="0"/>
                <a:cs typeface="Times New Roman" panose="02020603050405020304" pitchFamily="18" charset="0"/>
              </a:rPr>
              <a:t> individuos para ser seleccionados como padres</a:t>
            </a:r>
          </a:p>
          <a:p>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Tamaño: Número de individuos que participan en el torneo (Presión de selección)</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Criterio: Compiten considerando la función objetivo como indicador de calidad</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Variante: </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Determinísta</a:t>
            </a:r>
            <a:r>
              <a:rPr lang="es-ES" dirty="0">
                <a:latin typeface="Times New Roman" panose="02020603050405020304" pitchFamily="18" charset="0"/>
                <a:cs typeface="Times New Roman" panose="02020603050405020304" pitchFamily="18" charset="0"/>
              </a:rPr>
              <a:t>: Siempre gana el mejor</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Probabilísta</a:t>
            </a:r>
            <a:r>
              <a:rPr lang="es-ES" dirty="0">
                <a:latin typeface="Times New Roman" panose="02020603050405020304" pitchFamily="18" charset="0"/>
                <a:cs typeface="Times New Roman" panose="02020603050405020304" pitchFamily="18" charset="0"/>
              </a:rPr>
              <a:t>: Se asigna una probabilidad de que gane el mejor igual o superior al 0.5</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Diseño del torneo: 	En algoritmos Genéticos dos padres generan dos descendientes. Por tanto para generar </a:t>
            </a:r>
            <a:r>
              <a:rPr lang="es-ES" b="1" i="1" dirty="0">
                <a:latin typeface="Times New Roman" panose="02020603050405020304" pitchFamily="18" charset="0"/>
                <a:cs typeface="Times New Roman" panose="02020603050405020304" pitchFamily="18" charset="0"/>
              </a:rPr>
              <a:t>n</a:t>
            </a:r>
            <a:r>
              <a:rPr lang="es-ES" dirty="0">
                <a:latin typeface="Times New Roman" panose="02020603050405020304" pitchFamily="18" charset="0"/>
                <a:cs typeface="Times New Roman" panose="02020603050405020304" pitchFamily="18" charset="0"/>
              </a:rPr>
              <a:t> hijos necesito ______ padres. Por tanto necesito llevar a cabo _____ torneos. Los torneos se construyen de manera aleatoria.</a:t>
            </a:r>
          </a:p>
          <a:p>
            <a:endParaRPr lang="es-E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C5AC0C-A2A9-041D-C121-C1B01724855B}"/>
              </a:ext>
            </a:extLst>
          </p:cNvPr>
          <p:cNvPicPr>
            <a:picLocks noChangeAspect="1"/>
          </p:cNvPicPr>
          <p:nvPr/>
        </p:nvPicPr>
        <p:blipFill>
          <a:blip r:embed="rId2"/>
          <a:stretch>
            <a:fillRect/>
          </a:stretch>
        </p:blipFill>
        <p:spPr>
          <a:xfrm>
            <a:off x="393896" y="753881"/>
            <a:ext cx="2710704" cy="1795401"/>
          </a:xfrm>
          <a:prstGeom prst="rect">
            <a:avLst/>
          </a:prstGeom>
        </p:spPr>
      </p:pic>
    </p:spTree>
    <p:extLst>
      <p:ext uri="{BB962C8B-B14F-4D97-AF65-F5344CB8AC3E}">
        <p14:creationId xmlns:p14="http://schemas.microsoft.com/office/powerpoint/2010/main" val="21088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CF4D-9D2E-7344-D531-BAA4E0103CB3}"/>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A0DD7CBF-19D3-10F7-D717-84F5AEAECBFF}"/>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3</a:t>
            </a:fld>
            <a:endParaRPr lang="es-MX" sz="1600" dirty="0"/>
          </a:p>
        </p:txBody>
      </p:sp>
      <p:sp>
        <p:nvSpPr>
          <p:cNvPr id="23" name="Título 12">
            <a:extLst>
              <a:ext uri="{FF2B5EF4-FFF2-40B4-BE49-F238E27FC236}">
                <a16:creationId xmlns:a16="http://schemas.microsoft.com/office/drawing/2014/main" id="{A9C8A0AD-16BF-B140-6E0B-E16194436EFF}"/>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54E96C5-6C1E-2627-4B0B-51B9F250B024}"/>
                  </a:ext>
                </a:extLst>
              </p:cNvPr>
              <p:cNvGraphicFramePr>
                <a:graphicFrameLocks noGrp="1"/>
              </p:cNvGraphicFramePr>
              <p:nvPr>
                <p:extLst>
                  <p:ext uri="{D42A27DB-BD31-4B8C-83A1-F6EECF244321}">
                    <p14:modId xmlns:p14="http://schemas.microsoft.com/office/powerpoint/2010/main" val="3365914803"/>
                  </p:ext>
                </p:extLst>
              </p:nvPr>
            </p:nvGraphicFramePr>
            <p:xfrm>
              <a:off x="0" y="2479904"/>
              <a:ext cx="4712715" cy="40640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20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nor/>
                                  </m:rPr>
                                  <a:rPr lang="es-419" sz="20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m:t>
                                </m:r>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r>
                                  <m:rPr>
                                    <m:nor/>
                                  </m:rPr>
                                  <a:rPr lang="es-419" sz="20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nor/>
                                  </m:rPr>
                                  <a:rPr lang="es-419" sz="20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r>
                                  <m:rPr>
                                    <m:nor/>
                                  </m:rPr>
                                  <a:rPr lang="es-419" sz="20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8</m:t>
                                </m:r>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MX"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MX" sz="20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40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5" name="Table 4">
                <a:extLst>
                  <a:ext uri="{FF2B5EF4-FFF2-40B4-BE49-F238E27FC236}">
                    <a16:creationId xmlns:a16="http://schemas.microsoft.com/office/drawing/2014/main" id="{354E96C5-6C1E-2627-4B0B-51B9F250B024}"/>
                  </a:ext>
                </a:extLst>
              </p:cNvPr>
              <p:cNvGraphicFramePr>
                <a:graphicFrameLocks noGrp="1"/>
              </p:cNvGraphicFramePr>
              <p:nvPr>
                <p:extLst>
                  <p:ext uri="{D42A27DB-BD31-4B8C-83A1-F6EECF244321}">
                    <p14:modId xmlns:p14="http://schemas.microsoft.com/office/powerpoint/2010/main" val="3365914803"/>
                  </p:ext>
                </p:extLst>
              </p:nvPr>
            </p:nvGraphicFramePr>
            <p:xfrm>
              <a:off x="0" y="2479904"/>
              <a:ext cx="4712715" cy="40640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406400">
                    <a:tc>
                      <a:txBody>
                        <a:bodyPr/>
                        <a:lstStyle/>
                        <a:p>
                          <a:pPr algn="just">
                            <a:lnSpc>
                              <a:spcPct val="100000"/>
                            </a:lnSpc>
                            <a:spcAft>
                              <a:spcPts val="800"/>
                            </a:spcAft>
                          </a:pPr>
                          <a:r>
                            <a:rPr lang="es-419"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a:stretch>
                        </a:blipFill>
                      </a:tcPr>
                    </a:tc>
                    <a:tc>
                      <a:txBody>
                        <a:bodyPr/>
                        <a:lstStyle/>
                        <a:p>
                          <a:pPr algn="r">
                            <a:lnSpc>
                              <a:spcPct val="100000"/>
                            </a:lnSpc>
                            <a:spcAft>
                              <a:spcPts val="1000"/>
                            </a:spcAft>
                          </a:pPr>
                          <a:endParaRPr lang="es-MX" sz="140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1E6711-7D8E-C5A9-CF86-BF2AD4C43584}"/>
                  </a:ext>
                </a:extLst>
              </p:cNvPr>
              <p:cNvSpPr txBox="1"/>
              <p:nvPr/>
            </p:nvSpPr>
            <p:spPr>
              <a:xfrm>
                <a:off x="581192" y="2050742"/>
                <a:ext cx="10687533" cy="369332"/>
              </a:xfrm>
              <a:prstGeom prst="rect">
                <a:avLst/>
              </a:prstGeom>
              <a:noFill/>
            </p:spPr>
            <p:txBody>
              <a:bodyPr wrap="square" rtlCol="0">
                <a:spAutoFit/>
              </a:bodyPr>
              <a:lstStyle/>
              <a:p>
                <a:r>
                  <a:rPr lang="es-ES" dirty="0"/>
                  <a:t>Qué valores de x entre -1 y 5 darán el valor mínimo de </a:t>
                </a:r>
                <a14:m>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endParaRPr lang="es-MX" dirty="0"/>
              </a:p>
            </p:txBody>
          </p:sp>
        </mc:Choice>
        <mc:Fallback xmlns="">
          <p:sp>
            <p:nvSpPr>
              <p:cNvPr id="9" name="TextBox 8">
                <a:extLst>
                  <a:ext uri="{FF2B5EF4-FFF2-40B4-BE49-F238E27FC236}">
                    <a16:creationId xmlns:a16="http://schemas.microsoft.com/office/drawing/2014/main" id="{371E6711-7D8E-C5A9-CF86-BF2AD4C43584}"/>
                  </a:ext>
                </a:extLst>
              </p:cNvPr>
              <p:cNvSpPr txBox="1">
                <a:spLocks noRot="1" noChangeAspect="1" noMove="1" noResize="1" noEditPoints="1" noAdjustHandles="1" noChangeArrowheads="1" noChangeShapeType="1" noTextEdit="1"/>
              </p:cNvSpPr>
              <p:nvPr/>
            </p:nvSpPr>
            <p:spPr>
              <a:xfrm>
                <a:off x="581192" y="2050742"/>
                <a:ext cx="10687533" cy="369332"/>
              </a:xfrm>
              <a:prstGeom prst="rect">
                <a:avLst/>
              </a:prstGeom>
              <a:blipFill>
                <a:blip r:embed="rId4"/>
                <a:stretch>
                  <a:fillRect l="-456" t="-8197"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1C8FCED5-1A87-AB26-D030-BA7EFA171D85}"/>
                  </a:ext>
                </a:extLst>
              </p:cNvPr>
              <p:cNvGraphicFramePr>
                <a:graphicFrameLocks noGrp="1"/>
              </p:cNvGraphicFramePr>
              <p:nvPr/>
            </p:nvGraphicFramePr>
            <p:xfrm>
              <a:off x="6556010" y="1970843"/>
              <a:ext cx="4712715" cy="4754880"/>
            </p:xfrm>
            <a:graphic>
              <a:graphicData uri="http://schemas.openxmlformats.org/drawingml/2006/table">
                <a:tbl>
                  <a:tblPr firstRow="1" bandRow="1">
                    <a:tableStyleId>{5C22544A-7EE6-4342-B048-85BDC9FD1C3A}</a:tableStyleId>
                  </a:tblPr>
                  <a:tblGrid>
                    <a:gridCol w="1570905">
                      <a:extLst>
                        <a:ext uri="{9D8B030D-6E8A-4147-A177-3AD203B41FA5}">
                          <a16:colId xmlns:a16="http://schemas.microsoft.com/office/drawing/2014/main" val="1124922808"/>
                        </a:ext>
                      </a:extLst>
                    </a:gridCol>
                    <a:gridCol w="1570905">
                      <a:extLst>
                        <a:ext uri="{9D8B030D-6E8A-4147-A177-3AD203B41FA5}">
                          <a16:colId xmlns:a16="http://schemas.microsoft.com/office/drawing/2014/main" val="802722626"/>
                        </a:ext>
                      </a:extLst>
                    </a:gridCol>
                    <a:gridCol w="1570905">
                      <a:extLst>
                        <a:ext uri="{9D8B030D-6E8A-4147-A177-3AD203B41FA5}">
                          <a16:colId xmlns:a16="http://schemas.microsoft.com/office/drawing/2014/main" val="2379467229"/>
                        </a:ext>
                      </a:extLst>
                    </a:gridCol>
                  </a:tblGrid>
                  <a:tr h="324000">
                    <a:tc>
                      <a:txBody>
                        <a:bodyPr/>
                        <a:lstStyle/>
                        <a:p>
                          <a:pPr algn="ctr"/>
                          <a:r>
                            <a:rPr lang="es-ES" dirty="0">
                              <a:solidFill>
                                <a:schemeClr val="tx1"/>
                              </a:solidFill>
                            </a:rPr>
                            <a:t>Nombre</a:t>
                          </a:r>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oMath>
                            </m:oMathPara>
                          </a14:m>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oMath>
                            </m:oMathPara>
                          </a14:m>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278095"/>
                      </a:ext>
                    </a:extLst>
                  </a:tr>
                  <a:tr h="32400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898026"/>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7079378"/>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820260"/>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633707"/>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93410"/>
                      </a:ext>
                    </a:extLst>
                  </a:tr>
                  <a:tr h="32400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238170"/>
                      </a:ext>
                    </a:extLst>
                  </a:tr>
                  <a:tr h="32400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66848"/>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0426013"/>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9148081"/>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846604"/>
                      </a:ext>
                    </a:extLst>
                  </a:tr>
                  <a:tr h="32400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6553850"/>
                      </a:ext>
                    </a:extLst>
                  </a:tr>
                  <a:tr h="32400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3013065"/>
                      </a:ext>
                    </a:extLst>
                  </a:tr>
                </a:tbl>
              </a:graphicData>
            </a:graphic>
          </p:graphicFrame>
        </mc:Choice>
        <mc:Fallback xmlns="">
          <p:graphicFrame>
            <p:nvGraphicFramePr>
              <p:cNvPr id="11" name="Table 10">
                <a:extLst>
                  <a:ext uri="{FF2B5EF4-FFF2-40B4-BE49-F238E27FC236}">
                    <a16:creationId xmlns:a16="http://schemas.microsoft.com/office/drawing/2014/main" id="{1C8FCED5-1A87-AB26-D030-BA7EFA171D85}"/>
                  </a:ext>
                </a:extLst>
              </p:cNvPr>
              <p:cNvGraphicFramePr>
                <a:graphicFrameLocks noGrp="1"/>
              </p:cNvGraphicFramePr>
              <p:nvPr/>
            </p:nvGraphicFramePr>
            <p:xfrm>
              <a:off x="6556010" y="1970843"/>
              <a:ext cx="4712715" cy="4754880"/>
            </p:xfrm>
            <a:graphic>
              <a:graphicData uri="http://schemas.openxmlformats.org/drawingml/2006/table">
                <a:tbl>
                  <a:tblPr firstRow="1" bandRow="1">
                    <a:tableStyleId>{5C22544A-7EE6-4342-B048-85BDC9FD1C3A}</a:tableStyleId>
                  </a:tblPr>
                  <a:tblGrid>
                    <a:gridCol w="1570905">
                      <a:extLst>
                        <a:ext uri="{9D8B030D-6E8A-4147-A177-3AD203B41FA5}">
                          <a16:colId xmlns:a16="http://schemas.microsoft.com/office/drawing/2014/main" val="1124922808"/>
                        </a:ext>
                      </a:extLst>
                    </a:gridCol>
                    <a:gridCol w="1570905">
                      <a:extLst>
                        <a:ext uri="{9D8B030D-6E8A-4147-A177-3AD203B41FA5}">
                          <a16:colId xmlns:a16="http://schemas.microsoft.com/office/drawing/2014/main" val="802722626"/>
                        </a:ext>
                      </a:extLst>
                    </a:gridCol>
                    <a:gridCol w="1570905">
                      <a:extLst>
                        <a:ext uri="{9D8B030D-6E8A-4147-A177-3AD203B41FA5}">
                          <a16:colId xmlns:a16="http://schemas.microsoft.com/office/drawing/2014/main" val="2379467229"/>
                        </a:ext>
                      </a:extLst>
                    </a:gridCol>
                  </a:tblGrid>
                  <a:tr h="365760">
                    <a:tc>
                      <a:txBody>
                        <a:bodyPr/>
                        <a:lstStyle/>
                        <a:p>
                          <a:pPr algn="ctr"/>
                          <a:r>
                            <a:rPr lang="es-ES" dirty="0">
                              <a:solidFill>
                                <a:schemeClr val="tx1"/>
                              </a:solidFill>
                            </a:rPr>
                            <a:t>Nombre</a:t>
                          </a:r>
                          <a:endParaRPr lang="es-MX"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388" t="-8333" r="-100775" b="-1205000"/>
                          </a:stretch>
                        </a:blip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388" t="-8333" r="-775" b="-1205000"/>
                          </a:stretch>
                        </a:blipFill>
                      </a:tcPr>
                    </a:tc>
                    <a:extLst>
                      <a:ext uri="{0D108BD9-81ED-4DB2-BD59-A6C34878D82A}">
                        <a16:rowId xmlns:a16="http://schemas.microsoft.com/office/drawing/2014/main" val="2299278095"/>
                      </a:ext>
                    </a:extLst>
                  </a:tr>
                  <a:tr h="36576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898026"/>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7079378"/>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820260"/>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633707"/>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93410"/>
                      </a:ext>
                    </a:extLst>
                  </a:tr>
                  <a:tr h="36576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238170"/>
                      </a:ext>
                    </a:extLst>
                  </a:tr>
                  <a:tr h="36576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66848"/>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0426013"/>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9148081"/>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846604"/>
                      </a:ext>
                    </a:extLst>
                  </a:tr>
                  <a:tr h="36576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6553850"/>
                      </a:ext>
                    </a:extLst>
                  </a:tr>
                  <a:tr h="36576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3013065"/>
                      </a:ext>
                    </a:extLst>
                  </a:tr>
                </a:tbl>
              </a:graphicData>
            </a:graphic>
          </p:graphicFrame>
        </mc:Fallback>
      </mc:AlternateContent>
      <p:pic>
        <p:nvPicPr>
          <p:cNvPr id="15" name="Picture 14" descr="A graph of a function&#10;&#10;Description automatically generated">
            <a:extLst>
              <a:ext uri="{FF2B5EF4-FFF2-40B4-BE49-F238E27FC236}">
                <a16:creationId xmlns:a16="http://schemas.microsoft.com/office/drawing/2014/main" id="{D20CBAC8-8AB8-BB8D-C755-F3A675F2C7B1}"/>
              </a:ext>
            </a:extLst>
          </p:cNvPr>
          <p:cNvPicPr>
            <a:picLocks noChangeAspect="1"/>
          </p:cNvPicPr>
          <p:nvPr/>
        </p:nvPicPr>
        <p:blipFill rotWithShape="1">
          <a:blip r:embed="rId6">
            <a:extLst>
              <a:ext uri="{28A0092B-C50C-407E-A947-70E740481C1C}">
                <a14:useLocalDpi xmlns:a14="http://schemas.microsoft.com/office/drawing/2010/main" val="0"/>
              </a:ext>
            </a:extLst>
          </a:blip>
          <a:srcRect l="5463" t="4365"/>
          <a:stretch/>
        </p:blipFill>
        <p:spPr>
          <a:xfrm>
            <a:off x="719090" y="2786505"/>
            <a:ext cx="5205867" cy="3949766"/>
          </a:xfrm>
          <a:prstGeom prst="rect">
            <a:avLst/>
          </a:prstGeom>
        </p:spPr>
      </p:pic>
    </p:spTree>
    <p:extLst>
      <p:ext uri="{BB962C8B-B14F-4D97-AF65-F5344CB8AC3E}">
        <p14:creationId xmlns:p14="http://schemas.microsoft.com/office/powerpoint/2010/main" val="174143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30</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520451"/>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Cruzamiento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Una vez seleccionados los padres, se cruzan o recombinan para producir la descendencia. El cruce emula una estrategia de reproducción sexual. Su importancia para la transición entre generaciones es elevada puesto que las tasas de cruce con las que se suele trabajar rondan el 90%. La idea principal del cruce radica en que, si se toman dos individuos aptos y se obtiene una descendencia que comparta genes de ambos, existe la posibilidad de que los genes heredados sean precisamente los causantes de la aptitud de los padres. Al compartir las características buenas de dos individuos, la descendencia, o al menos parte de ella, debería tener una aptitud mayor que cada uno de los padres por separado.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582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1B1C6-CD64-D515-6BEA-F8681CA3743E}"/>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F454519-9ABE-8CD0-1C8C-8BBB90E68EDC}"/>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4</a:t>
            </a:fld>
            <a:endParaRPr lang="es-MX" sz="1600" dirty="0"/>
          </a:p>
        </p:txBody>
      </p:sp>
      <p:sp>
        <p:nvSpPr>
          <p:cNvPr id="23" name="Título 12">
            <a:extLst>
              <a:ext uri="{FF2B5EF4-FFF2-40B4-BE49-F238E27FC236}">
                <a16:creationId xmlns:a16="http://schemas.microsoft.com/office/drawing/2014/main" id="{1CFB0B07-4B5B-07A4-FE6E-461EAEB55FDC}"/>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9FA1CE-632E-0CD0-D1BC-8ABF80EE1411}"/>
                  </a:ext>
                </a:extLst>
              </p:cNvPr>
              <p:cNvGraphicFramePr>
                <a:graphicFrameLocks noGrp="1"/>
              </p:cNvGraphicFramePr>
              <p:nvPr/>
            </p:nvGraphicFramePr>
            <p:xfrm>
              <a:off x="581192" y="3103880"/>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func>
                                  <m:func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419" sz="1800"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fName>
                                  <m:e>
                                    <m:r>
                                      <a:rPr lang="es-419"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oMath>
                            </m:oMathPara>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pPr>
                          <a:r>
                            <a:rPr lang="es-419" sz="1800" baseline="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s</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419"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 5]</m:t>
                              </m:r>
                            </m:oMath>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5" name="Table 4">
                <a:extLst>
                  <a:ext uri="{FF2B5EF4-FFF2-40B4-BE49-F238E27FC236}">
                    <a16:creationId xmlns:a16="http://schemas.microsoft.com/office/drawing/2014/main" id="{7F9FA1CE-632E-0CD0-D1BC-8ABF80EE1411}"/>
                  </a:ext>
                </a:extLst>
              </p:cNvPr>
              <p:cNvGraphicFramePr>
                <a:graphicFrameLocks noGrp="1"/>
              </p:cNvGraphicFramePr>
              <p:nvPr/>
            </p:nvGraphicFramePr>
            <p:xfrm>
              <a:off x="581192" y="3103880"/>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65024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b="-16822"/>
                          </a:stretch>
                        </a:blip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B960EF-776D-FEA3-6CFF-4AB90364A1DC}"/>
                  </a:ext>
                </a:extLst>
              </p:cNvPr>
              <p:cNvSpPr txBox="1"/>
              <p:nvPr/>
            </p:nvSpPr>
            <p:spPr>
              <a:xfrm>
                <a:off x="1012054" y="2183907"/>
                <a:ext cx="10687533" cy="646331"/>
              </a:xfrm>
              <a:prstGeom prst="rect">
                <a:avLst/>
              </a:prstGeom>
              <a:noFill/>
            </p:spPr>
            <p:txBody>
              <a:bodyPr wrap="square" rtlCol="0">
                <a:spAutoFit/>
              </a:bodyPr>
              <a:lstStyle/>
              <a:p>
                <a:r>
                  <a:rPr lang="en-US" dirty="0"/>
                  <a:t>Buscar </a:t>
                </a:r>
                <a:r>
                  <a:rPr lang="en-US" dirty="0" err="1"/>
                  <a:t>el</a:t>
                </a:r>
                <a:r>
                  <a:rPr lang="en-US" dirty="0"/>
                  <a:t> valor m</a:t>
                </a:r>
                <a:r>
                  <a:rPr lang="es-ES" dirty="0"/>
                  <a:t>í</a:t>
                </a:r>
                <a:r>
                  <a:rPr lang="en-US" dirty="0" err="1"/>
                  <a:t>nimo</a:t>
                </a:r>
                <a:r>
                  <a:rPr lang="en-US" dirty="0"/>
                  <a:t> de la </a:t>
                </a:r>
                <a:r>
                  <a:rPr lang="en-US" dirty="0" err="1"/>
                  <a:t>función</a:t>
                </a:r>
                <a:r>
                  <a:rPr lang="en-US" dirty="0"/>
                  <a:t> </a:t>
                </a:r>
                <a14:m>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MX" dirty="0"/>
                  <a:t> sujeto a valores de x entre -1 y 5 se conoce como minimizar la función </a:t>
                </a:r>
                <a14:m>
                  <m:oMath xmlns:m="http://schemas.openxmlformats.org/officeDocument/2006/math">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s-MX" dirty="0"/>
                  <a:t>, y se escribe:</a:t>
                </a:r>
              </a:p>
            </p:txBody>
          </p:sp>
        </mc:Choice>
        <mc:Fallback xmlns="">
          <p:sp>
            <p:nvSpPr>
              <p:cNvPr id="8" name="TextBox 7">
                <a:extLst>
                  <a:ext uri="{FF2B5EF4-FFF2-40B4-BE49-F238E27FC236}">
                    <a16:creationId xmlns:a16="http://schemas.microsoft.com/office/drawing/2014/main" id="{ACB960EF-776D-FEA3-6CFF-4AB90364A1DC}"/>
                  </a:ext>
                </a:extLst>
              </p:cNvPr>
              <p:cNvSpPr txBox="1">
                <a:spLocks noRot="1" noChangeAspect="1" noMove="1" noResize="1" noEditPoints="1" noAdjustHandles="1" noChangeArrowheads="1" noChangeShapeType="1" noTextEdit="1"/>
              </p:cNvSpPr>
              <p:nvPr/>
            </p:nvSpPr>
            <p:spPr>
              <a:xfrm>
                <a:off x="1012054" y="2183907"/>
                <a:ext cx="10687533" cy="646331"/>
              </a:xfrm>
              <a:prstGeom prst="rect">
                <a:avLst/>
              </a:prstGeom>
              <a:blipFill>
                <a:blip r:embed="rId4"/>
                <a:stretch>
                  <a:fillRect l="-456" t="-4717" r="-399" b="-14151"/>
                </a:stretch>
              </a:blipFill>
            </p:spPr>
            <p:txBody>
              <a:bodyPr/>
              <a:lstStyle/>
              <a:p>
                <a:r>
                  <a:rPr lang="es-MX">
                    <a:noFill/>
                  </a:rPr>
                  <a:t> </a:t>
                </a:r>
              </a:p>
            </p:txBody>
          </p:sp>
        </mc:Fallback>
      </mc:AlternateContent>
      <p:sp>
        <p:nvSpPr>
          <p:cNvPr id="2" name="TextBox 1">
            <a:extLst>
              <a:ext uri="{FF2B5EF4-FFF2-40B4-BE49-F238E27FC236}">
                <a16:creationId xmlns:a16="http://schemas.microsoft.com/office/drawing/2014/main" id="{440516E3-9E10-445B-F2E8-A8C4EF41151B}"/>
              </a:ext>
            </a:extLst>
          </p:cNvPr>
          <p:cNvSpPr txBox="1"/>
          <p:nvPr/>
        </p:nvSpPr>
        <p:spPr>
          <a:xfrm>
            <a:off x="1012054" y="4027762"/>
            <a:ext cx="10687533" cy="646331"/>
          </a:xfrm>
          <a:prstGeom prst="rect">
            <a:avLst/>
          </a:prstGeom>
          <a:noFill/>
        </p:spPr>
        <p:txBody>
          <a:bodyPr wrap="square" rtlCol="0">
            <a:spAutoFit/>
          </a:bodyPr>
          <a:lstStyle/>
          <a:p>
            <a:r>
              <a:rPr lang="es-ES" dirty="0"/>
              <a:t>El problema descrito se conoce como problema de optimización matemática. Los algoritmos enfocados en resolver este tipo de problemas se conocen como algoritmos de optimización. </a:t>
            </a:r>
            <a:endParaRPr lang="es-MX" dirty="0"/>
          </a:p>
        </p:txBody>
      </p:sp>
    </p:spTree>
    <p:extLst>
      <p:ext uri="{BB962C8B-B14F-4D97-AF65-F5344CB8AC3E}">
        <p14:creationId xmlns:p14="http://schemas.microsoft.com/office/powerpoint/2010/main" val="16038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AECB-A1C6-AB04-1C7B-DA397882E715}"/>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B81575A8-1C21-013A-3246-904939B231BD}"/>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5</a:t>
            </a:fld>
            <a:endParaRPr lang="es-MX" sz="1600" dirty="0"/>
          </a:p>
        </p:txBody>
      </p:sp>
      <p:sp>
        <p:nvSpPr>
          <p:cNvPr id="23" name="Título 12">
            <a:extLst>
              <a:ext uri="{FF2B5EF4-FFF2-40B4-BE49-F238E27FC236}">
                <a16:creationId xmlns:a16="http://schemas.microsoft.com/office/drawing/2014/main" id="{501A7837-7A77-F7C2-D643-1CCE6A6978C1}"/>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p:sp>
        <p:nvSpPr>
          <p:cNvPr id="9" name="TextBox 8">
            <a:extLst>
              <a:ext uri="{FF2B5EF4-FFF2-40B4-BE49-F238E27FC236}">
                <a16:creationId xmlns:a16="http://schemas.microsoft.com/office/drawing/2014/main" id="{266E4EDF-7CC4-65AC-F965-D7AEF64DD868}"/>
              </a:ext>
            </a:extLst>
          </p:cNvPr>
          <p:cNvSpPr txBox="1"/>
          <p:nvPr/>
        </p:nvSpPr>
        <p:spPr>
          <a:xfrm>
            <a:off x="581192" y="2124384"/>
            <a:ext cx="10182688" cy="923330"/>
          </a:xfrm>
          <a:prstGeom prst="rect">
            <a:avLst/>
          </a:prstGeom>
          <a:noFill/>
        </p:spPr>
        <p:txBody>
          <a:bodyPr wrap="square">
            <a:spAutoFit/>
          </a:bodyPr>
          <a:lstStyle/>
          <a:p>
            <a:pPr algn="just"/>
            <a:r>
              <a:rPr lang="es-MX" dirty="0">
                <a:solidFill>
                  <a:srgbClr val="FF0000"/>
                </a:solidFill>
              </a:rPr>
              <a:t>La optimización matemática </a:t>
            </a:r>
            <a:r>
              <a:rPr lang="es-MX" dirty="0"/>
              <a:t>se refiere al proceso de encontrar la mejor solución posible (</a:t>
            </a:r>
            <a:r>
              <a:rPr lang="es-MX" b="1" dirty="0"/>
              <a:t>punto </a:t>
            </a:r>
            <a:r>
              <a:rPr lang="es-ES" b="1" dirty="0" err="1"/>
              <a:t>ó</a:t>
            </a:r>
            <a:r>
              <a:rPr lang="es-MX" b="1" dirty="0" err="1"/>
              <a:t>ptimo</a:t>
            </a:r>
            <a:r>
              <a:rPr lang="es-MX" dirty="0"/>
              <a:t>) para un problema bajo ciertas </a:t>
            </a:r>
            <a:r>
              <a:rPr lang="es-MX" b="1" dirty="0"/>
              <a:t>restricciones</a:t>
            </a:r>
            <a:r>
              <a:rPr lang="es-MX" dirty="0"/>
              <a:t>. En términos generales, implica maximizar o minimizar una función, llamada </a:t>
            </a:r>
            <a:r>
              <a:rPr lang="es-MX" b="1" dirty="0"/>
              <a:t>función objetivo</a:t>
            </a:r>
            <a:r>
              <a:rPr lang="es-MX" dirty="0"/>
              <a:t>, ajustando las </a:t>
            </a:r>
            <a:r>
              <a:rPr lang="es-MX" b="1" dirty="0"/>
              <a:t>variables de decisión </a:t>
            </a:r>
            <a:r>
              <a:rPr lang="es-MX" dirty="0"/>
              <a:t>del problema.</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D8B1695-8EC1-511C-9BCC-8EDBA35FD201}"/>
                  </a:ext>
                </a:extLst>
              </p:cNvPr>
              <p:cNvGraphicFramePr>
                <a:graphicFrameLocks noGrp="1"/>
              </p:cNvGraphicFramePr>
              <p:nvPr/>
            </p:nvGraphicFramePr>
            <p:xfrm>
              <a:off x="2736465" y="3267959"/>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func>
                                  <m:func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419" sz="1800"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E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o</m:t>
                                    </m:r>
                                    <m: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max</m:t>
                                    </m:r>
                                  </m:fName>
                                  <m:e>
                                    <m:r>
                                      <a:rPr lang="es-419"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e>
                                </m:func>
                              </m:oMath>
                            </m:oMathPara>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pPr>
                          <a:r>
                            <a:rPr lang="es-419" sz="1800" baseline="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s</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419"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𝑚𝑎𝑥</m:t>
                                  </m:r>
                                </m:sub>
                              </m:s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3" name="Table 2">
                <a:extLst>
                  <a:ext uri="{FF2B5EF4-FFF2-40B4-BE49-F238E27FC236}">
                    <a16:creationId xmlns:a16="http://schemas.microsoft.com/office/drawing/2014/main" id="{7D8B1695-8EC1-511C-9BCC-8EDBA35FD201}"/>
                  </a:ext>
                </a:extLst>
              </p:cNvPr>
              <p:cNvGraphicFramePr>
                <a:graphicFrameLocks noGrp="1"/>
              </p:cNvGraphicFramePr>
              <p:nvPr>
                <p:extLst>
                  <p:ext uri="{D42A27DB-BD31-4B8C-83A1-F6EECF244321}">
                    <p14:modId xmlns:p14="http://schemas.microsoft.com/office/powerpoint/2010/main" val="1524663999"/>
                  </p:ext>
                </p:extLst>
              </p:nvPr>
            </p:nvGraphicFramePr>
            <p:xfrm>
              <a:off x="2736465" y="3267959"/>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65024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b="-16822"/>
                          </a:stretch>
                        </a:blip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p:spTree>
    <p:extLst>
      <p:ext uri="{BB962C8B-B14F-4D97-AF65-F5344CB8AC3E}">
        <p14:creationId xmlns:p14="http://schemas.microsoft.com/office/powerpoint/2010/main" val="122185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688B6-F305-2538-5495-1A0465CABF07}"/>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F9A2CEB-045D-FDFD-583F-377A2E49AACD}"/>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6</a:t>
            </a:fld>
            <a:endParaRPr lang="es-MX" sz="1600" dirty="0"/>
          </a:p>
        </p:txBody>
      </p:sp>
      <p:sp>
        <p:nvSpPr>
          <p:cNvPr id="23" name="Título 12">
            <a:extLst>
              <a:ext uri="{FF2B5EF4-FFF2-40B4-BE49-F238E27FC236}">
                <a16:creationId xmlns:a16="http://schemas.microsoft.com/office/drawing/2014/main" id="{26E32837-A67C-816F-12D5-B2840BD7E90F}"/>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B94A9ED-B9F3-7035-CD95-8216A29D7569}"/>
                  </a:ext>
                </a:extLst>
              </p:cNvPr>
              <p:cNvGraphicFramePr>
                <a:graphicFrameLocks noGrp="1"/>
              </p:cNvGraphicFramePr>
              <p:nvPr/>
            </p:nvGraphicFramePr>
            <p:xfrm>
              <a:off x="669968" y="3710259"/>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func>
                                  <m:func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419" sz="1800"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fName>
                                  <m:e>
                                    <m:r>
                                      <a:rPr lang="es-419"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m:rPr>
                                        <m:nor/>
                                      </m:rPr>
                                      <a:rPr lang="es-419" sz="1800" kern="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m:t>−</m:t>
                                    </m:r>
                                    <m:r>
                                      <m:rPr>
                                        <m:nor/>
                                      </m:rPr>
                                      <a:rPr lang="es-419"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m:t>8</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oMath>
                            </m:oMathPara>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pPr>
                          <a:r>
                            <a:rPr lang="es-419" sz="1800" baseline="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s</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419"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 5]</m:t>
                              </m:r>
                            </m:oMath>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5" name="Table 4">
                <a:extLst>
                  <a:ext uri="{FF2B5EF4-FFF2-40B4-BE49-F238E27FC236}">
                    <a16:creationId xmlns:a16="http://schemas.microsoft.com/office/drawing/2014/main" id="{CB94A9ED-B9F3-7035-CD95-8216A29D7569}"/>
                  </a:ext>
                </a:extLst>
              </p:cNvPr>
              <p:cNvGraphicFramePr>
                <a:graphicFrameLocks noGrp="1"/>
              </p:cNvGraphicFramePr>
              <p:nvPr>
                <p:extLst>
                  <p:ext uri="{D42A27DB-BD31-4B8C-83A1-F6EECF244321}">
                    <p14:modId xmlns:p14="http://schemas.microsoft.com/office/powerpoint/2010/main" val="4040995366"/>
                  </p:ext>
                </p:extLst>
              </p:nvPr>
            </p:nvGraphicFramePr>
            <p:xfrm>
              <a:off x="669968" y="3710259"/>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65024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b="-15741"/>
                          </a:stretch>
                        </a:blip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p:sp>
        <p:nvSpPr>
          <p:cNvPr id="9" name="TextBox 8">
            <a:extLst>
              <a:ext uri="{FF2B5EF4-FFF2-40B4-BE49-F238E27FC236}">
                <a16:creationId xmlns:a16="http://schemas.microsoft.com/office/drawing/2014/main" id="{1AFA97A1-9151-FAB5-B7D1-66F125A0E148}"/>
              </a:ext>
            </a:extLst>
          </p:cNvPr>
          <p:cNvSpPr txBox="1"/>
          <p:nvPr/>
        </p:nvSpPr>
        <p:spPr>
          <a:xfrm>
            <a:off x="990644" y="2106628"/>
            <a:ext cx="10182688" cy="923330"/>
          </a:xfrm>
          <a:prstGeom prst="rect">
            <a:avLst/>
          </a:prstGeom>
          <a:noFill/>
        </p:spPr>
        <p:txBody>
          <a:bodyPr wrap="square">
            <a:spAutoFit/>
          </a:bodyPr>
          <a:lstStyle/>
          <a:p>
            <a:pPr algn="just"/>
            <a:r>
              <a:rPr lang="es-MX" dirty="0">
                <a:solidFill>
                  <a:srgbClr val="FF0000"/>
                </a:solidFill>
              </a:rPr>
              <a:t>La optimización matemática </a:t>
            </a:r>
            <a:r>
              <a:rPr lang="es-MX" dirty="0"/>
              <a:t>se refiere al proceso de encontrar la mejor solución posible para un problema bajo ciertas </a:t>
            </a:r>
            <a:r>
              <a:rPr lang="es-MX" b="1" dirty="0"/>
              <a:t>restricciones</a:t>
            </a:r>
            <a:r>
              <a:rPr lang="es-MX" dirty="0"/>
              <a:t>. En términos generales, implica maximizar o minimizar una función, llamada </a:t>
            </a:r>
            <a:r>
              <a:rPr lang="es-MX" b="1" dirty="0"/>
              <a:t>función objetivo</a:t>
            </a:r>
            <a:r>
              <a:rPr lang="es-MX" dirty="0"/>
              <a:t>, ajustando las </a:t>
            </a:r>
            <a:r>
              <a:rPr lang="es-MX" b="1" dirty="0"/>
              <a:t>variables de decisión </a:t>
            </a:r>
            <a:r>
              <a:rPr lang="es-MX" dirty="0"/>
              <a:t>del problema.</a:t>
            </a:r>
          </a:p>
        </p:txBody>
      </p:sp>
      <p:sp>
        <p:nvSpPr>
          <p:cNvPr id="7" name="Rectangle 6">
            <a:extLst>
              <a:ext uri="{FF2B5EF4-FFF2-40B4-BE49-F238E27FC236}">
                <a16:creationId xmlns:a16="http://schemas.microsoft.com/office/drawing/2014/main" id="{408920DF-06F2-1104-0007-843E520131D3}"/>
              </a:ext>
            </a:extLst>
          </p:cNvPr>
          <p:cNvSpPr/>
          <p:nvPr/>
        </p:nvSpPr>
        <p:spPr>
          <a:xfrm>
            <a:off x="1705992" y="3659064"/>
            <a:ext cx="3008050" cy="3379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Straight Arrow Connector 10">
            <a:extLst>
              <a:ext uri="{FF2B5EF4-FFF2-40B4-BE49-F238E27FC236}">
                <a16:creationId xmlns:a16="http://schemas.microsoft.com/office/drawing/2014/main" id="{569C8FD2-5C74-561C-3231-4E26494A3D35}"/>
              </a:ext>
            </a:extLst>
          </p:cNvPr>
          <p:cNvCxnSpPr/>
          <p:nvPr/>
        </p:nvCxnSpPr>
        <p:spPr>
          <a:xfrm>
            <a:off x="4714042" y="3828043"/>
            <a:ext cx="668641" cy="0"/>
          </a:xfrm>
          <a:prstGeom prst="straightConnector1">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a:extLst>
              <a:ext uri="{FF2B5EF4-FFF2-40B4-BE49-F238E27FC236}">
                <a16:creationId xmlns:a16="http://schemas.microsoft.com/office/drawing/2014/main" id="{CAD1C720-59C9-0C75-C7AA-3BA2D50FF4A0}"/>
              </a:ext>
            </a:extLst>
          </p:cNvPr>
          <p:cNvSpPr/>
          <p:nvPr/>
        </p:nvSpPr>
        <p:spPr>
          <a:xfrm>
            <a:off x="1705992" y="4077691"/>
            <a:ext cx="1214761" cy="3379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Straight Arrow Connector 13">
            <a:extLst>
              <a:ext uri="{FF2B5EF4-FFF2-40B4-BE49-F238E27FC236}">
                <a16:creationId xmlns:a16="http://schemas.microsoft.com/office/drawing/2014/main" id="{660F9D5A-18E8-ECA0-5A75-0938BCE0EEA3}"/>
              </a:ext>
            </a:extLst>
          </p:cNvPr>
          <p:cNvCxnSpPr/>
          <p:nvPr/>
        </p:nvCxnSpPr>
        <p:spPr>
          <a:xfrm>
            <a:off x="2920753" y="4237896"/>
            <a:ext cx="668641" cy="0"/>
          </a:xfrm>
          <a:prstGeom prst="straightConnector1">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36715D14-312D-542E-E669-79713E2E0648}"/>
              </a:ext>
            </a:extLst>
          </p:cNvPr>
          <p:cNvSpPr txBox="1"/>
          <p:nvPr/>
        </p:nvSpPr>
        <p:spPr>
          <a:xfrm>
            <a:off x="5440984" y="3609934"/>
            <a:ext cx="2406876" cy="369332"/>
          </a:xfrm>
          <a:prstGeom prst="rect">
            <a:avLst/>
          </a:prstGeom>
          <a:noFill/>
        </p:spPr>
        <p:txBody>
          <a:bodyPr wrap="square">
            <a:spAutoFit/>
          </a:bodyPr>
          <a:lstStyle/>
          <a:p>
            <a:r>
              <a:rPr lang="es-MX" b="1" dirty="0"/>
              <a:t>Función objetivo</a:t>
            </a:r>
            <a:endParaRPr lang="es-MX" dirty="0"/>
          </a:p>
        </p:txBody>
      </p:sp>
      <p:sp>
        <p:nvSpPr>
          <p:cNvPr id="17" name="TextBox 16">
            <a:extLst>
              <a:ext uri="{FF2B5EF4-FFF2-40B4-BE49-F238E27FC236}">
                <a16:creationId xmlns:a16="http://schemas.microsoft.com/office/drawing/2014/main" id="{8C4F0EF0-53B5-CBE3-38AD-F5BE82D38758}"/>
              </a:ext>
            </a:extLst>
          </p:cNvPr>
          <p:cNvSpPr txBox="1"/>
          <p:nvPr/>
        </p:nvSpPr>
        <p:spPr>
          <a:xfrm>
            <a:off x="3589394" y="4037034"/>
            <a:ext cx="3131002" cy="369332"/>
          </a:xfrm>
          <a:prstGeom prst="rect">
            <a:avLst/>
          </a:prstGeom>
          <a:noFill/>
        </p:spPr>
        <p:txBody>
          <a:bodyPr wrap="square">
            <a:spAutoFit/>
          </a:bodyPr>
          <a:lstStyle/>
          <a:p>
            <a:r>
              <a:rPr lang="es-MX" b="1" dirty="0"/>
              <a:t>Restricción de dominio</a:t>
            </a:r>
            <a:endParaRPr lang="es-MX" dirty="0"/>
          </a:p>
        </p:txBody>
      </p:sp>
      <p:cxnSp>
        <p:nvCxnSpPr>
          <p:cNvPr id="18" name="Straight Arrow Connector 17">
            <a:extLst>
              <a:ext uri="{FF2B5EF4-FFF2-40B4-BE49-F238E27FC236}">
                <a16:creationId xmlns:a16="http://schemas.microsoft.com/office/drawing/2014/main" id="{711955DA-6CAD-3D4D-A5EB-69807FFFBBB7}"/>
              </a:ext>
            </a:extLst>
          </p:cNvPr>
          <p:cNvCxnSpPr>
            <a:cxnSpLocks/>
          </p:cNvCxnSpPr>
          <p:nvPr/>
        </p:nvCxnSpPr>
        <p:spPr>
          <a:xfrm>
            <a:off x="1828799" y="4360499"/>
            <a:ext cx="0" cy="753039"/>
          </a:xfrm>
          <a:prstGeom prst="straightConnector1">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373B14F5-59CD-3CE1-742B-C72B3938648C}"/>
              </a:ext>
            </a:extLst>
          </p:cNvPr>
          <p:cNvSpPr txBox="1"/>
          <p:nvPr/>
        </p:nvSpPr>
        <p:spPr>
          <a:xfrm>
            <a:off x="848197" y="5211680"/>
            <a:ext cx="2406876" cy="369332"/>
          </a:xfrm>
          <a:prstGeom prst="rect">
            <a:avLst/>
          </a:prstGeom>
          <a:noFill/>
        </p:spPr>
        <p:txBody>
          <a:bodyPr wrap="square">
            <a:spAutoFit/>
          </a:bodyPr>
          <a:lstStyle/>
          <a:p>
            <a:r>
              <a:rPr lang="es-MX" b="1" dirty="0"/>
              <a:t>Variable de decisión</a:t>
            </a:r>
            <a:endParaRPr lang="es-MX" dirty="0"/>
          </a:p>
        </p:txBody>
      </p:sp>
    </p:spTree>
    <p:extLst>
      <p:ext uri="{BB962C8B-B14F-4D97-AF65-F5344CB8AC3E}">
        <p14:creationId xmlns:p14="http://schemas.microsoft.com/office/powerpoint/2010/main" val="411651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7B7E1-8DE2-D7DE-AF89-490DD7CE6981}"/>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81007BBA-51ED-7A0E-B4FC-9FCBC4666747}"/>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7</a:t>
            </a:fld>
            <a:endParaRPr lang="es-MX" sz="1600" dirty="0"/>
          </a:p>
        </p:txBody>
      </p:sp>
      <p:sp>
        <p:nvSpPr>
          <p:cNvPr id="23" name="Título 12">
            <a:extLst>
              <a:ext uri="{FF2B5EF4-FFF2-40B4-BE49-F238E27FC236}">
                <a16:creationId xmlns:a16="http://schemas.microsoft.com/office/drawing/2014/main" id="{EAD02C9B-F1CA-2833-25F9-C1020B08C494}"/>
              </a:ext>
            </a:extLst>
          </p:cNvPr>
          <p:cNvSpPr>
            <a:spLocks noGrp="1"/>
          </p:cNvSpPr>
          <p:nvPr>
            <p:ph type="title"/>
          </p:nvPr>
        </p:nvSpPr>
        <p:spPr>
          <a:xfrm>
            <a:off x="581192" y="702156"/>
            <a:ext cx="11029616" cy="1013800"/>
          </a:xfrm>
        </p:spPr>
        <p:txBody>
          <a:bodyPr/>
          <a:lstStyle/>
          <a:p>
            <a:pPr algn="ctr"/>
            <a:r>
              <a:rPr lang="es-MX" dirty="0"/>
              <a:t>La </a:t>
            </a:r>
            <a:r>
              <a:rPr lang="es-MX" dirty="0" err="1"/>
              <a:t>optimizac</a:t>
            </a:r>
            <a:r>
              <a:rPr lang="es-ES" dirty="0"/>
              <a:t>i</a:t>
            </a:r>
            <a:r>
              <a:rPr lang="es-MX" dirty="0" err="1"/>
              <a:t>ón</a:t>
            </a:r>
            <a:r>
              <a:rPr lang="es-MX" dirty="0"/>
              <a:t> matemática</a:t>
            </a:r>
            <a:br>
              <a:rPr lang="x-none" sz="2800" dirty="0"/>
            </a:br>
            <a:endParaRPr lang="es-MX" dirty="0"/>
          </a:p>
        </p:txBody>
      </p:sp>
      <p:sp>
        <p:nvSpPr>
          <p:cNvPr id="19" name="TextBox 18">
            <a:extLst>
              <a:ext uri="{FF2B5EF4-FFF2-40B4-BE49-F238E27FC236}">
                <a16:creationId xmlns:a16="http://schemas.microsoft.com/office/drawing/2014/main" id="{E669CB3F-F49A-1850-15F8-F06D35BED9FC}"/>
              </a:ext>
            </a:extLst>
          </p:cNvPr>
          <p:cNvSpPr txBox="1"/>
          <p:nvPr/>
        </p:nvSpPr>
        <p:spPr>
          <a:xfrm>
            <a:off x="485799" y="2138298"/>
            <a:ext cx="10687533" cy="2031325"/>
          </a:xfrm>
          <a:prstGeom prst="rect">
            <a:avLst/>
          </a:prstGeom>
          <a:noFill/>
        </p:spPr>
        <p:txBody>
          <a:bodyPr wrap="square" rtlCol="0">
            <a:spAutoFit/>
          </a:bodyPr>
          <a:lstStyle/>
          <a:p>
            <a:r>
              <a:rPr lang="es-ES" dirty="0"/>
              <a:t>La solución de un problema de optimización es: </a:t>
            </a:r>
          </a:p>
          <a:p>
            <a:endParaRPr lang="es-ES" dirty="0"/>
          </a:p>
          <a:p>
            <a:pPr marL="342900" indent="-342900">
              <a:buFont typeface="+mj-lt"/>
              <a:buAutoNum type="arabicPeriod"/>
            </a:pPr>
            <a:r>
              <a:rPr lang="es-ES" dirty="0"/>
              <a:t>Valor variable de decisión x</a:t>
            </a:r>
          </a:p>
          <a:p>
            <a:pPr marL="342900" indent="-342900">
              <a:buFont typeface="+mj-lt"/>
              <a:buAutoNum type="arabicPeriod"/>
            </a:pPr>
            <a:endParaRPr lang="es-ES" dirty="0"/>
          </a:p>
          <a:p>
            <a:pPr marL="342900" indent="-342900">
              <a:buFont typeface="+mj-lt"/>
              <a:buAutoNum type="arabicPeriod"/>
            </a:pPr>
            <a:r>
              <a:rPr lang="es-ES" dirty="0"/>
              <a:t>Valor de la función objetivo f(x)</a:t>
            </a:r>
          </a:p>
          <a:p>
            <a:pPr marL="342900" indent="-342900">
              <a:buFont typeface="+mj-lt"/>
              <a:buAutoNum type="arabicPeriod"/>
            </a:pPr>
            <a:endParaRPr lang="es-ES" dirty="0"/>
          </a:p>
          <a:p>
            <a:r>
              <a:rPr lang="es-ES" dirty="0"/>
              <a:t>Se puede presentar de la siguiente manera [x; f(x)]</a:t>
            </a:r>
            <a:endParaRPr lang="es-MX" dirty="0"/>
          </a:p>
        </p:txBody>
      </p:sp>
      <p:pic>
        <p:nvPicPr>
          <p:cNvPr id="4" name="Picture 3">
            <a:extLst>
              <a:ext uri="{FF2B5EF4-FFF2-40B4-BE49-F238E27FC236}">
                <a16:creationId xmlns:a16="http://schemas.microsoft.com/office/drawing/2014/main" id="{F21BD5D7-84ED-EA8C-1EBD-B699DB1A4425}"/>
              </a:ext>
            </a:extLst>
          </p:cNvPr>
          <p:cNvPicPr>
            <a:picLocks noChangeAspect="1"/>
          </p:cNvPicPr>
          <p:nvPr/>
        </p:nvPicPr>
        <p:blipFill>
          <a:blip r:embed="rId3"/>
          <a:stretch>
            <a:fillRect/>
          </a:stretch>
        </p:blipFill>
        <p:spPr>
          <a:xfrm>
            <a:off x="5968014" y="1988971"/>
            <a:ext cx="5334000" cy="4000500"/>
          </a:xfrm>
          <a:prstGeom prst="rect">
            <a:avLst/>
          </a:prstGeom>
        </p:spPr>
      </p:pic>
    </p:spTree>
    <p:extLst>
      <p:ext uri="{BB962C8B-B14F-4D97-AF65-F5344CB8AC3E}">
        <p14:creationId xmlns:p14="http://schemas.microsoft.com/office/powerpoint/2010/main" val="6201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FB41A-64C5-F0EC-02D8-AF652E20C256}"/>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3578E6B-765F-1E71-B69B-4143D1309DFA}"/>
              </a:ext>
            </a:extLst>
          </p:cNvPr>
          <p:cNvSpPr>
            <a:spLocks noGrp="1"/>
          </p:cNvSpPr>
          <p:nvPr>
            <p:ph type="sldNum" sz="quarter" idx="12"/>
          </p:nvPr>
        </p:nvSpPr>
        <p:spPr>
          <a:xfrm>
            <a:off x="10647077" y="6262487"/>
            <a:ext cx="1052510" cy="365125"/>
          </a:xfrm>
        </p:spPr>
        <p:txBody>
          <a:bodyPr/>
          <a:lstStyle/>
          <a:p>
            <a:fld id="{27C49EEB-2137-4DDB-9BF5-5635C18E0A87}" type="slidenum">
              <a:rPr lang="es-MX" sz="1600" smtClean="0"/>
              <a:t>8</a:t>
            </a:fld>
            <a:endParaRPr lang="es-MX" sz="1600" dirty="0"/>
          </a:p>
        </p:txBody>
      </p:sp>
      <p:sp>
        <p:nvSpPr>
          <p:cNvPr id="23" name="Título 12">
            <a:extLst>
              <a:ext uri="{FF2B5EF4-FFF2-40B4-BE49-F238E27FC236}">
                <a16:creationId xmlns:a16="http://schemas.microsoft.com/office/drawing/2014/main" id="{A15E05DC-3864-C148-80B4-2D3BD544C0B2}"/>
              </a:ext>
            </a:extLst>
          </p:cNvPr>
          <p:cNvSpPr>
            <a:spLocks noGrp="1"/>
          </p:cNvSpPr>
          <p:nvPr>
            <p:ph type="title"/>
          </p:nvPr>
        </p:nvSpPr>
        <p:spPr>
          <a:xfrm>
            <a:off x="581192" y="702156"/>
            <a:ext cx="11029616" cy="1013800"/>
          </a:xfrm>
        </p:spPr>
        <p:txBody>
          <a:bodyPr/>
          <a:lstStyle/>
          <a:p>
            <a:pPr algn="ctr"/>
            <a:r>
              <a:rPr lang="es-ES" dirty="0"/>
              <a:t>El caso maximizar</a:t>
            </a:r>
            <a:br>
              <a:rPr lang="x-none" sz="2800" dirty="0"/>
            </a:br>
            <a:endParaRPr lang="es-MX"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1EDFE1D-F166-BDC8-8E13-0995BF86EA66}"/>
                  </a:ext>
                </a:extLst>
              </p:cNvPr>
              <p:cNvGraphicFramePr>
                <a:graphicFrameLocks noGrp="1"/>
              </p:cNvGraphicFramePr>
              <p:nvPr/>
            </p:nvGraphicFramePr>
            <p:xfrm>
              <a:off x="581192" y="2371314"/>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func>
                                  <m:func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max</m:t>
                                    </m:r>
                                  </m:fName>
                                  <m:e>
                                    <m:r>
                                      <a:rPr lang="es-419"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kern="1200" smtClean="0">
                                            <a:solidFill>
                                              <a:srgbClr val="000000"/>
                                            </a:solidFill>
                                            <a:effectLst/>
                                            <a:latin typeface="Cambria Math" panose="02040503050406030204" pitchFamily="18" charset="0"/>
                                            <a:cs typeface="Times New Roman" panose="02020603050405020304" pitchFamily="18" charset="0"/>
                                          </a:rPr>
                                        </m:ctrlPr>
                                      </m:sSupPr>
                                      <m:e>
                                        <m:r>
                                          <a:rPr lang="en-US" sz="1800" b="0" i="1" kern="1200" smtClean="0">
                                            <a:solidFill>
                                              <a:srgbClr val="000000"/>
                                            </a:solidFill>
                                            <a:effectLst/>
                                            <a:latin typeface="Cambria Math" panose="02040503050406030204" pitchFamily="18" charset="0"/>
                                            <a:cs typeface="Times New Roman" panose="02020603050405020304" pitchFamily="18" charset="0"/>
                                          </a:rPr>
                                          <m:t>𝑥</m:t>
                                        </m:r>
                                      </m:e>
                                      <m:sup>
                                        <m:r>
                                          <a:rPr lang="en-US" sz="1800" b="0" i="1" kern="1200" smtClean="0">
                                            <a:solidFill>
                                              <a:srgbClr val="000000"/>
                                            </a:solidFill>
                                            <a:effectLst/>
                                            <a:latin typeface="Cambria Math" panose="02040503050406030204" pitchFamily="18" charset="0"/>
                                            <a:cs typeface="Times New Roman" panose="02020603050405020304" pitchFamily="18" charset="0"/>
                                          </a:rPr>
                                          <m:t>2</m:t>
                                        </m:r>
                                      </m:sup>
                                    </m:sSup>
                                    <m:r>
                                      <a:rPr lang="en-US" sz="1800" b="0" i="1" kern="1200" smtClean="0">
                                        <a:solidFill>
                                          <a:srgbClr val="000000"/>
                                        </a:solidFill>
                                        <a:effectLst/>
                                        <a:latin typeface="Cambria Math" panose="02040503050406030204" pitchFamily="18" charset="0"/>
                                        <a:cs typeface="Times New Roman" panose="02020603050405020304" pitchFamily="18" charset="0"/>
                                      </a:rPr>
                                      <m:t>+10</m:t>
                                    </m:r>
                                  </m:e>
                                </m:func>
                              </m:oMath>
                            </m:oMathPara>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pPr>
                          <a:r>
                            <a:rPr lang="es-419" sz="1800" baseline="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s</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419"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sz="18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3" name="Table 2">
                <a:extLst>
                  <a:ext uri="{FF2B5EF4-FFF2-40B4-BE49-F238E27FC236}">
                    <a16:creationId xmlns:a16="http://schemas.microsoft.com/office/drawing/2014/main" id="{51EDFE1D-F166-BDC8-8E13-0995BF86EA66}"/>
                  </a:ext>
                </a:extLst>
              </p:cNvPr>
              <p:cNvGraphicFramePr>
                <a:graphicFrameLocks noGrp="1"/>
              </p:cNvGraphicFramePr>
              <p:nvPr>
                <p:extLst>
                  <p:ext uri="{D42A27DB-BD31-4B8C-83A1-F6EECF244321}">
                    <p14:modId xmlns:p14="http://schemas.microsoft.com/office/powerpoint/2010/main" val="85894817"/>
                  </p:ext>
                </p:extLst>
              </p:nvPr>
            </p:nvGraphicFramePr>
            <p:xfrm>
              <a:off x="581192" y="2371314"/>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65024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3"/>
                          <a:stretch>
                            <a:fillRect l="-539" r="-3774" b="-15741"/>
                          </a:stretch>
                        </a:blip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p:pic>
        <p:nvPicPr>
          <p:cNvPr id="4" name="Picture 3">
            <a:extLst>
              <a:ext uri="{FF2B5EF4-FFF2-40B4-BE49-F238E27FC236}">
                <a16:creationId xmlns:a16="http://schemas.microsoft.com/office/drawing/2014/main" id="{E795FD3C-5EA9-FA2F-9187-FB9F6376C309}"/>
              </a:ext>
            </a:extLst>
          </p:cNvPr>
          <p:cNvPicPr>
            <a:picLocks noChangeAspect="1"/>
          </p:cNvPicPr>
          <p:nvPr/>
        </p:nvPicPr>
        <p:blipFill>
          <a:blip r:embed="rId4"/>
          <a:stretch>
            <a:fillRect/>
          </a:stretch>
        </p:blipFill>
        <p:spPr>
          <a:xfrm>
            <a:off x="837367" y="3021554"/>
            <a:ext cx="4425274" cy="3318956"/>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3CC89FB-58E4-66EE-D32E-616CC7F926DC}"/>
                  </a:ext>
                </a:extLst>
              </p:cNvPr>
              <p:cNvGraphicFramePr>
                <a:graphicFrameLocks noGrp="1"/>
              </p:cNvGraphicFramePr>
              <p:nvPr/>
            </p:nvGraphicFramePr>
            <p:xfrm>
              <a:off x="6027938" y="2293447"/>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00000"/>
                            </a:lnSpc>
                            <a:spcAft>
                              <a:spcPts val="800"/>
                            </a:spcAft>
                          </a:pPr>
                          <a14:m>
                            <m:oMathPara xmlns:m="http://schemas.openxmlformats.org/officeDocument/2006/math">
                              <m:oMathParaPr>
                                <m:jc m:val="centerGroup"/>
                              </m:oMathParaPr>
                              <m:oMath xmlns:m="http://schemas.openxmlformats.org/officeDocument/2006/math">
                                <m:func>
                                  <m:funcPr>
                                    <m:ctrlPr>
                                      <a:rPr lang="es-MX"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fName>
                                  <m:e>
                                    <m: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kern="1200"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MX"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1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kern="1200" smtClean="0">
                                            <a:solidFill>
                                              <a:srgbClr val="000000"/>
                                            </a:solidFill>
                                            <a:effectLst/>
                                            <a:latin typeface="Cambria Math" panose="02040503050406030204" pitchFamily="18" charset="0"/>
                                            <a:cs typeface="Times New Roman" panose="02020603050405020304" pitchFamily="18" charset="0"/>
                                          </a:rPr>
                                        </m:ctrlPr>
                                      </m:sSupPr>
                                      <m:e>
                                        <m:r>
                                          <a:rPr lang="en-US" sz="1800" b="0" i="1" kern="1200" smtClean="0">
                                            <a:solidFill>
                                              <a:srgbClr val="000000"/>
                                            </a:solidFill>
                                            <a:effectLst/>
                                            <a:latin typeface="Cambria Math" panose="02040503050406030204" pitchFamily="18" charset="0"/>
                                            <a:cs typeface="Times New Roman" panose="02020603050405020304" pitchFamily="18" charset="0"/>
                                          </a:rPr>
                                          <m:t>𝑥</m:t>
                                        </m:r>
                                      </m:e>
                                      <m:sup>
                                        <m:r>
                                          <a:rPr lang="en-US" sz="1800" b="0" i="1" kern="1200" smtClean="0">
                                            <a:solidFill>
                                              <a:srgbClr val="000000"/>
                                            </a:solidFill>
                                            <a:effectLst/>
                                            <a:latin typeface="Cambria Math" panose="02040503050406030204" pitchFamily="18" charset="0"/>
                                            <a:cs typeface="Times New Roman" panose="02020603050405020304" pitchFamily="18" charset="0"/>
                                          </a:rPr>
                                          <m:t>2</m:t>
                                        </m:r>
                                      </m:sup>
                                    </m:sSup>
                                    <m:r>
                                      <a:rPr lang="en-US" sz="1800" b="0" i="1" kern="1200" smtClean="0">
                                        <a:solidFill>
                                          <a:srgbClr val="000000"/>
                                        </a:solidFill>
                                        <a:effectLst/>
                                        <a:latin typeface="Cambria Math" panose="02040503050406030204" pitchFamily="18" charset="0"/>
                                        <a:cs typeface="Times New Roman" panose="02020603050405020304" pitchFamily="18" charset="0"/>
                                      </a:rPr>
                                      <m:t>−10</m:t>
                                    </m:r>
                                  </m:e>
                                </m:func>
                              </m:oMath>
                            </m:oMathPara>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pPr>
                          <a:r>
                            <a:rPr lang="es-419" sz="1800" baseline="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s</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419" sz="1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800" b="0" i="0"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r>
                                <a:rPr lang="es-ES" sz="18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sz="18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endParaRPr lang="es-MX" sz="1400" dirty="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Choice>
        <mc:Fallback xmlns="">
          <p:graphicFrame>
            <p:nvGraphicFramePr>
              <p:cNvPr id="5" name="Table 4">
                <a:extLst>
                  <a:ext uri="{FF2B5EF4-FFF2-40B4-BE49-F238E27FC236}">
                    <a16:creationId xmlns:a16="http://schemas.microsoft.com/office/drawing/2014/main" id="{43CC89FB-58E4-66EE-D32E-616CC7F926DC}"/>
                  </a:ext>
                </a:extLst>
              </p:cNvPr>
              <p:cNvGraphicFramePr>
                <a:graphicFrameLocks noGrp="1"/>
              </p:cNvGraphicFramePr>
              <p:nvPr>
                <p:extLst>
                  <p:ext uri="{D42A27DB-BD31-4B8C-83A1-F6EECF244321}">
                    <p14:modId xmlns:p14="http://schemas.microsoft.com/office/powerpoint/2010/main" val="1207778180"/>
                  </p:ext>
                </p:extLst>
              </p:nvPr>
            </p:nvGraphicFramePr>
            <p:xfrm>
              <a:off x="6027938" y="2293447"/>
              <a:ext cx="4712715" cy="650240"/>
            </p:xfrm>
            <a:graphic>
              <a:graphicData uri="http://schemas.openxmlformats.org/drawingml/2006/table">
                <a:tbl>
                  <a:tblPr firstRow="1" firstCol="1" bandRow="1"/>
                  <a:tblGrid>
                    <a:gridCol w="25400">
                      <a:extLst>
                        <a:ext uri="{9D8B030D-6E8A-4147-A177-3AD203B41FA5}">
                          <a16:colId xmlns:a16="http://schemas.microsoft.com/office/drawing/2014/main" val="3438065337"/>
                        </a:ext>
                      </a:extLst>
                    </a:gridCol>
                    <a:gridCol w="4516786">
                      <a:extLst>
                        <a:ext uri="{9D8B030D-6E8A-4147-A177-3AD203B41FA5}">
                          <a16:colId xmlns:a16="http://schemas.microsoft.com/office/drawing/2014/main" val="2433331724"/>
                        </a:ext>
                      </a:extLst>
                    </a:gridCol>
                    <a:gridCol w="170529">
                      <a:extLst>
                        <a:ext uri="{9D8B030D-6E8A-4147-A177-3AD203B41FA5}">
                          <a16:colId xmlns:a16="http://schemas.microsoft.com/office/drawing/2014/main" val="3788707427"/>
                        </a:ext>
                      </a:extLst>
                    </a:gridCol>
                  </a:tblGrid>
                  <a:tr h="650240">
                    <a:tc>
                      <a:txBody>
                        <a:bodyPr/>
                        <a:lstStyle/>
                        <a:p>
                          <a:pPr algn="just">
                            <a:lnSpc>
                              <a:spcPct val="100000"/>
                            </a:lnSpc>
                            <a:spcAft>
                              <a:spcPts val="80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a:effectLst/>
                            <a:latin typeface="Aptos" panose="020B0004020202020204" pitchFamily="34" charset="0"/>
                            <a:ea typeface="Aptos" panose="020B000402020202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5"/>
                          <a:stretch>
                            <a:fillRect l="-539" r="-3774" b="-16822"/>
                          </a:stretch>
                        </a:blipFill>
                      </a:tcPr>
                    </a:tc>
                    <a:tc>
                      <a:txBody>
                        <a:bodyPr/>
                        <a:lstStyle/>
                        <a:p>
                          <a:pPr algn="r">
                            <a:lnSpc>
                              <a:spcPct val="100000"/>
                            </a:lnSpc>
                            <a:spcAft>
                              <a:spcPts val="1000"/>
                            </a:spcAft>
                          </a:pPr>
                          <a:endParaRPr lang="es-MX" sz="1050" i="1" dirty="0">
                            <a:solidFill>
                              <a:srgbClr val="0E2841"/>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4261398832"/>
                      </a:ext>
                    </a:extLst>
                  </a:tr>
                </a:tbl>
              </a:graphicData>
            </a:graphic>
          </p:graphicFrame>
        </mc:Fallback>
      </mc:AlternateContent>
      <p:sp>
        <p:nvSpPr>
          <p:cNvPr id="10" name="TextBox 9">
            <a:extLst>
              <a:ext uri="{FF2B5EF4-FFF2-40B4-BE49-F238E27FC236}">
                <a16:creationId xmlns:a16="http://schemas.microsoft.com/office/drawing/2014/main" id="{8BEF6337-929F-980D-8B4E-F8A7A18A2E2E}"/>
              </a:ext>
            </a:extLst>
          </p:cNvPr>
          <p:cNvSpPr txBox="1"/>
          <p:nvPr/>
        </p:nvSpPr>
        <p:spPr>
          <a:xfrm>
            <a:off x="5044994" y="2293447"/>
            <a:ext cx="12318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 </a:t>
            </a:r>
            <a:r>
              <a:rPr lang="en-US" dirty="0" err="1">
                <a:latin typeface="Times New Roman" panose="02020603050405020304" pitchFamily="18" charset="0"/>
                <a:cs typeface="Times New Roman" panose="02020603050405020304" pitchFamily="18" charset="0"/>
              </a:rPr>
              <a:t>igual</a:t>
            </a:r>
            <a:r>
              <a:rPr lang="en-US" dirty="0">
                <a:latin typeface="Times New Roman" panose="02020603050405020304" pitchFamily="18" charset="0"/>
                <a:cs typeface="Times New Roman" panose="02020603050405020304" pitchFamily="18" charset="0"/>
              </a:rPr>
              <a:t> a:</a:t>
            </a:r>
            <a:endParaRPr lang="es-MX"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EF8CDE2-C259-EE04-FD08-808DA3373B4F}"/>
              </a:ext>
            </a:extLst>
          </p:cNvPr>
          <p:cNvPicPr>
            <a:picLocks noChangeAspect="1"/>
          </p:cNvPicPr>
          <p:nvPr/>
        </p:nvPicPr>
        <p:blipFill>
          <a:blip r:embed="rId6"/>
          <a:stretch>
            <a:fillRect/>
          </a:stretch>
        </p:blipFill>
        <p:spPr>
          <a:xfrm>
            <a:off x="6684792" y="2943686"/>
            <a:ext cx="4282876" cy="3212157"/>
          </a:xfrm>
          <a:prstGeom prst="rect">
            <a:avLst/>
          </a:prstGeom>
        </p:spPr>
      </p:pic>
      <p:sp>
        <p:nvSpPr>
          <p:cNvPr id="15" name="TextBox 14">
            <a:extLst>
              <a:ext uri="{FF2B5EF4-FFF2-40B4-BE49-F238E27FC236}">
                <a16:creationId xmlns:a16="http://schemas.microsoft.com/office/drawing/2014/main" id="{D611F385-13A9-4B82-8587-1C91F684FF87}"/>
              </a:ext>
            </a:extLst>
          </p:cNvPr>
          <p:cNvSpPr txBox="1"/>
          <p:nvPr/>
        </p:nvSpPr>
        <p:spPr>
          <a:xfrm>
            <a:off x="6855780" y="6155843"/>
            <a:ext cx="4232429" cy="369332"/>
          </a:xfrm>
          <a:prstGeom prst="rect">
            <a:avLst/>
          </a:prstGeom>
          <a:noFill/>
        </p:spPr>
        <p:txBody>
          <a:bodyPr wrap="square">
            <a:spAutoFit/>
          </a:bodyPr>
          <a:lstStyle/>
          <a:p>
            <a:r>
              <a:rPr lang="es-ES" dirty="0"/>
              <a:t>[x; g(x)]=[0;-10] por tanto [x; f(x)]=[0;10] </a:t>
            </a:r>
            <a:endParaRPr lang="es-MX" dirty="0"/>
          </a:p>
        </p:txBody>
      </p:sp>
    </p:spTree>
    <p:extLst>
      <p:ext uri="{BB962C8B-B14F-4D97-AF65-F5344CB8AC3E}">
        <p14:creationId xmlns:p14="http://schemas.microsoft.com/office/powerpoint/2010/main" val="285804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DAC60E-278F-4BAD-9F93-B6FD780751E4}"/>
              </a:ext>
            </a:extLst>
          </p:cNvPr>
          <p:cNvSpPr>
            <a:spLocks noGrp="1"/>
          </p:cNvSpPr>
          <p:nvPr>
            <p:ph type="sldNum" sz="quarter" idx="12"/>
          </p:nvPr>
        </p:nvSpPr>
        <p:spPr/>
        <p:txBody>
          <a:bodyPr/>
          <a:lstStyle/>
          <a:p>
            <a:fld id="{27C49EEB-2137-4DDB-9BF5-5635C18E0A87}" type="slidenum">
              <a:rPr lang="es-MX" smtClean="0"/>
              <a:t>9</a:t>
            </a:fld>
            <a:endParaRPr lang="es-MX"/>
          </a:p>
        </p:txBody>
      </p:sp>
      <p:pic>
        <p:nvPicPr>
          <p:cNvPr id="6" name="Picture 5">
            <a:extLst>
              <a:ext uri="{FF2B5EF4-FFF2-40B4-BE49-F238E27FC236}">
                <a16:creationId xmlns:a16="http://schemas.microsoft.com/office/drawing/2014/main" id="{700551CE-E656-6CFE-EE27-7DE480E205B2}"/>
              </a:ext>
            </a:extLst>
          </p:cNvPr>
          <p:cNvPicPr>
            <a:picLocks noChangeAspect="1"/>
          </p:cNvPicPr>
          <p:nvPr/>
        </p:nvPicPr>
        <p:blipFill>
          <a:blip r:embed="rId2"/>
          <a:stretch>
            <a:fillRect/>
          </a:stretch>
        </p:blipFill>
        <p:spPr>
          <a:xfrm>
            <a:off x="2199983" y="787790"/>
            <a:ext cx="7792033" cy="5533472"/>
          </a:xfrm>
          <a:prstGeom prst="rect">
            <a:avLst/>
          </a:prstGeom>
        </p:spPr>
      </p:pic>
    </p:spTree>
    <p:extLst>
      <p:ext uri="{BB962C8B-B14F-4D97-AF65-F5344CB8AC3E}">
        <p14:creationId xmlns:p14="http://schemas.microsoft.com/office/powerpoint/2010/main" val="2320901030"/>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18124</TotalTime>
  <Words>1936</Words>
  <Application>Microsoft Office PowerPoint</Application>
  <PresentationFormat>Widescreen</PresentationFormat>
  <Paragraphs>223</Paragraphs>
  <Slides>30</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Aptos</vt:lpstr>
      <vt:lpstr>Arial</vt:lpstr>
      <vt:lpstr>Calibri</vt:lpstr>
      <vt:lpstr>Cambria Math</vt:lpstr>
      <vt:lpstr>Gill Sans</vt:lpstr>
      <vt:lpstr>Gill Sans MT</vt:lpstr>
      <vt:lpstr>Gill Sans MT (Títulos)</vt:lpstr>
      <vt:lpstr>Linux Libertine</vt:lpstr>
      <vt:lpstr>Times New Roman</vt:lpstr>
      <vt:lpstr>Wingdings 2</vt:lpstr>
      <vt:lpstr>Dividendo</vt:lpstr>
      <vt:lpstr>PowerPoint Presentation</vt:lpstr>
      <vt:lpstr>La optimización matemática </vt:lpstr>
      <vt:lpstr>La optimización matemática </vt:lpstr>
      <vt:lpstr>La optimización matemática </vt:lpstr>
      <vt:lpstr>La optimización matemática </vt:lpstr>
      <vt:lpstr>La optimización matemática </vt:lpstr>
      <vt:lpstr>La optimización matemática </vt:lpstr>
      <vt:lpstr>El caso maximizar </vt:lpstr>
      <vt:lpstr>PowerPoint Presentation</vt:lpstr>
      <vt:lpstr>PowerPoint Presentation</vt:lpstr>
      <vt:lpstr>PowerPoint Presentation</vt:lpstr>
      <vt:lpstr>PowerPoint Presentation</vt:lpstr>
      <vt:lpstr>PowerPoint Presentation</vt:lpstr>
      <vt:lpstr>PROBLEMAS DE OPTIMIZACIÓN </vt:lpstr>
      <vt:lpstr>Algoritmo genético básico</vt:lpstr>
      <vt:lpstr>Contexto histórico</vt:lpstr>
      <vt:lpstr>Contexto histórico</vt:lpstr>
      <vt:lpstr>Contexto histórico</vt:lpstr>
      <vt:lpstr>Metáforas de los algoritmos genéticos</vt:lpstr>
      <vt:lpstr>Metáforas de los algoritmos genéticos</vt:lpstr>
      <vt:lpstr>Metáforas de los algoritmos genéticos</vt:lpstr>
      <vt:lpstr>Metáforas de los algoritmos genéticos</vt:lpstr>
      <vt:lpstr>Metáforas de los algoritmos genéticos</vt:lpstr>
      <vt:lpstr>Metáforas de los algoritmos genéticos</vt:lpstr>
      <vt:lpstr>Algoritmo genético: representación en reales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Daniel Molina Perez</cp:lastModifiedBy>
  <cp:revision>504</cp:revision>
  <dcterms:created xsi:type="dcterms:W3CDTF">2020-07-08T18:12:44Z</dcterms:created>
  <dcterms:modified xsi:type="dcterms:W3CDTF">2024-09-02T17:50:23Z</dcterms:modified>
</cp:coreProperties>
</file>